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741" r:id="rId4"/>
    <p:sldMasterId id="2147483756" r:id="rId5"/>
  </p:sldMasterIdLst>
  <p:notesMasterIdLst>
    <p:notesMasterId r:id="rId34"/>
  </p:notesMasterIdLst>
  <p:handoutMasterIdLst>
    <p:handoutMasterId r:id="rId35"/>
  </p:handoutMasterIdLst>
  <p:sldIdLst>
    <p:sldId id="360" r:id="rId6"/>
    <p:sldId id="364" r:id="rId7"/>
    <p:sldId id="369" r:id="rId8"/>
    <p:sldId id="367" r:id="rId9"/>
    <p:sldId id="371" r:id="rId10"/>
    <p:sldId id="365" r:id="rId11"/>
    <p:sldId id="341" r:id="rId12"/>
    <p:sldId id="370" r:id="rId13"/>
    <p:sldId id="372" r:id="rId14"/>
    <p:sldId id="347" r:id="rId15"/>
    <p:sldId id="349" r:id="rId16"/>
    <p:sldId id="348" r:id="rId17"/>
    <p:sldId id="350" r:id="rId18"/>
    <p:sldId id="351" r:id="rId19"/>
    <p:sldId id="353" r:id="rId20"/>
    <p:sldId id="373" r:id="rId21"/>
    <p:sldId id="355" r:id="rId22"/>
    <p:sldId id="374" r:id="rId23"/>
    <p:sldId id="382" r:id="rId24"/>
    <p:sldId id="375" r:id="rId25"/>
    <p:sldId id="376" r:id="rId26"/>
    <p:sldId id="377" r:id="rId27"/>
    <p:sldId id="378" r:id="rId28"/>
    <p:sldId id="383" r:id="rId29"/>
    <p:sldId id="379" r:id="rId30"/>
    <p:sldId id="380" r:id="rId31"/>
    <p:sldId id="381" r:id="rId32"/>
    <p:sldId id="358"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02" userDrawn="1">
          <p15:clr>
            <a:srgbClr val="A4A3A4"/>
          </p15:clr>
        </p15:guide>
        <p15:guide id="2" pos="2282" userDrawn="1">
          <p15:clr>
            <a:srgbClr val="A4A3A4"/>
          </p15:clr>
        </p15:guide>
        <p15:guide id="3" orient="horz" pos="2928" userDrawn="1">
          <p15:clr>
            <a:srgbClr val="A4A3A4"/>
          </p15:clr>
        </p15:guide>
        <p15:guide id="4"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5" name="Author" initials="A" lastIdx="355" clrIdx="24"/>
  <p:cmAuthor id="26" name="Heather Page" initials="HP" lastIdx="6" clrIdx="25">
    <p:extLst>
      <p:ext uri="{19B8F6BF-5375-455C-9EA6-DF929625EA0E}">
        <p15:presenceInfo xmlns:p15="http://schemas.microsoft.com/office/powerpoint/2012/main" userId="S-1-5-21-1295742510-17848028-1660491571-8414" providerId="AD"/>
      </p:ext>
    </p:extLst>
  </p:cmAuthor>
  <p:cmAuthor id="27" name="Todd Roufs" initials="TR" lastIdx="0" clrIdx="26">
    <p:extLst>
      <p:ext uri="{19B8F6BF-5375-455C-9EA6-DF929625EA0E}">
        <p15:presenceInfo xmlns:p15="http://schemas.microsoft.com/office/powerpoint/2012/main" userId="S-1-5-21-1929924313-90590106-2118856591-10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F56A1"/>
    <a:srgbClr val="50632D"/>
    <a:srgbClr val="284318"/>
    <a:srgbClr val="9CBB59"/>
    <a:srgbClr val="FFF4E4"/>
    <a:srgbClr val="B9A64B"/>
    <a:srgbClr val="E3CB61"/>
    <a:srgbClr val="F7F4E6"/>
    <a:srgbClr val="211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41" autoAdjust="0"/>
    <p:restoredTop sz="93284" autoAdjust="0"/>
  </p:normalViewPr>
  <p:slideViewPr>
    <p:cSldViewPr snapToGrid="0">
      <p:cViewPr varScale="1">
        <p:scale>
          <a:sx n="110" d="100"/>
          <a:sy n="110" d="100"/>
        </p:scale>
        <p:origin x="2004" y="108"/>
      </p:cViewPr>
      <p:guideLst>
        <p:guide orient="horz" pos="2160"/>
        <p:guide pos="2880"/>
      </p:guideLst>
    </p:cSldViewPr>
  </p:slideViewPr>
  <p:outlineViewPr>
    <p:cViewPr>
      <p:scale>
        <a:sx n="33" d="100"/>
        <a:sy n="33" d="100"/>
      </p:scale>
      <p:origin x="0" y="-178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3" d="100"/>
          <a:sy n="83" d="100"/>
        </p:scale>
        <p:origin x="3810" y="72"/>
      </p:cViewPr>
      <p:guideLst>
        <p:guide orient="horz" pos="3002"/>
        <p:guide pos="2282"/>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4"/>
            <a:ext cx="3037840" cy="466433"/>
          </a:xfrm>
          <a:prstGeom prst="rect">
            <a:avLst/>
          </a:prstGeom>
        </p:spPr>
        <p:txBody>
          <a:bodyPr vert="horz" lIns="93148" tIns="46574" rIns="93148" bIns="46574" rtlCol="0"/>
          <a:lstStyle>
            <a:lvl1pPr algn="l">
              <a:defRPr sz="1300"/>
            </a:lvl1pPr>
          </a:lstStyle>
          <a:p>
            <a:endParaRPr dirty="0"/>
          </a:p>
        </p:txBody>
      </p:sp>
      <p:sp>
        <p:nvSpPr>
          <p:cNvPr id="3" name="Date Placeholder 2"/>
          <p:cNvSpPr>
            <a:spLocks noGrp="1"/>
          </p:cNvSpPr>
          <p:nvPr>
            <p:ph type="dt" sz="quarter" idx="1"/>
          </p:nvPr>
        </p:nvSpPr>
        <p:spPr>
          <a:xfrm>
            <a:off x="3970941" y="4"/>
            <a:ext cx="3037840" cy="466433"/>
          </a:xfrm>
          <a:prstGeom prst="rect">
            <a:avLst/>
          </a:prstGeom>
        </p:spPr>
        <p:txBody>
          <a:bodyPr vert="horz" lIns="93148" tIns="46574" rIns="93148" bIns="46574" rtlCol="0"/>
          <a:lstStyle>
            <a:lvl1pPr algn="r">
              <a:defRPr sz="1300"/>
            </a:lvl1pPr>
          </a:lstStyle>
          <a:p>
            <a:fld id="{30E08F2E-5F06-4CE2-A139-452A1382A6F0}" type="datetimeFigureOut">
              <a:rPr lang="en-US"/>
              <a:t>1/15/2019</a:t>
            </a:fld>
            <a:endParaRPr dirty="0"/>
          </a:p>
        </p:txBody>
      </p:sp>
      <p:sp>
        <p:nvSpPr>
          <p:cNvPr id="4" name="Footer Placeholder 3"/>
          <p:cNvSpPr>
            <a:spLocks noGrp="1"/>
          </p:cNvSpPr>
          <p:nvPr>
            <p:ph type="ftr" sz="quarter" idx="2"/>
          </p:nvPr>
        </p:nvSpPr>
        <p:spPr>
          <a:xfrm>
            <a:off x="4" y="8829968"/>
            <a:ext cx="3037840" cy="466433"/>
          </a:xfrm>
          <a:prstGeom prst="rect">
            <a:avLst/>
          </a:prstGeom>
        </p:spPr>
        <p:txBody>
          <a:bodyPr vert="horz" lIns="93148" tIns="46574" rIns="93148" bIns="46574" rtlCol="0" anchor="b"/>
          <a:lstStyle>
            <a:lvl1pPr algn="l">
              <a:defRPr sz="1300"/>
            </a:lvl1pPr>
          </a:lstStyle>
          <a:p>
            <a:endParaRPr dirty="0"/>
          </a:p>
        </p:txBody>
      </p:sp>
      <p:sp>
        <p:nvSpPr>
          <p:cNvPr id="5" name="Slide Number Placeholder 4"/>
          <p:cNvSpPr>
            <a:spLocks noGrp="1"/>
          </p:cNvSpPr>
          <p:nvPr>
            <p:ph type="sldNum" sz="quarter" idx="3"/>
          </p:nvPr>
        </p:nvSpPr>
        <p:spPr>
          <a:xfrm>
            <a:off x="3970941" y="8829968"/>
            <a:ext cx="3037840" cy="466433"/>
          </a:xfrm>
          <a:prstGeom prst="rect">
            <a:avLst/>
          </a:prstGeom>
        </p:spPr>
        <p:txBody>
          <a:bodyPr vert="horz" lIns="93148" tIns="46574" rIns="93148" bIns="46574" rtlCol="0" anchor="b"/>
          <a:lstStyle>
            <a:lvl1pPr algn="r">
              <a:defRPr sz="1300"/>
            </a:lvl1pPr>
          </a:lstStyle>
          <a:p>
            <a:fld id="{B828588A-5C4E-401A-AECC-B6F63A9DE965}" type="slidenum">
              <a:rPr/>
              <a:t>‹#›</a:t>
            </a:fld>
            <a:endParaRPr dirty="0"/>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4"/>
            <a:ext cx="3037840" cy="466433"/>
          </a:xfrm>
          <a:prstGeom prst="rect">
            <a:avLst/>
          </a:prstGeom>
        </p:spPr>
        <p:txBody>
          <a:bodyPr vert="horz" lIns="93148" tIns="46574" rIns="93148" bIns="46574" rtlCol="0"/>
          <a:lstStyle>
            <a:lvl1pPr algn="l">
              <a:defRPr sz="1300"/>
            </a:lvl1pPr>
          </a:lstStyle>
          <a:p>
            <a:endParaRPr dirty="0"/>
          </a:p>
        </p:txBody>
      </p:sp>
      <p:sp>
        <p:nvSpPr>
          <p:cNvPr id="3" name="Date Placeholder 2"/>
          <p:cNvSpPr>
            <a:spLocks noGrp="1"/>
          </p:cNvSpPr>
          <p:nvPr>
            <p:ph type="dt" idx="1"/>
          </p:nvPr>
        </p:nvSpPr>
        <p:spPr>
          <a:xfrm>
            <a:off x="3970941" y="4"/>
            <a:ext cx="3037840" cy="466433"/>
          </a:xfrm>
          <a:prstGeom prst="rect">
            <a:avLst/>
          </a:prstGeom>
        </p:spPr>
        <p:txBody>
          <a:bodyPr vert="horz" lIns="93148" tIns="46574" rIns="93148" bIns="46574" rtlCol="0"/>
          <a:lstStyle>
            <a:lvl1pPr algn="r">
              <a:defRPr sz="1300"/>
            </a:lvl1pPr>
          </a:lstStyle>
          <a:p>
            <a:fld id="{1A4C5DC6-1594-414D-9341-ABA08739246C}" type="datetimeFigureOut">
              <a:rPr lang="en-US"/>
              <a:t>1/15/2019</a:t>
            </a:fld>
            <a:endParaRPr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48" tIns="46574" rIns="93148" bIns="46574" rtlCol="0" anchor="ctr"/>
          <a:lstStyle/>
          <a:p>
            <a:endParaRPr dirty="0"/>
          </a:p>
        </p:txBody>
      </p:sp>
      <p:sp>
        <p:nvSpPr>
          <p:cNvPr id="5" name="Notes Placeholder 4"/>
          <p:cNvSpPr>
            <a:spLocks noGrp="1"/>
          </p:cNvSpPr>
          <p:nvPr>
            <p:ph type="body" sz="quarter" idx="3"/>
          </p:nvPr>
        </p:nvSpPr>
        <p:spPr>
          <a:xfrm>
            <a:off x="701041" y="4473896"/>
            <a:ext cx="5608320" cy="3660458"/>
          </a:xfrm>
          <a:prstGeom prst="rect">
            <a:avLst/>
          </a:prstGeom>
        </p:spPr>
        <p:txBody>
          <a:bodyPr vert="horz" lIns="93148" tIns="46574" rIns="93148" bIns="46574"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4" y="8829968"/>
            <a:ext cx="3037840" cy="466433"/>
          </a:xfrm>
          <a:prstGeom prst="rect">
            <a:avLst/>
          </a:prstGeom>
        </p:spPr>
        <p:txBody>
          <a:bodyPr vert="horz" lIns="93148" tIns="46574" rIns="93148" bIns="46574" rtlCol="0" anchor="b"/>
          <a:lstStyle>
            <a:lvl1pPr algn="l">
              <a:defRPr sz="1300"/>
            </a:lvl1pPr>
          </a:lstStyle>
          <a:p>
            <a:endParaRPr dirty="0"/>
          </a:p>
        </p:txBody>
      </p:sp>
      <p:sp>
        <p:nvSpPr>
          <p:cNvPr id="7" name="Slide Number Placeholder 6"/>
          <p:cNvSpPr>
            <a:spLocks noGrp="1"/>
          </p:cNvSpPr>
          <p:nvPr>
            <p:ph type="sldNum" sz="quarter" idx="5"/>
          </p:nvPr>
        </p:nvSpPr>
        <p:spPr>
          <a:xfrm>
            <a:off x="3970941" y="8829968"/>
            <a:ext cx="3037840" cy="466433"/>
          </a:xfrm>
          <a:prstGeom prst="rect">
            <a:avLst/>
          </a:prstGeom>
        </p:spPr>
        <p:txBody>
          <a:bodyPr vert="horz" lIns="93148" tIns="46574" rIns="93148" bIns="46574" rtlCol="0" anchor="b"/>
          <a:lstStyle>
            <a:lvl1pPr algn="r">
              <a:defRPr sz="1300"/>
            </a:lvl1pPr>
          </a:lstStyle>
          <a:p>
            <a:fld id="{77542409-6A04-4DC6-AC3A-D3758287A8F2}" type="slidenum">
              <a:rPr/>
              <a:t>‹#›</a:t>
            </a:fld>
            <a:endParaRPr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suite of actions is being evaluated to help address two major challenges in the Chehalis River Basin – extreme flooding and the declining health of the river and its aquatic species. The good news is, basin communities and the state are in a position to do something about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300" b="0" i="0" u="none" strike="noStrike" kern="1200" cap="none" spc="0" normalizeH="0" baseline="0" noProof="0" smtClean="0">
                <a:ln>
                  <a:noFill/>
                </a:ln>
                <a:solidFill>
                  <a:srgbClr val="4D3E2F"/>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srgbClr val="4D3E2F"/>
              </a:solidFill>
              <a:effectLst/>
              <a:uLnTx/>
              <a:uFillTx/>
              <a:latin typeface="Corbel"/>
              <a:ea typeface="+mn-ea"/>
              <a:cs typeface="+mn-cs"/>
            </a:endParaRPr>
          </a:p>
        </p:txBody>
      </p:sp>
    </p:spTree>
    <p:extLst>
      <p:ext uri="{BB962C8B-B14F-4D97-AF65-F5344CB8AC3E}">
        <p14:creationId xmlns:p14="http://schemas.microsoft.com/office/powerpoint/2010/main" val="284245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Things like removing fish passage barriers…</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10</a:t>
            </a:fld>
            <a:endParaRPr lang="en-US" dirty="0"/>
          </a:p>
        </p:txBody>
      </p:sp>
    </p:spTree>
    <p:extLst>
      <p:ext uri="{BB962C8B-B14F-4D97-AF65-F5344CB8AC3E}">
        <p14:creationId xmlns:p14="http://schemas.microsoft.com/office/powerpoint/2010/main" val="267309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Improving river habitat by installing wood and restoring riparian areas and wetlands…</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11</a:t>
            </a:fld>
            <a:endParaRPr lang="en-US" dirty="0"/>
          </a:p>
        </p:txBody>
      </p:sp>
    </p:spTree>
    <p:extLst>
      <p:ext uri="{BB962C8B-B14F-4D97-AF65-F5344CB8AC3E}">
        <p14:creationId xmlns:p14="http://schemas.microsoft.com/office/powerpoint/2010/main" val="4014408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protecting priority upland habitat, and reconnecting the floodplain where feasible.</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12</a:t>
            </a:fld>
            <a:endParaRPr lang="en-US" dirty="0"/>
          </a:p>
        </p:txBody>
      </p:sp>
    </p:spTree>
    <p:extLst>
      <p:ext uri="{BB962C8B-B14F-4D97-AF65-F5344CB8AC3E}">
        <p14:creationId xmlns:p14="http://schemas.microsoft.com/office/powerpoint/2010/main" val="301987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The dark blue tiles in the middle of the diagram depict the types of near-term, local flood damage reduction actions that are also underway, with more in the planning stages, across the basin as part of the Strategy.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13</a:t>
            </a:fld>
            <a:endParaRPr lang="en-US" dirty="0"/>
          </a:p>
        </p:txBody>
      </p:sp>
    </p:spTree>
    <p:extLst>
      <p:ext uri="{BB962C8B-B14F-4D97-AF65-F5344CB8AC3E}">
        <p14:creationId xmlns:p14="http://schemas.microsoft.com/office/powerpoint/2010/main" val="4150259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include local projects identified by the Chehalis Basin Flood Authority, such as elevating structures</a:t>
            </a:r>
            <a:r>
              <a:rPr lang="en-US" sz="1200" kern="1200" baseline="0" dirty="0">
                <a:solidFill>
                  <a:schemeClr val="tx1"/>
                </a:solidFill>
                <a:effectLst/>
                <a:latin typeface="+mn-lt"/>
                <a:ea typeface="+mn-ea"/>
                <a:cs typeface="+mn-cs"/>
              </a:rPr>
              <a:t> and other flood proofing measures</a:t>
            </a:r>
            <a:r>
              <a:rPr lang="en-US" sz="1200" kern="1200" dirty="0">
                <a:solidFill>
                  <a:schemeClr val="tx1"/>
                </a:solidFill>
                <a:effectLst/>
                <a:latin typeface="+mn-lt"/>
                <a:ea typeface="+mn-ea"/>
                <a:cs typeface="+mn-cs"/>
              </a:rPr>
              <a:t> like constructing elevated farm pads</a:t>
            </a:r>
            <a:r>
              <a:rPr lang="en-US" sz="1200" kern="1200" baseline="0" dirty="0">
                <a:solidFill>
                  <a:schemeClr val="tx1"/>
                </a:solidFill>
                <a:effectLst/>
                <a:latin typeface="+mn-lt"/>
                <a:ea typeface="+mn-ea"/>
                <a:cs typeface="+mn-cs"/>
              </a:rPr>
              <a:t> for equipment &amp; animals.</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14</a:t>
            </a:fld>
            <a:endParaRPr lang="en-US" dirty="0"/>
          </a:p>
        </p:txBody>
      </p:sp>
    </p:spTree>
    <p:extLst>
      <p:ext uri="{BB962C8B-B14F-4D97-AF65-F5344CB8AC3E}">
        <p14:creationId xmlns:p14="http://schemas.microsoft.com/office/powerpoint/2010/main" val="293409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a:t>
            </a:r>
            <a:r>
              <a:rPr lang="en-US" sz="1200" kern="1200" baseline="0" dirty="0">
                <a:solidFill>
                  <a:schemeClr val="tx1"/>
                </a:solidFill>
                <a:effectLst/>
                <a:latin typeface="+mn-lt"/>
                <a:ea typeface="+mn-ea"/>
                <a:cs typeface="+mn-cs"/>
              </a:rPr>
              <a:t> also include</a:t>
            </a:r>
            <a:r>
              <a:rPr lang="en-US" sz="1200" kern="1200" dirty="0">
                <a:solidFill>
                  <a:schemeClr val="tx1"/>
                </a:solidFill>
                <a:effectLst/>
                <a:latin typeface="+mn-lt"/>
                <a:ea typeface="+mn-ea"/>
                <a:cs typeface="+mn-cs"/>
              </a:rPr>
              <a:t> other</a:t>
            </a:r>
            <a:r>
              <a:rPr lang="en-US" sz="1200" kern="1200" baseline="0" dirty="0">
                <a:solidFill>
                  <a:schemeClr val="tx1"/>
                </a:solidFill>
                <a:effectLst/>
                <a:latin typeface="+mn-lt"/>
                <a:ea typeface="+mn-ea"/>
                <a:cs typeface="+mn-cs"/>
              </a:rPr>
              <a:t> local projects identified by the Flood Authority, as well as </a:t>
            </a:r>
            <a:r>
              <a:rPr lang="en-US" sz="1200" kern="1200" dirty="0">
                <a:solidFill>
                  <a:schemeClr val="tx1"/>
                </a:solidFill>
                <a:effectLst/>
                <a:latin typeface="+mn-lt"/>
                <a:ea typeface="+mn-ea"/>
                <a:cs typeface="+mn-cs"/>
              </a:rPr>
              <a:t>changes to local land use regulations and practices. Many of these actions are already being implemented and will need to be part of your long-term strategy. Questions remain about how much and where,</a:t>
            </a:r>
            <a:r>
              <a:rPr lang="en-US" sz="1200" kern="1200" baseline="0" dirty="0">
                <a:solidFill>
                  <a:schemeClr val="tx1"/>
                </a:solidFill>
                <a:effectLst/>
                <a:latin typeface="+mn-lt"/>
                <a:ea typeface="+mn-ea"/>
                <a:cs typeface="+mn-cs"/>
              </a:rPr>
              <a:t> and you will be asked to make decisions about those in the coming months and years.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15</a:t>
            </a:fld>
            <a:endParaRPr lang="en-US" dirty="0"/>
          </a:p>
        </p:txBody>
      </p:sp>
    </p:spTree>
    <p:extLst>
      <p:ext uri="{BB962C8B-B14F-4D97-AF65-F5344CB8AC3E}">
        <p14:creationId xmlns:p14="http://schemas.microsoft.com/office/powerpoint/2010/main" val="841896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On the far right, depicted by lighter blue tiles, are large-scale flood damage reduction actions under consideration as part of the Long-Term Strategy. The yellow question marks over the top of three of these blue tiles, are meant to emphasize that some of the large-scale actions are still being analyzed . Decisions  about whether or how to proceed are still being considered.</a:t>
            </a:r>
          </a:p>
        </p:txBody>
      </p:sp>
      <p:sp>
        <p:nvSpPr>
          <p:cNvPr id="4" name="Slide Number Placeholder 3"/>
          <p:cNvSpPr>
            <a:spLocks noGrp="1"/>
          </p:cNvSpPr>
          <p:nvPr>
            <p:ph type="sldNum" sz="quarter" idx="10"/>
          </p:nvPr>
        </p:nvSpPr>
        <p:spPr/>
        <p:txBody>
          <a:bodyPr/>
          <a:lstStyle/>
          <a:p>
            <a:fld id="{77542409-6A04-4DC6-AC3A-D3758287A8F2}" type="slidenum">
              <a:rPr lang="en-US" smtClean="0"/>
              <a:t>16</a:t>
            </a:fld>
            <a:endParaRPr lang="en-US" dirty="0"/>
          </a:p>
        </p:txBody>
      </p:sp>
    </p:spTree>
    <p:extLst>
      <p:ext uri="{BB962C8B-B14F-4D97-AF65-F5344CB8AC3E}">
        <p14:creationId xmlns:p14="http://schemas.microsoft.com/office/powerpoint/2010/main" val="1355940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include plans for shoring up and constructing a new levee, which are already in process,</a:t>
            </a:r>
            <a:r>
              <a:rPr lang="en-US" sz="1200" kern="1200" baseline="0" dirty="0">
                <a:solidFill>
                  <a:schemeClr val="tx1"/>
                </a:solidFill>
                <a:effectLst/>
                <a:latin typeface="+mn-lt"/>
                <a:ea typeface="+mn-ea"/>
                <a:cs typeface="+mn-cs"/>
              </a:rPr>
              <a:t> such as the </a:t>
            </a:r>
            <a:r>
              <a:rPr lang="en-US" sz="1200" kern="1200" dirty="0">
                <a:solidFill>
                  <a:schemeClr val="tx1"/>
                </a:solidFill>
                <a:effectLst/>
                <a:latin typeface="+mn-lt"/>
                <a:ea typeface="+mn-ea"/>
                <a:cs typeface="+mn-cs"/>
              </a:rPr>
              <a:t>Aberdeen/Hoquiam North Shore Levee project.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a:t>
            </a:r>
            <a:r>
              <a:rPr lang="en-US" sz="1200" kern="1200" baseline="0" dirty="0">
                <a:solidFill>
                  <a:schemeClr val="tx1"/>
                </a:solidFill>
                <a:effectLst/>
                <a:latin typeface="+mn-lt"/>
                <a:ea typeface="+mn-ea"/>
                <a:cs typeface="+mn-cs"/>
              </a:rPr>
              <a:t> planning is underway to improve flood protection walls and levees along I-5 and around the Chehalis/Centralia airport.</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17</a:t>
            </a:fld>
            <a:endParaRPr lang="en-US" dirty="0"/>
          </a:p>
        </p:txBody>
      </p:sp>
    </p:spTree>
    <p:extLst>
      <p:ext uri="{BB962C8B-B14F-4D97-AF65-F5344CB8AC3E}">
        <p14:creationId xmlns:p14="http://schemas.microsoft.com/office/powerpoint/2010/main" val="229693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the largest-scale actions being considered is the Flood Control Zone District’s proposal to construct a flood retention facility near the headwaters of the Chehalis River, above </a:t>
            </a:r>
            <a:r>
              <a:rPr lang="en-US" dirty="0" err="1"/>
              <a:t>Pe</a:t>
            </a:r>
            <a:r>
              <a:rPr lang="en-US" dirty="0"/>
              <a:t> Ell.  This facility would operate as a run-of-the-river facility most of the time, but the gates would close to temporarily hold back water during extreme weather events such as the flood that occurred in 2007.</a:t>
            </a:r>
          </a:p>
          <a:p>
            <a:endParaRPr lang="en-US" dirty="0"/>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18</a:t>
            </a:fld>
            <a:endParaRPr lang="en-US" dirty="0"/>
          </a:p>
        </p:txBody>
      </p:sp>
    </p:spTree>
    <p:extLst>
      <p:ext uri="{BB962C8B-B14F-4D97-AF65-F5344CB8AC3E}">
        <p14:creationId xmlns:p14="http://schemas.microsoft.com/office/powerpoint/2010/main" val="1434520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include plans for shoring up and constructing a new levee, which are already in process,</a:t>
            </a:r>
            <a:r>
              <a:rPr lang="en-US" sz="1200" kern="1200" baseline="0" dirty="0">
                <a:solidFill>
                  <a:schemeClr val="tx1"/>
                </a:solidFill>
                <a:effectLst/>
                <a:latin typeface="+mn-lt"/>
                <a:ea typeface="+mn-ea"/>
                <a:cs typeface="+mn-cs"/>
              </a:rPr>
              <a:t> such as the </a:t>
            </a:r>
            <a:r>
              <a:rPr lang="en-US" sz="1200" kern="1200" dirty="0">
                <a:solidFill>
                  <a:schemeClr val="tx1"/>
                </a:solidFill>
                <a:effectLst/>
                <a:latin typeface="+mn-lt"/>
                <a:ea typeface="+mn-ea"/>
                <a:cs typeface="+mn-cs"/>
              </a:rPr>
              <a:t>Aberdeen/Hoquiam North Shore Levee project.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a:t>
            </a:r>
            <a:r>
              <a:rPr lang="en-US" sz="1200" kern="1200" baseline="0" dirty="0">
                <a:solidFill>
                  <a:schemeClr val="tx1"/>
                </a:solidFill>
                <a:effectLst/>
                <a:latin typeface="+mn-lt"/>
                <a:ea typeface="+mn-ea"/>
                <a:cs typeface="+mn-cs"/>
              </a:rPr>
              <a:t> planning is underway to improve flood protection walls and levees along I-5 and around the Chehalis/Centralia airport.</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19</a:t>
            </a:fld>
            <a:endParaRPr lang="en-US" dirty="0"/>
          </a:p>
        </p:txBody>
      </p:sp>
    </p:spTree>
    <p:extLst>
      <p:ext uri="{BB962C8B-B14F-4D97-AF65-F5344CB8AC3E}">
        <p14:creationId xmlns:p14="http://schemas.microsoft.com/office/powerpoint/2010/main" val="2777697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Chehalis Basin, which covers areas of Grays Harbor, Thurston, and Lewis Counties, is the second largest river basin in Washington.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300" b="0" i="0" u="none" strike="noStrike" kern="1200" cap="none" spc="0" normalizeH="0" baseline="0" noProof="0" smtClean="0">
                <a:ln>
                  <a:noFill/>
                </a:ln>
                <a:solidFill>
                  <a:srgbClr val="4D3E2F"/>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srgbClr val="4D3E2F"/>
              </a:solidFill>
              <a:effectLst/>
              <a:uLnTx/>
              <a:uFillTx/>
              <a:latin typeface="Corbel"/>
              <a:ea typeface="+mn-ea"/>
              <a:cs typeface="+mn-cs"/>
            </a:endParaRPr>
          </a:p>
        </p:txBody>
      </p:sp>
    </p:spTree>
    <p:extLst>
      <p:ext uri="{BB962C8B-B14F-4D97-AF65-F5344CB8AC3E}">
        <p14:creationId xmlns:p14="http://schemas.microsoft.com/office/powerpoint/2010/main" val="3235205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81100"/>
            <a:ext cx="4181475" cy="3136900"/>
          </a:xfrm>
        </p:spPr>
      </p:sp>
      <p:sp>
        <p:nvSpPr>
          <p:cNvPr id="3" name="Notes Placeholder 2"/>
          <p:cNvSpPr>
            <a:spLocks noGrp="1"/>
          </p:cNvSpPr>
          <p:nvPr>
            <p:ph type="body" idx="1"/>
          </p:nvPr>
        </p:nvSpPr>
        <p:spPr/>
        <p:txBody>
          <a:bodyPr/>
          <a:lstStyle/>
          <a:p>
            <a:r>
              <a:rPr lang="en-US" dirty="0"/>
              <a:t>Since the Chehalis Basin Strategy effort began in 2012, accomplishments throughout the Basin have been significant. </a:t>
            </a:r>
          </a:p>
          <a:p>
            <a:r>
              <a:rPr lang="en-US" dirty="0"/>
              <a:t> </a:t>
            </a:r>
          </a:p>
          <a:p>
            <a:r>
              <a:rPr lang="en-US" dirty="0"/>
              <a:t>Over $50M has been invested in the design and construction of a number of flood damage reduction, farm pad, and aquatic species habitat restoration projects. </a:t>
            </a:r>
          </a:p>
          <a:p>
            <a:r>
              <a:rPr lang="en-US" dirty="0"/>
              <a:t> </a:t>
            </a:r>
          </a:p>
          <a:p>
            <a:r>
              <a:rPr lang="en-US" dirty="0"/>
              <a:t>This map shows the dozens of projects throughout the basin that have been completed, are under construction, and currently proposed. When viewed online, this dynamic GIS map allows the viewer to link to details of each and every project.</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20</a:t>
            </a:fld>
            <a:endParaRPr lang="en-US" dirty="0"/>
          </a:p>
        </p:txBody>
      </p:sp>
    </p:spTree>
    <p:extLst>
      <p:ext uri="{BB962C8B-B14F-4D97-AF65-F5344CB8AC3E}">
        <p14:creationId xmlns:p14="http://schemas.microsoft.com/office/powerpoint/2010/main" val="1948986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 fish barrier projects = 91 miles of river habitat + 75 construction jobs</a:t>
            </a:r>
          </a:p>
          <a:p>
            <a:endParaRPr lang="en-US" dirty="0"/>
          </a:p>
          <a:p>
            <a:r>
              <a:rPr lang="en-US" dirty="0"/>
              <a:t>26 farm pads: 14:1 ROI</a:t>
            </a:r>
          </a:p>
          <a:p>
            <a:endParaRPr lang="en-US" dirty="0"/>
          </a:p>
          <a:p>
            <a:r>
              <a:rPr lang="en-US" dirty="0"/>
              <a:t>55 local flood damage reduction projects to protect key pieces of infrastructure, like wastewater treatments plants &amp; roads, from future flooding.</a:t>
            </a:r>
          </a:p>
          <a:p>
            <a:endParaRPr lang="en-US" dirty="0"/>
          </a:p>
          <a:p>
            <a:r>
              <a:rPr lang="en-US" dirty="0"/>
              <a:t>Flood Warning System – uses network of stream gauges to automatically notify residents &amp; businesses of rising floodwaters.</a:t>
            </a:r>
          </a:p>
          <a:p>
            <a:endParaRPr lang="en-US" dirty="0"/>
          </a:p>
          <a:p>
            <a:r>
              <a:rPr lang="en-US" dirty="0"/>
              <a:t>All funded through Chehalis Basin Strategy.</a:t>
            </a:r>
          </a:p>
          <a:p>
            <a:endParaRPr lang="en-US" dirty="0"/>
          </a:p>
          <a:p>
            <a:r>
              <a:rPr lang="en-US" dirty="0"/>
              <a:t>!	</a:t>
            </a:r>
          </a:p>
        </p:txBody>
      </p:sp>
    </p:spTree>
    <p:extLst>
      <p:ext uri="{BB962C8B-B14F-4D97-AF65-F5344CB8AC3E}">
        <p14:creationId xmlns:p14="http://schemas.microsoft.com/office/powerpoint/2010/main" val="4126991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22</a:t>
            </a:fld>
            <a:endParaRPr lang="en-US" dirty="0"/>
          </a:p>
        </p:txBody>
      </p:sp>
    </p:spTree>
    <p:extLst>
      <p:ext uri="{BB962C8B-B14F-4D97-AF65-F5344CB8AC3E}">
        <p14:creationId xmlns:p14="http://schemas.microsoft.com/office/powerpoint/2010/main" val="2798284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rgbClr val="2F56A1"/>
                </a:solidFill>
              </a:rPr>
              <a:t> </a:t>
            </a:r>
            <a:r>
              <a:rPr lang="en-US" dirty="0"/>
              <a:t>Also underway this biennium are several activities designed to advance the long-term strategy, including:</a:t>
            </a:r>
          </a:p>
          <a:p>
            <a:r>
              <a:rPr lang="en-US" dirty="0"/>
              <a:t>* Public review of the final Aquatic Species Restoration Plan, expected in summer 2019</a:t>
            </a:r>
          </a:p>
          <a:p>
            <a:r>
              <a:rPr lang="en-US" dirty="0"/>
              <a:t> </a:t>
            </a:r>
          </a:p>
          <a:p>
            <a:r>
              <a:rPr lang="en-US" dirty="0"/>
              <a:t>* Moving from final design to permitting &amp; ROW acquisition for the Aberdeen/ Hoquiam North Shore Levee,</a:t>
            </a:r>
          </a:p>
          <a:p>
            <a:r>
              <a:rPr lang="en-US" dirty="0"/>
              <a:t> </a:t>
            </a:r>
          </a:p>
          <a:p>
            <a:r>
              <a:rPr lang="en-US" dirty="0"/>
              <a:t>* Writing up the results of the feasibility analysis for the restorative flood protection pilot project in </a:t>
            </a:r>
            <a:r>
              <a:rPr lang="en-US" dirty="0" err="1"/>
              <a:t>Newaukum</a:t>
            </a:r>
            <a:r>
              <a:rPr lang="en-US" dirty="0"/>
              <a:t> sub-basin </a:t>
            </a:r>
          </a:p>
          <a:p>
            <a:r>
              <a:rPr lang="en-US" dirty="0"/>
              <a:t> </a:t>
            </a:r>
          </a:p>
          <a:p>
            <a:r>
              <a:rPr lang="en-US" dirty="0"/>
              <a:t>* Also this biennium, preparation of a draft basin-wide </a:t>
            </a:r>
            <a:r>
              <a:rPr lang="en-US" dirty="0" err="1"/>
              <a:t>floodproofing</a:t>
            </a:r>
            <a:r>
              <a:rPr lang="en-US" dirty="0"/>
              <a:t> strategy will be completed</a:t>
            </a:r>
          </a:p>
          <a:p>
            <a:r>
              <a:rPr lang="en-US" dirty="0"/>
              <a:t> </a:t>
            </a:r>
          </a:p>
          <a:p>
            <a:r>
              <a:rPr lang="en-US" dirty="0"/>
              <a:t>*Finally, environmental review of the Flood Control Zone District’s proposed flood retention facility and airport levee improvements.  These environmental reviews will be happening through concurrent State &amp; Federal processes under the state &amp; national environmental policy acts, commonly referred to as SEPA &amp; NEPA. The current plan is for formal scoping to begin in late September, while technical studies needed for the EIS that are already underway will continue into next year.</a:t>
            </a:r>
          </a:p>
          <a:p>
            <a:pPr marL="0" indent="0">
              <a:buFont typeface="Arial" panose="020B0604020202020204" pitchFamily="34" charset="0"/>
              <a:buNone/>
            </a:pPr>
            <a:endParaRPr lang="en-US" dirty="0">
              <a:solidFill>
                <a:srgbClr val="2F56A1"/>
              </a:solidFill>
            </a:endParaRPr>
          </a:p>
          <a:p>
            <a:pPr marL="0" indent="0">
              <a:buFont typeface="Arial" panose="020B0604020202020204" pitchFamily="34" charset="0"/>
              <a:buNone/>
            </a:pPr>
            <a:endParaRPr lang="en-US" dirty="0">
              <a:solidFill>
                <a:srgbClr val="2F56A1"/>
              </a:solidFill>
            </a:endParaRP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23</a:t>
            </a:fld>
            <a:endParaRPr lang="en-US" dirty="0"/>
          </a:p>
        </p:txBody>
      </p:sp>
    </p:spTree>
    <p:extLst>
      <p:ext uri="{BB962C8B-B14F-4D97-AF65-F5344CB8AC3E}">
        <p14:creationId xmlns:p14="http://schemas.microsoft.com/office/powerpoint/2010/main" val="3186582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24</a:t>
            </a:fld>
            <a:endParaRPr lang="en-US" dirty="0"/>
          </a:p>
        </p:txBody>
      </p:sp>
    </p:spTree>
    <p:extLst>
      <p:ext uri="{BB962C8B-B14F-4D97-AF65-F5344CB8AC3E}">
        <p14:creationId xmlns:p14="http://schemas.microsoft.com/office/powerpoint/2010/main" val="2332700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steps in the SEPA and NEPA processes after initial scoping include data collection and analysis, preparation of draft EIS documents that will be released for public comment, and then revised final EIS reports. </a:t>
            </a:r>
          </a:p>
          <a:p>
            <a:r>
              <a:rPr lang="en-US" dirty="0"/>
              <a:t> </a:t>
            </a:r>
          </a:p>
          <a:p>
            <a:r>
              <a:rPr lang="en-US" dirty="0"/>
              <a:t>Final EISs must be issued before agencies can issue permits related to any of the proposed actions.</a:t>
            </a:r>
          </a:p>
        </p:txBody>
      </p:sp>
      <p:sp>
        <p:nvSpPr>
          <p:cNvPr id="4" name="Slide Number Placeholder 3"/>
          <p:cNvSpPr>
            <a:spLocks noGrp="1"/>
          </p:cNvSpPr>
          <p:nvPr>
            <p:ph type="sldNum" sz="quarter" idx="10"/>
          </p:nvPr>
        </p:nvSpPr>
        <p:spPr/>
        <p:txBody>
          <a:bodyPr/>
          <a:lstStyle/>
          <a:p>
            <a:fld id="{77542409-6A04-4DC6-AC3A-D3758287A8F2}" type="slidenum">
              <a:rPr lang="en-US" smtClean="0"/>
              <a:t>25</a:t>
            </a:fld>
            <a:endParaRPr lang="en-US" dirty="0"/>
          </a:p>
        </p:txBody>
      </p:sp>
    </p:spTree>
    <p:extLst>
      <p:ext uri="{BB962C8B-B14F-4D97-AF65-F5344CB8AC3E}">
        <p14:creationId xmlns:p14="http://schemas.microsoft.com/office/powerpoint/2010/main" val="3328083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419100"/>
            <a:ext cx="4181475" cy="3136900"/>
          </a:xfrm>
        </p:spPr>
      </p:sp>
      <p:sp>
        <p:nvSpPr>
          <p:cNvPr id="3" name="Notes Placeholder 2"/>
          <p:cNvSpPr>
            <a:spLocks noGrp="1"/>
          </p:cNvSpPr>
          <p:nvPr>
            <p:ph type="body" idx="1"/>
          </p:nvPr>
        </p:nvSpPr>
        <p:spPr>
          <a:xfrm>
            <a:off x="701041" y="3743325"/>
            <a:ext cx="5608320" cy="4714875"/>
          </a:xfrm>
        </p:spPr>
        <p:txBody>
          <a:bodyPr/>
          <a:lstStyle/>
          <a:p>
            <a:r>
              <a:rPr lang="en-US" dirty="0"/>
              <a:t>The law creating the Chehalis Basin Board tasked it with formulating a Long-Term Strategy that will integrate actions designed to address flooding and aquatic habitat degradation in a way that achieves the best possible solutions for both humans and the environment in the Basin. There is no one right way to assemble all these tiles, and it will likely be challenging to reach consensus on some of the specific elements of the strategy, particularly the large-scale actions.</a:t>
            </a:r>
          </a:p>
          <a:p>
            <a:r>
              <a:rPr lang="en-US" dirty="0"/>
              <a:t> </a:t>
            </a:r>
          </a:p>
          <a:p>
            <a:r>
              <a:rPr lang="en-US" dirty="0"/>
              <a:t>Reaching consensus on a long-term, integrated strategy is necessary, however, for the Basin to continue receiving the millions of dollars of state capital money that has been flowing into the basin in the past six years.$142 million has been provided since former Governor </a:t>
            </a:r>
            <a:r>
              <a:rPr lang="en-US" dirty="0" err="1"/>
              <a:t>Gregoire</a:t>
            </a:r>
            <a:r>
              <a:rPr lang="en-US" dirty="0"/>
              <a:t> first established a working group of tribal and local leaders to begin this effort..</a:t>
            </a:r>
          </a:p>
          <a:p>
            <a:r>
              <a:rPr lang="en-US" dirty="0"/>
              <a:t> </a:t>
            </a:r>
          </a:p>
          <a:p>
            <a:r>
              <a:rPr lang="en-US" dirty="0"/>
              <a:t>The goal of the Long-Term Strategy is to create significant, measurable results from </a:t>
            </a:r>
            <a:r>
              <a:rPr lang="en-US" b="1" dirty="0"/>
              <a:t>both</a:t>
            </a:r>
            <a:r>
              <a:rPr lang="en-US" dirty="0"/>
              <a:t> a habitat restoration perspective </a:t>
            </a:r>
            <a:r>
              <a:rPr lang="en-US" b="1" dirty="0"/>
              <a:t>and</a:t>
            </a:r>
            <a:r>
              <a:rPr lang="en-US" dirty="0"/>
              <a:t> a flood-damage reduction perspective, by prioritizing and sequencing the continued investment of tens of millions more dollars over the next several years.</a:t>
            </a:r>
          </a:p>
          <a:p>
            <a:r>
              <a:rPr lang="en-US" dirty="0"/>
              <a:t> </a:t>
            </a:r>
          </a:p>
          <a:p>
            <a:r>
              <a:rPr lang="en-US" dirty="0"/>
              <a:t>Several more installment of significant investment will be needed to implement on the ground projects and to advance the dual objectives of the integrated strategy in the long term. Presently, there continues to be broad, bi-partisan support in the state legislature for this integrated approach, which is essential if we are to succeed in truly supporting and enhancing the economic, environmental, and cultural values of the Basin and all of its people.</a:t>
            </a:r>
          </a:p>
        </p:txBody>
      </p:sp>
      <p:sp>
        <p:nvSpPr>
          <p:cNvPr id="4" name="Slide Number Placeholder 3"/>
          <p:cNvSpPr>
            <a:spLocks noGrp="1"/>
          </p:cNvSpPr>
          <p:nvPr>
            <p:ph type="sldNum" sz="quarter" idx="10"/>
          </p:nvPr>
        </p:nvSpPr>
        <p:spPr/>
        <p:txBody>
          <a:bodyPr/>
          <a:lstStyle/>
          <a:p>
            <a:fld id="{77542409-6A04-4DC6-AC3A-D3758287A8F2}" type="slidenum">
              <a:rPr lang="en-US" smtClean="0"/>
              <a:t>26</a:t>
            </a:fld>
            <a:endParaRPr lang="en-US" dirty="0"/>
          </a:p>
        </p:txBody>
      </p:sp>
    </p:spTree>
    <p:extLst>
      <p:ext uri="{BB962C8B-B14F-4D97-AF65-F5344CB8AC3E}">
        <p14:creationId xmlns:p14="http://schemas.microsoft.com/office/powerpoint/2010/main" val="3737176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300" b="0" i="0" u="none" strike="noStrike" kern="1200" cap="none" spc="0" normalizeH="0" baseline="0" noProof="0" smtClean="0">
                <a:ln>
                  <a:noFill/>
                </a:ln>
                <a:solidFill>
                  <a:srgbClr val="4D3E2F"/>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dirty="0">
              <a:ln>
                <a:noFill/>
              </a:ln>
              <a:solidFill>
                <a:srgbClr val="4D3E2F"/>
              </a:solidFill>
              <a:effectLst/>
              <a:uLnTx/>
              <a:uFillTx/>
              <a:latin typeface="Corbel"/>
              <a:ea typeface="+mn-ea"/>
              <a:cs typeface="+mn-cs"/>
            </a:endParaRPr>
          </a:p>
        </p:txBody>
      </p:sp>
    </p:spTree>
    <p:extLst>
      <p:ext uri="{BB962C8B-B14F-4D97-AF65-F5344CB8AC3E}">
        <p14:creationId xmlns:p14="http://schemas.microsoft.com/office/powerpoint/2010/main" val="2644996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28</a:t>
            </a:fld>
            <a:endParaRPr lang="en-US" dirty="0"/>
          </a:p>
        </p:txBody>
      </p:sp>
    </p:spTree>
    <p:extLst>
      <p:ext uri="{BB962C8B-B14F-4D97-AF65-F5344CB8AC3E}">
        <p14:creationId xmlns:p14="http://schemas.microsoft.com/office/powerpoint/2010/main" val="819580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300" b="0" i="0" u="none" strike="noStrike" kern="1200" cap="none" spc="0" normalizeH="0" baseline="0" noProof="0" smtClean="0">
                <a:ln>
                  <a:noFill/>
                </a:ln>
                <a:solidFill>
                  <a:srgbClr val="4D3E2F"/>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dirty="0">
              <a:ln>
                <a:noFill/>
              </a:ln>
              <a:solidFill>
                <a:srgbClr val="4D3E2F"/>
              </a:solidFill>
              <a:effectLst/>
              <a:uLnTx/>
              <a:uFillTx/>
              <a:latin typeface="Corbel"/>
              <a:ea typeface="+mn-ea"/>
              <a:cs typeface="+mn-cs"/>
            </a:endParaRPr>
          </a:p>
        </p:txBody>
      </p:sp>
    </p:spTree>
    <p:extLst>
      <p:ext uri="{BB962C8B-B14F-4D97-AF65-F5344CB8AC3E}">
        <p14:creationId xmlns:p14="http://schemas.microsoft.com/office/powerpoint/2010/main" val="3608613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as you likely know, the Basin has suffered from devastating flooding for decades, which deal a blow to the health and safety of the community. Five of the largest floods in the basin’s history have occurred in the last 30 years. Summers are becoming drier as well. One local business owner said, “</a:t>
            </a:r>
            <a:r>
              <a:rPr lang="en-US" i="1" dirty="0"/>
              <a:t>We take one step forward, a major flood hits and its two steps back.”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300" b="0" i="0" u="none" strike="noStrike" kern="1200" cap="none" spc="0" normalizeH="0" baseline="0" noProof="0" smtClean="0">
                <a:ln>
                  <a:noFill/>
                </a:ln>
                <a:solidFill>
                  <a:srgbClr val="4D3E2F"/>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srgbClr val="4D3E2F"/>
              </a:solidFill>
              <a:effectLst/>
              <a:uLnTx/>
              <a:uFillTx/>
              <a:latin typeface="Corbel"/>
              <a:ea typeface="+mn-ea"/>
              <a:cs typeface="+mn-cs"/>
            </a:endParaRPr>
          </a:p>
        </p:txBody>
      </p:sp>
    </p:spTree>
    <p:extLst>
      <p:ext uri="{BB962C8B-B14F-4D97-AF65-F5344CB8AC3E}">
        <p14:creationId xmlns:p14="http://schemas.microsoft.com/office/powerpoint/2010/main" val="156361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Chehalis is a diverse, abundant basin for plants and animals also. Many different species of fish are found in the basin including steelhead and several types of salmon. The rivers and streams in the basin are also home to many amphibians like frogs and salamanders. In fact, the Chehalis Basin is the most diverse basin in Washington for amphibians.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300" b="0" i="0" u="none" strike="noStrike" kern="1200" cap="none" spc="0" normalizeH="0" baseline="0" noProof="0" smtClean="0">
                <a:ln>
                  <a:noFill/>
                </a:ln>
                <a:solidFill>
                  <a:srgbClr val="4D3E2F"/>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srgbClr val="4D3E2F"/>
              </a:solidFill>
              <a:effectLst/>
              <a:uLnTx/>
              <a:uFillTx/>
              <a:latin typeface="Corbel"/>
              <a:ea typeface="+mn-ea"/>
              <a:cs typeface="+mn-cs"/>
            </a:endParaRPr>
          </a:p>
        </p:txBody>
      </p:sp>
    </p:spTree>
    <p:extLst>
      <p:ext uri="{BB962C8B-B14F-4D97-AF65-F5344CB8AC3E}">
        <p14:creationId xmlns:p14="http://schemas.microsoft.com/office/powerpoint/2010/main" val="4139048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Although there have been robust runs of different types of salmon every year for the last 30 years, poor returns of one or more species of salmon have significantly limited tribal and nontribal harvest. The productivity of the current habitat has been degraded by as much as 80 percent for some species. Predictions show populations are threatened if we don’t do anything.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Historically, the Chehalis Basin has experienced a lack of attention and limited investment in comparison to other large basins in the state. The Chehalis Basin is the only major river basin in Washington </a:t>
            </a:r>
            <a:r>
              <a:rPr lang="en-US" sz="1200" b="1" kern="1200" dirty="0">
                <a:solidFill>
                  <a:schemeClr val="tx1"/>
                </a:solidFill>
                <a:effectLst/>
                <a:latin typeface="+mn-lt"/>
                <a:ea typeface="+mn-ea"/>
                <a:cs typeface="+mn-cs"/>
              </a:rPr>
              <a:t>that does not have </a:t>
            </a:r>
            <a:r>
              <a:rPr lang="en-US" sz="1200" kern="1200" dirty="0">
                <a:solidFill>
                  <a:schemeClr val="tx1"/>
                </a:solidFill>
                <a:effectLst/>
                <a:latin typeface="+mn-lt"/>
                <a:ea typeface="+mn-ea"/>
                <a:cs typeface="+mn-cs"/>
              </a:rPr>
              <a:t>any federally listed endangered species. We know that if something isn’t done and the situation continues to decline, we could see several species placed on the federal endangered species list. That could severely limit options in the basin for people. “Listing” is about avoiding extinction for species, but it can also mean difficult restrictions on private and public land and the harvest of salmon.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300" b="0" i="0" u="none" strike="noStrike" kern="1200" cap="none" spc="0" normalizeH="0" baseline="0" noProof="0" smtClean="0">
                <a:ln>
                  <a:noFill/>
                </a:ln>
                <a:solidFill>
                  <a:srgbClr val="4D3E2F"/>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dirty="0">
              <a:ln>
                <a:noFill/>
              </a:ln>
              <a:solidFill>
                <a:srgbClr val="4D3E2F"/>
              </a:solidFill>
              <a:effectLst/>
              <a:uLnTx/>
              <a:uFillTx/>
              <a:latin typeface="Corbel"/>
              <a:ea typeface="+mn-ea"/>
              <a:cs typeface="+mn-cs"/>
            </a:endParaRPr>
          </a:p>
        </p:txBody>
      </p:sp>
    </p:spTree>
    <p:extLst>
      <p:ext uri="{BB962C8B-B14F-4D97-AF65-F5344CB8AC3E}">
        <p14:creationId xmlns:p14="http://schemas.microsoft.com/office/powerpoint/2010/main" val="228947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diagram, the Basin’s foundation is represented by these orange symbols, each depicting key environmental, economic, and cultural values of the Chehalis Basin.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You’ll notice the forests, agriculture, and fisheries, along with symbols representing fish &amp; wildlife and outdoor recreation, as well as the homes &amp; businesses, and communities that make up the Basin.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of these contribute to and are affected by floods and environmental conditions. These are all attributes that need to be protected into the future.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7</a:t>
            </a:fld>
            <a:endParaRPr lang="en-US" dirty="0"/>
          </a:p>
        </p:txBody>
      </p:sp>
    </p:spTree>
    <p:extLst>
      <p:ext uri="{BB962C8B-B14F-4D97-AF65-F5344CB8AC3E}">
        <p14:creationId xmlns:p14="http://schemas.microsoft.com/office/powerpoint/2010/main" val="2941060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Office of Chehalis Basin, and the Chehalis Basin Board, are tasked by the legislature to aggressively pursue a suite of actions to address the dual mission of reducing flood damage and restoring aquatic species in the basin.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Inherent in that mission is the need to protect and enhance all these fundamental attributes through the </a:t>
            </a:r>
            <a:r>
              <a:rPr lang="en-US"/>
              <a:t>actions they choose </a:t>
            </a:r>
            <a:r>
              <a:rPr lang="en-US" dirty="0"/>
              <a:t>to invest in.</a:t>
            </a:r>
          </a:p>
          <a:p>
            <a:pPr marL="171450" indent="-171450">
              <a:buFont typeface="Arial" panose="020B0604020202020204" pitchFamily="34" charset="0"/>
              <a:buChar char="•"/>
            </a:pPr>
            <a:endParaRPr lang="en-US" i="0"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i="0" dirty="0"/>
          </a:p>
        </p:txBody>
      </p:sp>
      <p:sp>
        <p:nvSpPr>
          <p:cNvPr id="4" name="Slide Number Placeholder 3"/>
          <p:cNvSpPr>
            <a:spLocks noGrp="1"/>
          </p:cNvSpPr>
          <p:nvPr>
            <p:ph type="sldNum" sz="quarter" idx="10"/>
          </p:nvPr>
        </p:nvSpPr>
        <p:spPr/>
        <p:txBody>
          <a:bodyPr/>
          <a:lstStyle/>
          <a:p>
            <a:fld id="{77542409-6A04-4DC6-AC3A-D3758287A8F2}" type="slidenum">
              <a:rPr lang="en-US" smtClean="0"/>
              <a:t>8</a:t>
            </a:fld>
            <a:endParaRPr lang="en-US" dirty="0"/>
          </a:p>
        </p:txBody>
      </p:sp>
    </p:spTree>
    <p:extLst>
      <p:ext uri="{BB962C8B-B14F-4D97-AF65-F5344CB8AC3E}">
        <p14:creationId xmlns:p14="http://schemas.microsoft.com/office/powerpoint/2010/main" val="3378885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To fulfill its mission, the Board is currently investing tens of millions of dollars in the Basin, including $50 million in state capital construction dollars this biennium. This is money that the Chehalis Basin Board, and the Governor’s Work Group before it, succeeded in securing from the State Legislature with the help and support of Basin Legislators.</a:t>
            </a:r>
          </a:p>
          <a:p>
            <a:r>
              <a:rPr lang="en-US" dirty="0"/>
              <a:t> </a:t>
            </a:r>
          </a:p>
          <a:p>
            <a:r>
              <a:rPr lang="en-US" dirty="0"/>
              <a:t>The green tiles on the left side of this diagram represent the types of habitat restoration work that is already underway or planned for the Basin as part of the Strategy …</a:t>
            </a:r>
            <a:endParaRPr lang="en-US" sz="1200" kern="1200" dirty="0">
              <a:solidFill>
                <a:schemeClr val="tx1"/>
              </a:solidFill>
              <a:effectLst/>
              <a:latin typeface="+mn-lt"/>
              <a:ea typeface="+mn-ea"/>
              <a:cs typeface="+mn-cs"/>
            </a:endParaRPr>
          </a:p>
          <a:p>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542409-6A04-4DC6-AC3A-D3758287A8F2}" type="slidenum">
              <a:rPr lang="en-US" smtClean="0"/>
              <a:t>9</a:t>
            </a:fld>
            <a:endParaRPr lang="en-US" dirty="0"/>
          </a:p>
        </p:txBody>
      </p:sp>
    </p:spTree>
    <p:extLst>
      <p:ext uri="{BB962C8B-B14F-4D97-AF65-F5344CB8AC3E}">
        <p14:creationId xmlns:p14="http://schemas.microsoft.com/office/powerpoint/2010/main" val="41689634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1442434"/>
            <a:ext cx="9144000" cy="3979572"/>
          </a:xfrm>
          <a:prstGeom prst="rect">
            <a:avLst/>
          </a:prstGeom>
          <a:noFill/>
        </p:spPr>
      </p:pic>
      <p:grpSp>
        <p:nvGrpSpPr>
          <p:cNvPr id="12" name="Group 11"/>
          <p:cNvGrpSpPr/>
          <p:nvPr userDrawn="1"/>
        </p:nvGrpSpPr>
        <p:grpSpPr>
          <a:xfrm rot="10800000">
            <a:off x="0" y="5416839"/>
            <a:ext cx="9144000" cy="1441162"/>
            <a:chOff x="0" y="5416839"/>
            <a:chExt cx="9144000" cy="1441162"/>
          </a:xfrm>
        </p:grpSpPr>
        <p:sp>
          <p:nvSpPr>
            <p:cNvPr id="13" name="Rectangle 12"/>
            <p:cNvSpPr/>
            <p:nvPr/>
          </p:nvSpPr>
          <p:spPr>
            <a:xfrm rot="10800000">
              <a:off x="8458200" y="5416839"/>
              <a:ext cx="685800" cy="1441161"/>
            </a:xfrm>
            <a:prstGeom prst="rect">
              <a:avLst/>
            </a:prstGeom>
            <a:solidFill>
              <a:srgbClr val="152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14" name="Rectangle 13"/>
            <p:cNvSpPr/>
            <p:nvPr/>
          </p:nvSpPr>
          <p:spPr>
            <a:xfrm rot="10800000">
              <a:off x="7772400" y="5416840"/>
              <a:ext cx="685800" cy="1441161"/>
            </a:xfrm>
            <a:prstGeom prst="rect">
              <a:avLst/>
            </a:prstGeom>
            <a:solidFill>
              <a:srgbClr val="203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5" name="Rectangle 14"/>
            <p:cNvSpPr/>
            <p:nvPr/>
          </p:nvSpPr>
          <p:spPr>
            <a:xfrm rot="10800000">
              <a:off x="7086600" y="5416840"/>
              <a:ext cx="685800" cy="1441161"/>
            </a:xfrm>
            <a:prstGeom prst="rect">
              <a:avLst/>
            </a:prstGeom>
            <a:solidFill>
              <a:srgbClr val="2F5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6" name="Rectangle 15"/>
            <p:cNvSpPr/>
            <p:nvPr/>
          </p:nvSpPr>
          <p:spPr>
            <a:xfrm rot="10800000">
              <a:off x="0" y="5416839"/>
              <a:ext cx="7086600" cy="1441161"/>
            </a:xfrm>
            <a:prstGeom prst="rect">
              <a:avLst/>
            </a:prstGeom>
            <a:solidFill>
              <a:srgbClr val="649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2" name="Title 1"/>
          <p:cNvSpPr>
            <a:spLocks noGrp="1"/>
          </p:cNvSpPr>
          <p:nvPr>
            <p:ph type="ctrTitle" hasCustomPrompt="1"/>
          </p:nvPr>
        </p:nvSpPr>
        <p:spPr>
          <a:xfrm>
            <a:off x="927601" y="1520680"/>
            <a:ext cx="7288799" cy="1989283"/>
          </a:xfrm>
        </p:spPr>
        <p:txBody>
          <a:bodyPr anchor="b"/>
          <a:lstStyle>
            <a:lvl1pPr algn="ctr">
              <a:defRPr sz="4400">
                <a:latin typeface="Tw Cen MT" panose="020B0602020104020603"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927600" y="3602038"/>
            <a:ext cx="7288800" cy="1655762"/>
          </a:xfrm>
        </p:spPr>
        <p:txBody>
          <a:bodyPr/>
          <a:lstStyle>
            <a:lvl1pPr marL="0" indent="0" algn="ctr">
              <a:buNone/>
              <a:defRPr sz="1800">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grpSp>
        <p:nvGrpSpPr>
          <p:cNvPr id="23" name="Group 22"/>
          <p:cNvGrpSpPr/>
          <p:nvPr userDrawn="1"/>
        </p:nvGrpSpPr>
        <p:grpSpPr>
          <a:xfrm>
            <a:off x="0" y="-2"/>
            <a:ext cx="9144000" cy="1442435"/>
            <a:chOff x="0" y="-1"/>
            <a:chExt cx="9144000" cy="1441162"/>
          </a:xfrm>
        </p:grpSpPr>
        <p:sp>
          <p:nvSpPr>
            <p:cNvPr id="24" name="Rectangle 23"/>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5" name="Rectangle 24"/>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6" name="Rectangle 25"/>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7" name="Rectangle 26"/>
            <p:cNvSpPr/>
            <p:nvPr/>
          </p:nvSpPr>
          <p:spPr>
            <a:xfrm rot="10800000">
              <a:off x="0" y="0"/>
              <a:ext cx="7086600" cy="1441161"/>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2625118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4014"/>
            <a:ext cx="9144000" cy="1441162"/>
            <a:chOff x="0" y="5416839"/>
            <a:chExt cx="9144000" cy="1441162"/>
          </a:xfrm>
        </p:grpSpPr>
        <p:sp>
          <p:nvSpPr>
            <p:cNvPr id="11" name="Rectangle 10"/>
            <p:cNvSpPr/>
            <p:nvPr/>
          </p:nvSpPr>
          <p:spPr>
            <a:xfrm rot="10800000">
              <a:off x="8458200" y="5416839"/>
              <a:ext cx="685800" cy="1441161"/>
            </a:xfrm>
            <a:prstGeom prst="rect">
              <a:avLst/>
            </a:prstGeom>
            <a:solidFill>
              <a:srgbClr val="152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17" name="Rectangle 16"/>
            <p:cNvSpPr/>
            <p:nvPr/>
          </p:nvSpPr>
          <p:spPr>
            <a:xfrm rot="10800000">
              <a:off x="7772400" y="5416840"/>
              <a:ext cx="685800" cy="1441161"/>
            </a:xfrm>
            <a:prstGeom prst="rect">
              <a:avLst/>
            </a:prstGeom>
            <a:solidFill>
              <a:srgbClr val="203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8" name="Rectangle 17"/>
            <p:cNvSpPr/>
            <p:nvPr/>
          </p:nvSpPr>
          <p:spPr>
            <a:xfrm rot="10800000">
              <a:off x="7086600" y="5416840"/>
              <a:ext cx="685800" cy="1441161"/>
            </a:xfrm>
            <a:prstGeom prst="rect">
              <a:avLst/>
            </a:prstGeom>
            <a:solidFill>
              <a:srgbClr val="2F5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9" name="Rectangle 18"/>
            <p:cNvSpPr/>
            <p:nvPr/>
          </p:nvSpPr>
          <p:spPr>
            <a:xfrm rot="10800000">
              <a:off x="0" y="5416839"/>
              <a:ext cx="7086600" cy="1441161"/>
            </a:xfrm>
            <a:prstGeom prst="rect">
              <a:avLst/>
            </a:prstGeom>
            <a:solidFill>
              <a:srgbClr val="649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20"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graphicFrame>
        <p:nvGraphicFramePr>
          <p:cNvPr id="12" name="Table 11"/>
          <p:cNvGraphicFramePr>
            <a:graphicFrameLocks noGrp="1"/>
          </p:cNvGraphicFramePr>
          <p:nvPr userDrawn="1">
            <p:extLst/>
          </p:nvPr>
        </p:nvGraphicFramePr>
        <p:xfrm>
          <a:off x="628649" y="1947416"/>
          <a:ext cx="7886700" cy="4088314"/>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20000"/>
                    </a:ext>
                  </a:extLst>
                </a:gridCol>
                <a:gridCol w="1971675">
                  <a:extLst>
                    <a:ext uri="{9D8B030D-6E8A-4147-A177-3AD203B41FA5}">
                      <a16:colId xmlns:a16="http://schemas.microsoft.com/office/drawing/2014/main" val="20001"/>
                    </a:ext>
                  </a:extLst>
                </a:gridCol>
                <a:gridCol w="1971675">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tblGrid>
              <a:tr h="360778">
                <a:tc>
                  <a:txBody>
                    <a:bodyPr/>
                    <a:lstStyle/>
                    <a:p>
                      <a:r>
                        <a:rPr lang="en-US" sz="1600" dirty="0"/>
                        <a:t>COLUMN HEADING</a:t>
                      </a:r>
                    </a:p>
                  </a:txBody>
                  <a:tcPr anchor="b">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solidFill>
                      <a:srgbClr val="50632D"/>
                    </a:solidFill>
                  </a:tcPr>
                </a:tc>
                <a:tc>
                  <a:txBody>
                    <a:bodyPr/>
                    <a:lstStyle/>
                    <a:p>
                      <a:r>
                        <a:rPr lang="en-US" sz="1600" dirty="0"/>
                        <a:t>COLUMN</a:t>
                      </a:r>
                      <a:r>
                        <a:rPr lang="en-US" sz="1600" baseline="0" dirty="0"/>
                        <a:t> HEADING</a:t>
                      </a:r>
                      <a:endParaRPr lang="en-US" sz="1600" dirty="0"/>
                    </a:p>
                  </a:txBody>
                  <a:tcPr anchor="b">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solidFill>
                      <a:srgbClr val="50632D"/>
                    </a:solidFill>
                  </a:tcPr>
                </a:tc>
                <a:tc>
                  <a:txBody>
                    <a:bodyPr/>
                    <a:lstStyle/>
                    <a:p>
                      <a:r>
                        <a:rPr lang="en-US" sz="1600" dirty="0"/>
                        <a:t>COLUMN HEADING</a:t>
                      </a:r>
                    </a:p>
                  </a:txBody>
                  <a:tcPr anchor="b">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solidFill>
                      <a:srgbClr val="50632D"/>
                    </a:solidFill>
                  </a:tcPr>
                </a:tc>
                <a:tc>
                  <a:txBody>
                    <a:bodyPr/>
                    <a:lstStyle/>
                    <a:p>
                      <a:r>
                        <a:rPr lang="en-US" sz="1600" dirty="0"/>
                        <a:t>COLUMN HEADING</a:t>
                      </a:r>
                    </a:p>
                  </a:txBody>
                  <a:tcPr anchor="b">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solidFill>
                      <a:srgbClr val="50632D"/>
                    </a:solidFill>
                  </a:tcPr>
                </a:tc>
                <a:extLst>
                  <a:ext uri="{0D108BD9-81ED-4DB2-BD59-A6C34878D82A}">
                    <a16:rowId xmlns:a16="http://schemas.microsoft.com/office/drawing/2014/main" val="10000"/>
                  </a:ext>
                </a:extLst>
              </a:tr>
              <a:tr h="159798">
                <a:tc gridSpan="4">
                  <a:txBody>
                    <a:bodyPr/>
                    <a:lstStyle/>
                    <a:p>
                      <a:r>
                        <a:rPr lang="en-US" sz="1600" b="1" dirty="0">
                          <a:solidFill>
                            <a:schemeClr val="tx1"/>
                          </a:solidFill>
                        </a:rPr>
                        <a:t>SUBHEADING</a:t>
                      </a:r>
                    </a:p>
                  </a:txBody>
                  <a:tcPr anchor="b">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solidFill>
                      <a:srgbClr val="9CBB59"/>
                    </a:solidFill>
                  </a:tcPr>
                </a:tc>
                <a:tc hMerge="1">
                  <a:txBody>
                    <a:bodyPr/>
                    <a:lstStyle/>
                    <a:p>
                      <a:pPr marL="285750" indent="-285750">
                        <a:buFont typeface="Arial" panose="020B0604020202020204" pitchFamily="34" charset="0"/>
                        <a:buChar char="•"/>
                      </a:pPr>
                      <a:endParaRPr lang="en-US" sz="16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85750" indent="-285750">
                        <a:buFont typeface="Arial" panose="020B0604020202020204" pitchFamily="34" charset="0"/>
                        <a:buChar char="•"/>
                      </a:pPr>
                      <a:endParaRPr lang="en-US" sz="16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6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48064">
                <a:tc>
                  <a:txBody>
                    <a:bodyPr/>
                    <a:lstStyle/>
                    <a:p>
                      <a:r>
                        <a:rPr lang="en-US" sz="1400" dirty="0"/>
                        <a:t>Text</a:t>
                      </a:r>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400" dirty="0"/>
                        <a:t>Bullets</a:t>
                      </a:r>
                    </a:p>
                    <a:p>
                      <a:pPr marL="285750" indent="-285750">
                        <a:buFont typeface="Arial" panose="020B0604020202020204" pitchFamily="34" charset="0"/>
                        <a:buChar char="•"/>
                      </a:pPr>
                      <a:r>
                        <a:rPr lang="en-US" sz="1400" dirty="0"/>
                        <a:t>Bullets</a:t>
                      </a:r>
                    </a:p>
                    <a:p>
                      <a:pPr marL="285750" indent="-285750">
                        <a:buFont typeface="Arial" panose="020B0604020202020204" pitchFamily="34" charset="0"/>
                        <a:buChar char="•"/>
                      </a:pPr>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400" dirty="0"/>
                        <a:t>Bullets</a:t>
                      </a:r>
                    </a:p>
                    <a:p>
                      <a:pPr marL="285750" indent="-285750">
                        <a:buFont typeface="Arial" panose="020B0604020202020204" pitchFamily="34" charset="0"/>
                        <a:buChar char="•"/>
                      </a:pPr>
                      <a:r>
                        <a:rPr lang="en-US" sz="1400" dirty="0"/>
                        <a:t>Bullets</a:t>
                      </a:r>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t>Text</a:t>
                      </a:r>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48064">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48064">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48064">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4" name="TextBox 13">
            <a:extLst>
              <a:ext uri="{FF2B5EF4-FFF2-40B4-BE49-F238E27FC236}">
                <a16:creationId xmlns:a16="http://schemas.microsoft.com/office/drawing/2014/main" id="{F9FA27FB-9C94-46F3-9CC5-3DE7C7E6CEDE}"/>
              </a:ext>
            </a:extLst>
          </p:cNvPr>
          <p:cNvSpPr txBox="1"/>
          <p:nvPr userDrawn="1"/>
        </p:nvSpPr>
        <p:spPr>
          <a:xfrm>
            <a:off x="8458200" y="646218"/>
            <a:ext cx="685800" cy="261610"/>
          </a:xfrm>
          <a:prstGeom prst="rect">
            <a:avLst/>
          </a:prstGeom>
          <a:noFill/>
        </p:spPr>
        <p:txBody>
          <a:bodyPr wrap="square" lIns="0" tIns="0" rIns="0" bIns="91440" rtlCol="0" anchor="ctr" anchorCtr="0">
            <a:spAutoFit/>
          </a:bodyPr>
          <a:lstStyle/>
          <a:p>
            <a:pPr algn="ctr"/>
            <a:fld id="{9981AE09-BCCB-42A7-887A-A907E227CCC3}" type="slidenum">
              <a:rPr lang="en-US" sz="1100" b="0" smtClean="0">
                <a:solidFill>
                  <a:schemeClr val="bg1"/>
                </a:solidFill>
                <a:latin typeface="Tw Cen MT" panose="020B0602020104020603" pitchFamily="34" charset="0"/>
              </a:rPr>
              <a:pPr algn="ctr"/>
              <a:t>‹#›</a:t>
            </a:fld>
            <a:endParaRPr lang="en-US" sz="1100" b="0"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1979406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0" y="-4014"/>
            <a:ext cx="9144000" cy="1441162"/>
            <a:chOff x="0" y="5416839"/>
            <a:chExt cx="9144000" cy="1441162"/>
          </a:xfrm>
        </p:grpSpPr>
        <p:sp>
          <p:nvSpPr>
            <p:cNvPr id="12" name="Rectangle 11"/>
            <p:cNvSpPr/>
            <p:nvPr/>
          </p:nvSpPr>
          <p:spPr>
            <a:xfrm rot="10800000">
              <a:off x="8458200" y="5416839"/>
              <a:ext cx="685800" cy="1441161"/>
            </a:xfrm>
            <a:prstGeom prst="rect">
              <a:avLst/>
            </a:prstGeom>
            <a:solidFill>
              <a:srgbClr val="152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13" name="Rectangle 12"/>
            <p:cNvSpPr/>
            <p:nvPr/>
          </p:nvSpPr>
          <p:spPr>
            <a:xfrm rot="10800000">
              <a:off x="7772400" y="5416840"/>
              <a:ext cx="685800" cy="1441161"/>
            </a:xfrm>
            <a:prstGeom prst="rect">
              <a:avLst/>
            </a:prstGeom>
            <a:solidFill>
              <a:srgbClr val="203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5" name="Rectangle 14"/>
            <p:cNvSpPr/>
            <p:nvPr/>
          </p:nvSpPr>
          <p:spPr>
            <a:xfrm rot="10800000">
              <a:off x="7086600" y="5416840"/>
              <a:ext cx="685800" cy="1441161"/>
            </a:xfrm>
            <a:prstGeom prst="rect">
              <a:avLst/>
            </a:prstGeom>
            <a:solidFill>
              <a:srgbClr val="2F5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6" name="Rectangle 15"/>
            <p:cNvSpPr/>
            <p:nvPr/>
          </p:nvSpPr>
          <p:spPr>
            <a:xfrm rot="10800000">
              <a:off x="0" y="5416839"/>
              <a:ext cx="7086600" cy="1441161"/>
            </a:xfrm>
            <a:prstGeom prst="rect">
              <a:avLst/>
            </a:prstGeom>
            <a:solidFill>
              <a:srgbClr val="649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3" name="Content Placeholder 2"/>
          <p:cNvSpPr>
            <a:spLocks noGrp="1"/>
          </p:cNvSpPr>
          <p:nvPr>
            <p:ph idx="1"/>
          </p:nvPr>
        </p:nvSpPr>
        <p:spPr>
          <a:xfrm>
            <a:off x="628650" y="1825625"/>
            <a:ext cx="428625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sz="16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p:cNvSpPr>
            <a:spLocks noGrp="1"/>
          </p:cNvSpPr>
          <p:nvPr>
            <p:ph type="pic" sz="quarter" idx="13" hasCustomPrompt="1"/>
          </p:nvPr>
        </p:nvSpPr>
        <p:spPr>
          <a:xfrm>
            <a:off x="5029200" y="1825625"/>
            <a:ext cx="3486150" cy="4351338"/>
          </a:xfrm>
          <a:ln w="38100" cap="sq">
            <a:solidFill>
              <a:srgbClr val="000000"/>
            </a:solidFill>
            <a:prstDash val="solid"/>
            <a:miter lim="800000"/>
          </a:ln>
          <a:effectLst/>
        </p:spPr>
        <p:txBody>
          <a:bodyPr/>
          <a:lstStyle>
            <a:lvl1pPr>
              <a:defRPr baseline="0"/>
            </a:lvl1pPr>
            <a:lvl2pPr>
              <a:defRPr baseline="0"/>
            </a:lvl2pPr>
          </a:lstStyle>
          <a:p>
            <a:r>
              <a:rPr lang="en-US" dirty="0"/>
              <a:t>Click to insert media file </a:t>
            </a:r>
          </a:p>
          <a:p>
            <a:pPr lvl="1"/>
            <a:endParaRPr lang="en-US" dirty="0"/>
          </a:p>
          <a:p>
            <a:pPr lvl="1"/>
            <a:endParaRPr lang="en-US" dirty="0"/>
          </a:p>
        </p:txBody>
      </p:sp>
      <p:sp>
        <p:nvSpPr>
          <p:cNvPr id="17"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
        <p:nvSpPr>
          <p:cNvPr id="18" name="TextBox 17">
            <a:extLst>
              <a:ext uri="{FF2B5EF4-FFF2-40B4-BE49-F238E27FC236}">
                <a16:creationId xmlns:a16="http://schemas.microsoft.com/office/drawing/2014/main" id="{C36145C5-50EA-4C45-86EB-9D36D6EF20EB}"/>
              </a:ext>
            </a:extLst>
          </p:cNvPr>
          <p:cNvSpPr txBox="1"/>
          <p:nvPr userDrawn="1"/>
        </p:nvSpPr>
        <p:spPr>
          <a:xfrm>
            <a:off x="8458200" y="646218"/>
            <a:ext cx="685800" cy="261610"/>
          </a:xfrm>
          <a:prstGeom prst="rect">
            <a:avLst/>
          </a:prstGeom>
          <a:noFill/>
        </p:spPr>
        <p:txBody>
          <a:bodyPr wrap="square" lIns="0" tIns="0" rIns="0" bIns="91440" rtlCol="0" anchor="ctr" anchorCtr="0">
            <a:spAutoFit/>
          </a:bodyPr>
          <a:lstStyle/>
          <a:p>
            <a:pPr algn="ctr"/>
            <a:fld id="{9981AE09-BCCB-42A7-887A-A907E227CCC3}" type="slidenum">
              <a:rPr lang="en-US" sz="1100" b="0" smtClean="0">
                <a:solidFill>
                  <a:schemeClr val="bg1"/>
                </a:solidFill>
                <a:latin typeface="Tw Cen MT" panose="020B0602020104020603" pitchFamily="34" charset="0"/>
              </a:rPr>
              <a:pPr algn="ctr"/>
              <a:t>‹#›</a:t>
            </a:fld>
            <a:endParaRPr lang="en-US" sz="1100" b="0"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1534874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bg1"/>
        </a:solidFill>
        <a:effectLst/>
      </p:bgPr>
    </p:bg>
    <p:spTree>
      <p:nvGrpSpPr>
        <p:cNvPr id="1" name=""/>
        <p:cNvGrpSpPr/>
        <p:nvPr/>
      </p:nvGrpSpPr>
      <p:grpSpPr>
        <a:xfrm>
          <a:off x="0" y="0"/>
          <a:ext cx="0" cy="0"/>
          <a:chOff x="0" y="0"/>
          <a:chExt cx="0" cy="0"/>
        </a:xfrm>
      </p:grpSpPr>
      <p:grpSp>
        <p:nvGrpSpPr>
          <p:cNvPr id="15" name="Group 14"/>
          <p:cNvGrpSpPr/>
          <p:nvPr userDrawn="1"/>
        </p:nvGrpSpPr>
        <p:grpSpPr>
          <a:xfrm rot="10800000">
            <a:off x="0" y="6117336"/>
            <a:ext cx="9144000" cy="749541"/>
            <a:chOff x="0" y="-17274"/>
            <a:chExt cx="9144000" cy="1458434"/>
          </a:xfrm>
        </p:grpSpPr>
        <p:sp>
          <p:nvSpPr>
            <p:cNvPr id="16" name="Rectangle 15"/>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7" name="Rectangle 16"/>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8" name="Rectangle 17"/>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9" name="Rectangle 18"/>
            <p:cNvSpPr/>
            <p:nvPr/>
          </p:nvSpPr>
          <p:spPr>
            <a:xfrm rot="10800000">
              <a:off x="0" y="-17274"/>
              <a:ext cx="7086600" cy="1458434"/>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28" name="Group 27"/>
          <p:cNvGrpSpPr/>
          <p:nvPr userDrawn="1"/>
        </p:nvGrpSpPr>
        <p:grpSpPr>
          <a:xfrm>
            <a:off x="0" y="-4014"/>
            <a:ext cx="9144000" cy="1441162"/>
            <a:chOff x="0" y="5416839"/>
            <a:chExt cx="9144000" cy="1441162"/>
          </a:xfrm>
        </p:grpSpPr>
        <p:sp>
          <p:nvSpPr>
            <p:cNvPr id="29" name="Rectangle 28"/>
            <p:cNvSpPr/>
            <p:nvPr/>
          </p:nvSpPr>
          <p:spPr>
            <a:xfrm rot="10800000">
              <a:off x="8458200" y="5416839"/>
              <a:ext cx="685800" cy="1441161"/>
            </a:xfrm>
            <a:prstGeom prst="rect">
              <a:avLst/>
            </a:prstGeom>
            <a:solidFill>
              <a:srgbClr val="152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30" name="Rectangle 29"/>
            <p:cNvSpPr/>
            <p:nvPr/>
          </p:nvSpPr>
          <p:spPr>
            <a:xfrm rot="10800000">
              <a:off x="7772400" y="5416840"/>
              <a:ext cx="685800" cy="1441161"/>
            </a:xfrm>
            <a:prstGeom prst="rect">
              <a:avLst/>
            </a:prstGeom>
            <a:solidFill>
              <a:srgbClr val="203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1" name="Rectangle 30"/>
            <p:cNvSpPr/>
            <p:nvPr/>
          </p:nvSpPr>
          <p:spPr>
            <a:xfrm rot="10800000">
              <a:off x="7086600" y="5416840"/>
              <a:ext cx="685800" cy="1441161"/>
            </a:xfrm>
            <a:prstGeom prst="rect">
              <a:avLst/>
            </a:prstGeom>
            <a:solidFill>
              <a:srgbClr val="2F5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2" name="Rectangle 31"/>
            <p:cNvSpPr/>
            <p:nvPr/>
          </p:nvSpPr>
          <p:spPr>
            <a:xfrm rot="10800000">
              <a:off x="0" y="5416839"/>
              <a:ext cx="7086600" cy="1441161"/>
            </a:xfrm>
            <a:prstGeom prst="rect">
              <a:avLst/>
            </a:prstGeom>
            <a:solidFill>
              <a:srgbClr val="649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22" name="Content Placeholder 2"/>
          <p:cNvSpPr>
            <a:spLocks noGrp="1"/>
          </p:cNvSpPr>
          <p:nvPr>
            <p:ph idx="1"/>
          </p:nvPr>
        </p:nvSpPr>
        <p:spPr>
          <a:xfrm>
            <a:off x="628650" y="1825625"/>
            <a:ext cx="7886700" cy="4142436"/>
          </a:xfrm>
        </p:spPr>
        <p:txBody>
          <a:bodyPr/>
          <a:lstStyle>
            <a:lvl1pPr>
              <a:defRPr baseline="0">
                <a:latin typeface="+mn-lt"/>
              </a:defRPr>
            </a:lvl1pPr>
            <a:lvl2pPr>
              <a:defRPr>
                <a:latin typeface="+mn-lt"/>
              </a:defRPr>
            </a:lvl2pPr>
            <a:lvl3pPr>
              <a:defRPr>
                <a:latin typeface="+mn-lt"/>
              </a:defRPr>
            </a:lvl3pPr>
          </a:lstStyle>
          <a:p>
            <a:pPr lvl="0"/>
            <a:r>
              <a:rPr lang="en-US" dirty="0"/>
              <a:t>Edit Master text styles</a:t>
            </a:r>
          </a:p>
          <a:p>
            <a:pPr lvl="1"/>
            <a:r>
              <a:rPr lang="en-US" dirty="0"/>
              <a:t>Second level</a:t>
            </a:r>
          </a:p>
          <a:p>
            <a:pPr lvl="2"/>
            <a:r>
              <a:rPr lang="en-US" dirty="0"/>
              <a:t>Third level</a:t>
            </a:r>
          </a:p>
        </p:txBody>
      </p:sp>
      <p:sp>
        <p:nvSpPr>
          <p:cNvPr id="33"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
        <p:nvSpPr>
          <p:cNvPr id="20" name="TextBox 19">
            <a:extLst>
              <a:ext uri="{FF2B5EF4-FFF2-40B4-BE49-F238E27FC236}">
                <a16:creationId xmlns:a16="http://schemas.microsoft.com/office/drawing/2014/main" id="{99DCCBA1-DB38-4CB8-B435-A2EFC2E29856}"/>
              </a:ext>
            </a:extLst>
          </p:cNvPr>
          <p:cNvSpPr txBox="1"/>
          <p:nvPr userDrawn="1"/>
        </p:nvSpPr>
        <p:spPr>
          <a:xfrm>
            <a:off x="8458200" y="646218"/>
            <a:ext cx="685800" cy="261610"/>
          </a:xfrm>
          <a:prstGeom prst="rect">
            <a:avLst/>
          </a:prstGeom>
          <a:noFill/>
        </p:spPr>
        <p:txBody>
          <a:bodyPr wrap="square" lIns="0" tIns="0" rIns="0" bIns="91440" rtlCol="0" anchor="ctr" anchorCtr="0">
            <a:spAutoFit/>
          </a:bodyPr>
          <a:lstStyle/>
          <a:p>
            <a:pPr algn="ctr"/>
            <a:fld id="{9981AE09-BCCB-42A7-887A-A907E227CCC3}" type="slidenum">
              <a:rPr lang="en-US" sz="1100" b="0" smtClean="0">
                <a:solidFill>
                  <a:schemeClr val="bg1"/>
                </a:solidFill>
                <a:latin typeface="Tw Cen MT" panose="020B0602020104020603" pitchFamily="34" charset="0"/>
              </a:rPr>
              <a:pPr algn="ctr"/>
              <a:t>‹#›</a:t>
            </a:fld>
            <a:endParaRPr lang="en-US" sz="1100" b="0"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2826258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Only ">
    <p:bg>
      <p:bgPr>
        <a:solidFill>
          <a:schemeClr val="bg1"/>
        </a:solidFill>
        <a:effectLst/>
      </p:bgPr>
    </p:bg>
    <p:spTree>
      <p:nvGrpSpPr>
        <p:cNvPr id="1" name=""/>
        <p:cNvGrpSpPr/>
        <p:nvPr/>
      </p:nvGrpSpPr>
      <p:grpSpPr>
        <a:xfrm>
          <a:off x="0" y="0"/>
          <a:ext cx="0" cy="0"/>
          <a:chOff x="0" y="0"/>
          <a:chExt cx="0" cy="0"/>
        </a:xfrm>
      </p:grpSpPr>
      <p:grpSp>
        <p:nvGrpSpPr>
          <p:cNvPr id="15" name="Group 14"/>
          <p:cNvGrpSpPr/>
          <p:nvPr userDrawn="1"/>
        </p:nvGrpSpPr>
        <p:grpSpPr>
          <a:xfrm rot="10800000">
            <a:off x="0" y="6117336"/>
            <a:ext cx="9144000" cy="749541"/>
            <a:chOff x="0" y="-17274"/>
            <a:chExt cx="9144000" cy="1458434"/>
          </a:xfrm>
        </p:grpSpPr>
        <p:sp>
          <p:nvSpPr>
            <p:cNvPr id="16" name="Rectangle 15"/>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7" name="Rectangle 16"/>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8" name="Rectangle 17"/>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9" name="Rectangle 18"/>
            <p:cNvSpPr/>
            <p:nvPr/>
          </p:nvSpPr>
          <p:spPr>
            <a:xfrm rot="10800000">
              <a:off x="0" y="-17274"/>
              <a:ext cx="7086600" cy="1458434"/>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28" name="Group 27"/>
          <p:cNvGrpSpPr/>
          <p:nvPr userDrawn="1"/>
        </p:nvGrpSpPr>
        <p:grpSpPr>
          <a:xfrm>
            <a:off x="0" y="-4014"/>
            <a:ext cx="9144000" cy="1441162"/>
            <a:chOff x="0" y="5416839"/>
            <a:chExt cx="9144000" cy="1441162"/>
          </a:xfrm>
        </p:grpSpPr>
        <p:sp>
          <p:nvSpPr>
            <p:cNvPr id="29" name="Rectangle 28"/>
            <p:cNvSpPr/>
            <p:nvPr/>
          </p:nvSpPr>
          <p:spPr>
            <a:xfrm rot="10800000">
              <a:off x="8458200" y="5416839"/>
              <a:ext cx="685800" cy="1441161"/>
            </a:xfrm>
            <a:prstGeom prst="rect">
              <a:avLst/>
            </a:prstGeom>
            <a:solidFill>
              <a:srgbClr val="152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30" name="Rectangle 29"/>
            <p:cNvSpPr/>
            <p:nvPr/>
          </p:nvSpPr>
          <p:spPr>
            <a:xfrm rot="10800000">
              <a:off x="7772400" y="5416840"/>
              <a:ext cx="685800" cy="1441161"/>
            </a:xfrm>
            <a:prstGeom prst="rect">
              <a:avLst/>
            </a:prstGeom>
            <a:solidFill>
              <a:srgbClr val="203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1" name="Rectangle 30"/>
            <p:cNvSpPr/>
            <p:nvPr/>
          </p:nvSpPr>
          <p:spPr>
            <a:xfrm rot="10800000">
              <a:off x="7086600" y="5416840"/>
              <a:ext cx="685800" cy="1441161"/>
            </a:xfrm>
            <a:prstGeom prst="rect">
              <a:avLst/>
            </a:prstGeom>
            <a:solidFill>
              <a:srgbClr val="2F5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2" name="Rectangle 31"/>
            <p:cNvSpPr/>
            <p:nvPr/>
          </p:nvSpPr>
          <p:spPr>
            <a:xfrm rot="10800000">
              <a:off x="0" y="5416839"/>
              <a:ext cx="7086600" cy="1441161"/>
            </a:xfrm>
            <a:prstGeom prst="rect">
              <a:avLst/>
            </a:prstGeom>
            <a:solidFill>
              <a:srgbClr val="649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33"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
        <p:nvSpPr>
          <p:cNvPr id="14" name="TextBox 13">
            <a:extLst>
              <a:ext uri="{FF2B5EF4-FFF2-40B4-BE49-F238E27FC236}">
                <a16:creationId xmlns:a16="http://schemas.microsoft.com/office/drawing/2014/main" id="{27E8294E-CCA4-4C4C-9DB9-3416936ED2E1}"/>
              </a:ext>
            </a:extLst>
          </p:cNvPr>
          <p:cNvSpPr txBox="1"/>
          <p:nvPr userDrawn="1"/>
        </p:nvSpPr>
        <p:spPr>
          <a:xfrm>
            <a:off x="8458200" y="646218"/>
            <a:ext cx="685800" cy="261610"/>
          </a:xfrm>
          <a:prstGeom prst="rect">
            <a:avLst/>
          </a:prstGeom>
          <a:noFill/>
        </p:spPr>
        <p:txBody>
          <a:bodyPr wrap="square" lIns="0" tIns="0" rIns="0" bIns="91440" rtlCol="0" anchor="ctr" anchorCtr="0">
            <a:spAutoFit/>
          </a:bodyPr>
          <a:lstStyle/>
          <a:p>
            <a:pPr algn="ctr"/>
            <a:fld id="{9981AE09-BCCB-42A7-887A-A907E227CCC3}" type="slidenum">
              <a:rPr lang="en-US" sz="1100" b="0" smtClean="0">
                <a:solidFill>
                  <a:schemeClr val="bg1"/>
                </a:solidFill>
                <a:latin typeface="Tw Cen MT" panose="020B0602020104020603" pitchFamily="34" charset="0"/>
              </a:rPr>
              <a:pPr algn="ctr"/>
              <a:t>‹#›</a:t>
            </a:fld>
            <a:endParaRPr lang="en-US" sz="1100" b="0"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225578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1442434"/>
            <a:ext cx="9144000" cy="3979572"/>
          </a:xfrm>
          <a:prstGeom prst="rect">
            <a:avLst/>
          </a:prstGeom>
          <a:noFill/>
        </p:spPr>
      </p:pic>
      <p:grpSp>
        <p:nvGrpSpPr>
          <p:cNvPr id="12" name="Group 11"/>
          <p:cNvGrpSpPr/>
          <p:nvPr userDrawn="1"/>
        </p:nvGrpSpPr>
        <p:grpSpPr>
          <a:xfrm rot="10800000">
            <a:off x="0" y="5416839"/>
            <a:ext cx="9144000" cy="1441162"/>
            <a:chOff x="0" y="5416839"/>
            <a:chExt cx="9144000" cy="1441162"/>
          </a:xfrm>
        </p:grpSpPr>
        <p:sp>
          <p:nvSpPr>
            <p:cNvPr id="13" name="Rectangle 12"/>
            <p:cNvSpPr/>
            <p:nvPr/>
          </p:nvSpPr>
          <p:spPr>
            <a:xfrm rot="10800000">
              <a:off x="8458200" y="5416839"/>
              <a:ext cx="685800" cy="1441161"/>
            </a:xfrm>
            <a:prstGeom prst="rect">
              <a:avLst/>
            </a:prstGeom>
            <a:solidFill>
              <a:srgbClr val="152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14" name="Rectangle 13"/>
            <p:cNvSpPr/>
            <p:nvPr/>
          </p:nvSpPr>
          <p:spPr>
            <a:xfrm rot="10800000">
              <a:off x="7772400" y="5416840"/>
              <a:ext cx="685800" cy="1441161"/>
            </a:xfrm>
            <a:prstGeom prst="rect">
              <a:avLst/>
            </a:prstGeom>
            <a:solidFill>
              <a:srgbClr val="203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5" name="Rectangle 14"/>
            <p:cNvSpPr/>
            <p:nvPr/>
          </p:nvSpPr>
          <p:spPr>
            <a:xfrm rot="10800000">
              <a:off x="7086600" y="5416840"/>
              <a:ext cx="685800" cy="1441161"/>
            </a:xfrm>
            <a:prstGeom prst="rect">
              <a:avLst/>
            </a:prstGeom>
            <a:solidFill>
              <a:srgbClr val="2F5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6" name="Rectangle 15"/>
            <p:cNvSpPr/>
            <p:nvPr/>
          </p:nvSpPr>
          <p:spPr>
            <a:xfrm rot="10800000">
              <a:off x="0" y="5416839"/>
              <a:ext cx="7086600" cy="1441161"/>
            </a:xfrm>
            <a:prstGeom prst="rect">
              <a:avLst/>
            </a:prstGeom>
            <a:solidFill>
              <a:srgbClr val="649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2" name="Title 1"/>
          <p:cNvSpPr>
            <a:spLocks noGrp="1"/>
          </p:cNvSpPr>
          <p:nvPr>
            <p:ph type="ctrTitle" hasCustomPrompt="1"/>
          </p:nvPr>
        </p:nvSpPr>
        <p:spPr>
          <a:xfrm>
            <a:off x="927601" y="1520680"/>
            <a:ext cx="7288799" cy="1989283"/>
          </a:xfrm>
        </p:spPr>
        <p:txBody>
          <a:bodyPr anchor="b"/>
          <a:lstStyle>
            <a:lvl1pPr algn="ctr">
              <a:defRPr sz="4400">
                <a:latin typeface="Tw Cen MT" panose="020B0602020104020603"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927600" y="3602038"/>
            <a:ext cx="7288800" cy="1655762"/>
          </a:xfrm>
        </p:spPr>
        <p:txBody>
          <a:bodyPr/>
          <a:lstStyle>
            <a:lvl1pPr marL="0" indent="0" algn="ctr">
              <a:buNone/>
              <a:defRPr sz="1800">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grpSp>
        <p:nvGrpSpPr>
          <p:cNvPr id="23" name="Group 22"/>
          <p:cNvGrpSpPr/>
          <p:nvPr userDrawn="1"/>
        </p:nvGrpSpPr>
        <p:grpSpPr>
          <a:xfrm>
            <a:off x="0" y="-2"/>
            <a:ext cx="9144000" cy="1442435"/>
            <a:chOff x="0" y="-1"/>
            <a:chExt cx="9144000" cy="1441162"/>
          </a:xfrm>
        </p:grpSpPr>
        <p:sp>
          <p:nvSpPr>
            <p:cNvPr id="24" name="Rectangle 23"/>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5" name="Rectangle 24"/>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6" name="Rectangle 25"/>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7" name="Rectangle 26"/>
            <p:cNvSpPr/>
            <p:nvPr/>
          </p:nvSpPr>
          <p:spPr>
            <a:xfrm rot="10800000">
              <a:off x="0" y="0"/>
              <a:ext cx="7086600" cy="1441161"/>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4" name="Date Placeholder 3"/>
          <p:cNvSpPr>
            <a:spLocks noGrp="1"/>
          </p:cNvSpPr>
          <p:nvPr>
            <p:ph type="dt" sz="half" idx="10"/>
          </p:nvPr>
        </p:nvSpPr>
        <p:spPr>
          <a:xfrm>
            <a:off x="7086600" y="6492875"/>
            <a:ext cx="2057400" cy="365125"/>
          </a:xfrm>
          <a:prstGeom prst="rect">
            <a:avLst/>
          </a:prstGeom>
        </p:spPr>
        <p:txBody>
          <a:bodyPr/>
          <a:lstStyle>
            <a:lvl1pPr algn="r">
              <a:defRPr sz="1200">
                <a:latin typeface="+mn-lt"/>
                <a:cs typeface="Helvetica" panose="020B0604020202020204" pitchFamily="34" charset="0"/>
              </a:defRPr>
            </a:lvl1pPr>
          </a:lstStyle>
          <a:p>
            <a:r>
              <a:rPr lang="en-US" dirty="0"/>
              <a:t>7/19/2016</a:t>
            </a:r>
          </a:p>
        </p:txBody>
      </p:sp>
    </p:spTree>
    <p:extLst>
      <p:ext uri="{BB962C8B-B14F-4D97-AF65-F5344CB8AC3E}">
        <p14:creationId xmlns:p14="http://schemas.microsoft.com/office/powerpoint/2010/main" val="3294025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grpSp>
        <p:nvGrpSpPr>
          <p:cNvPr id="19" name="Group 18"/>
          <p:cNvGrpSpPr/>
          <p:nvPr userDrawn="1"/>
        </p:nvGrpSpPr>
        <p:grpSpPr>
          <a:xfrm>
            <a:off x="0" y="1371600"/>
            <a:ext cx="9144000" cy="4082716"/>
            <a:chOff x="0" y="1371600"/>
            <a:chExt cx="12192000" cy="4082716"/>
          </a:xfrm>
        </p:grpSpPr>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371600"/>
              <a:ext cx="12192000" cy="4082716"/>
            </a:xfrm>
            <a:prstGeom prst="rect">
              <a:avLst/>
            </a:prstGeom>
            <a:solidFill>
              <a:schemeClr val="bg1"/>
            </a:solidFill>
          </p:spPr>
        </p:pic>
        <p:sp>
          <p:nvSpPr>
            <p:cNvPr id="5" name="Rectangle 4"/>
            <p:cNvSpPr/>
            <p:nvPr userDrawn="1"/>
          </p:nvSpPr>
          <p:spPr>
            <a:xfrm>
              <a:off x="0" y="1441159"/>
              <a:ext cx="12192000" cy="40131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p:cNvSpPr>
            <a:spLocks noGrp="1"/>
          </p:cNvSpPr>
          <p:nvPr>
            <p:ph type="ctrTitle" hasCustomPrompt="1"/>
          </p:nvPr>
        </p:nvSpPr>
        <p:spPr>
          <a:xfrm>
            <a:off x="927601" y="1520680"/>
            <a:ext cx="7288799" cy="1989283"/>
          </a:xfrm>
        </p:spPr>
        <p:txBody>
          <a:bodyPr anchor="b"/>
          <a:lstStyle>
            <a:lvl1pPr algn="ctr">
              <a:defRPr lang="en-US" sz="4400" kern="1200" dirty="0">
                <a:solidFill>
                  <a:schemeClr val="tx1"/>
                </a:solidFill>
                <a:latin typeface="Tw Cen MT" panose="020B0602020104020603" pitchFamily="34" charset="0"/>
                <a:ea typeface="+mj-ea"/>
                <a:cs typeface="Helvetica"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927600" y="3602038"/>
            <a:ext cx="7288800" cy="1655762"/>
          </a:xfrm>
        </p:spPr>
        <p:txBody>
          <a:bodyPr>
            <a:normAutofit/>
          </a:bodyPr>
          <a:lstStyle>
            <a:lvl1pPr marL="0" indent="0" algn="ctr" defTabSz="685800" rtl="0" eaLnBrk="1" latinLnBrk="0" hangingPunct="1">
              <a:lnSpc>
                <a:spcPct val="90000"/>
              </a:lnSpc>
              <a:spcBef>
                <a:spcPts val="750"/>
              </a:spcBef>
              <a:buFont typeface="Arial" panose="020B0604020202020204" pitchFamily="34" charset="0"/>
              <a:buNone/>
              <a:defRPr lang="en-US" sz="1800" kern="1200" dirty="0">
                <a:solidFill>
                  <a:schemeClr val="tx1"/>
                </a:solidFill>
                <a:latin typeface="+mn-lt"/>
                <a:ea typeface="+mn-ea"/>
                <a:cs typeface="Helvetica"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grpSp>
        <p:nvGrpSpPr>
          <p:cNvPr id="31" name="Group 30"/>
          <p:cNvGrpSpPr/>
          <p:nvPr userDrawn="1"/>
        </p:nvGrpSpPr>
        <p:grpSpPr>
          <a:xfrm rot="10800000">
            <a:off x="0" y="5416839"/>
            <a:ext cx="9144000" cy="1441162"/>
            <a:chOff x="0" y="5416839"/>
            <a:chExt cx="9144000" cy="1441162"/>
          </a:xfrm>
        </p:grpSpPr>
        <p:sp>
          <p:nvSpPr>
            <p:cNvPr id="32" name="Rectangle 31"/>
            <p:cNvSpPr/>
            <p:nvPr/>
          </p:nvSpPr>
          <p:spPr>
            <a:xfrm rot="10800000">
              <a:off x="8458200" y="5416839"/>
              <a:ext cx="685800" cy="1441161"/>
            </a:xfrm>
            <a:prstGeom prst="rect">
              <a:avLst/>
            </a:prstGeom>
            <a:solidFill>
              <a:srgbClr val="152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33" name="Rectangle 32"/>
            <p:cNvSpPr/>
            <p:nvPr/>
          </p:nvSpPr>
          <p:spPr>
            <a:xfrm rot="10800000">
              <a:off x="7772400" y="5416840"/>
              <a:ext cx="685800" cy="1441161"/>
            </a:xfrm>
            <a:prstGeom prst="rect">
              <a:avLst/>
            </a:prstGeom>
            <a:solidFill>
              <a:srgbClr val="203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4" name="Rectangle 33"/>
            <p:cNvSpPr/>
            <p:nvPr/>
          </p:nvSpPr>
          <p:spPr>
            <a:xfrm rot="10800000">
              <a:off x="7086600" y="5416840"/>
              <a:ext cx="685800" cy="1441161"/>
            </a:xfrm>
            <a:prstGeom prst="rect">
              <a:avLst/>
            </a:prstGeom>
            <a:solidFill>
              <a:srgbClr val="2F5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5" name="Rectangle 34"/>
            <p:cNvSpPr/>
            <p:nvPr/>
          </p:nvSpPr>
          <p:spPr>
            <a:xfrm rot="10800000">
              <a:off x="0" y="5416839"/>
              <a:ext cx="7086600" cy="1441161"/>
            </a:xfrm>
            <a:prstGeom prst="rect">
              <a:avLst/>
            </a:prstGeom>
            <a:solidFill>
              <a:srgbClr val="649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41" name="Group 40"/>
          <p:cNvGrpSpPr/>
          <p:nvPr userDrawn="1"/>
        </p:nvGrpSpPr>
        <p:grpSpPr>
          <a:xfrm>
            <a:off x="0" y="-2"/>
            <a:ext cx="9144000" cy="1442435"/>
            <a:chOff x="0" y="-1"/>
            <a:chExt cx="9144000" cy="1441162"/>
          </a:xfrm>
        </p:grpSpPr>
        <p:sp>
          <p:nvSpPr>
            <p:cNvPr id="42" name="Rectangle 41"/>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3" name="Rectangle 42"/>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4" name="Rectangle 43"/>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5" name="Rectangle 44"/>
            <p:cNvSpPr/>
            <p:nvPr/>
          </p:nvSpPr>
          <p:spPr>
            <a:xfrm rot="10800000">
              <a:off x="0" y="0"/>
              <a:ext cx="7086600" cy="1441161"/>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27" name="Date Placeholder 3"/>
          <p:cNvSpPr>
            <a:spLocks noGrp="1"/>
          </p:cNvSpPr>
          <p:nvPr>
            <p:ph type="dt" sz="half" idx="10"/>
          </p:nvPr>
        </p:nvSpPr>
        <p:spPr>
          <a:xfrm>
            <a:off x="7086600" y="6492875"/>
            <a:ext cx="2057400" cy="365125"/>
          </a:xfrm>
          <a:prstGeom prst="rect">
            <a:avLst/>
          </a:prstGeom>
        </p:spPr>
        <p:txBody>
          <a:bodyPr/>
          <a:lstStyle>
            <a:lvl1pPr algn="r">
              <a:defRPr sz="1200">
                <a:latin typeface="+mn-lt"/>
                <a:cs typeface="Helvetica" panose="020B0604020202020204" pitchFamily="34" charset="0"/>
              </a:defRPr>
            </a:lvl1pPr>
          </a:lstStyle>
          <a:p>
            <a:fld id="{2105C3C0-970D-4DDE-8ED5-EB62AD5C4161}" type="datetime1">
              <a:rPr lang="en-US" smtClean="0"/>
              <a:pPr/>
              <a:t>1/15/2019</a:t>
            </a:fld>
            <a:endParaRPr lang="en-US" dirty="0"/>
          </a:p>
        </p:txBody>
      </p:sp>
    </p:spTree>
    <p:extLst>
      <p:ext uri="{BB962C8B-B14F-4D97-AF65-F5344CB8AC3E}">
        <p14:creationId xmlns:p14="http://schemas.microsoft.com/office/powerpoint/2010/main" val="2609889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grpSp>
        <p:nvGrpSpPr>
          <p:cNvPr id="17" name="Group 16"/>
          <p:cNvGrpSpPr/>
          <p:nvPr userDrawn="1"/>
        </p:nvGrpSpPr>
        <p:grpSpPr>
          <a:xfrm>
            <a:off x="0" y="1308233"/>
            <a:ext cx="9144000" cy="4241532"/>
            <a:chOff x="0" y="1283369"/>
            <a:chExt cx="12192000" cy="4238048"/>
          </a:xfrm>
        </p:grpSpPr>
        <p:pic>
          <p:nvPicPr>
            <p:cNvPr id="20" name="Picture 19" descr="Suburban Flood Edit.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11705"/>
              <a:ext cx="12192000" cy="4090738"/>
            </a:xfrm>
            <a:prstGeom prst="rect">
              <a:avLst/>
            </a:prstGeom>
          </p:spPr>
        </p:pic>
        <p:sp>
          <p:nvSpPr>
            <p:cNvPr id="5" name="Rectangle 4"/>
            <p:cNvSpPr/>
            <p:nvPr userDrawn="1"/>
          </p:nvSpPr>
          <p:spPr>
            <a:xfrm>
              <a:off x="0" y="1283369"/>
              <a:ext cx="12192000" cy="423804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p:cNvSpPr>
            <a:spLocks noGrp="1"/>
          </p:cNvSpPr>
          <p:nvPr>
            <p:ph type="ctrTitle" hasCustomPrompt="1"/>
          </p:nvPr>
        </p:nvSpPr>
        <p:spPr>
          <a:xfrm>
            <a:off x="927601" y="1520680"/>
            <a:ext cx="7288799" cy="1989283"/>
          </a:xfrm>
        </p:spPr>
        <p:txBody>
          <a:bodyPr anchor="b"/>
          <a:lstStyle>
            <a:lvl1pPr algn="ctr">
              <a:defRPr lang="en-US" sz="4400" kern="1200" dirty="0">
                <a:solidFill>
                  <a:schemeClr val="tx1"/>
                </a:solidFill>
                <a:latin typeface="Tw Cen MT" panose="020B0602020104020603" pitchFamily="34" charset="0"/>
                <a:ea typeface="+mj-ea"/>
                <a:cs typeface="Helvetica"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927600" y="3602038"/>
            <a:ext cx="7288800" cy="1655762"/>
          </a:xfrm>
        </p:spPr>
        <p:txBody>
          <a:bodyPr>
            <a:normAutofit/>
          </a:bodyPr>
          <a:lstStyle>
            <a:lvl1pPr marL="0" indent="0" algn="ctr" defTabSz="685800" rtl="0" eaLnBrk="1" latinLnBrk="0" hangingPunct="1">
              <a:lnSpc>
                <a:spcPct val="90000"/>
              </a:lnSpc>
              <a:spcBef>
                <a:spcPts val="750"/>
              </a:spcBef>
              <a:buFont typeface="Arial" panose="020B0604020202020204" pitchFamily="34" charset="0"/>
              <a:buNone/>
              <a:defRPr lang="en-US" sz="1800" kern="1200" dirty="0">
                <a:solidFill>
                  <a:schemeClr val="tx1"/>
                </a:solidFill>
                <a:latin typeface="+mn-lt"/>
                <a:ea typeface="+mn-ea"/>
                <a:cs typeface="Helvetica"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grpSp>
        <p:nvGrpSpPr>
          <p:cNvPr id="18" name="Group 17"/>
          <p:cNvGrpSpPr/>
          <p:nvPr userDrawn="1"/>
        </p:nvGrpSpPr>
        <p:grpSpPr>
          <a:xfrm rot="10800000">
            <a:off x="0" y="5416839"/>
            <a:ext cx="9144000" cy="1441162"/>
            <a:chOff x="0" y="5416839"/>
            <a:chExt cx="9144000" cy="1441162"/>
          </a:xfrm>
        </p:grpSpPr>
        <p:sp>
          <p:nvSpPr>
            <p:cNvPr id="19" name="Rectangle 18"/>
            <p:cNvSpPr/>
            <p:nvPr/>
          </p:nvSpPr>
          <p:spPr>
            <a:xfrm rot="10800000">
              <a:off x="8458200" y="5416839"/>
              <a:ext cx="685800" cy="1441161"/>
            </a:xfrm>
            <a:prstGeom prst="rect">
              <a:avLst/>
            </a:prstGeom>
            <a:solidFill>
              <a:srgbClr val="152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21" name="Rectangle 20"/>
            <p:cNvSpPr/>
            <p:nvPr/>
          </p:nvSpPr>
          <p:spPr>
            <a:xfrm rot="10800000">
              <a:off x="7772400" y="5416840"/>
              <a:ext cx="685800" cy="1441161"/>
            </a:xfrm>
            <a:prstGeom prst="rect">
              <a:avLst/>
            </a:prstGeom>
            <a:solidFill>
              <a:srgbClr val="203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7" name="Rectangle 26"/>
            <p:cNvSpPr/>
            <p:nvPr/>
          </p:nvSpPr>
          <p:spPr>
            <a:xfrm rot="10800000">
              <a:off x="7086600" y="5416840"/>
              <a:ext cx="685800" cy="1441161"/>
            </a:xfrm>
            <a:prstGeom prst="rect">
              <a:avLst/>
            </a:prstGeom>
            <a:solidFill>
              <a:srgbClr val="2F5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8" name="Rectangle 27"/>
            <p:cNvSpPr/>
            <p:nvPr/>
          </p:nvSpPr>
          <p:spPr>
            <a:xfrm rot="10800000">
              <a:off x="0" y="5416839"/>
              <a:ext cx="7086600" cy="1441161"/>
            </a:xfrm>
            <a:prstGeom prst="rect">
              <a:avLst/>
            </a:prstGeom>
            <a:solidFill>
              <a:srgbClr val="649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29" name="Date Placeholder 3"/>
          <p:cNvSpPr>
            <a:spLocks noGrp="1"/>
          </p:cNvSpPr>
          <p:nvPr>
            <p:ph type="dt" sz="half" idx="10"/>
          </p:nvPr>
        </p:nvSpPr>
        <p:spPr>
          <a:xfrm>
            <a:off x="7086600" y="6492875"/>
            <a:ext cx="2057400" cy="365125"/>
          </a:xfrm>
          <a:prstGeom prst="rect">
            <a:avLst/>
          </a:prstGeom>
        </p:spPr>
        <p:txBody>
          <a:bodyPr/>
          <a:lstStyle>
            <a:lvl1pPr algn="r">
              <a:defRPr sz="1200">
                <a:latin typeface="+mn-lt"/>
                <a:cs typeface="Helvetica" panose="020B0604020202020204" pitchFamily="34" charset="0"/>
              </a:defRPr>
            </a:lvl1pPr>
          </a:lstStyle>
          <a:p>
            <a:fld id="{2105C3C0-970D-4DDE-8ED5-EB62AD5C4161}" type="datetime1">
              <a:rPr lang="en-US" smtClean="0"/>
              <a:pPr/>
              <a:t>1/15/2019</a:t>
            </a:fld>
            <a:endParaRPr lang="en-US" dirty="0"/>
          </a:p>
        </p:txBody>
      </p:sp>
      <p:grpSp>
        <p:nvGrpSpPr>
          <p:cNvPr id="30" name="Group 29"/>
          <p:cNvGrpSpPr/>
          <p:nvPr userDrawn="1"/>
        </p:nvGrpSpPr>
        <p:grpSpPr>
          <a:xfrm>
            <a:off x="0" y="-2"/>
            <a:ext cx="9144000" cy="1442435"/>
            <a:chOff x="0" y="-1"/>
            <a:chExt cx="9144000" cy="1441162"/>
          </a:xfrm>
        </p:grpSpPr>
        <p:sp>
          <p:nvSpPr>
            <p:cNvPr id="31" name="Rectangle 30"/>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2" name="Rectangle 31"/>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3" name="Rectangle 32"/>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4" name="Rectangle 33"/>
            <p:cNvSpPr/>
            <p:nvPr/>
          </p:nvSpPr>
          <p:spPr>
            <a:xfrm rot="10800000">
              <a:off x="0" y="0"/>
              <a:ext cx="7086600" cy="1441161"/>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2571546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1" name="Group 20"/>
          <p:cNvGrpSpPr/>
          <p:nvPr userDrawn="1"/>
        </p:nvGrpSpPr>
        <p:grpSpPr>
          <a:xfrm>
            <a:off x="0" y="-2"/>
            <a:ext cx="9144000" cy="1442435"/>
            <a:chOff x="0" y="-1"/>
            <a:chExt cx="9144000" cy="1441162"/>
          </a:xfrm>
        </p:grpSpPr>
        <p:sp>
          <p:nvSpPr>
            <p:cNvPr id="22" name="Rectangle 21"/>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3" name="Rectangle 22"/>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4" name="Rectangle 23"/>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5" name="Rectangle 24"/>
            <p:cNvSpPr/>
            <p:nvPr/>
          </p:nvSpPr>
          <p:spPr>
            <a:xfrm rot="10800000">
              <a:off x="0" y="0"/>
              <a:ext cx="7086600" cy="1441161"/>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2"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45633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0" y="-2"/>
            <a:ext cx="9144000" cy="1442435"/>
            <a:chOff x="0" y="-1"/>
            <a:chExt cx="9144000" cy="1441162"/>
          </a:xfrm>
        </p:grpSpPr>
        <p:sp>
          <p:nvSpPr>
            <p:cNvPr id="13" name="Rectangle 12"/>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5" name="Rectangle 14"/>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6" name="Rectangle 15"/>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7" name="Rectangle 16"/>
            <p:cNvSpPr/>
            <p:nvPr/>
          </p:nvSpPr>
          <p:spPr>
            <a:xfrm rot="10800000">
              <a:off x="0" y="0"/>
              <a:ext cx="7086600" cy="1441161"/>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3" name="Content Placeholder 2"/>
          <p:cNvSpPr>
            <a:spLocks noGrp="1"/>
          </p:cNvSpPr>
          <p:nvPr>
            <p:ph idx="1"/>
          </p:nvPr>
        </p:nvSpPr>
        <p:spPr>
          <a:xfrm>
            <a:off x="628650" y="1825625"/>
            <a:ext cx="428625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sz="16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p:cNvSpPr>
            <a:spLocks noGrp="1"/>
          </p:cNvSpPr>
          <p:nvPr>
            <p:ph type="pic" sz="quarter" idx="13" hasCustomPrompt="1"/>
          </p:nvPr>
        </p:nvSpPr>
        <p:spPr>
          <a:xfrm>
            <a:off x="5029200" y="1825625"/>
            <a:ext cx="3486150" cy="4351338"/>
          </a:xfrm>
          <a:ln w="38100" cap="sq">
            <a:solidFill>
              <a:srgbClr val="000000"/>
            </a:solidFill>
            <a:prstDash val="solid"/>
            <a:miter lim="800000"/>
          </a:ln>
          <a:effectLst/>
        </p:spPr>
        <p:txBody>
          <a:bodyPr/>
          <a:lstStyle>
            <a:lvl1pPr>
              <a:defRPr baseline="0"/>
            </a:lvl1pPr>
            <a:lvl2pPr>
              <a:defRPr baseline="0"/>
            </a:lvl2pPr>
          </a:lstStyle>
          <a:p>
            <a:r>
              <a:rPr lang="en-US" dirty="0"/>
              <a:t>Click to insert media file </a:t>
            </a:r>
          </a:p>
          <a:p>
            <a:pPr lvl="1"/>
            <a:endParaRPr lang="en-US" dirty="0"/>
          </a:p>
          <a:p>
            <a:pPr lvl="1"/>
            <a:endParaRPr lang="en-US" dirty="0"/>
          </a:p>
        </p:txBody>
      </p:sp>
      <p:sp>
        <p:nvSpPr>
          <p:cNvPr id="18"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Tree>
    <p:extLst>
      <p:ext uri="{BB962C8B-B14F-4D97-AF65-F5344CB8AC3E}">
        <p14:creationId xmlns:p14="http://schemas.microsoft.com/office/powerpoint/2010/main" val="2091270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sz="16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p:cNvGrpSpPr/>
          <p:nvPr userDrawn="1"/>
        </p:nvGrpSpPr>
        <p:grpSpPr>
          <a:xfrm>
            <a:off x="0" y="-2"/>
            <a:ext cx="9144000" cy="1442435"/>
            <a:chOff x="0" y="-1"/>
            <a:chExt cx="9144000" cy="1441162"/>
          </a:xfrm>
        </p:grpSpPr>
        <p:sp>
          <p:nvSpPr>
            <p:cNvPr id="18" name="Rectangle 17"/>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2" name="Rectangle 21"/>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3" name="Rectangle 22"/>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4" name="Rectangle 23"/>
            <p:cNvSpPr/>
            <p:nvPr/>
          </p:nvSpPr>
          <p:spPr>
            <a:xfrm rot="10800000">
              <a:off x="0" y="0"/>
              <a:ext cx="7086600" cy="1441161"/>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13" name="Content Placeholder 2"/>
          <p:cNvSpPr>
            <a:spLocks noGrp="1"/>
          </p:cNvSpPr>
          <p:nvPr>
            <p:ph sz="half" idx="13"/>
          </p:nvPr>
        </p:nvSpPr>
        <p:spPr>
          <a:xfrm>
            <a:off x="4698532" y="1825625"/>
            <a:ext cx="38862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sz="16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Tree>
    <p:extLst>
      <p:ext uri="{BB962C8B-B14F-4D97-AF65-F5344CB8AC3E}">
        <p14:creationId xmlns:p14="http://schemas.microsoft.com/office/powerpoint/2010/main" val="1663027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grpSp>
        <p:nvGrpSpPr>
          <p:cNvPr id="19" name="Group 18"/>
          <p:cNvGrpSpPr/>
          <p:nvPr userDrawn="1"/>
        </p:nvGrpSpPr>
        <p:grpSpPr>
          <a:xfrm>
            <a:off x="0" y="1371600"/>
            <a:ext cx="9144000" cy="4082716"/>
            <a:chOff x="0" y="1371600"/>
            <a:chExt cx="12192000" cy="4082716"/>
          </a:xfrm>
        </p:grpSpPr>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371600"/>
              <a:ext cx="12192000" cy="4082716"/>
            </a:xfrm>
            <a:prstGeom prst="rect">
              <a:avLst/>
            </a:prstGeom>
            <a:solidFill>
              <a:schemeClr val="bg1"/>
            </a:solidFill>
          </p:spPr>
        </p:pic>
        <p:sp>
          <p:nvSpPr>
            <p:cNvPr id="5" name="Rectangle 4"/>
            <p:cNvSpPr/>
            <p:nvPr userDrawn="1"/>
          </p:nvSpPr>
          <p:spPr>
            <a:xfrm>
              <a:off x="0" y="1441159"/>
              <a:ext cx="12192000" cy="40131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p:cNvSpPr>
            <a:spLocks noGrp="1"/>
          </p:cNvSpPr>
          <p:nvPr>
            <p:ph type="ctrTitle" hasCustomPrompt="1"/>
          </p:nvPr>
        </p:nvSpPr>
        <p:spPr>
          <a:xfrm>
            <a:off x="927601" y="1520680"/>
            <a:ext cx="7288799" cy="1989283"/>
          </a:xfrm>
        </p:spPr>
        <p:txBody>
          <a:bodyPr anchor="b"/>
          <a:lstStyle>
            <a:lvl1pPr algn="ctr">
              <a:defRPr lang="en-US" sz="4400" kern="1200" dirty="0">
                <a:solidFill>
                  <a:schemeClr val="tx1"/>
                </a:solidFill>
                <a:latin typeface="Tw Cen MT" panose="020B0602020104020603" pitchFamily="34" charset="0"/>
                <a:ea typeface="+mj-ea"/>
                <a:cs typeface="Helvetica"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927600" y="3602038"/>
            <a:ext cx="7288800" cy="1655762"/>
          </a:xfrm>
        </p:spPr>
        <p:txBody>
          <a:bodyPr>
            <a:normAutofit/>
          </a:bodyPr>
          <a:lstStyle>
            <a:lvl1pPr marL="0" indent="0" algn="ctr" defTabSz="685800" rtl="0" eaLnBrk="1" latinLnBrk="0" hangingPunct="1">
              <a:lnSpc>
                <a:spcPct val="90000"/>
              </a:lnSpc>
              <a:spcBef>
                <a:spcPts val="750"/>
              </a:spcBef>
              <a:buFont typeface="Arial" panose="020B0604020202020204" pitchFamily="34" charset="0"/>
              <a:buNone/>
              <a:defRPr lang="en-US" sz="1800" kern="1200" dirty="0">
                <a:solidFill>
                  <a:schemeClr val="tx1"/>
                </a:solidFill>
                <a:latin typeface="+mn-lt"/>
                <a:ea typeface="+mn-ea"/>
                <a:cs typeface="Helvetica"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grpSp>
        <p:nvGrpSpPr>
          <p:cNvPr id="31" name="Group 30"/>
          <p:cNvGrpSpPr/>
          <p:nvPr userDrawn="1"/>
        </p:nvGrpSpPr>
        <p:grpSpPr>
          <a:xfrm rot="10800000">
            <a:off x="0" y="5416839"/>
            <a:ext cx="9144000" cy="1441162"/>
            <a:chOff x="0" y="5416839"/>
            <a:chExt cx="9144000" cy="1441162"/>
          </a:xfrm>
        </p:grpSpPr>
        <p:sp>
          <p:nvSpPr>
            <p:cNvPr id="32" name="Rectangle 31"/>
            <p:cNvSpPr/>
            <p:nvPr/>
          </p:nvSpPr>
          <p:spPr>
            <a:xfrm rot="10800000">
              <a:off x="8458200" y="5416839"/>
              <a:ext cx="685800" cy="1441161"/>
            </a:xfrm>
            <a:prstGeom prst="rect">
              <a:avLst/>
            </a:prstGeom>
            <a:solidFill>
              <a:srgbClr val="152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33" name="Rectangle 32"/>
            <p:cNvSpPr/>
            <p:nvPr/>
          </p:nvSpPr>
          <p:spPr>
            <a:xfrm rot="10800000">
              <a:off x="7772400" y="5416840"/>
              <a:ext cx="685800" cy="1441161"/>
            </a:xfrm>
            <a:prstGeom prst="rect">
              <a:avLst/>
            </a:prstGeom>
            <a:solidFill>
              <a:srgbClr val="203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4" name="Rectangle 33"/>
            <p:cNvSpPr/>
            <p:nvPr/>
          </p:nvSpPr>
          <p:spPr>
            <a:xfrm rot="10800000">
              <a:off x="7086600" y="5416840"/>
              <a:ext cx="685800" cy="1441161"/>
            </a:xfrm>
            <a:prstGeom prst="rect">
              <a:avLst/>
            </a:prstGeom>
            <a:solidFill>
              <a:srgbClr val="2F5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5" name="Rectangle 34"/>
            <p:cNvSpPr/>
            <p:nvPr/>
          </p:nvSpPr>
          <p:spPr>
            <a:xfrm rot="10800000">
              <a:off x="0" y="5416839"/>
              <a:ext cx="7086600" cy="1441161"/>
            </a:xfrm>
            <a:prstGeom prst="rect">
              <a:avLst/>
            </a:prstGeom>
            <a:solidFill>
              <a:srgbClr val="649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41" name="Group 40"/>
          <p:cNvGrpSpPr/>
          <p:nvPr userDrawn="1"/>
        </p:nvGrpSpPr>
        <p:grpSpPr>
          <a:xfrm>
            <a:off x="0" y="-2"/>
            <a:ext cx="9144000" cy="1442435"/>
            <a:chOff x="0" y="-1"/>
            <a:chExt cx="9144000" cy="1441162"/>
          </a:xfrm>
        </p:grpSpPr>
        <p:sp>
          <p:nvSpPr>
            <p:cNvPr id="42" name="Rectangle 41"/>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3" name="Rectangle 42"/>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4" name="Rectangle 43"/>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5" name="Rectangle 44"/>
            <p:cNvSpPr/>
            <p:nvPr/>
          </p:nvSpPr>
          <p:spPr>
            <a:xfrm rot="10800000">
              <a:off x="0" y="0"/>
              <a:ext cx="7086600" cy="1441161"/>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206632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28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normAutofit/>
          </a:bodyPr>
          <a:lstStyle>
            <a:lvl1pPr marL="0" indent="0">
              <a:buNone/>
              <a:defRPr sz="28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6" name="Group 15"/>
          <p:cNvGrpSpPr/>
          <p:nvPr userDrawn="1"/>
        </p:nvGrpSpPr>
        <p:grpSpPr>
          <a:xfrm>
            <a:off x="0" y="-2"/>
            <a:ext cx="9144000" cy="1442435"/>
            <a:chOff x="0" y="-1"/>
            <a:chExt cx="9144000" cy="1441162"/>
          </a:xfrm>
        </p:grpSpPr>
        <p:sp>
          <p:nvSpPr>
            <p:cNvPr id="17" name="Rectangle 16"/>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8" name="Rectangle 17"/>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9" name="Rectangle 18"/>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0" name="Rectangle 19"/>
            <p:cNvSpPr/>
            <p:nvPr/>
          </p:nvSpPr>
          <p:spPr>
            <a:xfrm rot="10800000">
              <a:off x="0" y="0"/>
              <a:ext cx="7086600" cy="1441161"/>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24"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Tree>
    <p:extLst>
      <p:ext uri="{BB962C8B-B14F-4D97-AF65-F5344CB8AC3E}">
        <p14:creationId xmlns:p14="http://schemas.microsoft.com/office/powerpoint/2010/main" val="2553517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4014"/>
            <a:ext cx="9144000" cy="1441162"/>
            <a:chOff x="0" y="5416839"/>
            <a:chExt cx="9144000" cy="1441162"/>
          </a:xfrm>
        </p:grpSpPr>
        <p:sp>
          <p:nvSpPr>
            <p:cNvPr id="11" name="Rectangle 10"/>
            <p:cNvSpPr/>
            <p:nvPr/>
          </p:nvSpPr>
          <p:spPr>
            <a:xfrm rot="10800000">
              <a:off x="8458200" y="5416839"/>
              <a:ext cx="685800" cy="1441161"/>
            </a:xfrm>
            <a:prstGeom prst="rect">
              <a:avLst/>
            </a:prstGeom>
            <a:solidFill>
              <a:srgbClr val="152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17" name="Rectangle 16"/>
            <p:cNvSpPr/>
            <p:nvPr/>
          </p:nvSpPr>
          <p:spPr>
            <a:xfrm rot="10800000">
              <a:off x="7772400" y="5416840"/>
              <a:ext cx="685800" cy="1441161"/>
            </a:xfrm>
            <a:prstGeom prst="rect">
              <a:avLst/>
            </a:prstGeom>
            <a:solidFill>
              <a:srgbClr val="203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8" name="Rectangle 17"/>
            <p:cNvSpPr/>
            <p:nvPr/>
          </p:nvSpPr>
          <p:spPr>
            <a:xfrm rot="10800000">
              <a:off x="7086600" y="5416840"/>
              <a:ext cx="685800" cy="1441161"/>
            </a:xfrm>
            <a:prstGeom prst="rect">
              <a:avLst/>
            </a:prstGeom>
            <a:solidFill>
              <a:srgbClr val="2F5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9" name="Rectangle 18"/>
            <p:cNvSpPr/>
            <p:nvPr/>
          </p:nvSpPr>
          <p:spPr>
            <a:xfrm rot="10800000">
              <a:off x="0" y="5416839"/>
              <a:ext cx="7086600" cy="1441161"/>
            </a:xfrm>
            <a:prstGeom prst="rect">
              <a:avLst/>
            </a:prstGeom>
            <a:solidFill>
              <a:srgbClr val="649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3" name="Content Placeholder 2"/>
          <p:cNvSpPr>
            <a:spLocks noGrp="1"/>
          </p:cNvSpPr>
          <p:nvPr>
            <p:ph idx="1"/>
          </p:nvPr>
        </p:nvSpPr>
        <p:spPr/>
        <p:txBody>
          <a:bodyPr/>
          <a:lstStyle>
            <a:lvl1pPr>
              <a:defRPr baseline="0">
                <a:latin typeface="+mn-lt"/>
              </a:defRPr>
            </a:lvl1pPr>
            <a:lvl2pPr>
              <a:defRPr>
                <a:latin typeface="+mn-lt"/>
              </a:defRPr>
            </a:lvl2pPr>
            <a:lvl3pPr>
              <a:defRPr>
                <a:latin typeface="+mn-lt"/>
              </a:defRPr>
            </a:lvl3pPr>
          </a:lstStyle>
          <a:p>
            <a:pPr lvl="0"/>
            <a:r>
              <a:rPr lang="en-US" dirty="0"/>
              <a:t>Edit Master text styles</a:t>
            </a:r>
          </a:p>
          <a:p>
            <a:pPr lvl="1"/>
            <a:r>
              <a:rPr lang="en-US" dirty="0"/>
              <a:t>Second level</a:t>
            </a:r>
          </a:p>
          <a:p>
            <a:pPr lvl="2"/>
            <a:r>
              <a:rPr lang="en-US" dirty="0"/>
              <a:t>Third level</a:t>
            </a:r>
          </a:p>
        </p:txBody>
      </p:sp>
      <p:sp>
        <p:nvSpPr>
          <p:cNvPr id="20"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Tree>
    <p:extLst>
      <p:ext uri="{BB962C8B-B14F-4D97-AF65-F5344CB8AC3E}">
        <p14:creationId xmlns:p14="http://schemas.microsoft.com/office/powerpoint/2010/main" val="3228609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4014"/>
            <a:ext cx="9144000" cy="1441162"/>
            <a:chOff x="0" y="5416839"/>
            <a:chExt cx="9144000" cy="1441162"/>
          </a:xfrm>
        </p:grpSpPr>
        <p:sp>
          <p:nvSpPr>
            <p:cNvPr id="11" name="Rectangle 10"/>
            <p:cNvSpPr/>
            <p:nvPr/>
          </p:nvSpPr>
          <p:spPr>
            <a:xfrm rot="10800000">
              <a:off x="8458200" y="5416839"/>
              <a:ext cx="685800" cy="1441161"/>
            </a:xfrm>
            <a:prstGeom prst="rect">
              <a:avLst/>
            </a:prstGeom>
            <a:solidFill>
              <a:srgbClr val="152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17" name="Rectangle 16"/>
            <p:cNvSpPr/>
            <p:nvPr/>
          </p:nvSpPr>
          <p:spPr>
            <a:xfrm rot="10800000">
              <a:off x="7772400" y="5416840"/>
              <a:ext cx="685800" cy="1441161"/>
            </a:xfrm>
            <a:prstGeom prst="rect">
              <a:avLst/>
            </a:prstGeom>
            <a:solidFill>
              <a:srgbClr val="203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8" name="Rectangle 17"/>
            <p:cNvSpPr/>
            <p:nvPr/>
          </p:nvSpPr>
          <p:spPr>
            <a:xfrm rot="10800000">
              <a:off x="7086600" y="5416840"/>
              <a:ext cx="685800" cy="1441161"/>
            </a:xfrm>
            <a:prstGeom prst="rect">
              <a:avLst/>
            </a:prstGeom>
            <a:solidFill>
              <a:srgbClr val="2F5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9" name="Rectangle 18"/>
            <p:cNvSpPr/>
            <p:nvPr/>
          </p:nvSpPr>
          <p:spPr>
            <a:xfrm rot="10800000">
              <a:off x="0" y="5416839"/>
              <a:ext cx="7086600" cy="1441161"/>
            </a:xfrm>
            <a:prstGeom prst="rect">
              <a:avLst/>
            </a:prstGeom>
            <a:solidFill>
              <a:srgbClr val="649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BFE66C0-A2DA-4177-B464-716B410A486B}" type="slidenum">
              <a:rPr lang="en-US" smtClean="0"/>
              <a:t>‹#›</a:t>
            </a:fld>
            <a:endParaRPr lang="en-US" dirty="0"/>
          </a:p>
        </p:txBody>
      </p:sp>
      <p:sp>
        <p:nvSpPr>
          <p:cNvPr id="20"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
        <p:nvSpPr>
          <p:cNvPr id="21" name="Footer Placeholder 3"/>
          <p:cNvSpPr>
            <a:spLocks noGrp="1"/>
          </p:cNvSpPr>
          <p:nvPr>
            <p:ph type="ftr" sz="quarter" idx="13"/>
          </p:nvPr>
        </p:nvSpPr>
        <p:spPr>
          <a:xfrm>
            <a:off x="628650" y="6356351"/>
            <a:ext cx="5486400" cy="365125"/>
          </a:xfrm>
          <a:prstGeom prst="rect">
            <a:avLst/>
          </a:prstGeom>
        </p:spPr>
        <p:txBody>
          <a:bodyPr/>
          <a:lstStyle>
            <a:lvl1pPr algn="l">
              <a:defRPr sz="1200">
                <a:solidFill>
                  <a:schemeClr val="tx1"/>
                </a:solidFill>
              </a:defRPr>
            </a:lvl1pPr>
          </a:lstStyle>
          <a:p>
            <a:endParaRPr lang="en-US" dirty="0"/>
          </a:p>
        </p:txBody>
      </p:sp>
      <p:graphicFrame>
        <p:nvGraphicFramePr>
          <p:cNvPr id="12" name="Table 11"/>
          <p:cNvGraphicFramePr>
            <a:graphicFrameLocks noGrp="1"/>
          </p:cNvGraphicFramePr>
          <p:nvPr userDrawn="1">
            <p:extLst/>
          </p:nvPr>
        </p:nvGraphicFramePr>
        <p:xfrm>
          <a:off x="628649" y="1947416"/>
          <a:ext cx="7886700" cy="4088314"/>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20000"/>
                    </a:ext>
                  </a:extLst>
                </a:gridCol>
                <a:gridCol w="1971675">
                  <a:extLst>
                    <a:ext uri="{9D8B030D-6E8A-4147-A177-3AD203B41FA5}">
                      <a16:colId xmlns:a16="http://schemas.microsoft.com/office/drawing/2014/main" val="20001"/>
                    </a:ext>
                  </a:extLst>
                </a:gridCol>
                <a:gridCol w="1971675">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tblGrid>
              <a:tr h="360778">
                <a:tc>
                  <a:txBody>
                    <a:bodyPr/>
                    <a:lstStyle/>
                    <a:p>
                      <a:r>
                        <a:rPr lang="en-US" sz="1600" dirty="0"/>
                        <a:t>COLUMN HEADING</a:t>
                      </a:r>
                    </a:p>
                  </a:txBody>
                  <a:tcPr anchor="b">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solidFill>
                      <a:srgbClr val="50632D"/>
                    </a:solidFill>
                  </a:tcPr>
                </a:tc>
                <a:tc>
                  <a:txBody>
                    <a:bodyPr/>
                    <a:lstStyle/>
                    <a:p>
                      <a:r>
                        <a:rPr lang="en-US" sz="1600" dirty="0"/>
                        <a:t>COLUMN</a:t>
                      </a:r>
                      <a:r>
                        <a:rPr lang="en-US" sz="1600" baseline="0" dirty="0"/>
                        <a:t> HEADING</a:t>
                      </a:r>
                      <a:endParaRPr lang="en-US" sz="1600" dirty="0"/>
                    </a:p>
                  </a:txBody>
                  <a:tcPr anchor="b">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solidFill>
                      <a:srgbClr val="50632D"/>
                    </a:solidFill>
                  </a:tcPr>
                </a:tc>
                <a:tc>
                  <a:txBody>
                    <a:bodyPr/>
                    <a:lstStyle/>
                    <a:p>
                      <a:r>
                        <a:rPr lang="en-US" sz="1600" dirty="0"/>
                        <a:t>COLUMN HEADING</a:t>
                      </a:r>
                    </a:p>
                  </a:txBody>
                  <a:tcPr anchor="b">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solidFill>
                      <a:srgbClr val="50632D"/>
                    </a:solidFill>
                  </a:tcPr>
                </a:tc>
                <a:tc>
                  <a:txBody>
                    <a:bodyPr/>
                    <a:lstStyle/>
                    <a:p>
                      <a:r>
                        <a:rPr lang="en-US" sz="1600" dirty="0"/>
                        <a:t>COLUMN HEADING</a:t>
                      </a:r>
                    </a:p>
                  </a:txBody>
                  <a:tcPr anchor="b">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solidFill>
                      <a:srgbClr val="50632D"/>
                    </a:solidFill>
                  </a:tcPr>
                </a:tc>
                <a:extLst>
                  <a:ext uri="{0D108BD9-81ED-4DB2-BD59-A6C34878D82A}">
                    <a16:rowId xmlns:a16="http://schemas.microsoft.com/office/drawing/2014/main" val="10000"/>
                  </a:ext>
                </a:extLst>
              </a:tr>
              <a:tr h="159798">
                <a:tc gridSpan="4">
                  <a:txBody>
                    <a:bodyPr/>
                    <a:lstStyle/>
                    <a:p>
                      <a:r>
                        <a:rPr lang="en-US" sz="1600" b="1" dirty="0">
                          <a:solidFill>
                            <a:schemeClr val="tx1"/>
                          </a:solidFill>
                        </a:rPr>
                        <a:t>SUBHEADING</a:t>
                      </a:r>
                    </a:p>
                  </a:txBody>
                  <a:tcPr anchor="b">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solidFill>
                      <a:srgbClr val="9CBB59"/>
                    </a:solidFill>
                  </a:tcPr>
                </a:tc>
                <a:tc hMerge="1">
                  <a:txBody>
                    <a:bodyPr/>
                    <a:lstStyle/>
                    <a:p>
                      <a:pPr marL="285750" indent="-285750">
                        <a:buFont typeface="Arial" panose="020B0604020202020204" pitchFamily="34" charset="0"/>
                        <a:buChar char="•"/>
                      </a:pPr>
                      <a:endParaRPr lang="en-US" sz="16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85750" indent="-285750">
                        <a:buFont typeface="Arial" panose="020B0604020202020204" pitchFamily="34" charset="0"/>
                        <a:buChar char="•"/>
                      </a:pPr>
                      <a:endParaRPr lang="en-US" sz="16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6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48064">
                <a:tc>
                  <a:txBody>
                    <a:bodyPr/>
                    <a:lstStyle/>
                    <a:p>
                      <a:r>
                        <a:rPr lang="en-US" sz="1400" dirty="0"/>
                        <a:t>Text</a:t>
                      </a:r>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400" dirty="0"/>
                        <a:t>Bullets</a:t>
                      </a:r>
                    </a:p>
                    <a:p>
                      <a:pPr marL="285750" indent="-285750">
                        <a:buFont typeface="Arial" panose="020B0604020202020204" pitchFamily="34" charset="0"/>
                        <a:buChar char="•"/>
                      </a:pPr>
                      <a:r>
                        <a:rPr lang="en-US" sz="1400" dirty="0"/>
                        <a:t>Bullets</a:t>
                      </a:r>
                    </a:p>
                    <a:p>
                      <a:pPr marL="285750" indent="-285750">
                        <a:buFont typeface="Arial" panose="020B0604020202020204" pitchFamily="34" charset="0"/>
                        <a:buChar char="•"/>
                      </a:pPr>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400" dirty="0"/>
                        <a:t>Bullets</a:t>
                      </a:r>
                    </a:p>
                    <a:p>
                      <a:pPr marL="285750" indent="-285750">
                        <a:buFont typeface="Arial" panose="020B0604020202020204" pitchFamily="34" charset="0"/>
                        <a:buChar char="•"/>
                      </a:pPr>
                      <a:r>
                        <a:rPr lang="en-US" sz="1400" dirty="0"/>
                        <a:t>Bullets</a:t>
                      </a:r>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t>Text</a:t>
                      </a:r>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48064">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48064">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48064">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88911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0" y="-4014"/>
            <a:ext cx="9144000" cy="1441162"/>
            <a:chOff x="0" y="5416839"/>
            <a:chExt cx="9144000" cy="1441162"/>
          </a:xfrm>
        </p:grpSpPr>
        <p:sp>
          <p:nvSpPr>
            <p:cNvPr id="12" name="Rectangle 11"/>
            <p:cNvSpPr/>
            <p:nvPr/>
          </p:nvSpPr>
          <p:spPr>
            <a:xfrm rot="10800000">
              <a:off x="8458200" y="5416839"/>
              <a:ext cx="685800" cy="1441161"/>
            </a:xfrm>
            <a:prstGeom prst="rect">
              <a:avLst/>
            </a:prstGeom>
            <a:solidFill>
              <a:srgbClr val="152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13" name="Rectangle 12"/>
            <p:cNvSpPr/>
            <p:nvPr/>
          </p:nvSpPr>
          <p:spPr>
            <a:xfrm rot="10800000">
              <a:off x="7772400" y="5416840"/>
              <a:ext cx="685800" cy="1441161"/>
            </a:xfrm>
            <a:prstGeom prst="rect">
              <a:avLst/>
            </a:prstGeom>
            <a:solidFill>
              <a:srgbClr val="203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5" name="Rectangle 14"/>
            <p:cNvSpPr/>
            <p:nvPr/>
          </p:nvSpPr>
          <p:spPr>
            <a:xfrm rot="10800000">
              <a:off x="7086600" y="5416840"/>
              <a:ext cx="685800" cy="1441161"/>
            </a:xfrm>
            <a:prstGeom prst="rect">
              <a:avLst/>
            </a:prstGeom>
            <a:solidFill>
              <a:srgbClr val="2F5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6" name="Rectangle 15"/>
            <p:cNvSpPr/>
            <p:nvPr/>
          </p:nvSpPr>
          <p:spPr>
            <a:xfrm rot="10800000">
              <a:off x="0" y="5416839"/>
              <a:ext cx="7086600" cy="1441161"/>
            </a:xfrm>
            <a:prstGeom prst="rect">
              <a:avLst/>
            </a:prstGeom>
            <a:solidFill>
              <a:srgbClr val="649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3" name="Content Placeholder 2"/>
          <p:cNvSpPr>
            <a:spLocks noGrp="1"/>
          </p:cNvSpPr>
          <p:nvPr>
            <p:ph idx="1"/>
          </p:nvPr>
        </p:nvSpPr>
        <p:spPr>
          <a:xfrm>
            <a:off x="628650" y="1825625"/>
            <a:ext cx="428625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sz="16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p:cNvSpPr>
            <a:spLocks noGrp="1"/>
          </p:cNvSpPr>
          <p:nvPr>
            <p:ph type="pic" sz="quarter" idx="13" hasCustomPrompt="1"/>
          </p:nvPr>
        </p:nvSpPr>
        <p:spPr>
          <a:xfrm>
            <a:off x="5029200" y="1825625"/>
            <a:ext cx="3486150" cy="4351338"/>
          </a:xfrm>
          <a:ln w="38100" cap="sq">
            <a:solidFill>
              <a:srgbClr val="000000"/>
            </a:solidFill>
            <a:prstDash val="solid"/>
            <a:miter lim="800000"/>
          </a:ln>
          <a:effectLst/>
        </p:spPr>
        <p:txBody>
          <a:bodyPr/>
          <a:lstStyle>
            <a:lvl1pPr>
              <a:defRPr baseline="0"/>
            </a:lvl1pPr>
            <a:lvl2pPr>
              <a:defRPr baseline="0"/>
            </a:lvl2pPr>
          </a:lstStyle>
          <a:p>
            <a:r>
              <a:rPr lang="en-US" dirty="0"/>
              <a:t>Click to insert media file </a:t>
            </a:r>
          </a:p>
          <a:p>
            <a:pPr lvl="1"/>
            <a:endParaRPr lang="en-US" dirty="0"/>
          </a:p>
          <a:p>
            <a:pPr lvl="1"/>
            <a:endParaRPr lang="en-US" dirty="0"/>
          </a:p>
        </p:txBody>
      </p:sp>
      <p:sp>
        <p:nvSpPr>
          <p:cNvPr id="17"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Tree>
    <p:extLst>
      <p:ext uri="{BB962C8B-B14F-4D97-AF65-F5344CB8AC3E}">
        <p14:creationId xmlns:p14="http://schemas.microsoft.com/office/powerpoint/2010/main" val="2502655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grpSp>
        <p:nvGrpSpPr>
          <p:cNvPr id="16" name="Group 15"/>
          <p:cNvGrpSpPr/>
          <p:nvPr userDrawn="1"/>
        </p:nvGrpSpPr>
        <p:grpSpPr>
          <a:xfrm>
            <a:off x="0" y="-4014"/>
            <a:ext cx="9144000" cy="1441162"/>
            <a:chOff x="0" y="5416839"/>
            <a:chExt cx="9144000" cy="1441162"/>
          </a:xfrm>
        </p:grpSpPr>
        <p:sp>
          <p:nvSpPr>
            <p:cNvPr id="17" name="Rectangle 16"/>
            <p:cNvSpPr/>
            <p:nvPr/>
          </p:nvSpPr>
          <p:spPr>
            <a:xfrm rot="10800000">
              <a:off x="8458200" y="5416839"/>
              <a:ext cx="685800" cy="1441161"/>
            </a:xfrm>
            <a:prstGeom prst="rect">
              <a:avLst/>
            </a:prstGeom>
            <a:solidFill>
              <a:srgbClr val="152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18" name="Rectangle 17"/>
            <p:cNvSpPr/>
            <p:nvPr/>
          </p:nvSpPr>
          <p:spPr>
            <a:xfrm rot="10800000">
              <a:off x="7772400" y="5416840"/>
              <a:ext cx="685800" cy="1441161"/>
            </a:xfrm>
            <a:prstGeom prst="rect">
              <a:avLst/>
            </a:prstGeom>
            <a:solidFill>
              <a:srgbClr val="203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9" name="Rectangle 18"/>
            <p:cNvSpPr/>
            <p:nvPr/>
          </p:nvSpPr>
          <p:spPr>
            <a:xfrm rot="10800000">
              <a:off x="7086600" y="5416840"/>
              <a:ext cx="685800" cy="1441161"/>
            </a:xfrm>
            <a:prstGeom prst="rect">
              <a:avLst/>
            </a:prstGeom>
            <a:solidFill>
              <a:srgbClr val="2F5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0" name="Rectangle 19"/>
            <p:cNvSpPr/>
            <p:nvPr/>
          </p:nvSpPr>
          <p:spPr>
            <a:xfrm rot="10800000">
              <a:off x="0" y="5416839"/>
              <a:ext cx="7086600" cy="1441161"/>
            </a:xfrm>
            <a:prstGeom prst="rect">
              <a:avLst/>
            </a:prstGeom>
            <a:solidFill>
              <a:srgbClr val="649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3" name="Text Placeholder 2"/>
          <p:cNvSpPr>
            <a:spLocks noGrp="1"/>
          </p:cNvSpPr>
          <p:nvPr>
            <p:ph type="body" idx="1"/>
          </p:nvPr>
        </p:nvSpPr>
        <p:spPr>
          <a:xfrm>
            <a:off x="629842" y="1681163"/>
            <a:ext cx="3868340" cy="823912"/>
          </a:xfrm>
        </p:spPr>
        <p:txBody>
          <a:bodyPr anchor="b"/>
          <a:lstStyle>
            <a:lvl1pPr marL="0" indent="0">
              <a:buNone/>
              <a:defRPr sz="21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1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Tree>
    <p:extLst>
      <p:ext uri="{BB962C8B-B14F-4D97-AF65-F5344CB8AC3E}">
        <p14:creationId xmlns:p14="http://schemas.microsoft.com/office/powerpoint/2010/main" val="180230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bg1"/>
        </a:solidFill>
        <a:effectLst/>
      </p:bgPr>
    </p:bg>
    <p:spTree>
      <p:nvGrpSpPr>
        <p:cNvPr id="1" name=""/>
        <p:cNvGrpSpPr/>
        <p:nvPr/>
      </p:nvGrpSpPr>
      <p:grpSpPr>
        <a:xfrm>
          <a:off x="0" y="0"/>
          <a:ext cx="0" cy="0"/>
          <a:chOff x="0" y="0"/>
          <a:chExt cx="0" cy="0"/>
        </a:xfrm>
      </p:grpSpPr>
      <p:grpSp>
        <p:nvGrpSpPr>
          <p:cNvPr id="15" name="Group 14"/>
          <p:cNvGrpSpPr/>
          <p:nvPr userDrawn="1"/>
        </p:nvGrpSpPr>
        <p:grpSpPr>
          <a:xfrm rot="10800000">
            <a:off x="0" y="6117336"/>
            <a:ext cx="9144000" cy="749541"/>
            <a:chOff x="0" y="-17274"/>
            <a:chExt cx="9144000" cy="1458434"/>
          </a:xfrm>
        </p:grpSpPr>
        <p:sp>
          <p:nvSpPr>
            <p:cNvPr id="16" name="Rectangle 15"/>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7" name="Rectangle 16"/>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8" name="Rectangle 17"/>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9" name="Rectangle 18"/>
            <p:cNvSpPr/>
            <p:nvPr/>
          </p:nvSpPr>
          <p:spPr>
            <a:xfrm rot="10800000">
              <a:off x="0" y="-17274"/>
              <a:ext cx="7086600" cy="1458434"/>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28" name="Group 27"/>
          <p:cNvGrpSpPr/>
          <p:nvPr userDrawn="1"/>
        </p:nvGrpSpPr>
        <p:grpSpPr>
          <a:xfrm>
            <a:off x="0" y="-4014"/>
            <a:ext cx="9144000" cy="1441162"/>
            <a:chOff x="0" y="5416839"/>
            <a:chExt cx="9144000" cy="1441162"/>
          </a:xfrm>
        </p:grpSpPr>
        <p:sp>
          <p:nvSpPr>
            <p:cNvPr id="29" name="Rectangle 28"/>
            <p:cNvSpPr/>
            <p:nvPr/>
          </p:nvSpPr>
          <p:spPr>
            <a:xfrm rot="10800000">
              <a:off x="8458200" y="5416839"/>
              <a:ext cx="685800" cy="1441161"/>
            </a:xfrm>
            <a:prstGeom prst="rect">
              <a:avLst/>
            </a:prstGeom>
            <a:solidFill>
              <a:srgbClr val="152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30" name="Rectangle 29"/>
            <p:cNvSpPr/>
            <p:nvPr/>
          </p:nvSpPr>
          <p:spPr>
            <a:xfrm rot="10800000">
              <a:off x="7772400" y="5416840"/>
              <a:ext cx="685800" cy="1441161"/>
            </a:xfrm>
            <a:prstGeom prst="rect">
              <a:avLst/>
            </a:prstGeom>
            <a:solidFill>
              <a:srgbClr val="203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1" name="Rectangle 30"/>
            <p:cNvSpPr/>
            <p:nvPr/>
          </p:nvSpPr>
          <p:spPr>
            <a:xfrm rot="10800000">
              <a:off x="7086600" y="5416840"/>
              <a:ext cx="685800" cy="1441161"/>
            </a:xfrm>
            <a:prstGeom prst="rect">
              <a:avLst/>
            </a:prstGeom>
            <a:solidFill>
              <a:srgbClr val="2F5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2" name="Rectangle 31"/>
            <p:cNvSpPr/>
            <p:nvPr/>
          </p:nvSpPr>
          <p:spPr>
            <a:xfrm rot="10800000">
              <a:off x="0" y="5416839"/>
              <a:ext cx="7086600" cy="1441161"/>
            </a:xfrm>
            <a:prstGeom prst="rect">
              <a:avLst/>
            </a:prstGeom>
            <a:solidFill>
              <a:srgbClr val="649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22" name="Content Placeholder 2"/>
          <p:cNvSpPr>
            <a:spLocks noGrp="1"/>
          </p:cNvSpPr>
          <p:nvPr>
            <p:ph idx="1"/>
          </p:nvPr>
        </p:nvSpPr>
        <p:spPr>
          <a:xfrm>
            <a:off x="628650" y="1825625"/>
            <a:ext cx="7886700" cy="4142436"/>
          </a:xfrm>
        </p:spPr>
        <p:txBody>
          <a:bodyPr/>
          <a:lstStyle>
            <a:lvl1pPr>
              <a:defRPr baseline="0">
                <a:latin typeface="+mn-lt"/>
              </a:defRPr>
            </a:lvl1pPr>
            <a:lvl2pPr>
              <a:defRPr>
                <a:latin typeface="+mn-lt"/>
              </a:defRPr>
            </a:lvl2pPr>
            <a:lvl3pPr>
              <a:defRPr>
                <a:latin typeface="+mn-lt"/>
              </a:defRPr>
            </a:lvl3pPr>
          </a:lstStyle>
          <a:p>
            <a:pPr lvl="0"/>
            <a:r>
              <a:rPr lang="en-US" dirty="0"/>
              <a:t>Edit Master text styles</a:t>
            </a:r>
          </a:p>
          <a:p>
            <a:pPr lvl="1"/>
            <a:r>
              <a:rPr lang="en-US" dirty="0"/>
              <a:t>Second level</a:t>
            </a:r>
          </a:p>
          <a:p>
            <a:pPr lvl="2"/>
            <a:r>
              <a:rPr lang="en-US" dirty="0"/>
              <a:t>Third level</a:t>
            </a:r>
          </a:p>
        </p:txBody>
      </p:sp>
      <p:sp>
        <p:nvSpPr>
          <p:cNvPr id="33"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
        <p:nvSpPr>
          <p:cNvPr id="20" name="TextBox 19"/>
          <p:cNvSpPr txBox="1"/>
          <p:nvPr userDrawn="1"/>
        </p:nvSpPr>
        <p:spPr>
          <a:xfrm>
            <a:off x="6471822" y="6400413"/>
            <a:ext cx="2114550" cy="276999"/>
          </a:xfrm>
          <a:prstGeom prst="rect">
            <a:avLst/>
          </a:prstGeom>
          <a:noFill/>
        </p:spPr>
        <p:txBody>
          <a:bodyPr wrap="square" rtlCol="0">
            <a:spAutoFit/>
          </a:bodyPr>
          <a:lstStyle/>
          <a:p>
            <a:pPr algn="r"/>
            <a:fld id="{E95A6645-59A7-40A4-BB3C-AF0CD8B38599}" type="slidenum">
              <a:rPr lang="en-US" sz="1200" smtClean="0"/>
              <a:pPr algn="r"/>
              <a:t>‹#›</a:t>
            </a:fld>
            <a:endParaRPr lang="en-US" sz="1200" dirty="0"/>
          </a:p>
        </p:txBody>
      </p:sp>
    </p:spTree>
    <p:extLst>
      <p:ext uri="{BB962C8B-B14F-4D97-AF65-F5344CB8AC3E}">
        <p14:creationId xmlns:p14="http://schemas.microsoft.com/office/powerpoint/2010/main" val="602409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wo Content">
    <p:bg>
      <p:bgPr>
        <a:solidFill>
          <a:schemeClr val="bg1"/>
        </a:solidFill>
        <a:effectLst/>
      </p:bgPr>
    </p:bg>
    <p:spTree>
      <p:nvGrpSpPr>
        <p:cNvPr id="1" name=""/>
        <p:cNvGrpSpPr/>
        <p:nvPr/>
      </p:nvGrpSpPr>
      <p:grpSpPr>
        <a:xfrm>
          <a:off x="0" y="0"/>
          <a:ext cx="0" cy="0"/>
          <a:chOff x="0" y="0"/>
          <a:chExt cx="0" cy="0"/>
        </a:xfrm>
      </p:grpSpPr>
      <p:grpSp>
        <p:nvGrpSpPr>
          <p:cNvPr id="28" name="Group 27"/>
          <p:cNvGrpSpPr/>
          <p:nvPr userDrawn="1"/>
        </p:nvGrpSpPr>
        <p:grpSpPr>
          <a:xfrm>
            <a:off x="0" y="-4014"/>
            <a:ext cx="9144000" cy="1441162"/>
            <a:chOff x="0" y="5416839"/>
            <a:chExt cx="9144000" cy="1441162"/>
          </a:xfrm>
        </p:grpSpPr>
        <p:sp>
          <p:nvSpPr>
            <p:cNvPr id="29" name="Rectangle 28"/>
            <p:cNvSpPr/>
            <p:nvPr/>
          </p:nvSpPr>
          <p:spPr>
            <a:xfrm rot="10800000">
              <a:off x="8458200" y="5416839"/>
              <a:ext cx="685800" cy="1441161"/>
            </a:xfrm>
            <a:prstGeom prst="rect">
              <a:avLst/>
            </a:prstGeom>
            <a:solidFill>
              <a:srgbClr val="152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30" name="Rectangle 29"/>
            <p:cNvSpPr/>
            <p:nvPr/>
          </p:nvSpPr>
          <p:spPr>
            <a:xfrm rot="10800000">
              <a:off x="7772400" y="5416840"/>
              <a:ext cx="685800" cy="1441161"/>
            </a:xfrm>
            <a:prstGeom prst="rect">
              <a:avLst/>
            </a:prstGeom>
            <a:solidFill>
              <a:srgbClr val="203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1" name="Rectangle 30"/>
            <p:cNvSpPr/>
            <p:nvPr/>
          </p:nvSpPr>
          <p:spPr>
            <a:xfrm rot="10800000">
              <a:off x="7086600" y="5416840"/>
              <a:ext cx="685800" cy="1441161"/>
            </a:xfrm>
            <a:prstGeom prst="rect">
              <a:avLst/>
            </a:prstGeom>
            <a:solidFill>
              <a:srgbClr val="2F5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2" name="Rectangle 31"/>
            <p:cNvSpPr/>
            <p:nvPr/>
          </p:nvSpPr>
          <p:spPr>
            <a:xfrm rot="10800000">
              <a:off x="0" y="5416839"/>
              <a:ext cx="7086600" cy="1441161"/>
            </a:xfrm>
            <a:prstGeom prst="rect">
              <a:avLst/>
            </a:prstGeom>
            <a:solidFill>
              <a:srgbClr val="649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16" name="Group 15"/>
          <p:cNvGrpSpPr/>
          <p:nvPr userDrawn="1"/>
        </p:nvGrpSpPr>
        <p:grpSpPr>
          <a:xfrm rot="10800000">
            <a:off x="0" y="6117336"/>
            <a:ext cx="9144000" cy="740664"/>
            <a:chOff x="0" y="-1"/>
            <a:chExt cx="9144000" cy="1441162"/>
          </a:xfrm>
        </p:grpSpPr>
        <p:sp>
          <p:nvSpPr>
            <p:cNvPr id="17" name="Rectangle 16"/>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8" name="Rectangle 17"/>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9" name="Rectangle 18"/>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0" name="Rectangle 19"/>
            <p:cNvSpPr/>
            <p:nvPr/>
          </p:nvSpPr>
          <p:spPr>
            <a:xfrm rot="10800000">
              <a:off x="0" y="-1"/>
              <a:ext cx="7086600" cy="1441162"/>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33"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graphicFrame>
        <p:nvGraphicFramePr>
          <p:cNvPr id="15" name="Table 14"/>
          <p:cNvGraphicFramePr>
            <a:graphicFrameLocks noGrp="1"/>
          </p:cNvGraphicFramePr>
          <p:nvPr userDrawn="1">
            <p:extLst/>
          </p:nvPr>
        </p:nvGraphicFramePr>
        <p:xfrm>
          <a:off x="628649" y="1947416"/>
          <a:ext cx="7886700" cy="4088314"/>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20000"/>
                    </a:ext>
                  </a:extLst>
                </a:gridCol>
                <a:gridCol w="1971675">
                  <a:extLst>
                    <a:ext uri="{9D8B030D-6E8A-4147-A177-3AD203B41FA5}">
                      <a16:colId xmlns:a16="http://schemas.microsoft.com/office/drawing/2014/main" val="20001"/>
                    </a:ext>
                  </a:extLst>
                </a:gridCol>
                <a:gridCol w="1971675">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tblGrid>
              <a:tr h="360778">
                <a:tc>
                  <a:txBody>
                    <a:bodyPr/>
                    <a:lstStyle/>
                    <a:p>
                      <a:r>
                        <a:rPr lang="en-US" sz="1600" dirty="0"/>
                        <a:t>COLUMN HEADING</a:t>
                      </a:r>
                    </a:p>
                  </a:txBody>
                  <a:tcPr anchor="b">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solidFill>
                      <a:srgbClr val="50632D"/>
                    </a:solidFill>
                  </a:tcPr>
                </a:tc>
                <a:tc>
                  <a:txBody>
                    <a:bodyPr/>
                    <a:lstStyle/>
                    <a:p>
                      <a:r>
                        <a:rPr lang="en-US" sz="1600" dirty="0"/>
                        <a:t>COLUMN</a:t>
                      </a:r>
                      <a:r>
                        <a:rPr lang="en-US" sz="1600" baseline="0" dirty="0"/>
                        <a:t> HEADING</a:t>
                      </a:r>
                      <a:endParaRPr lang="en-US" sz="1600" dirty="0"/>
                    </a:p>
                  </a:txBody>
                  <a:tcPr anchor="b">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solidFill>
                      <a:srgbClr val="50632D"/>
                    </a:solidFill>
                  </a:tcPr>
                </a:tc>
                <a:tc>
                  <a:txBody>
                    <a:bodyPr/>
                    <a:lstStyle/>
                    <a:p>
                      <a:r>
                        <a:rPr lang="en-US" sz="1600" dirty="0"/>
                        <a:t>COLUMN HEADING</a:t>
                      </a:r>
                    </a:p>
                  </a:txBody>
                  <a:tcPr anchor="b">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solidFill>
                      <a:srgbClr val="50632D"/>
                    </a:solidFill>
                  </a:tcPr>
                </a:tc>
                <a:tc>
                  <a:txBody>
                    <a:bodyPr/>
                    <a:lstStyle/>
                    <a:p>
                      <a:r>
                        <a:rPr lang="en-US" sz="1600" dirty="0"/>
                        <a:t>COLUMN HEADING</a:t>
                      </a:r>
                    </a:p>
                  </a:txBody>
                  <a:tcPr anchor="b">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solidFill>
                      <a:srgbClr val="50632D"/>
                    </a:solidFill>
                  </a:tcPr>
                </a:tc>
                <a:extLst>
                  <a:ext uri="{0D108BD9-81ED-4DB2-BD59-A6C34878D82A}">
                    <a16:rowId xmlns:a16="http://schemas.microsoft.com/office/drawing/2014/main" val="10000"/>
                  </a:ext>
                </a:extLst>
              </a:tr>
              <a:tr h="159798">
                <a:tc gridSpan="4">
                  <a:txBody>
                    <a:bodyPr/>
                    <a:lstStyle/>
                    <a:p>
                      <a:r>
                        <a:rPr lang="en-US" sz="1600" b="1" dirty="0">
                          <a:solidFill>
                            <a:schemeClr val="tx1"/>
                          </a:solidFill>
                        </a:rPr>
                        <a:t>SUBHEADING</a:t>
                      </a:r>
                    </a:p>
                  </a:txBody>
                  <a:tcPr anchor="b">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solidFill>
                      <a:srgbClr val="9CBB59"/>
                    </a:solidFill>
                  </a:tcPr>
                </a:tc>
                <a:tc hMerge="1">
                  <a:txBody>
                    <a:bodyPr/>
                    <a:lstStyle/>
                    <a:p>
                      <a:pPr marL="285750" indent="-285750">
                        <a:buFont typeface="Arial" panose="020B0604020202020204" pitchFamily="34" charset="0"/>
                        <a:buChar char="•"/>
                      </a:pPr>
                      <a:endParaRPr lang="en-US" sz="16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85750" indent="-285750">
                        <a:buFont typeface="Arial" panose="020B0604020202020204" pitchFamily="34" charset="0"/>
                        <a:buChar char="•"/>
                      </a:pPr>
                      <a:endParaRPr lang="en-US" sz="16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6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48064">
                <a:tc>
                  <a:txBody>
                    <a:bodyPr/>
                    <a:lstStyle/>
                    <a:p>
                      <a:r>
                        <a:rPr lang="en-US" sz="1400" dirty="0"/>
                        <a:t>Text</a:t>
                      </a:r>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400" dirty="0"/>
                        <a:t>Bullets</a:t>
                      </a:r>
                    </a:p>
                    <a:p>
                      <a:pPr marL="285750" indent="-285750">
                        <a:buFont typeface="Arial" panose="020B0604020202020204" pitchFamily="34" charset="0"/>
                        <a:buChar char="•"/>
                      </a:pPr>
                      <a:r>
                        <a:rPr lang="en-US" sz="1400" dirty="0"/>
                        <a:t>Bullets</a:t>
                      </a:r>
                    </a:p>
                    <a:p>
                      <a:pPr marL="285750" indent="-285750">
                        <a:buFont typeface="Arial" panose="020B0604020202020204" pitchFamily="34" charset="0"/>
                        <a:buChar char="•"/>
                      </a:pPr>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400" dirty="0"/>
                        <a:t>Bullets</a:t>
                      </a:r>
                    </a:p>
                    <a:p>
                      <a:pPr marL="285750" indent="-285750">
                        <a:buFont typeface="Arial" panose="020B0604020202020204" pitchFamily="34" charset="0"/>
                        <a:buChar char="•"/>
                      </a:pPr>
                      <a:r>
                        <a:rPr lang="en-US" sz="1400" dirty="0"/>
                        <a:t>Bullets</a:t>
                      </a:r>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t>Text</a:t>
                      </a:r>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48064">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48064">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48064">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rgbClr val="907C68"/>
                      </a:solidFill>
                      <a:prstDash val="solid"/>
                      <a:round/>
                      <a:headEnd type="none" w="med" len="med"/>
                      <a:tailEnd type="none" w="med" len="med"/>
                    </a:lnL>
                    <a:lnR w="12700" cap="flat" cmpd="sng" algn="ctr">
                      <a:solidFill>
                        <a:srgbClr val="907C68"/>
                      </a:solidFill>
                      <a:prstDash val="solid"/>
                      <a:round/>
                      <a:headEnd type="none" w="med" len="med"/>
                      <a:tailEnd type="none" w="med" len="med"/>
                    </a:lnR>
                    <a:lnT w="12700" cap="flat" cmpd="sng" algn="ctr">
                      <a:solidFill>
                        <a:srgbClr val="907C68"/>
                      </a:solidFill>
                      <a:prstDash val="solid"/>
                      <a:round/>
                      <a:headEnd type="none" w="med" len="med"/>
                      <a:tailEnd type="none" w="med" len="med"/>
                    </a:lnT>
                    <a:lnB w="12700" cap="flat" cmpd="sng" algn="ctr">
                      <a:solidFill>
                        <a:srgbClr val="907C6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21" name="TextBox 20"/>
          <p:cNvSpPr txBox="1"/>
          <p:nvPr userDrawn="1"/>
        </p:nvSpPr>
        <p:spPr>
          <a:xfrm>
            <a:off x="6471822" y="6400413"/>
            <a:ext cx="2114550" cy="276999"/>
          </a:xfrm>
          <a:prstGeom prst="rect">
            <a:avLst/>
          </a:prstGeom>
          <a:noFill/>
        </p:spPr>
        <p:txBody>
          <a:bodyPr wrap="square" rtlCol="0">
            <a:spAutoFit/>
          </a:bodyPr>
          <a:lstStyle/>
          <a:p>
            <a:pPr algn="r"/>
            <a:fld id="{E95A6645-59A7-40A4-BB3C-AF0CD8B38599}" type="slidenum">
              <a:rPr lang="en-US" sz="1200" smtClean="0"/>
              <a:pPr algn="r"/>
              <a:t>‹#›</a:t>
            </a:fld>
            <a:endParaRPr lang="en-US" sz="1200" dirty="0"/>
          </a:p>
        </p:txBody>
      </p:sp>
    </p:spTree>
    <p:extLst>
      <p:ext uri="{BB962C8B-B14F-4D97-AF65-F5344CB8AC3E}">
        <p14:creationId xmlns:p14="http://schemas.microsoft.com/office/powerpoint/2010/main" val="1654451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grpSp>
        <p:nvGrpSpPr>
          <p:cNvPr id="27" name="Group 26"/>
          <p:cNvGrpSpPr/>
          <p:nvPr userDrawn="1"/>
        </p:nvGrpSpPr>
        <p:grpSpPr>
          <a:xfrm>
            <a:off x="0" y="-4014"/>
            <a:ext cx="9144000" cy="1441162"/>
            <a:chOff x="0" y="5416839"/>
            <a:chExt cx="9144000" cy="1441162"/>
          </a:xfrm>
        </p:grpSpPr>
        <p:sp>
          <p:nvSpPr>
            <p:cNvPr id="28" name="Rectangle 27"/>
            <p:cNvSpPr/>
            <p:nvPr/>
          </p:nvSpPr>
          <p:spPr>
            <a:xfrm rot="10800000">
              <a:off x="8458200" y="5416839"/>
              <a:ext cx="685800" cy="1441161"/>
            </a:xfrm>
            <a:prstGeom prst="rect">
              <a:avLst/>
            </a:prstGeom>
            <a:solidFill>
              <a:srgbClr val="152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29" name="Rectangle 28"/>
            <p:cNvSpPr/>
            <p:nvPr/>
          </p:nvSpPr>
          <p:spPr>
            <a:xfrm rot="10800000">
              <a:off x="7772400" y="5416840"/>
              <a:ext cx="685800" cy="1441161"/>
            </a:xfrm>
            <a:prstGeom prst="rect">
              <a:avLst/>
            </a:prstGeom>
            <a:solidFill>
              <a:srgbClr val="203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0" name="Rectangle 29"/>
            <p:cNvSpPr/>
            <p:nvPr/>
          </p:nvSpPr>
          <p:spPr>
            <a:xfrm rot="10800000">
              <a:off x="7086600" y="5416840"/>
              <a:ext cx="685800" cy="1441161"/>
            </a:xfrm>
            <a:prstGeom prst="rect">
              <a:avLst/>
            </a:prstGeom>
            <a:solidFill>
              <a:srgbClr val="2F5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1" name="Rectangle 30"/>
            <p:cNvSpPr/>
            <p:nvPr/>
          </p:nvSpPr>
          <p:spPr>
            <a:xfrm rot="10800000">
              <a:off x="0" y="5416839"/>
              <a:ext cx="7086600" cy="1441161"/>
            </a:xfrm>
            <a:prstGeom prst="rect">
              <a:avLst/>
            </a:prstGeom>
            <a:solidFill>
              <a:srgbClr val="649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3" name="Content Placeholder 2"/>
          <p:cNvSpPr>
            <a:spLocks noGrp="1"/>
          </p:cNvSpPr>
          <p:nvPr>
            <p:ph sz="half" idx="1"/>
          </p:nvPr>
        </p:nvSpPr>
        <p:spPr>
          <a:xfrm>
            <a:off x="628650" y="1825625"/>
            <a:ext cx="3886200" cy="4008505"/>
          </a:xfrm>
        </p:spPr>
        <p:txBody>
          <a:bodyPr/>
          <a:lstStyle>
            <a:lvl1pPr>
              <a:defRPr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 name="Group 15"/>
          <p:cNvGrpSpPr/>
          <p:nvPr userDrawn="1"/>
        </p:nvGrpSpPr>
        <p:grpSpPr>
          <a:xfrm rot="10800000">
            <a:off x="0" y="6117336"/>
            <a:ext cx="9144000" cy="740664"/>
            <a:chOff x="0" y="-1"/>
            <a:chExt cx="9144000" cy="1441162"/>
          </a:xfrm>
        </p:grpSpPr>
        <p:sp>
          <p:nvSpPr>
            <p:cNvPr id="17" name="Rectangle 16"/>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8" name="Rectangle 17"/>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9" name="Rectangle 18"/>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0" name="Rectangle 19"/>
            <p:cNvSpPr/>
            <p:nvPr/>
          </p:nvSpPr>
          <p:spPr>
            <a:xfrm rot="10800000">
              <a:off x="0" y="-1"/>
              <a:ext cx="7086600" cy="1441162"/>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4" name="Content Placeholder 3"/>
          <p:cNvSpPr>
            <a:spLocks noGrp="1"/>
          </p:cNvSpPr>
          <p:nvPr>
            <p:ph sz="half" idx="2"/>
          </p:nvPr>
        </p:nvSpPr>
        <p:spPr>
          <a:xfrm>
            <a:off x="4629150" y="1825625"/>
            <a:ext cx="3886200" cy="400850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
        <p:nvSpPr>
          <p:cNvPr id="21" name="TextBox 20"/>
          <p:cNvSpPr txBox="1"/>
          <p:nvPr userDrawn="1"/>
        </p:nvSpPr>
        <p:spPr>
          <a:xfrm>
            <a:off x="6471822" y="6400413"/>
            <a:ext cx="2114550" cy="276999"/>
          </a:xfrm>
          <a:prstGeom prst="rect">
            <a:avLst/>
          </a:prstGeom>
          <a:noFill/>
        </p:spPr>
        <p:txBody>
          <a:bodyPr wrap="square" rtlCol="0">
            <a:spAutoFit/>
          </a:bodyPr>
          <a:lstStyle/>
          <a:p>
            <a:pPr algn="r"/>
            <a:fld id="{E95A6645-59A7-40A4-BB3C-AF0CD8B38599}" type="slidenum">
              <a:rPr lang="en-US" sz="1200" smtClean="0"/>
              <a:pPr algn="r"/>
              <a:t>‹#›</a:t>
            </a:fld>
            <a:endParaRPr lang="en-US" sz="1200" dirty="0"/>
          </a:p>
        </p:txBody>
      </p:sp>
    </p:spTree>
    <p:extLst>
      <p:ext uri="{BB962C8B-B14F-4D97-AF65-F5344CB8AC3E}">
        <p14:creationId xmlns:p14="http://schemas.microsoft.com/office/powerpoint/2010/main" val="1830239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wo Content">
    <p:bg>
      <p:bgPr>
        <a:solidFill>
          <a:schemeClr val="bg1"/>
        </a:solidFill>
        <a:effectLst/>
      </p:bgPr>
    </p:bg>
    <p:spTree>
      <p:nvGrpSpPr>
        <p:cNvPr id="1" name=""/>
        <p:cNvGrpSpPr/>
        <p:nvPr/>
      </p:nvGrpSpPr>
      <p:grpSpPr>
        <a:xfrm>
          <a:off x="0" y="0"/>
          <a:ext cx="0" cy="0"/>
          <a:chOff x="0" y="0"/>
          <a:chExt cx="0" cy="0"/>
        </a:xfrm>
      </p:grpSpPr>
      <p:grpSp>
        <p:nvGrpSpPr>
          <p:cNvPr id="16" name="Group 15"/>
          <p:cNvGrpSpPr/>
          <p:nvPr userDrawn="1"/>
        </p:nvGrpSpPr>
        <p:grpSpPr>
          <a:xfrm rot="10800000">
            <a:off x="0" y="6117336"/>
            <a:ext cx="9144000" cy="740664"/>
            <a:chOff x="0" y="-1"/>
            <a:chExt cx="9144000" cy="1441162"/>
          </a:xfrm>
        </p:grpSpPr>
        <p:sp>
          <p:nvSpPr>
            <p:cNvPr id="17" name="Rectangle 16"/>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8" name="Rectangle 17"/>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9" name="Rectangle 18"/>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0" name="Rectangle 19"/>
            <p:cNvSpPr/>
            <p:nvPr/>
          </p:nvSpPr>
          <p:spPr>
            <a:xfrm rot="10800000">
              <a:off x="0" y="-1"/>
              <a:ext cx="7086600" cy="1441162"/>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29" name="Group 28"/>
          <p:cNvGrpSpPr/>
          <p:nvPr userDrawn="1"/>
        </p:nvGrpSpPr>
        <p:grpSpPr>
          <a:xfrm>
            <a:off x="0" y="-4014"/>
            <a:ext cx="9144000" cy="1441162"/>
            <a:chOff x="0" y="5416839"/>
            <a:chExt cx="9144000" cy="1441162"/>
          </a:xfrm>
        </p:grpSpPr>
        <p:sp>
          <p:nvSpPr>
            <p:cNvPr id="30" name="Rectangle 29"/>
            <p:cNvSpPr/>
            <p:nvPr/>
          </p:nvSpPr>
          <p:spPr>
            <a:xfrm rot="10800000">
              <a:off x="8458200" y="5416839"/>
              <a:ext cx="685800" cy="1441161"/>
            </a:xfrm>
            <a:prstGeom prst="rect">
              <a:avLst/>
            </a:prstGeom>
            <a:solidFill>
              <a:srgbClr val="152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31" name="Rectangle 30"/>
            <p:cNvSpPr/>
            <p:nvPr/>
          </p:nvSpPr>
          <p:spPr>
            <a:xfrm rot="10800000">
              <a:off x="7772400" y="5416840"/>
              <a:ext cx="685800" cy="1441161"/>
            </a:xfrm>
            <a:prstGeom prst="rect">
              <a:avLst/>
            </a:prstGeom>
            <a:solidFill>
              <a:srgbClr val="203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2" name="Rectangle 31"/>
            <p:cNvSpPr/>
            <p:nvPr/>
          </p:nvSpPr>
          <p:spPr>
            <a:xfrm rot="10800000">
              <a:off x="7086600" y="5416840"/>
              <a:ext cx="685800" cy="1441161"/>
            </a:xfrm>
            <a:prstGeom prst="rect">
              <a:avLst/>
            </a:prstGeom>
            <a:solidFill>
              <a:srgbClr val="2F5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3" name="Rectangle 32"/>
            <p:cNvSpPr/>
            <p:nvPr/>
          </p:nvSpPr>
          <p:spPr>
            <a:xfrm rot="10800000">
              <a:off x="0" y="5416839"/>
              <a:ext cx="7086600" cy="1441161"/>
            </a:xfrm>
            <a:prstGeom prst="rect">
              <a:avLst/>
            </a:prstGeom>
            <a:solidFill>
              <a:srgbClr val="649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22" name="Content Placeholder 2"/>
          <p:cNvSpPr>
            <a:spLocks noGrp="1"/>
          </p:cNvSpPr>
          <p:nvPr>
            <p:ph idx="1"/>
          </p:nvPr>
        </p:nvSpPr>
        <p:spPr>
          <a:xfrm>
            <a:off x="628650" y="1825626"/>
            <a:ext cx="4286250" cy="409865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13"/>
          <p:cNvSpPr>
            <a:spLocks noGrp="1"/>
          </p:cNvSpPr>
          <p:nvPr>
            <p:ph type="pic" sz="quarter" idx="13" hasCustomPrompt="1"/>
          </p:nvPr>
        </p:nvSpPr>
        <p:spPr>
          <a:xfrm>
            <a:off x="5029200" y="1825626"/>
            <a:ext cx="3486150" cy="4098657"/>
          </a:xfrm>
          <a:ln w="38100" cap="sq">
            <a:solidFill>
              <a:srgbClr val="000000"/>
            </a:solidFill>
            <a:prstDash val="solid"/>
            <a:miter lim="800000"/>
          </a:ln>
          <a:effectLst/>
        </p:spPr>
        <p:txBody>
          <a:bodyPr/>
          <a:lstStyle>
            <a:lvl1pPr marL="253604" marR="0" indent="-253604"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baseline="0"/>
            </a:lvl1pPr>
            <a:lvl2pPr>
              <a:defRPr baseline="0"/>
            </a:lvl2pPr>
          </a:lstStyle>
          <a:p>
            <a:r>
              <a:rPr lang="en-US" dirty="0"/>
              <a:t>Click to insert media file </a:t>
            </a:r>
          </a:p>
          <a:p>
            <a:endParaRPr lang="en-US" dirty="0"/>
          </a:p>
          <a:p>
            <a:pPr lvl="1"/>
            <a:endParaRPr lang="en-US" dirty="0"/>
          </a:p>
          <a:p>
            <a:pPr lvl="1"/>
            <a:endParaRPr lang="en-US" dirty="0"/>
          </a:p>
        </p:txBody>
      </p:sp>
      <p:sp>
        <p:nvSpPr>
          <p:cNvPr id="34"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
        <p:nvSpPr>
          <p:cNvPr id="21" name="TextBox 20"/>
          <p:cNvSpPr txBox="1"/>
          <p:nvPr userDrawn="1"/>
        </p:nvSpPr>
        <p:spPr>
          <a:xfrm>
            <a:off x="6471822" y="6400413"/>
            <a:ext cx="2114550" cy="276999"/>
          </a:xfrm>
          <a:prstGeom prst="rect">
            <a:avLst/>
          </a:prstGeom>
          <a:noFill/>
        </p:spPr>
        <p:txBody>
          <a:bodyPr wrap="square" rtlCol="0">
            <a:spAutoFit/>
          </a:bodyPr>
          <a:lstStyle/>
          <a:p>
            <a:pPr algn="r"/>
            <a:fld id="{E95A6645-59A7-40A4-BB3C-AF0CD8B38599}" type="slidenum">
              <a:rPr lang="en-US" sz="1200" smtClean="0"/>
              <a:pPr algn="r"/>
              <a:t>‹#›</a:t>
            </a:fld>
            <a:endParaRPr lang="en-US" sz="1200" dirty="0"/>
          </a:p>
        </p:txBody>
      </p:sp>
    </p:spTree>
    <p:extLst>
      <p:ext uri="{BB962C8B-B14F-4D97-AF65-F5344CB8AC3E}">
        <p14:creationId xmlns:p14="http://schemas.microsoft.com/office/powerpoint/2010/main" val="27374502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wo Content">
    <p:bg>
      <p:bgPr>
        <a:solidFill>
          <a:schemeClr val="bg1"/>
        </a:solidFill>
        <a:effectLst/>
      </p:bgPr>
    </p:bg>
    <p:spTree>
      <p:nvGrpSpPr>
        <p:cNvPr id="1" name=""/>
        <p:cNvGrpSpPr/>
        <p:nvPr/>
      </p:nvGrpSpPr>
      <p:grpSpPr>
        <a:xfrm>
          <a:off x="0" y="0"/>
          <a:ext cx="0" cy="0"/>
          <a:chOff x="0" y="0"/>
          <a:chExt cx="0" cy="0"/>
        </a:xfrm>
      </p:grpSpPr>
      <p:grpSp>
        <p:nvGrpSpPr>
          <p:cNvPr id="31" name="Group 30"/>
          <p:cNvGrpSpPr/>
          <p:nvPr userDrawn="1"/>
        </p:nvGrpSpPr>
        <p:grpSpPr>
          <a:xfrm>
            <a:off x="0" y="-4014"/>
            <a:ext cx="9144000" cy="1441162"/>
            <a:chOff x="0" y="5416839"/>
            <a:chExt cx="9144000" cy="1441162"/>
          </a:xfrm>
        </p:grpSpPr>
        <p:sp>
          <p:nvSpPr>
            <p:cNvPr id="32" name="Rectangle 31"/>
            <p:cNvSpPr/>
            <p:nvPr/>
          </p:nvSpPr>
          <p:spPr>
            <a:xfrm rot="10800000">
              <a:off x="8458200" y="5416839"/>
              <a:ext cx="685800" cy="1441161"/>
            </a:xfrm>
            <a:prstGeom prst="rect">
              <a:avLst/>
            </a:prstGeom>
            <a:solidFill>
              <a:srgbClr val="152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33" name="Rectangle 32"/>
            <p:cNvSpPr/>
            <p:nvPr/>
          </p:nvSpPr>
          <p:spPr>
            <a:xfrm rot="10800000">
              <a:off x="7772400" y="5416840"/>
              <a:ext cx="685800" cy="1441161"/>
            </a:xfrm>
            <a:prstGeom prst="rect">
              <a:avLst/>
            </a:prstGeom>
            <a:solidFill>
              <a:srgbClr val="203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4" name="Rectangle 33"/>
            <p:cNvSpPr/>
            <p:nvPr/>
          </p:nvSpPr>
          <p:spPr>
            <a:xfrm rot="10800000">
              <a:off x="7086600" y="5416840"/>
              <a:ext cx="685800" cy="1441161"/>
            </a:xfrm>
            <a:prstGeom prst="rect">
              <a:avLst/>
            </a:prstGeom>
            <a:solidFill>
              <a:srgbClr val="2F5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5" name="Rectangle 34"/>
            <p:cNvSpPr/>
            <p:nvPr/>
          </p:nvSpPr>
          <p:spPr>
            <a:xfrm rot="10800000">
              <a:off x="0" y="5416839"/>
              <a:ext cx="7086600" cy="1441161"/>
            </a:xfrm>
            <a:prstGeom prst="rect">
              <a:avLst/>
            </a:prstGeom>
            <a:solidFill>
              <a:srgbClr val="649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18" name="Group 17"/>
          <p:cNvGrpSpPr/>
          <p:nvPr userDrawn="1"/>
        </p:nvGrpSpPr>
        <p:grpSpPr>
          <a:xfrm rot="10800000">
            <a:off x="0" y="6117336"/>
            <a:ext cx="9144000" cy="740664"/>
            <a:chOff x="0" y="-1"/>
            <a:chExt cx="9144000" cy="1441162"/>
          </a:xfrm>
        </p:grpSpPr>
        <p:sp>
          <p:nvSpPr>
            <p:cNvPr id="19" name="Rectangle 18"/>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0" name="Rectangle 19"/>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1" name="Rectangle 20"/>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7" name="Rectangle 36"/>
            <p:cNvSpPr/>
            <p:nvPr/>
          </p:nvSpPr>
          <p:spPr>
            <a:xfrm rot="10800000">
              <a:off x="0" y="-1"/>
              <a:ext cx="7086600" cy="1441162"/>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24" name="Text Placeholder 2"/>
          <p:cNvSpPr>
            <a:spLocks noGrp="1"/>
          </p:cNvSpPr>
          <p:nvPr>
            <p:ph type="body" idx="1"/>
          </p:nvPr>
        </p:nvSpPr>
        <p:spPr>
          <a:xfrm>
            <a:off x="629842" y="1681164"/>
            <a:ext cx="3868340" cy="747291"/>
          </a:xfrm>
        </p:spPr>
        <p:txBody>
          <a:bodyPr anchor="b"/>
          <a:lstStyle>
            <a:lvl1pPr marL="0" indent="0">
              <a:buNone/>
              <a:defRPr sz="21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25" name="Content Placeholder 3"/>
          <p:cNvSpPr>
            <a:spLocks noGrp="1"/>
          </p:cNvSpPr>
          <p:nvPr>
            <p:ph sz="half" idx="2"/>
          </p:nvPr>
        </p:nvSpPr>
        <p:spPr>
          <a:xfrm>
            <a:off x="629842" y="2505075"/>
            <a:ext cx="3868340" cy="334193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4"/>
          <p:cNvSpPr>
            <a:spLocks noGrp="1"/>
          </p:cNvSpPr>
          <p:nvPr>
            <p:ph type="body" sz="quarter" idx="3"/>
          </p:nvPr>
        </p:nvSpPr>
        <p:spPr>
          <a:xfrm>
            <a:off x="4629150" y="1681164"/>
            <a:ext cx="3887391" cy="747291"/>
          </a:xfrm>
        </p:spPr>
        <p:txBody>
          <a:bodyPr anchor="b"/>
          <a:lstStyle>
            <a:lvl1pPr marL="0" indent="0">
              <a:buNone/>
              <a:defRPr sz="21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27" name="Content Placeholder 5"/>
          <p:cNvSpPr>
            <a:spLocks noGrp="1"/>
          </p:cNvSpPr>
          <p:nvPr>
            <p:ph sz="quarter" idx="4"/>
          </p:nvPr>
        </p:nvSpPr>
        <p:spPr>
          <a:xfrm>
            <a:off x="4629150" y="2505075"/>
            <a:ext cx="3887391" cy="334193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
        <p:nvSpPr>
          <p:cNvPr id="22" name="TextBox 21"/>
          <p:cNvSpPr txBox="1"/>
          <p:nvPr userDrawn="1"/>
        </p:nvSpPr>
        <p:spPr>
          <a:xfrm>
            <a:off x="6471822" y="6400413"/>
            <a:ext cx="2114550" cy="276999"/>
          </a:xfrm>
          <a:prstGeom prst="rect">
            <a:avLst/>
          </a:prstGeom>
          <a:noFill/>
        </p:spPr>
        <p:txBody>
          <a:bodyPr wrap="square" rtlCol="0">
            <a:spAutoFit/>
          </a:bodyPr>
          <a:lstStyle/>
          <a:p>
            <a:pPr algn="r"/>
            <a:fld id="{E95A6645-59A7-40A4-BB3C-AF0CD8B38599}" type="slidenum">
              <a:rPr lang="en-US" sz="1200" smtClean="0"/>
              <a:pPr algn="r"/>
              <a:t>‹#›</a:t>
            </a:fld>
            <a:endParaRPr lang="en-US" sz="1200" dirty="0"/>
          </a:p>
        </p:txBody>
      </p:sp>
    </p:spTree>
    <p:extLst>
      <p:ext uri="{BB962C8B-B14F-4D97-AF65-F5344CB8AC3E}">
        <p14:creationId xmlns:p14="http://schemas.microsoft.com/office/powerpoint/2010/main" val="1802027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grpSp>
        <p:nvGrpSpPr>
          <p:cNvPr id="17" name="Group 16"/>
          <p:cNvGrpSpPr/>
          <p:nvPr userDrawn="1"/>
        </p:nvGrpSpPr>
        <p:grpSpPr>
          <a:xfrm>
            <a:off x="0" y="1308233"/>
            <a:ext cx="9144000" cy="4241532"/>
            <a:chOff x="0" y="1283369"/>
            <a:chExt cx="12192000" cy="4238048"/>
          </a:xfrm>
        </p:grpSpPr>
        <p:pic>
          <p:nvPicPr>
            <p:cNvPr id="20" name="Picture 19" descr="Suburban Flood Edit.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11705"/>
              <a:ext cx="12192000" cy="4090738"/>
            </a:xfrm>
            <a:prstGeom prst="rect">
              <a:avLst/>
            </a:prstGeom>
          </p:spPr>
        </p:pic>
        <p:sp>
          <p:nvSpPr>
            <p:cNvPr id="5" name="Rectangle 4"/>
            <p:cNvSpPr/>
            <p:nvPr userDrawn="1"/>
          </p:nvSpPr>
          <p:spPr>
            <a:xfrm>
              <a:off x="0" y="1283369"/>
              <a:ext cx="12192000" cy="423804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p:cNvSpPr>
            <a:spLocks noGrp="1"/>
          </p:cNvSpPr>
          <p:nvPr>
            <p:ph type="ctrTitle" hasCustomPrompt="1"/>
          </p:nvPr>
        </p:nvSpPr>
        <p:spPr>
          <a:xfrm>
            <a:off x="927601" y="1520680"/>
            <a:ext cx="7288799" cy="1989283"/>
          </a:xfrm>
        </p:spPr>
        <p:txBody>
          <a:bodyPr anchor="b"/>
          <a:lstStyle>
            <a:lvl1pPr algn="ctr">
              <a:defRPr lang="en-US" sz="4400" kern="1200" dirty="0">
                <a:solidFill>
                  <a:schemeClr val="tx1"/>
                </a:solidFill>
                <a:latin typeface="Tw Cen MT" panose="020B0602020104020603" pitchFamily="34" charset="0"/>
                <a:ea typeface="+mj-ea"/>
                <a:cs typeface="Helvetica"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927600" y="3602038"/>
            <a:ext cx="7288800" cy="1655762"/>
          </a:xfrm>
        </p:spPr>
        <p:txBody>
          <a:bodyPr>
            <a:normAutofit/>
          </a:bodyPr>
          <a:lstStyle>
            <a:lvl1pPr marL="0" indent="0" algn="ctr" defTabSz="685800" rtl="0" eaLnBrk="1" latinLnBrk="0" hangingPunct="1">
              <a:lnSpc>
                <a:spcPct val="90000"/>
              </a:lnSpc>
              <a:spcBef>
                <a:spcPts val="750"/>
              </a:spcBef>
              <a:buFont typeface="Arial" panose="020B0604020202020204" pitchFamily="34" charset="0"/>
              <a:buNone/>
              <a:defRPr lang="en-US" sz="1800" kern="1200" dirty="0">
                <a:solidFill>
                  <a:schemeClr val="tx1"/>
                </a:solidFill>
                <a:latin typeface="+mn-lt"/>
                <a:ea typeface="+mn-ea"/>
                <a:cs typeface="Helvetica"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grpSp>
        <p:nvGrpSpPr>
          <p:cNvPr id="18" name="Group 17"/>
          <p:cNvGrpSpPr/>
          <p:nvPr userDrawn="1"/>
        </p:nvGrpSpPr>
        <p:grpSpPr>
          <a:xfrm rot="10800000">
            <a:off x="0" y="5416839"/>
            <a:ext cx="9144000" cy="1441162"/>
            <a:chOff x="0" y="5416839"/>
            <a:chExt cx="9144000" cy="1441162"/>
          </a:xfrm>
        </p:grpSpPr>
        <p:sp>
          <p:nvSpPr>
            <p:cNvPr id="19" name="Rectangle 18"/>
            <p:cNvSpPr/>
            <p:nvPr/>
          </p:nvSpPr>
          <p:spPr>
            <a:xfrm rot="10800000">
              <a:off x="8458200" y="5416839"/>
              <a:ext cx="685800" cy="1441161"/>
            </a:xfrm>
            <a:prstGeom prst="rect">
              <a:avLst/>
            </a:prstGeom>
            <a:solidFill>
              <a:srgbClr val="152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21" name="Rectangle 20"/>
            <p:cNvSpPr/>
            <p:nvPr/>
          </p:nvSpPr>
          <p:spPr>
            <a:xfrm rot="10800000">
              <a:off x="7772400" y="5416840"/>
              <a:ext cx="685800" cy="1441161"/>
            </a:xfrm>
            <a:prstGeom prst="rect">
              <a:avLst/>
            </a:prstGeom>
            <a:solidFill>
              <a:srgbClr val="203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7" name="Rectangle 26"/>
            <p:cNvSpPr/>
            <p:nvPr/>
          </p:nvSpPr>
          <p:spPr>
            <a:xfrm rot="10800000">
              <a:off x="7086600" y="5416840"/>
              <a:ext cx="685800" cy="1441161"/>
            </a:xfrm>
            <a:prstGeom prst="rect">
              <a:avLst/>
            </a:prstGeom>
            <a:solidFill>
              <a:srgbClr val="2F5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8" name="Rectangle 27"/>
            <p:cNvSpPr/>
            <p:nvPr/>
          </p:nvSpPr>
          <p:spPr>
            <a:xfrm rot="10800000">
              <a:off x="0" y="5416839"/>
              <a:ext cx="7086600" cy="1441161"/>
            </a:xfrm>
            <a:prstGeom prst="rect">
              <a:avLst/>
            </a:prstGeom>
            <a:solidFill>
              <a:srgbClr val="649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30" name="Group 29"/>
          <p:cNvGrpSpPr/>
          <p:nvPr userDrawn="1"/>
        </p:nvGrpSpPr>
        <p:grpSpPr>
          <a:xfrm>
            <a:off x="0" y="-2"/>
            <a:ext cx="9144000" cy="1442435"/>
            <a:chOff x="0" y="-1"/>
            <a:chExt cx="9144000" cy="1441162"/>
          </a:xfrm>
        </p:grpSpPr>
        <p:sp>
          <p:nvSpPr>
            <p:cNvPr id="31" name="Rectangle 30"/>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2" name="Rectangle 31"/>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3" name="Rectangle 32"/>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4" name="Rectangle 33"/>
            <p:cNvSpPr/>
            <p:nvPr/>
          </p:nvSpPr>
          <p:spPr>
            <a:xfrm rot="10800000">
              <a:off x="0" y="0"/>
              <a:ext cx="7086600" cy="1441161"/>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559146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428625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p:cNvGrpSpPr/>
          <p:nvPr userDrawn="1"/>
        </p:nvGrpSpPr>
        <p:grpSpPr>
          <a:xfrm>
            <a:off x="0" y="-2"/>
            <a:ext cx="9144000" cy="1442435"/>
            <a:chOff x="0" y="-1"/>
            <a:chExt cx="9144000" cy="1441162"/>
          </a:xfrm>
        </p:grpSpPr>
        <p:sp>
          <p:nvSpPr>
            <p:cNvPr id="19" name="Rectangle 18"/>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0" name="Rectangle 19"/>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1" name="Rectangle 20"/>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2" name="Rectangle 21"/>
            <p:cNvSpPr/>
            <p:nvPr/>
          </p:nvSpPr>
          <p:spPr>
            <a:xfrm rot="10800000">
              <a:off x="0" y="0"/>
              <a:ext cx="7086600" cy="1441161"/>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14" name="Picture Placeholder 13"/>
          <p:cNvSpPr>
            <a:spLocks noGrp="1"/>
          </p:cNvSpPr>
          <p:nvPr>
            <p:ph type="pic" sz="quarter" idx="13" hasCustomPrompt="1"/>
          </p:nvPr>
        </p:nvSpPr>
        <p:spPr>
          <a:xfrm>
            <a:off x="5029200" y="1825625"/>
            <a:ext cx="3486150" cy="4351338"/>
          </a:xfrm>
          <a:ln w="38100" cap="sq">
            <a:solidFill>
              <a:srgbClr val="000000"/>
            </a:solidFill>
            <a:prstDash val="solid"/>
            <a:miter lim="800000"/>
          </a:ln>
          <a:effectLst/>
        </p:spPr>
        <p:txBody>
          <a:bodyPr/>
          <a:lstStyle>
            <a:lvl1pPr>
              <a:defRPr baseline="0"/>
            </a:lvl1pPr>
            <a:lvl2pPr>
              <a:defRPr baseline="0"/>
            </a:lvl2pPr>
          </a:lstStyle>
          <a:p>
            <a:r>
              <a:rPr lang="en-US" dirty="0"/>
              <a:t>Click to insert media file </a:t>
            </a:r>
          </a:p>
          <a:p>
            <a:pPr lvl="1"/>
            <a:endParaRPr lang="en-US" dirty="0"/>
          </a:p>
          <a:p>
            <a:pPr lvl="1"/>
            <a:endParaRPr lang="en-US" dirty="0"/>
          </a:p>
        </p:txBody>
      </p:sp>
      <p:sp>
        <p:nvSpPr>
          <p:cNvPr id="18"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Tree>
    <p:extLst>
      <p:ext uri="{BB962C8B-B14F-4D97-AF65-F5344CB8AC3E}">
        <p14:creationId xmlns:p14="http://schemas.microsoft.com/office/powerpoint/2010/main" val="3080729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wo Content">
    <p:bg>
      <p:bgPr>
        <a:solidFill>
          <a:schemeClr val="bg1"/>
        </a:solidFill>
        <a:effectLst/>
      </p:bgPr>
    </p:bg>
    <p:spTree>
      <p:nvGrpSpPr>
        <p:cNvPr id="1" name=""/>
        <p:cNvGrpSpPr/>
        <p:nvPr/>
      </p:nvGrpSpPr>
      <p:grpSpPr>
        <a:xfrm>
          <a:off x="0" y="0"/>
          <a:ext cx="0" cy="0"/>
          <a:chOff x="0" y="0"/>
          <a:chExt cx="0" cy="0"/>
        </a:xfrm>
      </p:grpSpPr>
      <p:grpSp>
        <p:nvGrpSpPr>
          <p:cNvPr id="15" name="Group 14"/>
          <p:cNvGrpSpPr/>
          <p:nvPr userDrawn="1"/>
        </p:nvGrpSpPr>
        <p:grpSpPr>
          <a:xfrm rot="10800000">
            <a:off x="0" y="6117336"/>
            <a:ext cx="9144000" cy="740664"/>
            <a:chOff x="0" y="-1"/>
            <a:chExt cx="9144000" cy="1441162"/>
          </a:xfrm>
        </p:grpSpPr>
        <p:sp>
          <p:nvSpPr>
            <p:cNvPr id="16" name="Rectangle 15"/>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7" name="Rectangle 16"/>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8" name="Rectangle 17"/>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9" name="Rectangle 18"/>
            <p:cNvSpPr/>
            <p:nvPr/>
          </p:nvSpPr>
          <p:spPr>
            <a:xfrm rot="10800000">
              <a:off x="0" y="-1"/>
              <a:ext cx="7086600" cy="1441162"/>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28" name="Group 27"/>
          <p:cNvGrpSpPr/>
          <p:nvPr userDrawn="1"/>
        </p:nvGrpSpPr>
        <p:grpSpPr>
          <a:xfrm>
            <a:off x="0" y="-4014"/>
            <a:ext cx="9144000" cy="1441162"/>
            <a:chOff x="0" y="5416839"/>
            <a:chExt cx="9144000" cy="1441162"/>
          </a:xfrm>
        </p:grpSpPr>
        <p:sp>
          <p:nvSpPr>
            <p:cNvPr id="29" name="Rectangle 28"/>
            <p:cNvSpPr/>
            <p:nvPr/>
          </p:nvSpPr>
          <p:spPr>
            <a:xfrm rot="10800000">
              <a:off x="8458200" y="5416839"/>
              <a:ext cx="685800" cy="1441161"/>
            </a:xfrm>
            <a:prstGeom prst="rect">
              <a:avLst/>
            </a:prstGeom>
            <a:solidFill>
              <a:srgbClr val="152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30" name="Rectangle 29"/>
            <p:cNvSpPr/>
            <p:nvPr/>
          </p:nvSpPr>
          <p:spPr>
            <a:xfrm rot="10800000">
              <a:off x="7772400" y="5416840"/>
              <a:ext cx="685800" cy="1441161"/>
            </a:xfrm>
            <a:prstGeom prst="rect">
              <a:avLst/>
            </a:prstGeom>
            <a:solidFill>
              <a:srgbClr val="203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1" name="Rectangle 30"/>
            <p:cNvSpPr/>
            <p:nvPr/>
          </p:nvSpPr>
          <p:spPr>
            <a:xfrm rot="10800000">
              <a:off x="7086600" y="5416840"/>
              <a:ext cx="685800" cy="1441161"/>
            </a:xfrm>
            <a:prstGeom prst="rect">
              <a:avLst/>
            </a:prstGeom>
            <a:solidFill>
              <a:srgbClr val="2F5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2" name="Rectangle 31"/>
            <p:cNvSpPr/>
            <p:nvPr/>
          </p:nvSpPr>
          <p:spPr>
            <a:xfrm rot="10800000">
              <a:off x="0" y="5416839"/>
              <a:ext cx="7086600" cy="1441161"/>
            </a:xfrm>
            <a:prstGeom prst="rect">
              <a:avLst/>
            </a:prstGeom>
            <a:solidFill>
              <a:srgbClr val="649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22" name="Content Placeholder 2"/>
          <p:cNvSpPr>
            <a:spLocks noGrp="1"/>
          </p:cNvSpPr>
          <p:nvPr>
            <p:ph idx="1"/>
          </p:nvPr>
        </p:nvSpPr>
        <p:spPr>
          <a:xfrm>
            <a:off x="628650" y="1825625"/>
            <a:ext cx="7886700" cy="4142436"/>
          </a:xfrm>
        </p:spPr>
        <p:txBody>
          <a:bodyPr/>
          <a:lstStyle>
            <a:lvl1pPr>
              <a:defRPr baseline="0">
                <a:latin typeface="+mn-lt"/>
              </a:defRPr>
            </a:lvl1pPr>
            <a:lvl2pPr>
              <a:defRPr>
                <a:latin typeface="+mn-lt"/>
              </a:defRPr>
            </a:lvl2pPr>
            <a:lvl3pPr>
              <a:defRPr>
                <a:latin typeface="+mn-lt"/>
              </a:defRPr>
            </a:lvl3pPr>
          </a:lstStyle>
          <a:p>
            <a:pPr lvl="0"/>
            <a:r>
              <a:rPr lang="en-US" dirty="0"/>
              <a:t>Edit Master text styles</a:t>
            </a:r>
          </a:p>
          <a:p>
            <a:pPr lvl="1"/>
            <a:r>
              <a:rPr lang="en-US" dirty="0"/>
              <a:t>Second level</a:t>
            </a:r>
          </a:p>
          <a:p>
            <a:pPr lvl="2"/>
            <a:r>
              <a:rPr lang="en-US" dirty="0"/>
              <a:t>Third level</a:t>
            </a:r>
          </a:p>
        </p:txBody>
      </p:sp>
      <p:sp>
        <p:nvSpPr>
          <p:cNvPr id="33"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
        <p:nvSpPr>
          <p:cNvPr id="20" name="TextBox 19"/>
          <p:cNvSpPr txBox="1"/>
          <p:nvPr userDrawn="1"/>
        </p:nvSpPr>
        <p:spPr>
          <a:xfrm>
            <a:off x="6471822" y="6400413"/>
            <a:ext cx="2114550" cy="276999"/>
          </a:xfrm>
          <a:prstGeom prst="rect">
            <a:avLst/>
          </a:prstGeom>
          <a:noFill/>
        </p:spPr>
        <p:txBody>
          <a:bodyPr wrap="square" rtlCol="0">
            <a:spAutoFit/>
          </a:bodyPr>
          <a:lstStyle/>
          <a:p>
            <a:pPr algn="r"/>
            <a:fld id="{E95A6645-59A7-40A4-BB3C-AF0CD8B38599}" type="slidenum">
              <a:rPr lang="en-US" sz="1200" smtClean="0"/>
              <a:pPr algn="r"/>
              <a:t>‹#›</a:t>
            </a:fld>
            <a:endParaRPr lang="en-US" sz="1200" dirty="0"/>
          </a:p>
        </p:txBody>
      </p:sp>
    </p:spTree>
    <p:extLst>
      <p:ext uri="{BB962C8B-B14F-4D97-AF65-F5344CB8AC3E}">
        <p14:creationId xmlns:p14="http://schemas.microsoft.com/office/powerpoint/2010/main" val="3528177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1" name="Group 20"/>
          <p:cNvGrpSpPr/>
          <p:nvPr userDrawn="1"/>
        </p:nvGrpSpPr>
        <p:grpSpPr>
          <a:xfrm>
            <a:off x="0" y="-2"/>
            <a:ext cx="9144000" cy="1442435"/>
            <a:chOff x="0" y="-1"/>
            <a:chExt cx="9144000" cy="1441162"/>
          </a:xfrm>
        </p:grpSpPr>
        <p:sp>
          <p:nvSpPr>
            <p:cNvPr id="22" name="Rectangle 21"/>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3" name="Rectangle 22"/>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4" name="Rectangle 23"/>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5" name="Rectangle 24"/>
            <p:cNvSpPr/>
            <p:nvPr/>
          </p:nvSpPr>
          <p:spPr>
            <a:xfrm rot="10800000">
              <a:off x="0" y="0"/>
              <a:ext cx="7086600" cy="1441161"/>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2"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stStyle>
          <a:p>
            <a:pPr lvl="0"/>
            <a:r>
              <a:rPr lang="en-US" dirty="0"/>
              <a:t>Edit Master text styles</a:t>
            </a:r>
          </a:p>
          <a:p>
            <a:pPr lvl="1"/>
            <a:r>
              <a:rPr lang="en-US" dirty="0"/>
              <a:t>Second level</a:t>
            </a:r>
          </a:p>
          <a:p>
            <a:pPr lvl="2"/>
            <a:r>
              <a:rPr lang="en-US" dirty="0"/>
              <a:t>Third level</a:t>
            </a:r>
          </a:p>
        </p:txBody>
      </p:sp>
      <p:sp>
        <p:nvSpPr>
          <p:cNvPr id="10" name="TextBox 9">
            <a:extLst>
              <a:ext uri="{FF2B5EF4-FFF2-40B4-BE49-F238E27FC236}">
                <a16:creationId xmlns:a16="http://schemas.microsoft.com/office/drawing/2014/main" id="{05E52BE4-2525-40BB-AA29-49183E35AC95}"/>
              </a:ext>
            </a:extLst>
          </p:cNvPr>
          <p:cNvSpPr txBox="1"/>
          <p:nvPr userDrawn="1"/>
        </p:nvSpPr>
        <p:spPr>
          <a:xfrm>
            <a:off x="8458200" y="646218"/>
            <a:ext cx="685800" cy="261610"/>
          </a:xfrm>
          <a:prstGeom prst="rect">
            <a:avLst/>
          </a:prstGeom>
          <a:noFill/>
        </p:spPr>
        <p:txBody>
          <a:bodyPr wrap="square" lIns="0" tIns="0" rIns="0" bIns="91440" rtlCol="0" anchor="ctr" anchorCtr="0">
            <a:spAutoFit/>
          </a:bodyPr>
          <a:lstStyle/>
          <a:p>
            <a:pPr algn="ctr"/>
            <a:fld id="{9981AE09-BCCB-42A7-887A-A907E227CCC3}" type="slidenum">
              <a:rPr lang="en-US" sz="1100" b="0" smtClean="0">
                <a:solidFill>
                  <a:schemeClr val="bg1"/>
                </a:solidFill>
                <a:latin typeface="Tw Cen MT" panose="020B0602020104020603" pitchFamily="34" charset="0"/>
              </a:rPr>
              <a:pPr algn="ctr"/>
              <a:t>‹#›</a:t>
            </a:fld>
            <a:endParaRPr lang="en-US" sz="1100" b="0"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27016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grpSp>
        <p:nvGrpSpPr>
          <p:cNvPr id="21" name="Group 20"/>
          <p:cNvGrpSpPr/>
          <p:nvPr userDrawn="1"/>
        </p:nvGrpSpPr>
        <p:grpSpPr>
          <a:xfrm>
            <a:off x="0" y="-2"/>
            <a:ext cx="9144000" cy="1442435"/>
            <a:chOff x="0" y="-1"/>
            <a:chExt cx="9144000" cy="1441162"/>
          </a:xfrm>
        </p:grpSpPr>
        <p:sp>
          <p:nvSpPr>
            <p:cNvPr id="22" name="Rectangle 21"/>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3" name="Rectangle 22"/>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4" name="Rectangle 23"/>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5" name="Rectangle 24"/>
            <p:cNvSpPr/>
            <p:nvPr/>
          </p:nvSpPr>
          <p:spPr>
            <a:xfrm rot="10800000">
              <a:off x="0" y="0"/>
              <a:ext cx="7086600" cy="1441161"/>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2"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
        <p:nvSpPr>
          <p:cNvPr id="10" name="TextBox 9">
            <a:extLst>
              <a:ext uri="{FF2B5EF4-FFF2-40B4-BE49-F238E27FC236}">
                <a16:creationId xmlns:a16="http://schemas.microsoft.com/office/drawing/2014/main" id="{07459D88-51E7-4128-980C-C3EECBA03A69}"/>
              </a:ext>
            </a:extLst>
          </p:cNvPr>
          <p:cNvSpPr txBox="1"/>
          <p:nvPr userDrawn="1"/>
        </p:nvSpPr>
        <p:spPr>
          <a:xfrm>
            <a:off x="8458200" y="646218"/>
            <a:ext cx="685800" cy="261610"/>
          </a:xfrm>
          <a:prstGeom prst="rect">
            <a:avLst/>
          </a:prstGeom>
          <a:noFill/>
        </p:spPr>
        <p:txBody>
          <a:bodyPr wrap="square" lIns="0" tIns="0" rIns="0" bIns="91440" rtlCol="0" anchor="ctr" anchorCtr="0">
            <a:spAutoFit/>
          </a:bodyPr>
          <a:lstStyle/>
          <a:p>
            <a:pPr algn="ctr"/>
            <a:fld id="{9981AE09-BCCB-42A7-887A-A907E227CCC3}" type="slidenum">
              <a:rPr lang="en-US" sz="1100" b="0" smtClean="0">
                <a:solidFill>
                  <a:schemeClr val="bg1"/>
                </a:solidFill>
                <a:latin typeface="Tw Cen MT" panose="020B0602020104020603" pitchFamily="34" charset="0"/>
              </a:rPr>
              <a:pPr algn="ctr"/>
              <a:t>‹#›</a:t>
            </a:fld>
            <a:endParaRPr lang="en-US" sz="1100" b="0"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675348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0" y="-2"/>
            <a:ext cx="9144000" cy="1442435"/>
            <a:chOff x="0" y="-1"/>
            <a:chExt cx="9144000" cy="1441162"/>
          </a:xfrm>
        </p:grpSpPr>
        <p:sp>
          <p:nvSpPr>
            <p:cNvPr id="13" name="Rectangle 12"/>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5" name="Rectangle 14"/>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6" name="Rectangle 15"/>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7" name="Rectangle 16"/>
            <p:cNvSpPr/>
            <p:nvPr/>
          </p:nvSpPr>
          <p:spPr>
            <a:xfrm rot="10800000">
              <a:off x="0" y="0"/>
              <a:ext cx="7086600" cy="1441161"/>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3" name="Content Placeholder 2"/>
          <p:cNvSpPr>
            <a:spLocks noGrp="1"/>
          </p:cNvSpPr>
          <p:nvPr>
            <p:ph idx="1"/>
          </p:nvPr>
        </p:nvSpPr>
        <p:spPr>
          <a:xfrm>
            <a:off x="628650" y="1825625"/>
            <a:ext cx="428625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sz="16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p:cNvSpPr>
            <a:spLocks noGrp="1"/>
          </p:cNvSpPr>
          <p:nvPr>
            <p:ph type="pic" sz="quarter" idx="13" hasCustomPrompt="1"/>
          </p:nvPr>
        </p:nvSpPr>
        <p:spPr>
          <a:xfrm>
            <a:off x="5029200" y="1825625"/>
            <a:ext cx="3486150" cy="4351338"/>
          </a:xfrm>
          <a:ln w="38100" cap="sq">
            <a:solidFill>
              <a:srgbClr val="000000"/>
            </a:solidFill>
            <a:prstDash val="solid"/>
            <a:miter lim="800000"/>
          </a:ln>
          <a:effectLst/>
        </p:spPr>
        <p:txBody>
          <a:bodyPr/>
          <a:lstStyle>
            <a:lvl1pPr>
              <a:defRPr baseline="0"/>
            </a:lvl1pPr>
            <a:lvl2pPr>
              <a:defRPr baseline="0"/>
            </a:lvl2pPr>
          </a:lstStyle>
          <a:p>
            <a:r>
              <a:rPr lang="en-US" dirty="0"/>
              <a:t>Click to insert media file </a:t>
            </a:r>
          </a:p>
          <a:p>
            <a:pPr lvl="1"/>
            <a:endParaRPr lang="en-US" dirty="0"/>
          </a:p>
          <a:p>
            <a:pPr lvl="1"/>
            <a:endParaRPr lang="en-US" dirty="0"/>
          </a:p>
        </p:txBody>
      </p:sp>
      <p:sp>
        <p:nvSpPr>
          <p:cNvPr id="18"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
        <p:nvSpPr>
          <p:cNvPr id="10" name="TextBox 9">
            <a:extLst>
              <a:ext uri="{FF2B5EF4-FFF2-40B4-BE49-F238E27FC236}">
                <a16:creationId xmlns:a16="http://schemas.microsoft.com/office/drawing/2014/main" id="{49345649-9284-48E3-8AAA-D0430B0615C4}"/>
              </a:ext>
            </a:extLst>
          </p:cNvPr>
          <p:cNvSpPr txBox="1"/>
          <p:nvPr userDrawn="1"/>
        </p:nvSpPr>
        <p:spPr>
          <a:xfrm>
            <a:off x="8458200" y="646218"/>
            <a:ext cx="685800" cy="261610"/>
          </a:xfrm>
          <a:prstGeom prst="rect">
            <a:avLst/>
          </a:prstGeom>
          <a:noFill/>
        </p:spPr>
        <p:txBody>
          <a:bodyPr wrap="square" lIns="0" tIns="0" rIns="0" bIns="91440" rtlCol="0" anchor="ctr" anchorCtr="0">
            <a:spAutoFit/>
          </a:bodyPr>
          <a:lstStyle/>
          <a:p>
            <a:pPr algn="ctr"/>
            <a:fld id="{9981AE09-BCCB-42A7-887A-A907E227CCC3}" type="slidenum">
              <a:rPr lang="en-US" sz="1100" b="0" smtClean="0">
                <a:solidFill>
                  <a:schemeClr val="bg1"/>
                </a:solidFill>
                <a:latin typeface="Tw Cen MT" panose="020B0602020104020603" pitchFamily="34" charset="0"/>
              </a:rPr>
              <a:pPr algn="ctr"/>
              <a:t>‹#›</a:t>
            </a:fld>
            <a:endParaRPr lang="en-US" sz="1100" b="0"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131277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sz="16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p:cNvGrpSpPr/>
          <p:nvPr userDrawn="1"/>
        </p:nvGrpSpPr>
        <p:grpSpPr>
          <a:xfrm>
            <a:off x="0" y="-2"/>
            <a:ext cx="9144000" cy="1442435"/>
            <a:chOff x="0" y="-1"/>
            <a:chExt cx="9144000" cy="1441162"/>
          </a:xfrm>
        </p:grpSpPr>
        <p:sp>
          <p:nvSpPr>
            <p:cNvPr id="18" name="Rectangle 17"/>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2" name="Rectangle 21"/>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3" name="Rectangle 22"/>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4" name="Rectangle 23"/>
            <p:cNvSpPr/>
            <p:nvPr/>
          </p:nvSpPr>
          <p:spPr>
            <a:xfrm rot="10800000">
              <a:off x="0" y="0"/>
              <a:ext cx="7086600" cy="1441161"/>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13" name="Content Placeholder 2"/>
          <p:cNvSpPr>
            <a:spLocks noGrp="1"/>
          </p:cNvSpPr>
          <p:nvPr>
            <p:ph sz="half" idx="13"/>
          </p:nvPr>
        </p:nvSpPr>
        <p:spPr>
          <a:xfrm>
            <a:off x="4698532" y="1825625"/>
            <a:ext cx="38862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sz="16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
        <p:nvSpPr>
          <p:cNvPr id="11" name="TextBox 10">
            <a:extLst>
              <a:ext uri="{FF2B5EF4-FFF2-40B4-BE49-F238E27FC236}">
                <a16:creationId xmlns:a16="http://schemas.microsoft.com/office/drawing/2014/main" id="{1D195B7C-E864-4D7B-8BBB-42C403FD8106}"/>
              </a:ext>
            </a:extLst>
          </p:cNvPr>
          <p:cNvSpPr txBox="1"/>
          <p:nvPr userDrawn="1"/>
        </p:nvSpPr>
        <p:spPr>
          <a:xfrm>
            <a:off x="8458200" y="646218"/>
            <a:ext cx="685800" cy="261610"/>
          </a:xfrm>
          <a:prstGeom prst="rect">
            <a:avLst/>
          </a:prstGeom>
          <a:noFill/>
        </p:spPr>
        <p:txBody>
          <a:bodyPr wrap="square" lIns="0" tIns="0" rIns="0" bIns="91440" rtlCol="0" anchor="ctr" anchorCtr="0">
            <a:spAutoFit/>
          </a:bodyPr>
          <a:lstStyle/>
          <a:p>
            <a:pPr algn="ctr"/>
            <a:fld id="{9981AE09-BCCB-42A7-887A-A907E227CCC3}" type="slidenum">
              <a:rPr lang="en-US" sz="1100" b="0" smtClean="0">
                <a:solidFill>
                  <a:schemeClr val="bg1"/>
                </a:solidFill>
                <a:latin typeface="Tw Cen MT" panose="020B0602020104020603" pitchFamily="34" charset="0"/>
              </a:rPr>
              <a:pPr algn="ctr"/>
              <a:t>‹#›</a:t>
            </a:fld>
            <a:endParaRPr lang="en-US" sz="1100" b="0"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3791684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28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normAutofit/>
          </a:bodyPr>
          <a:lstStyle>
            <a:lvl1pPr marL="0" indent="0">
              <a:buNone/>
              <a:defRPr sz="28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6" name="Group 15"/>
          <p:cNvGrpSpPr/>
          <p:nvPr userDrawn="1"/>
        </p:nvGrpSpPr>
        <p:grpSpPr>
          <a:xfrm>
            <a:off x="0" y="-2"/>
            <a:ext cx="9144000" cy="1442435"/>
            <a:chOff x="0" y="-1"/>
            <a:chExt cx="9144000" cy="1441162"/>
          </a:xfrm>
        </p:grpSpPr>
        <p:sp>
          <p:nvSpPr>
            <p:cNvPr id="17" name="Rectangle 16"/>
            <p:cNvSpPr/>
            <p:nvPr/>
          </p:nvSpPr>
          <p:spPr>
            <a:xfrm rot="10800000">
              <a:off x="8458200" y="-1"/>
              <a:ext cx="685800" cy="1441161"/>
            </a:xfrm>
            <a:prstGeom prst="rect">
              <a:avLst/>
            </a:prstGeom>
            <a:solidFill>
              <a:srgbClr val="506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8" name="Rectangle 17"/>
            <p:cNvSpPr/>
            <p:nvPr/>
          </p:nvSpPr>
          <p:spPr>
            <a:xfrm rot="10800000">
              <a:off x="7772400" y="-1"/>
              <a:ext cx="685800" cy="1441161"/>
            </a:xfrm>
            <a:prstGeom prst="rect">
              <a:avLst/>
            </a:prstGeom>
            <a:solidFill>
              <a:srgbClr val="667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9" name="Rectangle 18"/>
            <p:cNvSpPr/>
            <p:nvPr/>
          </p:nvSpPr>
          <p:spPr>
            <a:xfrm rot="10800000">
              <a:off x="7086600" y="-1"/>
              <a:ext cx="685800" cy="1441161"/>
            </a:xfrm>
            <a:prstGeom prst="rect">
              <a:avLst/>
            </a:prstGeom>
            <a:solidFill>
              <a:srgbClr val="7F9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0" name="Rectangle 19"/>
            <p:cNvSpPr/>
            <p:nvPr/>
          </p:nvSpPr>
          <p:spPr>
            <a:xfrm rot="10800000">
              <a:off x="0" y="0"/>
              <a:ext cx="7086600" cy="1441161"/>
            </a:xfrm>
            <a:prstGeom prst="rect">
              <a:avLst/>
            </a:prstGeom>
            <a:solidFill>
              <a:srgbClr val="9C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24"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
        <p:nvSpPr>
          <p:cNvPr id="13" name="TextBox 12">
            <a:extLst>
              <a:ext uri="{FF2B5EF4-FFF2-40B4-BE49-F238E27FC236}">
                <a16:creationId xmlns:a16="http://schemas.microsoft.com/office/drawing/2014/main" id="{55283E2F-ED35-45FE-8DBB-EC7B97B7F0EC}"/>
              </a:ext>
            </a:extLst>
          </p:cNvPr>
          <p:cNvSpPr txBox="1"/>
          <p:nvPr userDrawn="1"/>
        </p:nvSpPr>
        <p:spPr>
          <a:xfrm>
            <a:off x="8458200" y="646218"/>
            <a:ext cx="685800" cy="261610"/>
          </a:xfrm>
          <a:prstGeom prst="rect">
            <a:avLst/>
          </a:prstGeom>
          <a:noFill/>
        </p:spPr>
        <p:txBody>
          <a:bodyPr wrap="square" lIns="0" tIns="0" rIns="0" bIns="91440" rtlCol="0" anchor="ctr" anchorCtr="0">
            <a:spAutoFit/>
          </a:bodyPr>
          <a:lstStyle/>
          <a:p>
            <a:pPr algn="ctr"/>
            <a:fld id="{9981AE09-BCCB-42A7-887A-A907E227CCC3}" type="slidenum">
              <a:rPr lang="en-US" sz="1100" b="0" smtClean="0">
                <a:solidFill>
                  <a:schemeClr val="bg1"/>
                </a:solidFill>
                <a:latin typeface="Tw Cen MT" panose="020B0602020104020603" pitchFamily="34" charset="0"/>
              </a:rPr>
              <a:pPr algn="ctr"/>
              <a:t>‹#›</a:t>
            </a:fld>
            <a:endParaRPr lang="en-US" sz="1100" b="0"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4212382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4014"/>
            <a:ext cx="9144000" cy="1441162"/>
            <a:chOff x="0" y="5416839"/>
            <a:chExt cx="9144000" cy="1441162"/>
          </a:xfrm>
        </p:grpSpPr>
        <p:sp>
          <p:nvSpPr>
            <p:cNvPr id="11" name="Rectangle 10"/>
            <p:cNvSpPr/>
            <p:nvPr/>
          </p:nvSpPr>
          <p:spPr>
            <a:xfrm rot="10800000">
              <a:off x="8458200" y="5416839"/>
              <a:ext cx="685800" cy="1441161"/>
            </a:xfrm>
            <a:prstGeom prst="rect">
              <a:avLst/>
            </a:prstGeom>
            <a:solidFill>
              <a:srgbClr val="152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17" name="Rectangle 16"/>
            <p:cNvSpPr/>
            <p:nvPr/>
          </p:nvSpPr>
          <p:spPr>
            <a:xfrm rot="10800000">
              <a:off x="7772400" y="5416840"/>
              <a:ext cx="685800" cy="1441161"/>
            </a:xfrm>
            <a:prstGeom prst="rect">
              <a:avLst/>
            </a:prstGeom>
            <a:solidFill>
              <a:srgbClr val="203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8" name="Rectangle 17"/>
            <p:cNvSpPr/>
            <p:nvPr/>
          </p:nvSpPr>
          <p:spPr>
            <a:xfrm rot="10800000">
              <a:off x="7086600" y="5416840"/>
              <a:ext cx="685800" cy="1441161"/>
            </a:xfrm>
            <a:prstGeom prst="rect">
              <a:avLst/>
            </a:prstGeom>
            <a:solidFill>
              <a:srgbClr val="2F56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9" name="Rectangle 18"/>
            <p:cNvSpPr/>
            <p:nvPr/>
          </p:nvSpPr>
          <p:spPr>
            <a:xfrm rot="10800000">
              <a:off x="0" y="5416839"/>
              <a:ext cx="7086600" cy="1441161"/>
            </a:xfrm>
            <a:prstGeom prst="rect">
              <a:avLst/>
            </a:prstGeom>
            <a:solidFill>
              <a:srgbClr val="649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3" name="Content Placeholder 2"/>
          <p:cNvSpPr>
            <a:spLocks noGrp="1"/>
          </p:cNvSpPr>
          <p:nvPr>
            <p:ph idx="1"/>
          </p:nvPr>
        </p:nvSpPr>
        <p:spPr/>
        <p:txBody>
          <a:bodyPr/>
          <a:lstStyle>
            <a:lvl1pPr>
              <a:defRPr baseline="0">
                <a:latin typeface="+mn-lt"/>
              </a:defRPr>
            </a:lvl1pPr>
            <a:lvl2pPr>
              <a:defRPr>
                <a:latin typeface="+mn-lt"/>
              </a:defRPr>
            </a:lvl2pPr>
            <a:lvl3pPr>
              <a:defRPr>
                <a:latin typeface="+mn-lt"/>
              </a:defRPr>
            </a:lvl3pPr>
          </a:lstStyle>
          <a:p>
            <a:pPr lvl="0"/>
            <a:r>
              <a:rPr lang="en-US" dirty="0"/>
              <a:t>Edit Master text styles</a:t>
            </a:r>
          </a:p>
          <a:p>
            <a:pPr lvl="1"/>
            <a:r>
              <a:rPr lang="en-US" dirty="0"/>
              <a:t>Second level</a:t>
            </a:r>
          </a:p>
          <a:p>
            <a:pPr lvl="2"/>
            <a:r>
              <a:rPr lang="en-US" dirty="0"/>
              <a:t>Third level</a:t>
            </a:r>
          </a:p>
        </p:txBody>
      </p:sp>
      <p:sp>
        <p:nvSpPr>
          <p:cNvPr id="20" name="Title 1"/>
          <p:cNvSpPr>
            <a:spLocks noGrp="1"/>
          </p:cNvSpPr>
          <p:nvPr>
            <p:ph type="title" hasCustomPrompt="1"/>
          </p:nvPr>
        </p:nvSpPr>
        <p:spPr>
          <a:xfrm>
            <a:off x="628650" y="-1"/>
            <a:ext cx="7886700" cy="1441163"/>
          </a:xfrm>
        </p:spPr>
        <p:txBody>
          <a:bodyPr anchor="ctr" anchorCtr="0"/>
          <a:lstStyle>
            <a:lvl1pPr>
              <a:defRPr baseline="0">
                <a:solidFill>
                  <a:schemeClr val="bg1"/>
                </a:solidFill>
                <a:latin typeface="Tw Cen MT" panose="020B0602020104020603" pitchFamily="34" charset="0"/>
              </a:defRPr>
            </a:lvl1pPr>
          </a:lstStyle>
          <a:p>
            <a:r>
              <a:rPr lang="en-US" dirty="0"/>
              <a:t>Click to Edit Master Title Style</a:t>
            </a:r>
          </a:p>
        </p:txBody>
      </p:sp>
      <p:sp>
        <p:nvSpPr>
          <p:cNvPr id="12" name="TextBox 11">
            <a:extLst>
              <a:ext uri="{FF2B5EF4-FFF2-40B4-BE49-F238E27FC236}">
                <a16:creationId xmlns:a16="http://schemas.microsoft.com/office/drawing/2014/main" id="{AF27D5D6-5BDA-4571-9109-ED434C173CCC}"/>
              </a:ext>
            </a:extLst>
          </p:cNvPr>
          <p:cNvSpPr txBox="1"/>
          <p:nvPr userDrawn="1"/>
        </p:nvSpPr>
        <p:spPr>
          <a:xfrm>
            <a:off x="8458200" y="646218"/>
            <a:ext cx="685800" cy="261610"/>
          </a:xfrm>
          <a:prstGeom prst="rect">
            <a:avLst/>
          </a:prstGeom>
          <a:noFill/>
        </p:spPr>
        <p:txBody>
          <a:bodyPr wrap="square" lIns="0" tIns="0" rIns="0" bIns="91440" rtlCol="0" anchor="ctr" anchorCtr="0">
            <a:spAutoFit/>
          </a:bodyPr>
          <a:lstStyle/>
          <a:p>
            <a:pPr algn="ctr"/>
            <a:fld id="{9981AE09-BCCB-42A7-887A-A907E227CCC3}" type="slidenum">
              <a:rPr lang="en-US" sz="1100" b="0" smtClean="0">
                <a:solidFill>
                  <a:schemeClr val="bg1"/>
                </a:solidFill>
                <a:latin typeface="Tw Cen MT" panose="020B0602020104020603" pitchFamily="34" charset="0"/>
              </a:rPr>
              <a:pPr algn="ctr"/>
              <a:t>‹#›</a:t>
            </a:fld>
            <a:endParaRPr lang="en-US" sz="1100" b="0"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1328572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084813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54" r:id="rId5"/>
    <p:sldLayoutId id="2147483746" r:id="rId6"/>
    <p:sldLayoutId id="2147483747" r:id="rId7"/>
    <p:sldLayoutId id="2147483748" r:id="rId8"/>
    <p:sldLayoutId id="2147483749" r:id="rId9"/>
    <p:sldLayoutId id="2147483750" r:id="rId10"/>
    <p:sldLayoutId id="2147483751" r:id="rId11"/>
    <p:sldLayoutId id="2147483753" r:id="rId12"/>
    <p:sldLayoutId id="2147483755" r:id="rId13"/>
  </p:sldLayoutIdLst>
  <p:hf sldNum="0" hdr="0" ftr="0" dt="0"/>
  <p:txStyles>
    <p:titleStyle>
      <a:lvl1pPr algn="l" defTabSz="685800" rtl="0" eaLnBrk="1" latinLnBrk="0" hangingPunct="1">
        <a:lnSpc>
          <a:spcPct val="90000"/>
        </a:lnSpc>
        <a:spcBef>
          <a:spcPct val="0"/>
        </a:spcBef>
        <a:buNone/>
        <a:defRPr lang="en-US" sz="4400" kern="1200" dirty="0">
          <a:solidFill>
            <a:schemeClr val="tx1"/>
          </a:solidFill>
          <a:latin typeface="Tw Cen MT" panose="020B0602020104020603" pitchFamily="34" charset="0"/>
          <a:ea typeface="+mj-ea"/>
          <a:cs typeface="Helvetica" panose="020B0604020202020204" pitchFamily="34" charset="0"/>
        </a:defRPr>
      </a:lvl1pPr>
    </p:titleStyle>
    <p:bodyStyle>
      <a:lvl1pPr marL="253604" indent="-253604"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Helvetica" panose="020B0604020202020204" pitchFamily="34" charset="0"/>
        </a:defRPr>
      </a:lvl1pPr>
      <a:lvl2pPr marL="596504" indent="-253604" algn="l" defTabSz="685800" rtl="0" eaLnBrk="1" latinLnBrk="0" hangingPunct="1">
        <a:lnSpc>
          <a:spcPct val="90000"/>
        </a:lnSpc>
        <a:spcBef>
          <a:spcPts val="375"/>
        </a:spcBef>
        <a:buFont typeface="Courier New" panose="02070309020205020404" pitchFamily="49" charset="0"/>
        <a:buChar char="o"/>
        <a:defRPr sz="2400" kern="1200">
          <a:solidFill>
            <a:schemeClr val="tx1"/>
          </a:solidFill>
          <a:latin typeface="+mn-lt"/>
          <a:ea typeface="+mn-ea"/>
          <a:cs typeface="Helvetica" panose="020B0604020202020204" pitchFamily="34" charset="0"/>
        </a:defRPr>
      </a:lvl2pPr>
      <a:lvl3pPr marL="939404" indent="-253604"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Helvetica" panose="020B0604020202020204" pitchFamily="34" charset="0"/>
        </a:defRPr>
      </a:lvl3pPr>
      <a:lvl4pPr marL="1200150" indent="-171450" algn="l" defTabSz="685800" rtl="0" eaLnBrk="1" latinLnBrk="0" hangingPunct="1">
        <a:lnSpc>
          <a:spcPct val="90000"/>
        </a:lnSpc>
        <a:spcBef>
          <a:spcPts val="375"/>
        </a:spcBef>
        <a:buFont typeface="Courier New" panose="02070309020205020404" pitchFamily="49" charset="0"/>
        <a:buChar char="o"/>
        <a:defRPr sz="1800" kern="1200">
          <a:solidFill>
            <a:schemeClr val="tx1"/>
          </a:solidFill>
          <a:latin typeface="+mn-lt"/>
          <a:ea typeface="+mn-ea"/>
          <a:cs typeface="Helvetica"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Helvetica"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6471822" y="6400413"/>
            <a:ext cx="2114550" cy="276999"/>
          </a:xfrm>
          <a:prstGeom prst="rect">
            <a:avLst/>
          </a:prstGeom>
          <a:noFill/>
        </p:spPr>
        <p:txBody>
          <a:bodyPr wrap="square" rtlCol="0">
            <a:spAutoFit/>
          </a:bodyPr>
          <a:lstStyle/>
          <a:p>
            <a:pPr algn="r"/>
            <a:fld id="{E95A6645-59A7-40A4-BB3C-AF0CD8B38599}" type="slidenum">
              <a:rPr lang="en-US" sz="1200" smtClean="0"/>
              <a:pPr algn="r"/>
              <a:t>‹#›</a:t>
            </a:fld>
            <a:endParaRPr lang="en-US" sz="1200" dirty="0"/>
          </a:p>
        </p:txBody>
      </p:sp>
      <p:sp>
        <p:nvSpPr>
          <p:cNvPr id="7" name="TextBox 6"/>
          <p:cNvSpPr txBox="1"/>
          <p:nvPr userDrawn="1"/>
        </p:nvSpPr>
        <p:spPr>
          <a:xfrm>
            <a:off x="530996" y="6400413"/>
            <a:ext cx="5940826" cy="276999"/>
          </a:xfrm>
          <a:prstGeom prst="rect">
            <a:avLst/>
          </a:prstGeom>
          <a:noFill/>
        </p:spPr>
        <p:txBody>
          <a:bodyPr wrap="square" rtlCol="0">
            <a:spAutoFit/>
          </a:bodyPr>
          <a:lstStyle/>
          <a:p>
            <a:r>
              <a:rPr lang="en-US" sz="1200" dirty="0"/>
              <a:t>Chehalis</a:t>
            </a:r>
            <a:r>
              <a:rPr lang="en-US" sz="1200" baseline="0" dirty="0"/>
              <a:t> Basin Strategy: One SEA for One Ecology</a:t>
            </a:r>
            <a:endParaRPr lang="en-US" sz="1200" dirty="0"/>
          </a:p>
        </p:txBody>
      </p:sp>
    </p:spTree>
    <p:extLst>
      <p:ext uri="{BB962C8B-B14F-4D97-AF65-F5344CB8AC3E}">
        <p14:creationId xmlns:p14="http://schemas.microsoft.com/office/powerpoint/2010/main" val="368085529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Lst>
  <p:hf hdr="0" ftr="0" dt="0"/>
  <p:txStyles>
    <p:titleStyle>
      <a:lvl1pPr algn="l" defTabSz="685800" rtl="0" eaLnBrk="1" latinLnBrk="0" hangingPunct="1">
        <a:lnSpc>
          <a:spcPct val="90000"/>
        </a:lnSpc>
        <a:spcBef>
          <a:spcPct val="0"/>
        </a:spcBef>
        <a:buNone/>
        <a:defRPr lang="en-US" sz="4400" kern="1200" dirty="0">
          <a:solidFill>
            <a:schemeClr val="tx1"/>
          </a:solidFill>
          <a:latin typeface="Tw Cen MT" panose="020B0602020104020603" pitchFamily="34" charset="0"/>
          <a:ea typeface="+mj-ea"/>
          <a:cs typeface="Helvetica" panose="020B0604020202020204" pitchFamily="34" charset="0"/>
        </a:defRPr>
      </a:lvl1pPr>
    </p:titleStyle>
    <p:bodyStyle>
      <a:lvl1pPr marL="253604" indent="-253604"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Helvetica" panose="020B0604020202020204" pitchFamily="34" charset="0"/>
        </a:defRPr>
      </a:lvl1pPr>
      <a:lvl2pPr marL="596504" indent="-253604" algn="l" defTabSz="685800" rtl="0" eaLnBrk="1" latinLnBrk="0" hangingPunct="1">
        <a:lnSpc>
          <a:spcPct val="90000"/>
        </a:lnSpc>
        <a:spcBef>
          <a:spcPts val="375"/>
        </a:spcBef>
        <a:buFont typeface="Courier New" panose="02070309020205020404" pitchFamily="49" charset="0"/>
        <a:buChar char="o"/>
        <a:defRPr sz="2400" kern="1200">
          <a:solidFill>
            <a:schemeClr val="tx1"/>
          </a:solidFill>
          <a:latin typeface="+mn-lt"/>
          <a:ea typeface="+mn-ea"/>
          <a:cs typeface="Helvetica" panose="020B0604020202020204" pitchFamily="34" charset="0"/>
        </a:defRPr>
      </a:lvl2pPr>
      <a:lvl3pPr marL="939404" indent="-253604"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Helvetica" panose="020B0604020202020204" pitchFamily="34" charset="0"/>
        </a:defRPr>
      </a:lvl3pPr>
      <a:lvl4pPr marL="1200150" indent="-171450" algn="l" defTabSz="685800" rtl="0" eaLnBrk="1" latinLnBrk="0" hangingPunct="1">
        <a:lnSpc>
          <a:spcPct val="90000"/>
        </a:lnSpc>
        <a:spcBef>
          <a:spcPts val="375"/>
        </a:spcBef>
        <a:buFont typeface="Courier New" panose="02070309020205020404" pitchFamily="49" charset="0"/>
        <a:buChar char="o"/>
        <a:defRPr sz="1800" kern="1200">
          <a:solidFill>
            <a:schemeClr val="tx1"/>
          </a:solidFill>
          <a:latin typeface="+mn-lt"/>
          <a:ea typeface="+mn-ea"/>
          <a:cs typeface="Helvetica"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Helvetica"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35.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13.xml"/><Relationship Id="rId16"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25.png"/><Relationship Id="rId15" Type="http://schemas.openxmlformats.org/officeDocument/2006/relationships/image" Target="../media/image29.png"/><Relationship Id="rId10" Type="http://schemas.openxmlformats.org/officeDocument/2006/relationships/image" Target="../media/image38.png"/><Relationship Id="rId19" Type="http://schemas.openxmlformats.org/officeDocument/2006/relationships/image" Target="../media/image33.png"/><Relationship Id="rId4" Type="http://schemas.openxmlformats.org/officeDocument/2006/relationships/image" Target="../media/image24.png"/><Relationship Id="rId9" Type="http://schemas.openxmlformats.org/officeDocument/2006/relationships/image" Target="../media/image37.pn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45.gif"/><Relationship Id="rId4" Type="http://schemas.openxmlformats.org/officeDocument/2006/relationships/image" Target="../media/image44.jpg"/></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35.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16.xml"/><Relationship Id="rId16"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25.png"/><Relationship Id="rId15" Type="http://schemas.openxmlformats.org/officeDocument/2006/relationships/image" Target="../media/image29.png"/><Relationship Id="rId10" Type="http://schemas.openxmlformats.org/officeDocument/2006/relationships/image" Target="../media/image38.png"/><Relationship Id="rId19" Type="http://schemas.openxmlformats.org/officeDocument/2006/relationships/image" Target="../media/image33.png"/><Relationship Id="rId4" Type="http://schemas.openxmlformats.org/officeDocument/2006/relationships/image" Target="../media/image24.png"/><Relationship Id="rId9" Type="http://schemas.openxmlformats.org/officeDocument/2006/relationships/image" Target="../media/image37.png"/><Relationship Id="rId1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8.jpe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4.png"/><Relationship Id="rId7" Type="http://schemas.openxmlformats.org/officeDocument/2006/relationships/image" Target="../media/image58.png"/><Relationship Id="rId12"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31.png"/><Relationship Id="rId5" Type="http://schemas.openxmlformats.org/officeDocument/2006/relationships/image" Target="../media/image57.png"/><Relationship Id="rId10" Type="http://schemas.openxmlformats.org/officeDocument/2006/relationships/image" Target="../media/image30.png"/><Relationship Id="rId4" Type="http://schemas.openxmlformats.org/officeDocument/2006/relationships/image" Target="../media/image36.png"/><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62.pn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3.png"/><Relationship Id="rId7"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JP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9.xml"/><Relationship Id="rId16"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06951" y="2043684"/>
            <a:ext cx="7288799" cy="3565712"/>
          </a:xfrm>
        </p:spPr>
        <p:txBody>
          <a:bodyPr/>
          <a:lstStyle/>
          <a:p>
            <a:r>
              <a:rPr lang="en-US" sz="7200" dirty="0"/>
              <a:t>Chehalis Basin Strategy</a:t>
            </a:r>
            <a:br>
              <a:rPr lang="en-US" sz="7200" dirty="0"/>
            </a:br>
            <a:endParaRPr lang="en-US" sz="7200" dirty="0"/>
          </a:p>
        </p:txBody>
      </p:sp>
      <p:sp>
        <p:nvSpPr>
          <p:cNvPr id="2" name="Content Placeholder 1"/>
          <p:cNvSpPr>
            <a:spLocks noGrp="1"/>
          </p:cNvSpPr>
          <p:nvPr>
            <p:ph type="subTitle" idx="1"/>
          </p:nvPr>
        </p:nvSpPr>
        <p:spPr>
          <a:xfrm>
            <a:off x="806950" y="2601913"/>
            <a:ext cx="7288800" cy="2655887"/>
          </a:xfrm>
        </p:spPr>
        <p:txBody>
          <a:bodyPr>
            <a:normAutofit/>
          </a:bodyPr>
          <a:lstStyle/>
          <a:p>
            <a:pPr marL="0" indent="0" algn="ctr">
              <a:buNone/>
            </a:pPr>
            <a:endParaRPr lang="en-US" dirty="0"/>
          </a:p>
          <a:p>
            <a:pPr marL="0" indent="0" algn="ctr">
              <a:buNone/>
            </a:pPr>
            <a:endParaRPr lang="en-US" sz="5100" dirty="0">
              <a:solidFill>
                <a:schemeClr val="bg1"/>
              </a:solidFill>
            </a:endParaRPr>
          </a:p>
        </p:txBody>
      </p:sp>
    </p:spTree>
    <p:extLst>
      <p:ext uri="{BB962C8B-B14F-4D97-AF65-F5344CB8AC3E}">
        <p14:creationId xmlns:p14="http://schemas.microsoft.com/office/powerpoint/2010/main" val="2959743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Correcting Fish Barriers</a:t>
            </a:r>
          </a:p>
        </p:txBody>
      </p:sp>
      <p:pic>
        <p:nvPicPr>
          <p:cNvPr id="15" name="Picture 14"/>
          <p:cNvPicPr>
            <a:picLocks noChangeAspect="1"/>
          </p:cNvPicPr>
          <p:nvPr/>
        </p:nvPicPr>
        <p:blipFill>
          <a:blip r:embed="rId3"/>
          <a:stretch>
            <a:fillRect/>
          </a:stretch>
        </p:blipFill>
        <p:spPr>
          <a:xfrm>
            <a:off x="0" y="1441163"/>
            <a:ext cx="9144000" cy="5416838"/>
          </a:xfrm>
          <a:prstGeom prst="rect">
            <a:avLst/>
          </a:prstGeom>
        </p:spPr>
      </p:pic>
      <p:pic>
        <p:nvPicPr>
          <p:cNvPr id="5" name="Picture 4">
            <a:extLst>
              <a:ext uri="{FF2B5EF4-FFF2-40B4-BE49-F238E27FC236}">
                <a16:creationId xmlns:a16="http://schemas.microsoft.com/office/drawing/2014/main" id="{D6929673-939C-4BC7-8B17-3B6AAE05E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8901" y="2807915"/>
            <a:ext cx="2286198" cy="228619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0871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7D9D665-9414-45EA-BCAD-EC56F3FEDBB8}"/>
              </a:ext>
            </a:extLst>
          </p:cNvPr>
          <p:cNvGrpSpPr/>
          <p:nvPr/>
        </p:nvGrpSpPr>
        <p:grpSpPr>
          <a:xfrm>
            <a:off x="0" y="1441162"/>
            <a:ext cx="9144000" cy="5427916"/>
            <a:chOff x="0" y="1441162"/>
            <a:chExt cx="9144000" cy="5427916"/>
          </a:xfrm>
        </p:grpSpPr>
        <p:sp>
          <p:nvSpPr>
            <p:cNvPr id="13" name="object 9">
              <a:extLst>
                <a:ext uri="{FF2B5EF4-FFF2-40B4-BE49-F238E27FC236}">
                  <a16:creationId xmlns:a16="http://schemas.microsoft.com/office/drawing/2014/main" id="{0955BB96-A5B3-4D89-8AEC-259A1D87AFD3}"/>
                </a:ext>
              </a:extLst>
            </p:cNvPr>
            <p:cNvSpPr txBox="1">
              <a:spLocks/>
            </p:cNvSpPr>
            <p:nvPr/>
          </p:nvSpPr>
          <p:spPr>
            <a:xfrm>
              <a:off x="4618038" y="1441450"/>
              <a:ext cx="4525962" cy="5416550"/>
            </a:xfrm>
            <a:prstGeom prst="rect">
              <a:avLst/>
            </a:prstGeom>
            <a:solidFill>
              <a:srgbClr val="FFFFFF"/>
            </a:solidFill>
          </p:spPr>
          <p:txBody>
            <a:bodyPr vert="horz" wrap="square" lIns="0" tIns="0" rIns="0" bIns="0" rtlCol="0">
              <a:normAutofit/>
            </a:bodyPr>
            <a:lstStyle>
              <a:lvl1pPr marL="253604" indent="-253604"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Helvetica" panose="020B0604020202020204" pitchFamily="34" charset="0"/>
                </a:defRPr>
              </a:lvl1pPr>
              <a:lvl2pPr marL="596504" indent="-253604" algn="l" defTabSz="685800" rtl="0" eaLnBrk="1" latinLnBrk="0" hangingPunct="1">
                <a:lnSpc>
                  <a:spcPct val="90000"/>
                </a:lnSpc>
                <a:spcBef>
                  <a:spcPts val="375"/>
                </a:spcBef>
                <a:buFont typeface="Courier New" panose="02070309020205020404" pitchFamily="49" charset="0"/>
                <a:buChar char="o"/>
                <a:defRPr sz="2400" kern="1200">
                  <a:solidFill>
                    <a:schemeClr val="tx1"/>
                  </a:solidFill>
                  <a:latin typeface="+mn-lt"/>
                  <a:ea typeface="+mn-ea"/>
                  <a:cs typeface="Helvetica" panose="020B0604020202020204" pitchFamily="34" charset="0"/>
                </a:defRPr>
              </a:lvl2pPr>
              <a:lvl3pPr marL="939404" indent="-253604"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Helvetica" panose="020B0604020202020204" pitchFamily="34" charset="0"/>
                </a:defRPr>
              </a:lvl3pPr>
              <a:lvl4pPr marL="1200150" indent="-171450" algn="l" defTabSz="685800" rtl="0" eaLnBrk="1" latinLnBrk="0" hangingPunct="1">
                <a:lnSpc>
                  <a:spcPct val="90000"/>
                </a:lnSpc>
                <a:spcBef>
                  <a:spcPts val="375"/>
                </a:spcBef>
                <a:buFont typeface="Courier New" panose="02070309020205020404" pitchFamily="49" charset="0"/>
                <a:buChar char="o"/>
                <a:defRPr sz="1800" kern="1200">
                  <a:solidFill>
                    <a:schemeClr val="tx1"/>
                  </a:solidFill>
                  <a:latin typeface="+mn-lt"/>
                  <a:ea typeface="+mn-ea"/>
                  <a:cs typeface="Helvetica"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Helvetica"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t> </a:t>
              </a:r>
              <a:endParaRPr lang="en-US" dirty="0"/>
            </a:p>
          </p:txBody>
        </p:sp>
        <p:pic>
          <p:nvPicPr>
            <p:cNvPr id="5" name="Picture 4">
              <a:extLst>
                <a:ext uri="{FF2B5EF4-FFF2-40B4-BE49-F238E27FC236}">
                  <a16:creationId xmlns:a16="http://schemas.microsoft.com/office/drawing/2014/main" id="{720BC75D-2606-47FB-9676-7E034E5F1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1162"/>
              <a:ext cx="9144000" cy="5427916"/>
            </a:xfrm>
            <a:prstGeom prst="rect">
              <a:avLst/>
            </a:prstGeom>
          </p:spPr>
        </p:pic>
      </p:grpSp>
      <p:sp>
        <p:nvSpPr>
          <p:cNvPr id="4" name="Title 3"/>
          <p:cNvSpPr>
            <a:spLocks noGrp="1"/>
          </p:cNvSpPr>
          <p:nvPr>
            <p:ph type="title"/>
          </p:nvPr>
        </p:nvSpPr>
        <p:spPr/>
        <p:txBody>
          <a:bodyPr/>
          <a:lstStyle/>
          <a:p>
            <a:r>
              <a:rPr lang="en-US" dirty="0"/>
              <a:t>Habitat Protection &amp; Restoration</a:t>
            </a:r>
          </a:p>
        </p:txBody>
      </p:sp>
      <p:pic>
        <p:nvPicPr>
          <p:cNvPr id="3" name="Picture 2" descr="A close up of a sign&#10;&#10;Description generated with high confidence">
            <a:extLst>
              <a:ext uri="{FF2B5EF4-FFF2-40B4-BE49-F238E27FC236}">
                <a16:creationId xmlns:a16="http://schemas.microsoft.com/office/drawing/2014/main" id="{2E3663AA-DA11-47EE-9E3C-A711A6BE8A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10" y="1739226"/>
            <a:ext cx="2286198" cy="2286198"/>
          </a:xfrm>
          <a:prstGeom prst="rect">
            <a:avLst/>
          </a:prstGeom>
        </p:spPr>
      </p:pic>
      <p:pic>
        <p:nvPicPr>
          <p:cNvPr id="8" name="Picture 7" descr="A close up of a sign&#10;&#10;Description generated with high confidence">
            <a:extLst>
              <a:ext uri="{FF2B5EF4-FFF2-40B4-BE49-F238E27FC236}">
                <a16:creationId xmlns:a16="http://schemas.microsoft.com/office/drawing/2014/main" id="{BD62D6F0-3FAA-49C7-BB6D-19B834D699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6292" y="1739226"/>
            <a:ext cx="2286198" cy="2286198"/>
          </a:xfrm>
          <a:prstGeom prst="rect">
            <a:avLst/>
          </a:prstGeom>
        </p:spPr>
      </p:pic>
      <p:pic>
        <p:nvPicPr>
          <p:cNvPr id="10" name="Picture 9">
            <a:extLst>
              <a:ext uri="{FF2B5EF4-FFF2-40B4-BE49-F238E27FC236}">
                <a16:creationId xmlns:a16="http://schemas.microsoft.com/office/drawing/2014/main" id="{2A10B4B7-466F-4672-BBB2-F28AFBCD7C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8901" y="4263894"/>
            <a:ext cx="2286198" cy="2286198"/>
          </a:xfrm>
          <a:prstGeom prst="rect">
            <a:avLst/>
          </a:prstGeom>
        </p:spPr>
      </p:pic>
    </p:spTree>
    <p:extLst>
      <p:ext uri="{BB962C8B-B14F-4D97-AF65-F5344CB8AC3E}">
        <p14:creationId xmlns:p14="http://schemas.microsoft.com/office/powerpoint/2010/main" val="350492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3FCD3F-663F-438C-80FF-748F59DBDC1A}"/>
              </a:ext>
            </a:extLst>
          </p:cNvPr>
          <p:cNvGrpSpPr/>
          <p:nvPr/>
        </p:nvGrpSpPr>
        <p:grpSpPr>
          <a:xfrm>
            <a:off x="0" y="1441162"/>
            <a:ext cx="9144000" cy="5431536"/>
            <a:chOff x="0" y="1441159"/>
            <a:chExt cx="9144000" cy="5431539"/>
          </a:xfrm>
        </p:grpSpPr>
        <p:pic>
          <p:nvPicPr>
            <p:cNvPr id="9" name="Content Placeholder 11">
              <a:extLst>
                <a:ext uri="{FF2B5EF4-FFF2-40B4-BE49-F238E27FC236}">
                  <a16:creationId xmlns:a16="http://schemas.microsoft.com/office/drawing/2014/main" id="{29180645-C5D7-4D2B-B0D9-12AD33205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1159"/>
              <a:ext cx="9144000" cy="5431539"/>
            </a:xfrm>
            <a:prstGeom prst="rect">
              <a:avLst/>
            </a:prstGeom>
          </p:spPr>
        </p:pic>
        <p:sp>
          <p:nvSpPr>
            <p:cNvPr id="10" name="object 11">
              <a:extLst>
                <a:ext uri="{FF2B5EF4-FFF2-40B4-BE49-F238E27FC236}">
                  <a16:creationId xmlns:a16="http://schemas.microsoft.com/office/drawing/2014/main" id="{1C335EAB-607A-4758-B816-2C2012062D41}"/>
                </a:ext>
              </a:extLst>
            </p:cNvPr>
            <p:cNvSpPr txBox="1">
              <a:spLocks/>
            </p:cNvSpPr>
            <p:nvPr/>
          </p:nvSpPr>
          <p:spPr>
            <a:xfrm>
              <a:off x="4514850" y="1441450"/>
              <a:ext cx="4629150" cy="5416550"/>
            </a:xfrm>
            <a:prstGeom prst="rect">
              <a:avLst/>
            </a:prstGeom>
            <a:noFill/>
          </p:spPr>
          <p:txBody>
            <a:bodyPr vert="horz" wrap="square" lIns="0" tIns="0" rIns="0" bIns="0" rtlCol="0">
              <a:normAutofit/>
            </a:bodyPr>
            <a:lstStyle>
              <a:lvl1pPr marL="253604" indent="-253604"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Helvetica" panose="020B0604020202020204" pitchFamily="34" charset="0"/>
                </a:defRPr>
              </a:lvl1pPr>
              <a:lvl2pPr marL="596504" indent="-253604" algn="l" defTabSz="685800" rtl="0" eaLnBrk="1" latinLnBrk="0" hangingPunct="1">
                <a:lnSpc>
                  <a:spcPct val="90000"/>
                </a:lnSpc>
                <a:spcBef>
                  <a:spcPts val="375"/>
                </a:spcBef>
                <a:buFont typeface="Courier New" panose="02070309020205020404" pitchFamily="49" charset="0"/>
                <a:buChar char="o"/>
                <a:defRPr sz="2400" kern="1200">
                  <a:solidFill>
                    <a:schemeClr val="tx1"/>
                  </a:solidFill>
                  <a:latin typeface="+mn-lt"/>
                  <a:ea typeface="+mn-ea"/>
                  <a:cs typeface="Helvetica" panose="020B0604020202020204" pitchFamily="34" charset="0"/>
                </a:defRPr>
              </a:lvl2pPr>
              <a:lvl3pPr marL="939404" indent="-253604"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Helvetica" panose="020B0604020202020204" pitchFamily="34" charset="0"/>
                </a:defRPr>
              </a:lvl3pPr>
              <a:lvl4pPr marL="1200150" indent="-171450" algn="l" defTabSz="685800" rtl="0" eaLnBrk="1" latinLnBrk="0" hangingPunct="1">
                <a:lnSpc>
                  <a:spcPct val="90000"/>
                </a:lnSpc>
                <a:spcBef>
                  <a:spcPts val="375"/>
                </a:spcBef>
                <a:buFont typeface="Courier New" panose="02070309020205020404" pitchFamily="49" charset="0"/>
                <a:buChar char="o"/>
                <a:defRPr sz="1800" kern="1200">
                  <a:solidFill>
                    <a:schemeClr val="tx1"/>
                  </a:solidFill>
                  <a:latin typeface="+mn-lt"/>
                  <a:ea typeface="+mn-ea"/>
                  <a:cs typeface="Helvetica"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Helvetica"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t> </a:t>
              </a:r>
              <a:endParaRPr lang="en-US" dirty="0"/>
            </a:p>
          </p:txBody>
        </p:sp>
      </p:grpSp>
      <p:sp>
        <p:nvSpPr>
          <p:cNvPr id="5" name="Title 4"/>
          <p:cNvSpPr>
            <a:spLocks noGrp="1"/>
          </p:cNvSpPr>
          <p:nvPr>
            <p:ph type="title"/>
          </p:nvPr>
        </p:nvSpPr>
        <p:spPr/>
        <p:txBody>
          <a:bodyPr/>
          <a:lstStyle/>
          <a:p>
            <a:r>
              <a:rPr lang="en-US" dirty="0"/>
              <a:t>Uplands &amp; Floodplains</a:t>
            </a:r>
          </a:p>
        </p:txBody>
      </p:sp>
      <p:pic>
        <p:nvPicPr>
          <p:cNvPr id="3" name="Picture 2" descr="A close up of a logo&#10;&#10;Description generated with high confidence">
            <a:extLst>
              <a:ext uri="{FF2B5EF4-FFF2-40B4-BE49-F238E27FC236}">
                <a16:creationId xmlns:a16="http://schemas.microsoft.com/office/drawing/2014/main" id="{99875265-2115-4749-92F6-775CBC2F0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609" y="2196998"/>
            <a:ext cx="2286198" cy="2286198"/>
          </a:xfrm>
          <a:prstGeom prst="rect">
            <a:avLst/>
          </a:prstGeom>
          <a:effectLst>
            <a:outerShdw blurRad="63500" sx="102000" sy="102000" algn="ctr" rotWithShape="0">
              <a:prstClr val="black">
                <a:alpha val="40000"/>
              </a:prstClr>
            </a:outerShdw>
          </a:effectLst>
        </p:spPr>
      </p:pic>
      <p:pic>
        <p:nvPicPr>
          <p:cNvPr id="6" name="Picture 5" descr="A close up of a sign&#10;&#10;Description generated with high confidence">
            <a:extLst>
              <a:ext uri="{FF2B5EF4-FFF2-40B4-BE49-F238E27FC236}">
                <a16:creationId xmlns:a16="http://schemas.microsoft.com/office/drawing/2014/main" id="{1CC2772E-4479-44BF-9D98-035581A7C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0194" y="2196998"/>
            <a:ext cx="2286198" cy="228619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3556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AC05F-357D-47D5-BA8B-FBA98E74A675}"/>
              </a:ext>
            </a:extLst>
          </p:cNvPr>
          <p:cNvSpPr>
            <a:spLocks noGrp="1"/>
          </p:cNvSpPr>
          <p:nvPr>
            <p:ph type="title"/>
          </p:nvPr>
        </p:nvSpPr>
        <p:spPr/>
        <p:txBody>
          <a:bodyPr/>
          <a:lstStyle/>
          <a:p>
            <a:r>
              <a:rPr lang="en-US" dirty="0"/>
              <a:t>Our Mission in Action</a:t>
            </a:r>
          </a:p>
        </p:txBody>
      </p:sp>
      <p:grpSp>
        <p:nvGrpSpPr>
          <p:cNvPr id="10" name="Group 9">
            <a:extLst>
              <a:ext uri="{FF2B5EF4-FFF2-40B4-BE49-F238E27FC236}">
                <a16:creationId xmlns:a16="http://schemas.microsoft.com/office/drawing/2014/main" id="{C71A9552-0A63-472B-B2A5-7C6C97ED8005}"/>
              </a:ext>
            </a:extLst>
          </p:cNvPr>
          <p:cNvGrpSpPr/>
          <p:nvPr/>
        </p:nvGrpSpPr>
        <p:grpSpPr>
          <a:xfrm>
            <a:off x="6032478" y="5478120"/>
            <a:ext cx="2815238" cy="1115453"/>
            <a:chOff x="5365225" y="5360286"/>
            <a:chExt cx="2815238" cy="1115453"/>
          </a:xfrm>
        </p:grpSpPr>
        <p:pic>
          <p:nvPicPr>
            <p:cNvPr id="11" name="Picture 10">
              <a:extLst>
                <a:ext uri="{FF2B5EF4-FFF2-40B4-BE49-F238E27FC236}">
                  <a16:creationId xmlns:a16="http://schemas.microsoft.com/office/drawing/2014/main" id="{D1149550-57AE-4A89-B936-1957F788D9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7130" y="5360286"/>
              <a:ext cx="2053333" cy="342857"/>
            </a:xfrm>
            <a:prstGeom prst="rect">
              <a:avLst/>
            </a:prstGeom>
          </p:spPr>
        </p:pic>
        <p:pic>
          <p:nvPicPr>
            <p:cNvPr id="12" name="Picture 11">
              <a:extLst>
                <a:ext uri="{FF2B5EF4-FFF2-40B4-BE49-F238E27FC236}">
                  <a16:creationId xmlns:a16="http://schemas.microsoft.com/office/drawing/2014/main" id="{BEC5CB2E-3F30-40FA-9ECD-C6D60464AA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5225" y="6132882"/>
              <a:ext cx="2815238" cy="342857"/>
            </a:xfrm>
            <a:prstGeom prst="rect">
              <a:avLst/>
            </a:prstGeom>
          </p:spPr>
        </p:pic>
        <p:pic>
          <p:nvPicPr>
            <p:cNvPr id="13" name="Picture 12">
              <a:extLst>
                <a:ext uri="{FF2B5EF4-FFF2-40B4-BE49-F238E27FC236}">
                  <a16:creationId xmlns:a16="http://schemas.microsoft.com/office/drawing/2014/main" id="{B6D06BB3-6200-4863-94E0-9C7F839582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3320" y="5746584"/>
              <a:ext cx="2297143" cy="342857"/>
            </a:xfrm>
            <a:prstGeom prst="rect">
              <a:avLst/>
            </a:prstGeom>
          </p:spPr>
        </p:pic>
      </p:grpSp>
      <p:grpSp>
        <p:nvGrpSpPr>
          <p:cNvPr id="23" name="Group 22">
            <a:extLst>
              <a:ext uri="{FF2B5EF4-FFF2-40B4-BE49-F238E27FC236}">
                <a16:creationId xmlns:a16="http://schemas.microsoft.com/office/drawing/2014/main" id="{D037D902-A1ED-49ED-BD42-DA61181AE421}"/>
              </a:ext>
            </a:extLst>
          </p:cNvPr>
          <p:cNvGrpSpPr/>
          <p:nvPr/>
        </p:nvGrpSpPr>
        <p:grpSpPr>
          <a:xfrm>
            <a:off x="182460" y="2448347"/>
            <a:ext cx="3729167" cy="4080688"/>
            <a:chOff x="409188" y="2450806"/>
            <a:chExt cx="3729167" cy="4080688"/>
          </a:xfrm>
        </p:grpSpPr>
        <p:pic>
          <p:nvPicPr>
            <p:cNvPr id="5" name="1" descr="A close up of a sign&#10;&#10;Description generated with high confidence">
              <a:extLst>
                <a:ext uri="{FF2B5EF4-FFF2-40B4-BE49-F238E27FC236}">
                  <a16:creationId xmlns:a16="http://schemas.microsoft.com/office/drawing/2014/main" id="{BF4FA98A-EE63-47C9-A849-D0701B5C09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188" y="3764054"/>
              <a:ext cx="1500044" cy="1500044"/>
            </a:xfrm>
            <a:prstGeom prst="rect">
              <a:avLst/>
            </a:prstGeom>
          </p:spPr>
        </p:pic>
        <p:pic>
          <p:nvPicPr>
            <p:cNvPr id="7" name="2">
              <a:extLst>
                <a:ext uri="{FF2B5EF4-FFF2-40B4-BE49-F238E27FC236}">
                  <a16:creationId xmlns:a16="http://schemas.microsoft.com/office/drawing/2014/main" id="{5AAB99F2-7E51-45AA-A4B4-BE2E5D96AF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7087" y="3144601"/>
              <a:ext cx="1500044" cy="1500044"/>
            </a:xfrm>
            <a:prstGeom prst="rect">
              <a:avLst/>
            </a:prstGeom>
          </p:spPr>
        </p:pic>
        <p:pic>
          <p:nvPicPr>
            <p:cNvPr id="8" name="3" descr="A close up of a logo&#10;&#10;Description generated with high confidence">
              <a:extLst>
                <a:ext uri="{FF2B5EF4-FFF2-40B4-BE49-F238E27FC236}">
                  <a16:creationId xmlns:a16="http://schemas.microsoft.com/office/drawing/2014/main" id="{6936605B-D548-4B38-A7AD-BCD755A700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8311" y="2450806"/>
              <a:ext cx="1500044" cy="1500044"/>
            </a:xfrm>
            <a:prstGeom prst="rect">
              <a:avLst/>
            </a:prstGeom>
          </p:spPr>
        </p:pic>
        <p:pic>
          <p:nvPicPr>
            <p:cNvPr id="9" name="4" descr="A close up of a sign&#10;&#10;Description generated with high confidence">
              <a:extLst>
                <a:ext uri="{FF2B5EF4-FFF2-40B4-BE49-F238E27FC236}">
                  <a16:creationId xmlns:a16="http://schemas.microsoft.com/office/drawing/2014/main" id="{F37D703D-3590-4AB4-A63A-9CED969F49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1031" y="4409652"/>
              <a:ext cx="1500044" cy="1500044"/>
            </a:xfrm>
            <a:prstGeom prst="rect">
              <a:avLst/>
            </a:prstGeom>
          </p:spPr>
        </p:pic>
        <p:pic>
          <p:nvPicPr>
            <p:cNvPr id="14" name="5">
              <a:extLst>
                <a:ext uri="{FF2B5EF4-FFF2-40B4-BE49-F238E27FC236}">
                  <a16:creationId xmlns:a16="http://schemas.microsoft.com/office/drawing/2014/main" id="{AD1B98A5-A922-420D-A238-64E7E1AE20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8311" y="3764054"/>
              <a:ext cx="1500044" cy="1500044"/>
            </a:xfrm>
            <a:prstGeom prst="rect">
              <a:avLst/>
            </a:prstGeom>
          </p:spPr>
        </p:pic>
        <p:pic>
          <p:nvPicPr>
            <p:cNvPr id="15" name="6" descr="A close up of a sign&#10;&#10;Description generated with high confidence">
              <a:extLst>
                <a:ext uri="{FF2B5EF4-FFF2-40B4-BE49-F238E27FC236}">
                  <a16:creationId xmlns:a16="http://schemas.microsoft.com/office/drawing/2014/main" id="{06101F9D-34F4-419B-8112-6A4D52DC7D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38311" y="5031450"/>
              <a:ext cx="1500044" cy="1500044"/>
            </a:xfrm>
            <a:prstGeom prst="rect">
              <a:avLst/>
            </a:prstGeom>
          </p:spPr>
        </p:pic>
      </p:grpSp>
      <p:grpSp>
        <p:nvGrpSpPr>
          <p:cNvPr id="25" name="Group 24">
            <a:extLst>
              <a:ext uri="{FF2B5EF4-FFF2-40B4-BE49-F238E27FC236}">
                <a16:creationId xmlns:a16="http://schemas.microsoft.com/office/drawing/2014/main" id="{CB87FFCB-6891-4235-A199-8D4900FC50BB}"/>
              </a:ext>
            </a:extLst>
          </p:cNvPr>
          <p:cNvGrpSpPr/>
          <p:nvPr/>
        </p:nvGrpSpPr>
        <p:grpSpPr>
          <a:xfrm>
            <a:off x="3764293" y="1809185"/>
            <a:ext cx="2626290" cy="4100510"/>
            <a:chOff x="3764293" y="1809185"/>
            <a:chExt cx="2626290" cy="4100510"/>
          </a:xfrm>
        </p:grpSpPr>
        <p:pic>
          <p:nvPicPr>
            <p:cNvPr id="16" name="7" descr="A close up of a sign&#10;&#10;Description generated with high confidence">
              <a:extLst>
                <a:ext uri="{FF2B5EF4-FFF2-40B4-BE49-F238E27FC236}">
                  <a16:creationId xmlns:a16="http://schemas.microsoft.com/office/drawing/2014/main" id="{666091C9-5BB9-4AB0-91EB-4C045E0B7B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64293" y="1809185"/>
              <a:ext cx="1500044" cy="1500042"/>
            </a:xfrm>
            <a:prstGeom prst="rect">
              <a:avLst/>
            </a:prstGeom>
          </p:spPr>
        </p:pic>
        <p:pic>
          <p:nvPicPr>
            <p:cNvPr id="17" name="9" descr="A close up of a sign&#10;&#10;Description generated with high confidence">
              <a:extLst>
                <a:ext uri="{FF2B5EF4-FFF2-40B4-BE49-F238E27FC236}">
                  <a16:creationId xmlns:a16="http://schemas.microsoft.com/office/drawing/2014/main" id="{F0B0BE44-BE56-4CA0-B3C6-D2CEA63238C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64293" y="4409653"/>
              <a:ext cx="1500044" cy="1500042"/>
            </a:xfrm>
            <a:prstGeom prst="rect">
              <a:avLst/>
            </a:prstGeom>
          </p:spPr>
        </p:pic>
        <p:pic>
          <p:nvPicPr>
            <p:cNvPr id="18" name="8" descr="A close up of a sign&#10;&#10;Description generated with very high confidence">
              <a:extLst>
                <a:ext uri="{FF2B5EF4-FFF2-40B4-BE49-F238E27FC236}">
                  <a16:creationId xmlns:a16="http://schemas.microsoft.com/office/drawing/2014/main" id="{12310E10-1446-4BE2-810C-E11686CB2BE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64293" y="3144602"/>
              <a:ext cx="1500044" cy="1500042"/>
            </a:xfrm>
            <a:prstGeom prst="rect">
              <a:avLst/>
            </a:prstGeom>
          </p:spPr>
        </p:pic>
        <p:pic>
          <p:nvPicPr>
            <p:cNvPr id="20" name="10" descr="A close up of a sign&#10;&#10;Description generated with high confidence">
              <a:extLst>
                <a:ext uri="{FF2B5EF4-FFF2-40B4-BE49-F238E27FC236}">
                  <a16:creationId xmlns:a16="http://schemas.microsoft.com/office/drawing/2014/main" id="{1CD6707D-ACC8-403E-809A-D5D81914D82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90539" y="2450807"/>
              <a:ext cx="1500044" cy="1500042"/>
            </a:xfrm>
            <a:prstGeom prst="rect">
              <a:avLst/>
            </a:prstGeom>
          </p:spPr>
        </p:pic>
      </p:grpSp>
      <p:grpSp>
        <p:nvGrpSpPr>
          <p:cNvPr id="3" name="Group 2">
            <a:extLst>
              <a:ext uri="{FF2B5EF4-FFF2-40B4-BE49-F238E27FC236}">
                <a16:creationId xmlns:a16="http://schemas.microsoft.com/office/drawing/2014/main" id="{3C771655-1B84-4A18-9283-95FE2943489B}"/>
              </a:ext>
            </a:extLst>
          </p:cNvPr>
          <p:cNvGrpSpPr/>
          <p:nvPr/>
        </p:nvGrpSpPr>
        <p:grpSpPr>
          <a:xfrm>
            <a:off x="5186402" y="1809183"/>
            <a:ext cx="3704875" cy="3454915"/>
            <a:chOff x="4890538" y="1809183"/>
            <a:chExt cx="3704875" cy="3454915"/>
          </a:xfrm>
        </p:grpSpPr>
        <p:pic>
          <p:nvPicPr>
            <p:cNvPr id="4" name="12">
              <a:extLst>
                <a:ext uri="{FF2B5EF4-FFF2-40B4-BE49-F238E27FC236}">
                  <a16:creationId xmlns:a16="http://schemas.microsoft.com/office/drawing/2014/main" id="{E7622E4F-6FCF-4499-A123-67BF7C2E653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10749" y="1809183"/>
              <a:ext cx="1500044" cy="1500044"/>
            </a:xfrm>
            <a:prstGeom prst="rect">
              <a:avLst/>
            </a:prstGeom>
          </p:spPr>
        </p:pic>
        <p:pic>
          <p:nvPicPr>
            <p:cNvPr id="19" name="11" descr="A close up of a sign&#10;&#10;Description generated with high confidence">
              <a:extLst>
                <a:ext uri="{FF2B5EF4-FFF2-40B4-BE49-F238E27FC236}">
                  <a16:creationId xmlns:a16="http://schemas.microsoft.com/office/drawing/2014/main" id="{2950DE1D-0D8B-476E-8B5F-A8BE66389A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90538" y="3764054"/>
              <a:ext cx="1500044" cy="1500044"/>
            </a:xfrm>
            <a:prstGeom prst="rect">
              <a:avLst/>
            </a:prstGeom>
          </p:spPr>
        </p:pic>
        <p:pic>
          <p:nvPicPr>
            <p:cNvPr id="21" name="14">
              <a:extLst>
                <a:ext uri="{FF2B5EF4-FFF2-40B4-BE49-F238E27FC236}">
                  <a16:creationId xmlns:a16="http://schemas.microsoft.com/office/drawing/2014/main" id="{3B8C4D8F-F133-4E7B-9597-BAFCBEC4BD1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95369" y="2450805"/>
              <a:ext cx="1500044" cy="1500044"/>
            </a:xfrm>
            <a:prstGeom prst="rect">
              <a:avLst/>
            </a:prstGeom>
          </p:spPr>
        </p:pic>
        <p:pic>
          <p:nvPicPr>
            <p:cNvPr id="22" name="13">
              <a:extLst>
                <a:ext uri="{FF2B5EF4-FFF2-40B4-BE49-F238E27FC236}">
                  <a16:creationId xmlns:a16="http://schemas.microsoft.com/office/drawing/2014/main" id="{1735614D-9C97-4CE8-A619-6EC07B5738E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14315" y="3144600"/>
              <a:ext cx="1500044" cy="1500044"/>
            </a:xfrm>
            <a:prstGeom prst="rect">
              <a:avLst/>
            </a:prstGeom>
          </p:spPr>
        </p:pic>
      </p:grpSp>
    </p:spTree>
    <p:extLst>
      <p:ext uri="{BB962C8B-B14F-4D97-AF65-F5344CB8AC3E}">
        <p14:creationId xmlns:p14="http://schemas.microsoft.com/office/powerpoint/2010/main" val="243856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23"/>
                                        </p:tgtEl>
                                        <p:attrNameLst>
                                          <p:attrName>style.opacity</p:attrName>
                                        </p:attrNameLst>
                                      </p:cBhvr>
                                      <p:to>
                                        <p:strVal val="0.15"/>
                                      </p:to>
                                    </p:set>
                                    <p:animEffect filter="image" prLst="opacity: 0.15">
                                      <p:cBhvr rctx="IE">
                                        <p:cTn id="21" dur="indefinite"/>
                                        <p:tgtEl>
                                          <p:spTgt spid="23"/>
                                        </p:tgtEl>
                                      </p:cBhvr>
                                    </p:animEffect>
                                  </p:childTnLst>
                                </p:cTn>
                              </p:par>
                              <p:par>
                                <p:cTn id="22" presetID="9" presetClass="emph" presetSubtype="0" nodeType="withEffect">
                                  <p:stCondLst>
                                    <p:cond delay="0"/>
                                  </p:stCondLst>
                                  <p:childTnLst>
                                    <p:set>
                                      <p:cBhvr>
                                        <p:cTn id="23" dur="indefinite"/>
                                        <p:tgtEl>
                                          <p:spTgt spid="3"/>
                                        </p:tgtEl>
                                        <p:attrNameLst>
                                          <p:attrName>style.opacity</p:attrName>
                                        </p:attrNameLst>
                                      </p:cBhvr>
                                      <p:to>
                                        <p:strVal val="0.15"/>
                                      </p:to>
                                    </p:set>
                                    <p:animEffect filter="image" prLst="opacity: 0.15">
                                      <p:cBhvr rctx="IE">
                                        <p:cTn id="24" dur="indefinite"/>
                                        <p:tgtEl>
                                          <p:spTgt spid="3"/>
                                        </p:tgtEl>
                                      </p:cBhvr>
                                    </p:animEffect>
                                  </p:childTnLst>
                                </p:cTn>
                              </p:par>
                            </p:childTnLst>
                          </p:cTn>
                        </p:par>
                        <p:par>
                          <p:cTn id="25" fill="hold">
                            <p:stCondLst>
                              <p:cond delay="0"/>
                            </p:stCondLst>
                            <p:childTnLst>
                              <p:par>
                                <p:cTn id="26" presetID="6" presetClass="emph" presetSubtype="0" fill="hold" nodeType="afterEffect">
                                  <p:stCondLst>
                                    <p:cond delay="0"/>
                                  </p:stCondLst>
                                  <p:childTnLst>
                                    <p:animScale>
                                      <p:cBhvr>
                                        <p:cTn id="27" dur="2000" fill="hold"/>
                                        <p:tgtEl>
                                          <p:spTgt spid="25"/>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Floodproofing &amp; Farm Pads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4210325"/>
            <a:ext cx="3949700" cy="2219985"/>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16378"/>
          <a:stretch/>
        </p:blipFill>
        <p:spPr>
          <a:xfrm>
            <a:off x="4763705" y="2003174"/>
            <a:ext cx="3879011" cy="200894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3706" y="4210464"/>
            <a:ext cx="3879011" cy="2219846"/>
          </a:xfrm>
          <a:prstGeom prst="rect">
            <a:avLst/>
          </a:prstGeom>
        </p:spPr>
      </p:pic>
      <p:pic>
        <p:nvPicPr>
          <p:cNvPr id="3" name="Picture 2" descr="A close up of a sign&#10;&#10;Description generated with high confidence">
            <a:extLst>
              <a:ext uri="{FF2B5EF4-FFF2-40B4-BE49-F238E27FC236}">
                <a16:creationId xmlns:a16="http://schemas.microsoft.com/office/drawing/2014/main" id="{E7ECCDB1-4F50-4BCD-8744-733E02AA86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6703" y="1566485"/>
            <a:ext cx="2286198" cy="2286198"/>
          </a:xfrm>
          <a:prstGeom prst="rect">
            <a:avLst/>
          </a:prstGeom>
        </p:spPr>
      </p:pic>
    </p:spTree>
    <p:extLst>
      <p:ext uri="{BB962C8B-B14F-4D97-AF65-F5344CB8AC3E}">
        <p14:creationId xmlns:p14="http://schemas.microsoft.com/office/powerpoint/2010/main" val="259814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Local Projects &amp; Land Use</a:t>
            </a:r>
          </a:p>
        </p:txBody>
      </p:sp>
      <p:grpSp>
        <p:nvGrpSpPr>
          <p:cNvPr id="11" name="Group 10">
            <a:extLst>
              <a:ext uri="{FF2B5EF4-FFF2-40B4-BE49-F238E27FC236}">
                <a16:creationId xmlns:a16="http://schemas.microsoft.com/office/drawing/2014/main" id="{5672CFE7-D82D-4FF5-981D-4E12122F5056}"/>
              </a:ext>
            </a:extLst>
          </p:cNvPr>
          <p:cNvGrpSpPr/>
          <p:nvPr/>
        </p:nvGrpSpPr>
        <p:grpSpPr>
          <a:xfrm>
            <a:off x="1473350" y="2629148"/>
            <a:ext cx="6457938" cy="3467712"/>
            <a:chOff x="1473350" y="2629148"/>
            <a:chExt cx="6457938" cy="346771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350" y="4516138"/>
              <a:ext cx="2006301" cy="1580722"/>
            </a:xfrm>
            <a:prstGeom prst="rect">
              <a:avLst/>
            </a:prstGeom>
          </p:spPr>
        </p:pic>
        <p:sp>
          <p:nvSpPr>
            <p:cNvPr id="7" name="TextBox 6"/>
            <p:cNvSpPr txBox="1"/>
            <p:nvPr/>
          </p:nvSpPr>
          <p:spPr>
            <a:xfrm>
              <a:off x="4946512" y="2629148"/>
              <a:ext cx="2984776" cy="584775"/>
            </a:xfrm>
            <a:prstGeom prst="rect">
              <a:avLst/>
            </a:prstGeom>
            <a:solidFill>
              <a:schemeClr val="bg1">
                <a:lumMod val="95000"/>
              </a:schemeClr>
            </a:solidFill>
          </p:spPr>
          <p:txBody>
            <a:bodyPr wrap="square" rtlCol="0">
              <a:spAutoFit/>
            </a:bodyPr>
            <a:lstStyle/>
            <a:p>
              <a:pPr algn="ctr"/>
              <a:r>
                <a:rPr lang="en-US" sz="3200" dirty="0">
                  <a:solidFill>
                    <a:srgbClr val="2F56A1"/>
                  </a:solidFill>
                  <a:latin typeface="Tw Cen MT" panose="020B0602020104020603" pitchFamily="34" charset="0"/>
                </a:rPr>
                <a:t>Cities &amp; Counties</a:t>
              </a:r>
            </a:p>
          </p:txBody>
        </p:sp>
      </p:grpSp>
      <p:pic>
        <p:nvPicPr>
          <p:cNvPr id="8" name="Picture 7" descr="A close up of a sign&#10;&#10;Description generated with very high confidence">
            <a:extLst>
              <a:ext uri="{FF2B5EF4-FFF2-40B4-BE49-F238E27FC236}">
                <a16:creationId xmlns:a16="http://schemas.microsoft.com/office/drawing/2014/main" id="{1BD034E1-6AE9-4AD7-841C-351483721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68" y="1113082"/>
            <a:ext cx="3308795" cy="3308795"/>
          </a:xfrm>
          <a:prstGeom prst="rect">
            <a:avLst/>
          </a:prstGeom>
        </p:spPr>
      </p:pic>
      <p:pic>
        <p:nvPicPr>
          <p:cNvPr id="10" name="Picture 9" descr="A close up of a sign&#10;&#10;Description generated with high confidence">
            <a:extLst>
              <a:ext uri="{FF2B5EF4-FFF2-40B4-BE49-F238E27FC236}">
                <a16:creationId xmlns:a16="http://schemas.microsoft.com/office/drawing/2014/main" id="{EACF54D4-A4E6-441D-8787-5F4F68BBA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8728" y="2944720"/>
            <a:ext cx="3308795" cy="3308795"/>
          </a:xfrm>
          <a:prstGeom prst="rect">
            <a:avLst/>
          </a:prstGeom>
        </p:spPr>
      </p:pic>
    </p:spTree>
    <p:extLst>
      <p:ext uri="{BB962C8B-B14F-4D97-AF65-F5344CB8AC3E}">
        <p14:creationId xmlns:p14="http://schemas.microsoft.com/office/powerpoint/2010/main" val="361711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AC05F-357D-47D5-BA8B-FBA98E74A675}"/>
              </a:ext>
            </a:extLst>
          </p:cNvPr>
          <p:cNvSpPr>
            <a:spLocks noGrp="1"/>
          </p:cNvSpPr>
          <p:nvPr>
            <p:ph type="title"/>
          </p:nvPr>
        </p:nvSpPr>
        <p:spPr/>
        <p:txBody>
          <a:bodyPr/>
          <a:lstStyle/>
          <a:p>
            <a:r>
              <a:rPr lang="en-US" dirty="0"/>
              <a:t>Our Mission in Action</a:t>
            </a:r>
          </a:p>
        </p:txBody>
      </p:sp>
      <p:grpSp>
        <p:nvGrpSpPr>
          <p:cNvPr id="5" name="Group 4">
            <a:extLst>
              <a:ext uri="{FF2B5EF4-FFF2-40B4-BE49-F238E27FC236}">
                <a16:creationId xmlns:a16="http://schemas.microsoft.com/office/drawing/2014/main" id="{D670680A-607D-4B3F-B5D9-4538C508A0F8}"/>
              </a:ext>
            </a:extLst>
          </p:cNvPr>
          <p:cNvGrpSpPr/>
          <p:nvPr/>
        </p:nvGrpSpPr>
        <p:grpSpPr>
          <a:xfrm>
            <a:off x="6032478" y="5478120"/>
            <a:ext cx="2815238" cy="1115453"/>
            <a:chOff x="5365225" y="5360286"/>
            <a:chExt cx="2815238" cy="1115453"/>
          </a:xfrm>
        </p:grpSpPr>
        <p:pic>
          <p:nvPicPr>
            <p:cNvPr id="7" name="Picture 6">
              <a:extLst>
                <a:ext uri="{FF2B5EF4-FFF2-40B4-BE49-F238E27FC236}">
                  <a16:creationId xmlns:a16="http://schemas.microsoft.com/office/drawing/2014/main" id="{5FB420FD-3AED-4A11-94AD-633A0E4BCB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7130" y="5360286"/>
              <a:ext cx="2053333" cy="342857"/>
            </a:xfrm>
            <a:prstGeom prst="rect">
              <a:avLst/>
            </a:prstGeom>
          </p:spPr>
        </p:pic>
        <p:pic>
          <p:nvPicPr>
            <p:cNvPr id="8" name="Picture 7">
              <a:extLst>
                <a:ext uri="{FF2B5EF4-FFF2-40B4-BE49-F238E27FC236}">
                  <a16:creationId xmlns:a16="http://schemas.microsoft.com/office/drawing/2014/main" id="{CD13FDF6-D766-4866-8661-9E5E34DFA1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5225" y="6132882"/>
              <a:ext cx="2815238" cy="342857"/>
            </a:xfrm>
            <a:prstGeom prst="rect">
              <a:avLst/>
            </a:prstGeom>
          </p:spPr>
        </p:pic>
        <p:pic>
          <p:nvPicPr>
            <p:cNvPr id="9" name="Picture 8">
              <a:extLst>
                <a:ext uri="{FF2B5EF4-FFF2-40B4-BE49-F238E27FC236}">
                  <a16:creationId xmlns:a16="http://schemas.microsoft.com/office/drawing/2014/main" id="{C59920D4-DAF3-4492-BB92-79DD4F0845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3320" y="5746584"/>
              <a:ext cx="2297143" cy="342857"/>
            </a:xfrm>
            <a:prstGeom prst="rect">
              <a:avLst/>
            </a:prstGeom>
          </p:spPr>
        </p:pic>
      </p:grpSp>
      <p:grpSp>
        <p:nvGrpSpPr>
          <p:cNvPr id="4" name="Group 3">
            <a:extLst>
              <a:ext uri="{FF2B5EF4-FFF2-40B4-BE49-F238E27FC236}">
                <a16:creationId xmlns:a16="http://schemas.microsoft.com/office/drawing/2014/main" id="{FC2610F7-FACD-41D4-9EB9-0803E15FA233}"/>
              </a:ext>
            </a:extLst>
          </p:cNvPr>
          <p:cNvGrpSpPr/>
          <p:nvPr/>
        </p:nvGrpSpPr>
        <p:grpSpPr>
          <a:xfrm>
            <a:off x="180589" y="1809185"/>
            <a:ext cx="6209994" cy="4722309"/>
            <a:chOff x="180589" y="1809185"/>
            <a:chExt cx="6209994" cy="4722309"/>
          </a:xfrm>
        </p:grpSpPr>
        <p:grpSp>
          <p:nvGrpSpPr>
            <p:cNvPr id="10" name="Group 9">
              <a:extLst>
                <a:ext uri="{FF2B5EF4-FFF2-40B4-BE49-F238E27FC236}">
                  <a16:creationId xmlns:a16="http://schemas.microsoft.com/office/drawing/2014/main" id="{1587D3C4-C7FD-4734-9A1D-70D02BB1824E}"/>
                </a:ext>
              </a:extLst>
            </p:cNvPr>
            <p:cNvGrpSpPr/>
            <p:nvPr/>
          </p:nvGrpSpPr>
          <p:grpSpPr>
            <a:xfrm>
              <a:off x="180589" y="2450806"/>
              <a:ext cx="3729167" cy="4080688"/>
              <a:chOff x="409188" y="2450806"/>
              <a:chExt cx="3729167" cy="4080688"/>
            </a:xfrm>
          </p:grpSpPr>
          <p:pic>
            <p:nvPicPr>
              <p:cNvPr id="11" name="1" descr="A close up of a sign&#10;&#10;Description generated with high confidence">
                <a:extLst>
                  <a:ext uri="{FF2B5EF4-FFF2-40B4-BE49-F238E27FC236}">
                    <a16:creationId xmlns:a16="http://schemas.microsoft.com/office/drawing/2014/main" id="{DED54C5E-076A-4308-A78D-A25B412F8D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188" y="3764054"/>
                <a:ext cx="1500044" cy="1500044"/>
              </a:xfrm>
              <a:prstGeom prst="rect">
                <a:avLst/>
              </a:prstGeom>
            </p:spPr>
          </p:pic>
          <p:pic>
            <p:nvPicPr>
              <p:cNvPr id="12" name="2">
                <a:extLst>
                  <a:ext uri="{FF2B5EF4-FFF2-40B4-BE49-F238E27FC236}">
                    <a16:creationId xmlns:a16="http://schemas.microsoft.com/office/drawing/2014/main" id="{BD730CB8-DB00-44B0-8BCD-28E988A250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7087" y="3144601"/>
                <a:ext cx="1500044" cy="1500044"/>
              </a:xfrm>
              <a:prstGeom prst="rect">
                <a:avLst/>
              </a:prstGeom>
            </p:spPr>
          </p:pic>
          <p:pic>
            <p:nvPicPr>
              <p:cNvPr id="13" name="3" descr="A close up of a logo&#10;&#10;Description generated with high confidence">
                <a:extLst>
                  <a:ext uri="{FF2B5EF4-FFF2-40B4-BE49-F238E27FC236}">
                    <a16:creationId xmlns:a16="http://schemas.microsoft.com/office/drawing/2014/main" id="{7F4792AB-0EDA-414C-B9CB-78EA38764D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8311" y="2450806"/>
                <a:ext cx="1500044" cy="1500044"/>
              </a:xfrm>
              <a:prstGeom prst="rect">
                <a:avLst/>
              </a:prstGeom>
            </p:spPr>
          </p:pic>
          <p:pic>
            <p:nvPicPr>
              <p:cNvPr id="14" name="4" descr="A close up of a sign&#10;&#10;Description generated with high confidence">
                <a:extLst>
                  <a:ext uri="{FF2B5EF4-FFF2-40B4-BE49-F238E27FC236}">
                    <a16:creationId xmlns:a16="http://schemas.microsoft.com/office/drawing/2014/main" id="{D542B532-F67A-4D76-8BED-31A818B43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1031" y="4409652"/>
                <a:ext cx="1500044" cy="1500044"/>
              </a:xfrm>
              <a:prstGeom prst="rect">
                <a:avLst/>
              </a:prstGeom>
            </p:spPr>
          </p:pic>
          <p:pic>
            <p:nvPicPr>
              <p:cNvPr id="15" name="5">
                <a:extLst>
                  <a:ext uri="{FF2B5EF4-FFF2-40B4-BE49-F238E27FC236}">
                    <a16:creationId xmlns:a16="http://schemas.microsoft.com/office/drawing/2014/main" id="{455ED269-C562-4FB6-88F5-DB172018FCB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8311" y="3764054"/>
                <a:ext cx="1500044" cy="1500044"/>
              </a:xfrm>
              <a:prstGeom prst="rect">
                <a:avLst/>
              </a:prstGeom>
            </p:spPr>
          </p:pic>
          <p:pic>
            <p:nvPicPr>
              <p:cNvPr id="16" name="6" descr="A close up of a sign&#10;&#10;Description generated with high confidence">
                <a:extLst>
                  <a:ext uri="{FF2B5EF4-FFF2-40B4-BE49-F238E27FC236}">
                    <a16:creationId xmlns:a16="http://schemas.microsoft.com/office/drawing/2014/main" id="{94B4CE3C-6A72-4AE3-8960-5A55DFF70A2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38311" y="5031450"/>
                <a:ext cx="1500044" cy="1500044"/>
              </a:xfrm>
              <a:prstGeom prst="rect">
                <a:avLst/>
              </a:prstGeom>
            </p:spPr>
          </p:pic>
        </p:grpSp>
        <p:pic>
          <p:nvPicPr>
            <p:cNvPr id="17" name="7" descr="A close up of a sign&#10;&#10;Description generated with high confidence">
              <a:extLst>
                <a:ext uri="{FF2B5EF4-FFF2-40B4-BE49-F238E27FC236}">
                  <a16:creationId xmlns:a16="http://schemas.microsoft.com/office/drawing/2014/main" id="{C293D49B-2BC6-4C65-A225-AC4EEF00CF3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64293" y="1809185"/>
              <a:ext cx="1500044" cy="1500042"/>
            </a:xfrm>
            <a:prstGeom prst="rect">
              <a:avLst/>
            </a:prstGeom>
          </p:spPr>
        </p:pic>
        <p:pic>
          <p:nvPicPr>
            <p:cNvPr id="18" name="9" descr="A close up of a sign&#10;&#10;Description generated with high confidence">
              <a:extLst>
                <a:ext uri="{FF2B5EF4-FFF2-40B4-BE49-F238E27FC236}">
                  <a16:creationId xmlns:a16="http://schemas.microsoft.com/office/drawing/2014/main" id="{8C5D5C73-22AA-46A9-B306-D55BF293655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64293" y="4409653"/>
              <a:ext cx="1500044" cy="1500042"/>
            </a:xfrm>
            <a:prstGeom prst="rect">
              <a:avLst/>
            </a:prstGeom>
          </p:spPr>
        </p:pic>
        <p:pic>
          <p:nvPicPr>
            <p:cNvPr id="19" name="8" descr="A close up of a sign&#10;&#10;Description generated with very high confidence">
              <a:extLst>
                <a:ext uri="{FF2B5EF4-FFF2-40B4-BE49-F238E27FC236}">
                  <a16:creationId xmlns:a16="http://schemas.microsoft.com/office/drawing/2014/main" id="{67974688-36B3-4A38-AF3B-5725FEB1A96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64293" y="3144602"/>
              <a:ext cx="1500044" cy="1500042"/>
            </a:xfrm>
            <a:prstGeom prst="rect">
              <a:avLst/>
            </a:prstGeom>
          </p:spPr>
        </p:pic>
        <p:pic>
          <p:nvPicPr>
            <p:cNvPr id="20" name="10" descr="A close up of a sign&#10;&#10;Description generated with high confidence">
              <a:extLst>
                <a:ext uri="{FF2B5EF4-FFF2-40B4-BE49-F238E27FC236}">
                  <a16:creationId xmlns:a16="http://schemas.microsoft.com/office/drawing/2014/main" id="{7BCDAB1E-DCAF-43F9-B11C-48108A3ED50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90539" y="2450807"/>
              <a:ext cx="1500044" cy="1500042"/>
            </a:xfrm>
            <a:prstGeom prst="rect">
              <a:avLst/>
            </a:prstGeom>
          </p:spPr>
        </p:pic>
      </p:grpSp>
      <p:grpSp>
        <p:nvGrpSpPr>
          <p:cNvPr id="21" name="Group 20">
            <a:extLst>
              <a:ext uri="{FF2B5EF4-FFF2-40B4-BE49-F238E27FC236}">
                <a16:creationId xmlns:a16="http://schemas.microsoft.com/office/drawing/2014/main" id="{0C84DB70-FC53-4E20-A260-B1D86CEC7E44}"/>
              </a:ext>
            </a:extLst>
          </p:cNvPr>
          <p:cNvGrpSpPr/>
          <p:nvPr/>
        </p:nvGrpSpPr>
        <p:grpSpPr>
          <a:xfrm>
            <a:off x="5186402" y="1809183"/>
            <a:ext cx="3704875" cy="3454915"/>
            <a:chOff x="4890538" y="1809183"/>
            <a:chExt cx="3704875" cy="3454915"/>
          </a:xfrm>
        </p:grpSpPr>
        <p:pic>
          <p:nvPicPr>
            <p:cNvPr id="22" name="12">
              <a:extLst>
                <a:ext uri="{FF2B5EF4-FFF2-40B4-BE49-F238E27FC236}">
                  <a16:creationId xmlns:a16="http://schemas.microsoft.com/office/drawing/2014/main" id="{20954CF6-0189-4AA6-AD79-B039EC65E98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10749" y="1809183"/>
              <a:ext cx="1500044" cy="1500044"/>
            </a:xfrm>
            <a:prstGeom prst="rect">
              <a:avLst/>
            </a:prstGeom>
          </p:spPr>
        </p:pic>
        <p:pic>
          <p:nvPicPr>
            <p:cNvPr id="23" name="11" descr="A close up of a sign&#10;&#10;Description generated with high confidence">
              <a:extLst>
                <a:ext uri="{FF2B5EF4-FFF2-40B4-BE49-F238E27FC236}">
                  <a16:creationId xmlns:a16="http://schemas.microsoft.com/office/drawing/2014/main" id="{1511F020-2CB5-4362-82ED-6FD8836CB0D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90538" y="3764054"/>
              <a:ext cx="1500044" cy="1500044"/>
            </a:xfrm>
            <a:prstGeom prst="rect">
              <a:avLst/>
            </a:prstGeom>
          </p:spPr>
        </p:pic>
        <p:pic>
          <p:nvPicPr>
            <p:cNvPr id="24" name="14">
              <a:extLst>
                <a:ext uri="{FF2B5EF4-FFF2-40B4-BE49-F238E27FC236}">
                  <a16:creationId xmlns:a16="http://schemas.microsoft.com/office/drawing/2014/main" id="{153823B1-0533-491F-9602-35A6A1F9B99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95369" y="2450805"/>
              <a:ext cx="1500044" cy="1500044"/>
            </a:xfrm>
            <a:prstGeom prst="rect">
              <a:avLst/>
            </a:prstGeom>
          </p:spPr>
        </p:pic>
        <p:pic>
          <p:nvPicPr>
            <p:cNvPr id="25" name="13">
              <a:extLst>
                <a:ext uri="{FF2B5EF4-FFF2-40B4-BE49-F238E27FC236}">
                  <a16:creationId xmlns:a16="http://schemas.microsoft.com/office/drawing/2014/main" id="{CA755AE8-ED30-4DE7-83DA-35F9A54EA00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14315" y="3144600"/>
              <a:ext cx="1500044" cy="1500044"/>
            </a:xfrm>
            <a:prstGeom prst="rect">
              <a:avLst/>
            </a:prstGeom>
          </p:spPr>
        </p:pic>
      </p:grpSp>
    </p:spTree>
    <p:extLst>
      <p:ext uri="{BB962C8B-B14F-4D97-AF65-F5344CB8AC3E}">
        <p14:creationId xmlns:p14="http://schemas.microsoft.com/office/powerpoint/2010/main" val="24561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4"/>
                                        </p:tgtEl>
                                        <p:attrNameLst>
                                          <p:attrName>style.opacity</p:attrName>
                                        </p:attrNameLst>
                                      </p:cBhvr>
                                      <p:to>
                                        <p:strVal val="0.15"/>
                                      </p:to>
                                    </p:set>
                                    <p:animEffect filter="image" prLst="opacity: 0.15">
                                      <p:cBhvr rctx="IE">
                                        <p:cTn id="18" dur="indefinite"/>
                                        <p:tgtEl>
                                          <p:spTgt spid="4"/>
                                        </p:tgtEl>
                                      </p:cBhvr>
                                    </p:animEffect>
                                  </p:childTnLst>
                                </p:cTn>
                              </p:par>
                              <p:par>
                                <p:cTn id="19" presetID="6" presetClass="emph" presetSubtype="0" fill="hold" nodeType="withEffect">
                                  <p:stCondLst>
                                    <p:cond delay="0"/>
                                  </p:stCondLst>
                                  <p:childTnLst>
                                    <p:animScale>
                                      <p:cBhvr>
                                        <p:cTn id="20" dur="2000" fill="hold"/>
                                        <p:tgtEl>
                                          <p:spTgt spid="21"/>
                                        </p:tgtEl>
                                      </p:cBhvr>
                                      <p:by x="140000" y="140000"/>
                                    </p:animScale>
                                  </p:childTnLst>
                                </p:cTn>
                              </p:par>
                              <p:par>
                                <p:cTn id="21" presetID="42" presetClass="path" presetSubtype="0" accel="50000" decel="50000" fill="hold" nodeType="withEffect">
                                  <p:stCondLst>
                                    <p:cond delay="0"/>
                                  </p:stCondLst>
                                  <p:childTnLst>
                                    <p:animMotion origin="layout" path="M -1.66667E-6 -7.40741E-7 L -0.26979 0.02685 " pathEditMode="relative" rAng="0" ptsTypes="AA">
                                      <p:cBhvr>
                                        <p:cTn id="22" dur="2000" fill="hold"/>
                                        <p:tgtEl>
                                          <p:spTgt spid="21"/>
                                        </p:tgtEl>
                                        <p:attrNameLst>
                                          <p:attrName>ppt_x</p:attrName>
                                          <p:attrName>ppt_y</p:attrName>
                                        </p:attrNameLst>
                                      </p:cBhvr>
                                      <p:rCtr x="-13490" y="13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Large-Scale Actions &amp; Proposals</a:t>
            </a:r>
          </a:p>
        </p:txBody>
      </p:sp>
      <p:grpSp>
        <p:nvGrpSpPr>
          <p:cNvPr id="2" name="Group 1">
            <a:extLst>
              <a:ext uri="{FF2B5EF4-FFF2-40B4-BE49-F238E27FC236}">
                <a16:creationId xmlns:a16="http://schemas.microsoft.com/office/drawing/2014/main" id="{1C8BEDAF-C485-49AD-BBB0-512C791A7ABE}"/>
              </a:ext>
            </a:extLst>
          </p:cNvPr>
          <p:cNvGrpSpPr/>
          <p:nvPr/>
        </p:nvGrpSpPr>
        <p:grpSpPr>
          <a:xfrm>
            <a:off x="4499995" y="3768883"/>
            <a:ext cx="4273957" cy="3061292"/>
            <a:chOff x="4174717" y="4306996"/>
            <a:chExt cx="4273957" cy="3061292"/>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8796" y="4306996"/>
              <a:ext cx="4099892" cy="2042847"/>
            </a:xfrm>
            <a:prstGeom prst="rect">
              <a:avLst/>
            </a:prstGeom>
          </p:spPr>
        </p:pic>
        <p:sp>
          <p:nvSpPr>
            <p:cNvPr id="11" name="TextBox 10"/>
            <p:cNvSpPr txBox="1"/>
            <p:nvPr/>
          </p:nvSpPr>
          <p:spPr>
            <a:xfrm>
              <a:off x="4174717" y="6414181"/>
              <a:ext cx="4273957" cy="954107"/>
            </a:xfrm>
            <a:prstGeom prst="rect">
              <a:avLst/>
            </a:prstGeom>
            <a:noFill/>
          </p:spPr>
          <p:txBody>
            <a:bodyPr wrap="square" rtlCol="0">
              <a:spAutoFit/>
            </a:bodyPr>
            <a:lstStyle/>
            <a:p>
              <a:pPr algn="r"/>
              <a:r>
                <a:rPr lang="en-US" sz="2800" b="1" dirty="0">
                  <a:solidFill>
                    <a:srgbClr val="2F56A1"/>
                  </a:solidFill>
                  <a:latin typeface="Tw Cen MT" panose="020B0602020104020603" pitchFamily="34" charset="0"/>
                </a:rPr>
                <a:t>Chehalis/Centralia </a:t>
              </a:r>
            </a:p>
            <a:p>
              <a:pPr algn="r"/>
              <a:r>
                <a:rPr lang="en-US" sz="2800" b="1" dirty="0">
                  <a:solidFill>
                    <a:srgbClr val="2F56A1"/>
                  </a:solidFill>
                  <a:latin typeface="Tw Cen MT" panose="020B0602020104020603" pitchFamily="34" charset="0"/>
                </a:rPr>
                <a:t>Airport Levee</a:t>
              </a:r>
            </a:p>
          </p:txBody>
        </p:sp>
      </p:grpSp>
      <p:pic>
        <p:nvPicPr>
          <p:cNvPr id="4" name="Picture 3">
            <a:extLst>
              <a:ext uri="{FF2B5EF4-FFF2-40B4-BE49-F238E27FC236}">
                <a16:creationId xmlns:a16="http://schemas.microsoft.com/office/drawing/2014/main" id="{17D9807F-0A85-4339-B5A7-A049EB5A7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7298" y="1228004"/>
            <a:ext cx="2286198" cy="2286198"/>
          </a:xfrm>
          <a:prstGeom prst="rect">
            <a:avLst/>
          </a:prstGeom>
        </p:spPr>
      </p:pic>
      <p:grpSp>
        <p:nvGrpSpPr>
          <p:cNvPr id="5" name="Group 4">
            <a:extLst>
              <a:ext uri="{FF2B5EF4-FFF2-40B4-BE49-F238E27FC236}">
                <a16:creationId xmlns:a16="http://schemas.microsoft.com/office/drawing/2014/main" id="{002446EC-784D-4E40-9295-307E166428DB}"/>
              </a:ext>
            </a:extLst>
          </p:cNvPr>
          <p:cNvGrpSpPr/>
          <p:nvPr/>
        </p:nvGrpSpPr>
        <p:grpSpPr>
          <a:xfrm>
            <a:off x="385141" y="1505500"/>
            <a:ext cx="4186859" cy="3197970"/>
            <a:chOff x="628650" y="1646743"/>
            <a:chExt cx="4186859" cy="319797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617" y="1646743"/>
              <a:ext cx="4099892" cy="2232580"/>
            </a:xfrm>
            <a:prstGeom prst="rect">
              <a:avLst/>
            </a:prstGeom>
          </p:spPr>
        </p:pic>
        <p:sp>
          <p:nvSpPr>
            <p:cNvPr id="8" name="TextBox 7">
              <a:extLst>
                <a:ext uri="{FF2B5EF4-FFF2-40B4-BE49-F238E27FC236}">
                  <a16:creationId xmlns:a16="http://schemas.microsoft.com/office/drawing/2014/main" id="{9317B88B-CBA8-498B-9E3E-A426A95176D8}"/>
                </a:ext>
              </a:extLst>
            </p:cNvPr>
            <p:cNvSpPr txBox="1"/>
            <p:nvPr/>
          </p:nvSpPr>
          <p:spPr>
            <a:xfrm>
              <a:off x="628650" y="3890606"/>
              <a:ext cx="3891517" cy="954107"/>
            </a:xfrm>
            <a:prstGeom prst="rect">
              <a:avLst/>
            </a:prstGeom>
            <a:noFill/>
          </p:spPr>
          <p:txBody>
            <a:bodyPr wrap="square" rtlCol="0">
              <a:spAutoFit/>
            </a:bodyPr>
            <a:lstStyle/>
            <a:p>
              <a:r>
                <a:rPr lang="en-US" sz="2800" b="1" dirty="0">
                  <a:solidFill>
                    <a:srgbClr val="2F56A1"/>
                  </a:solidFill>
                  <a:latin typeface="Tw Cen MT" panose="020B0602020104020603" pitchFamily="34" charset="0"/>
                </a:rPr>
                <a:t>Aberdeen/Hoquiam</a:t>
              </a:r>
            </a:p>
            <a:p>
              <a:r>
                <a:rPr lang="en-US" sz="2800" b="1" dirty="0">
                  <a:solidFill>
                    <a:srgbClr val="2F56A1"/>
                  </a:solidFill>
                  <a:latin typeface="Tw Cen MT" panose="020B0602020104020603" pitchFamily="34" charset="0"/>
                </a:rPr>
                <a:t>North Shore Levee</a:t>
              </a:r>
            </a:p>
          </p:txBody>
        </p:sp>
      </p:grpSp>
    </p:spTree>
    <p:extLst>
      <p:ext uri="{BB962C8B-B14F-4D97-AF65-F5344CB8AC3E}">
        <p14:creationId xmlns:p14="http://schemas.microsoft.com/office/powerpoint/2010/main" val="192861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Large-Scale Actions &amp; Proposals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027" t="9063" r="6027" b="26562"/>
          <a:stretch/>
        </p:blipFill>
        <p:spPr>
          <a:xfrm>
            <a:off x="3421857" y="1434250"/>
            <a:ext cx="5722143" cy="5423750"/>
          </a:xfrm>
          <a:prstGeom prst="rect">
            <a:avLst/>
          </a:prstGeom>
        </p:spPr>
      </p:pic>
      <p:pic>
        <p:nvPicPr>
          <p:cNvPr id="8" name="Picture 7">
            <a:extLst>
              <a:ext uri="{FF2B5EF4-FFF2-40B4-BE49-F238E27FC236}">
                <a16:creationId xmlns:a16="http://schemas.microsoft.com/office/drawing/2014/main" id="{BFB0AE7C-E734-495A-B68E-A01CCD0C4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2384354"/>
            <a:ext cx="2286198" cy="228619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897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Large-Scale, cont.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361" y="1573054"/>
            <a:ext cx="5090982" cy="2863677"/>
          </a:xfrm>
          <a:prstGeom prst="rect">
            <a:avLst/>
          </a:prstGeom>
        </p:spPr>
      </p:pic>
      <p:pic>
        <p:nvPicPr>
          <p:cNvPr id="13"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98" y="3808706"/>
            <a:ext cx="4760282" cy="2914224"/>
          </a:xfrm>
          <a:prstGeom prst="rect">
            <a:avLst/>
          </a:prstGeom>
        </p:spPr>
      </p:pic>
      <p:pic>
        <p:nvPicPr>
          <p:cNvPr id="10" name="Picture 9">
            <a:extLst>
              <a:ext uri="{FF2B5EF4-FFF2-40B4-BE49-F238E27FC236}">
                <a16:creationId xmlns:a16="http://schemas.microsoft.com/office/drawing/2014/main" id="{79DC1F61-0823-4D95-A76E-5F60FD7C0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8399" y="3347071"/>
            <a:ext cx="2286198" cy="2286198"/>
          </a:xfrm>
          <a:prstGeom prst="rect">
            <a:avLst/>
          </a:prstGeom>
        </p:spPr>
      </p:pic>
      <p:pic>
        <p:nvPicPr>
          <p:cNvPr id="14" name="Picture 13" descr="A close up of a sign&#10;&#10;Description generated with high confidence">
            <a:extLst>
              <a:ext uri="{FF2B5EF4-FFF2-40B4-BE49-F238E27FC236}">
                <a16:creationId xmlns:a16="http://schemas.microsoft.com/office/drawing/2014/main" id="{2BF3290F-01D0-4E6A-8548-00B217F2A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77" y="1961135"/>
            <a:ext cx="2286198" cy="228619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2040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The Chehalis Basin</a:t>
            </a:r>
          </a:p>
        </p:txBody>
      </p:sp>
      <p:pic>
        <p:nvPicPr>
          <p:cNvPr id="4" name="Picture 2" descr="chehalis_basin">
            <a:extLst>
              <a:ext uri="{FF2B5EF4-FFF2-40B4-BE49-F238E27FC236}">
                <a16:creationId xmlns:a16="http://schemas.microsoft.com/office/drawing/2014/main" id="{5A9C4956-457F-428E-A965-4D407F300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949" y="1429130"/>
            <a:ext cx="5265389" cy="5440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77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C3E4-2E69-4DAD-8F38-D1345BAFEFF8}"/>
              </a:ext>
            </a:extLst>
          </p:cNvPr>
          <p:cNvSpPr>
            <a:spLocks noGrp="1"/>
          </p:cNvSpPr>
          <p:nvPr>
            <p:ph type="title"/>
          </p:nvPr>
        </p:nvSpPr>
        <p:spPr/>
        <p:txBody>
          <a:bodyPr/>
          <a:lstStyle/>
          <a:p>
            <a:r>
              <a:rPr lang="en-US" dirty="0"/>
              <a:t>Accomplishments So Far</a:t>
            </a:r>
          </a:p>
        </p:txBody>
      </p:sp>
      <p:pic>
        <p:nvPicPr>
          <p:cNvPr id="4" name="Picture 3">
            <a:extLst>
              <a:ext uri="{FF2B5EF4-FFF2-40B4-BE49-F238E27FC236}">
                <a16:creationId xmlns:a16="http://schemas.microsoft.com/office/drawing/2014/main" id="{A8570B6A-A78B-48AE-B074-DBAEC9BFF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40" y="1475891"/>
            <a:ext cx="8751034" cy="5435075"/>
          </a:xfrm>
          <a:prstGeom prst="rect">
            <a:avLst/>
          </a:prstGeom>
        </p:spPr>
      </p:pic>
    </p:spTree>
    <p:extLst>
      <p:ext uri="{BB962C8B-B14F-4D97-AF65-F5344CB8AC3E}">
        <p14:creationId xmlns:p14="http://schemas.microsoft.com/office/powerpoint/2010/main" val="145481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94939-A947-400B-B456-A57F72D01736}"/>
              </a:ext>
            </a:extLst>
          </p:cNvPr>
          <p:cNvSpPr>
            <a:spLocks noGrp="1"/>
          </p:cNvSpPr>
          <p:nvPr>
            <p:ph type="title"/>
          </p:nvPr>
        </p:nvSpPr>
        <p:spPr/>
        <p:txBody>
          <a:bodyPr/>
          <a:lstStyle/>
          <a:p>
            <a:r>
              <a:rPr lang="en-US" dirty="0"/>
              <a:t>Accomplishments So Far</a:t>
            </a:r>
          </a:p>
        </p:txBody>
      </p:sp>
      <p:grpSp>
        <p:nvGrpSpPr>
          <p:cNvPr id="14" name="Group 13">
            <a:extLst>
              <a:ext uri="{FF2B5EF4-FFF2-40B4-BE49-F238E27FC236}">
                <a16:creationId xmlns:a16="http://schemas.microsoft.com/office/drawing/2014/main" id="{45FB4219-9B67-4791-9238-067CEAE420F8}"/>
              </a:ext>
            </a:extLst>
          </p:cNvPr>
          <p:cNvGrpSpPr/>
          <p:nvPr/>
        </p:nvGrpSpPr>
        <p:grpSpPr>
          <a:xfrm>
            <a:off x="541601" y="2143954"/>
            <a:ext cx="2528160" cy="1820990"/>
            <a:chOff x="722118" y="1747372"/>
            <a:chExt cx="3370880" cy="2427986"/>
          </a:xfrm>
        </p:grpSpPr>
        <p:sp>
          <p:nvSpPr>
            <p:cNvPr id="3" name="Rectangle 2">
              <a:extLst>
                <a:ext uri="{FF2B5EF4-FFF2-40B4-BE49-F238E27FC236}">
                  <a16:creationId xmlns:a16="http://schemas.microsoft.com/office/drawing/2014/main" id="{B169A821-01EC-42E8-82B1-B4BCBD69E13F}"/>
                </a:ext>
              </a:extLst>
            </p:cNvPr>
            <p:cNvSpPr/>
            <p:nvPr/>
          </p:nvSpPr>
          <p:spPr>
            <a:xfrm>
              <a:off x="722118" y="3867582"/>
              <a:ext cx="3370879" cy="307776"/>
            </a:xfrm>
            <a:prstGeom prst="rect">
              <a:avLst/>
            </a:prstGeom>
          </p:spPr>
          <p:txBody>
            <a:bodyPr wrap="square" lIns="0" tIns="0" rIns="0" bIns="0">
              <a:spAutoFit/>
            </a:bodyPr>
            <a:lstStyle/>
            <a:p>
              <a:pPr algn="ctr"/>
              <a:r>
                <a:rPr lang="en-US" sz="1500" dirty="0">
                  <a:solidFill>
                    <a:srgbClr val="2F56A1"/>
                  </a:solidFill>
                  <a:latin typeface="Tw Cen MT" panose="020B0602020104020603" pitchFamily="34" charset="0"/>
                </a:rPr>
                <a:t>34 Fish Barrier Removal Projects</a:t>
              </a:r>
            </a:p>
          </p:txBody>
        </p:sp>
        <p:pic>
          <p:nvPicPr>
            <p:cNvPr id="7" name="Picture 6">
              <a:extLst>
                <a:ext uri="{FF2B5EF4-FFF2-40B4-BE49-F238E27FC236}">
                  <a16:creationId xmlns:a16="http://schemas.microsoft.com/office/drawing/2014/main" id="{A16CBCE7-862F-446B-9087-BD1C714B25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417"/>
            <a:stretch/>
          </p:blipFill>
          <p:spPr>
            <a:xfrm>
              <a:off x="722119" y="1747372"/>
              <a:ext cx="3370879" cy="2089689"/>
            </a:xfrm>
            <a:prstGeom prst="rect">
              <a:avLst/>
            </a:prstGeom>
          </p:spPr>
        </p:pic>
      </p:grpSp>
      <p:grpSp>
        <p:nvGrpSpPr>
          <p:cNvPr id="15" name="Group 14">
            <a:extLst>
              <a:ext uri="{FF2B5EF4-FFF2-40B4-BE49-F238E27FC236}">
                <a16:creationId xmlns:a16="http://schemas.microsoft.com/office/drawing/2014/main" id="{77C0780F-0DF2-4180-BF23-0785A638ECAF}"/>
              </a:ext>
            </a:extLst>
          </p:cNvPr>
          <p:cNvGrpSpPr/>
          <p:nvPr/>
        </p:nvGrpSpPr>
        <p:grpSpPr>
          <a:xfrm>
            <a:off x="3373905" y="2155839"/>
            <a:ext cx="2528159" cy="1820990"/>
            <a:chOff x="4572000" y="1747372"/>
            <a:chExt cx="3370879" cy="2427986"/>
          </a:xfrm>
        </p:grpSpPr>
        <p:sp>
          <p:nvSpPr>
            <p:cNvPr id="4" name="Rectangle 3">
              <a:extLst>
                <a:ext uri="{FF2B5EF4-FFF2-40B4-BE49-F238E27FC236}">
                  <a16:creationId xmlns:a16="http://schemas.microsoft.com/office/drawing/2014/main" id="{398A09B0-3385-41FF-9672-201C19632625}"/>
                </a:ext>
              </a:extLst>
            </p:cNvPr>
            <p:cNvSpPr/>
            <p:nvPr/>
          </p:nvSpPr>
          <p:spPr>
            <a:xfrm>
              <a:off x="4572000" y="3867582"/>
              <a:ext cx="3370879" cy="307776"/>
            </a:xfrm>
            <a:prstGeom prst="rect">
              <a:avLst/>
            </a:prstGeom>
          </p:spPr>
          <p:txBody>
            <a:bodyPr wrap="square" lIns="0" tIns="0" rIns="0" bIns="0">
              <a:spAutoFit/>
            </a:bodyPr>
            <a:lstStyle/>
            <a:p>
              <a:pPr algn="ctr"/>
              <a:r>
                <a:rPr lang="en-US" sz="1500" dirty="0">
                  <a:solidFill>
                    <a:srgbClr val="2F56A1"/>
                  </a:solidFill>
                  <a:latin typeface="Tw Cen MT" panose="020B0602020104020603" pitchFamily="34" charset="0"/>
                </a:rPr>
                <a:t>26 Farm Pads</a:t>
              </a:r>
            </a:p>
          </p:txBody>
        </p:sp>
        <p:pic>
          <p:nvPicPr>
            <p:cNvPr id="9" name="Picture 8">
              <a:extLst>
                <a:ext uri="{FF2B5EF4-FFF2-40B4-BE49-F238E27FC236}">
                  <a16:creationId xmlns:a16="http://schemas.microsoft.com/office/drawing/2014/main" id="{200C2358-C13A-4D11-8966-2EC16F6459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324" b="6093"/>
            <a:stretch/>
          </p:blipFill>
          <p:spPr>
            <a:xfrm>
              <a:off x="4572000" y="1747372"/>
              <a:ext cx="3370879" cy="2089689"/>
            </a:xfrm>
            <a:prstGeom prst="rect">
              <a:avLst/>
            </a:prstGeom>
          </p:spPr>
        </p:pic>
      </p:grpSp>
      <p:grpSp>
        <p:nvGrpSpPr>
          <p:cNvPr id="17" name="Group 16">
            <a:extLst>
              <a:ext uri="{FF2B5EF4-FFF2-40B4-BE49-F238E27FC236}">
                <a16:creationId xmlns:a16="http://schemas.microsoft.com/office/drawing/2014/main" id="{CF99AC74-3D26-480F-B79A-4733040DE303}"/>
              </a:ext>
            </a:extLst>
          </p:cNvPr>
          <p:cNvGrpSpPr/>
          <p:nvPr/>
        </p:nvGrpSpPr>
        <p:grpSpPr>
          <a:xfrm>
            <a:off x="5795449" y="2143955"/>
            <a:ext cx="3406893" cy="1820989"/>
            <a:chOff x="2300738" y="4319394"/>
            <a:chExt cx="4542524" cy="2427985"/>
          </a:xfrm>
        </p:grpSpPr>
        <p:sp>
          <p:nvSpPr>
            <p:cNvPr id="5" name="Rectangle 4">
              <a:extLst>
                <a:ext uri="{FF2B5EF4-FFF2-40B4-BE49-F238E27FC236}">
                  <a16:creationId xmlns:a16="http://schemas.microsoft.com/office/drawing/2014/main" id="{14FA1C9E-40A2-48D4-9685-EBD8BCE21D3D}"/>
                </a:ext>
              </a:extLst>
            </p:cNvPr>
            <p:cNvSpPr/>
            <p:nvPr/>
          </p:nvSpPr>
          <p:spPr>
            <a:xfrm>
              <a:off x="2300738" y="6439603"/>
              <a:ext cx="4542524" cy="307776"/>
            </a:xfrm>
            <a:prstGeom prst="rect">
              <a:avLst/>
            </a:prstGeom>
          </p:spPr>
          <p:txBody>
            <a:bodyPr wrap="square" lIns="0" tIns="0" rIns="0" bIns="0">
              <a:spAutoFit/>
            </a:bodyPr>
            <a:lstStyle/>
            <a:p>
              <a:pPr algn="ctr"/>
              <a:r>
                <a:rPr lang="en-US" sz="1500" dirty="0">
                  <a:solidFill>
                    <a:srgbClr val="2F56A1"/>
                  </a:solidFill>
                  <a:latin typeface="Tw Cen MT" panose="020B0602020104020603" pitchFamily="34" charset="0"/>
                </a:rPr>
                <a:t>55 Local Flood Damage Reduction Projects</a:t>
              </a:r>
            </a:p>
          </p:txBody>
        </p:sp>
        <p:pic>
          <p:nvPicPr>
            <p:cNvPr id="11" name="Picture 10">
              <a:extLst>
                <a:ext uri="{FF2B5EF4-FFF2-40B4-BE49-F238E27FC236}">
                  <a16:creationId xmlns:a16="http://schemas.microsoft.com/office/drawing/2014/main" id="{372F0E36-89D9-4199-AFBA-0D9BBA73D7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23" t="21012" r="4245" b="6123"/>
            <a:stretch/>
          </p:blipFill>
          <p:spPr>
            <a:xfrm>
              <a:off x="2886560" y="4319394"/>
              <a:ext cx="3370879" cy="2089689"/>
            </a:xfrm>
            <a:prstGeom prst="rect">
              <a:avLst/>
            </a:prstGeom>
          </p:spPr>
        </p:pic>
      </p:grpSp>
      <p:pic>
        <p:nvPicPr>
          <p:cNvPr id="12" name="Content Placeholder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8784" y="4548192"/>
            <a:ext cx="3606432" cy="1535594"/>
          </a:xfrm>
          <a:prstGeom prst="rect">
            <a:avLst/>
          </a:prstGeom>
        </p:spPr>
      </p:pic>
    </p:spTree>
    <p:extLst>
      <p:ext uri="{BB962C8B-B14F-4D97-AF65-F5344CB8AC3E}">
        <p14:creationId xmlns:p14="http://schemas.microsoft.com/office/powerpoint/2010/main" val="197708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17278" y="324021"/>
            <a:ext cx="4897418" cy="1080872"/>
          </a:xfrm>
        </p:spPr>
        <p:txBody>
          <a:bodyPr/>
          <a:lstStyle/>
          <a:p>
            <a:r>
              <a:rPr lang="en-US" dirty="0"/>
              <a:t>2017-19 Work Plan</a:t>
            </a:r>
          </a:p>
        </p:txBody>
      </p:sp>
      <p:sp>
        <p:nvSpPr>
          <p:cNvPr id="10" name="Content Placeholder 1">
            <a:extLst>
              <a:ext uri="{FF2B5EF4-FFF2-40B4-BE49-F238E27FC236}">
                <a16:creationId xmlns:a16="http://schemas.microsoft.com/office/drawing/2014/main" id="{E269DABF-2A50-4765-9407-CCFF3B4B7D02}"/>
              </a:ext>
            </a:extLst>
          </p:cNvPr>
          <p:cNvSpPr txBox="1">
            <a:spLocks/>
          </p:cNvSpPr>
          <p:nvPr/>
        </p:nvSpPr>
        <p:spPr>
          <a:xfrm>
            <a:off x="759418" y="1791752"/>
            <a:ext cx="7215606" cy="719801"/>
          </a:xfrm>
          <a:prstGeom prst="rect">
            <a:avLst/>
          </a:prstGeom>
        </p:spPr>
        <p:txBody>
          <a:bodyPr vert="horz" lIns="68580" tIns="34290" rIns="68580" bIns="34290" rtlCol="0">
            <a:normAutofit/>
          </a:bodyPr>
          <a:lstStyle>
            <a:lvl1pPr marL="253604" indent="-253604"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Helvetica" panose="020B0604020202020204" pitchFamily="34" charset="0"/>
              </a:defRPr>
            </a:lvl1pPr>
            <a:lvl2pPr marL="596504" indent="-253604" algn="l" defTabSz="685800" rtl="0" eaLnBrk="1" latinLnBrk="0" hangingPunct="1">
              <a:lnSpc>
                <a:spcPct val="90000"/>
              </a:lnSpc>
              <a:spcBef>
                <a:spcPts val="375"/>
              </a:spcBef>
              <a:buFont typeface="Courier New" panose="02070309020205020404" pitchFamily="49" charset="0"/>
              <a:buChar char="o"/>
              <a:defRPr sz="2400" kern="1200">
                <a:solidFill>
                  <a:schemeClr val="tx1"/>
                </a:solidFill>
                <a:latin typeface="+mn-lt"/>
                <a:ea typeface="+mn-ea"/>
                <a:cs typeface="Helvetica" panose="020B0604020202020204" pitchFamily="34" charset="0"/>
              </a:defRPr>
            </a:lvl2pPr>
            <a:lvl3pPr marL="939404" indent="-253604"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Helvetica" panose="020B0604020202020204" pitchFamily="34" charset="0"/>
              </a:defRPr>
            </a:lvl3pPr>
            <a:lvl4pPr marL="1200150" indent="-171450" algn="l" defTabSz="685800" rtl="0" eaLnBrk="1" latinLnBrk="0" hangingPunct="1">
              <a:lnSpc>
                <a:spcPct val="90000"/>
              </a:lnSpc>
              <a:spcBef>
                <a:spcPts val="375"/>
              </a:spcBef>
              <a:buFont typeface="Courier New" panose="02070309020205020404" pitchFamily="49" charset="0"/>
              <a:buChar char="o"/>
              <a:defRPr sz="1800" kern="1200">
                <a:solidFill>
                  <a:schemeClr val="tx1"/>
                </a:solidFill>
                <a:latin typeface="+mn-lt"/>
                <a:ea typeface="+mn-ea"/>
                <a:cs typeface="Helvetica"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Helvetica"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400" b="1" dirty="0">
                <a:solidFill>
                  <a:srgbClr val="2F56A1"/>
                </a:solidFill>
                <a:latin typeface="Tw Cen MT" panose="020B0602020104020603" pitchFamily="34" charset="0"/>
              </a:rPr>
              <a:t>On-the-ground work to be accomplished this biennium:</a:t>
            </a:r>
          </a:p>
        </p:txBody>
      </p:sp>
      <p:pic>
        <p:nvPicPr>
          <p:cNvPr id="23" name="Picture 22">
            <a:extLst>
              <a:ext uri="{FF2B5EF4-FFF2-40B4-BE49-F238E27FC236}">
                <a16:creationId xmlns:a16="http://schemas.microsoft.com/office/drawing/2014/main" id="{5E8ADAFA-126C-48A1-8F55-A972FAE5B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983" y="2328685"/>
            <a:ext cx="1587188" cy="1587188"/>
          </a:xfrm>
          <a:prstGeom prst="rect">
            <a:avLst/>
          </a:prstGeom>
        </p:spPr>
      </p:pic>
      <p:pic>
        <p:nvPicPr>
          <p:cNvPr id="24" name="Picture 23" descr="A close up of a logo&#10;&#10;Description generated with high confidence">
            <a:extLst>
              <a:ext uri="{FF2B5EF4-FFF2-40B4-BE49-F238E27FC236}">
                <a16:creationId xmlns:a16="http://schemas.microsoft.com/office/drawing/2014/main" id="{9C8B3EBF-73F1-489A-87E4-E7E3156C0F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980" y="3308796"/>
            <a:ext cx="1714649" cy="1714649"/>
          </a:xfrm>
          <a:prstGeom prst="rect">
            <a:avLst/>
          </a:prstGeom>
        </p:spPr>
      </p:pic>
      <p:pic>
        <p:nvPicPr>
          <p:cNvPr id="25" name="Picture 24" descr="A close up of a sign&#10;&#10;Description generated with very high confidence">
            <a:extLst>
              <a:ext uri="{FF2B5EF4-FFF2-40B4-BE49-F238E27FC236}">
                <a16:creationId xmlns:a16="http://schemas.microsoft.com/office/drawing/2014/main" id="{74FB27DF-31D3-41E3-81D3-494B0F776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4628" y="2127335"/>
            <a:ext cx="1605350" cy="1605350"/>
          </a:xfrm>
          <a:prstGeom prst="rect">
            <a:avLst/>
          </a:prstGeom>
        </p:spPr>
      </p:pic>
      <p:pic>
        <p:nvPicPr>
          <p:cNvPr id="26" name="Picture 25" descr="A close up of a sign&#10;&#10;Description generated with high confidence">
            <a:extLst>
              <a:ext uri="{FF2B5EF4-FFF2-40B4-BE49-F238E27FC236}">
                <a16:creationId xmlns:a16="http://schemas.microsoft.com/office/drawing/2014/main" id="{4BD98883-30EF-41F6-B11D-B0657C1066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0345" y="3976225"/>
            <a:ext cx="1560779" cy="1560779"/>
          </a:xfrm>
          <a:prstGeom prst="rect">
            <a:avLst/>
          </a:prstGeom>
        </p:spPr>
      </p:pic>
      <p:sp>
        <p:nvSpPr>
          <p:cNvPr id="2" name="TextBox 1"/>
          <p:cNvSpPr txBox="1"/>
          <p:nvPr/>
        </p:nvSpPr>
        <p:spPr>
          <a:xfrm>
            <a:off x="1387858" y="3879242"/>
            <a:ext cx="1667435" cy="715581"/>
          </a:xfrm>
          <a:prstGeom prst="rect">
            <a:avLst/>
          </a:prstGeom>
          <a:noFill/>
        </p:spPr>
        <p:txBody>
          <a:bodyPr wrap="square" rtlCol="0">
            <a:spAutoFit/>
          </a:bodyPr>
          <a:lstStyle/>
          <a:p>
            <a:pPr algn="ctr"/>
            <a:r>
              <a:rPr lang="en-US" sz="1350" dirty="0"/>
              <a:t>17 new projects to open 32.5 more miles</a:t>
            </a:r>
          </a:p>
        </p:txBody>
      </p:sp>
      <p:sp>
        <p:nvSpPr>
          <p:cNvPr id="4" name="TextBox 3"/>
          <p:cNvSpPr txBox="1"/>
          <p:nvPr/>
        </p:nvSpPr>
        <p:spPr>
          <a:xfrm>
            <a:off x="2762677" y="4981682"/>
            <a:ext cx="2272553" cy="715581"/>
          </a:xfrm>
          <a:prstGeom prst="rect">
            <a:avLst/>
          </a:prstGeom>
          <a:noFill/>
        </p:spPr>
        <p:txBody>
          <a:bodyPr wrap="square" rtlCol="0">
            <a:spAutoFit/>
          </a:bodyPr>
          <a:lstStyle/>
          <a:p>
            <a:pPr algn="ctr"/>
            <a:r>
              <a:rPr lang="en-US" sz="1350" dirty="0"/>
              <a:t>Design of 5 mile+ long reaches for construction in 2020</a:t>
            </a:r>
          </a:p>
        </p:txBody>
      </p:sp>
      <p:sp>
        <p:nvSpPr>
          <p:cNvPr id="5" name="TextBox 4"/>
          <p:cNvSpPr txBox="1"/>
          <p:nvPr/>
        </p:nvSpPr>
        <p:spPr>
          <a:xfrm>
            <a:off x="4734630" y="3662483"/>
            <a:ext cx="1705087" cy="715581"/>
          </a:xfrm>
          <a:prstGeom prst="rect">
            <a:avLst/>
          </a:prstGeom>
          <a:noFill/>
        </p:spPr>
        <p:txBody>
          <a:bodyPr wrap="square" rtlCol="0">
            <a:spAutoFit/>
          </a:bodyPr>
          <a:lstStyle/>
          <a:p>
            <a:pPr algn="ctr"/>
            <a:r>
              <a:rPr lang="en-US" sz="1350" dirty="0"/>
              <a:t>Construction of current list + ranking of 17 new projects</a:t>
            </a:r>
          </a:p>
        </p:txBody>
      </p:sp>
      <p:sp>
        <p:nvSpPr>
          <p:cNvPr id="7" name="TextBox 6"/>
          <p:cNvSpPr txBox="1"/>
          <p:nvPr/>
        </p:nvSpPr>
        <p:spPr>
          <a:xfrm>
            <a:off x="6110345" y="5440009"/>
            <a:ext cx="1653988" cy="715581"/>
          </a:xfrm>
          <a:prstGeom prst="rect">
            <a:avLst/>
          </a:prstGeom>
          <a:noFill/>
        </p:spPr>
        <p:txBody>
          <a:bodyPr wrap="square" rtlCol="0">
            <a:spAutoFit/>
          </a:bodyPr>
          <a:lstStyle/>
          <a:p>
            <a:pPr algn="ctr"/>
            <a:r>
              <a:rPr lang="en-US" sz="1350" dirty="0"/>
              <a:t>Construction of up to 5 more priority pads</a:t>
            </a:r>
          </a:p>
        </p:txBody>
      </p:sp>
    </p:spTree>
    <p:extLst>
      <p:ext uri="{BB962C8B-B14F-4D97-AF65-F5344CB8AC3E}">
        <p14:creationId xmlns:p14="http://schemas.microsoft.com/office/powerpoint/2010/main" val="104615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2017-19 Work Plan, </a:t>
            </a:r>
            <a:r>
              <a:rPr lang="en-US" dirty="0" err="1"/>
              <a:t>cont</a:t>
            </a:r>
            <a:r>
              <a:rPr lang="en-US" dirty="0"/>
              <a:t>…</a:t>
            </a:r>
          </a:p>
        </p:txBody>
      </p:sp>
      <p:grpSp>
        <p:nvGrpSpPr>
          <p:cNvPr id="2" name="Group 1">
            <a:extLst>
              <a:ext uri="{FF2B5EF4-FFF2-40B4-BE49-F238E27FC236}">
                <a16:creationId xmlns:a16="http://schemas.microsoft.com/office/drawing/2014/main" id="{A6194B61-40A6-4A3E-AEC5-4FF17D1AEA7B}"/>
              </a:ext>
            </a:extLst>
          </p:cNvPr>
          <p:cNvGrpSpPr/>
          <p:nvPr/>
        </p:nvGrpSpPr>
        <p:grpSpPr>
          <a:xfrm>
            <a:off x="358562" y="2278501"/>
            <a:ext cx="3424402" cy="3865073"/>
            <a:chOff x="212647" y="2419552"/>
            <a:chExt cx="3424402" cy="3865073"/>
          </a:xfrm>
        </p:grpSpPr>
        <p:grpSp>
          <p:nvGrpSpPr>
            <p:cNvPr id="46" name="Group 45">
              <a:extLst>
                <a:ext uri="{FF2B5EF4-FFF2-40B4-BE49-F238E27FC236}">
                  <a16:creationId xmlns:a16="http://schemas.microsoft.com/office/drawing/2014/main" id="{7FCD3149-E3EF-4B51-B8A7-273EF6C30F1B}"/>
                </a:ext>
              </a:extLst>
            </p:cNvPr>
            <p:cNvGrpSpPr/>
            <p:nvPr/>
          </p:nvGrpSpPr>
          <p:grpSpPr>
            <a:xfrm>
              <a:off x="212647" y="2419552"/>
              <a:ext cx="3424402" cy="3865073"/>
              <a:chOff x="212647" y="2419552"/>
              <a:chExt cx="3424402" cy="3865073"/>
            </a:xfrm>
          </p:grpSpPr>
          <p:sp>
            <p:nvSpPr>
              <p:cNvPr id="12" name="Oval 11"/>
              <p:cNvSpPr/>
              <p:nvPr/>
            </p:nvSpPr>
            <p:spPr>
              <a:xfrm>
                <a:off x="212647" y="2419552"/>
                <a:ext cx="3424402" cy="3865073"/>
              </a:xfrm>
              <a:prstGeom prst="ellipse">
                <a:avLst/>
              </a:prstGeom>
              <a:solidFill>
                <a:srgbClr val="FFFF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p>
            </p:txBody>
          </p:sp>
          <p:grpSp>
            <p:nvGrpSpPr>
              <p:cNvPr id="33" name="Group 32">
                <a:extLst>
                  <a:ext uri="{FF2B5EF4-FFF2-40B4-BE49-F238E27FC236}">
                    <a16:creationId xmlns:a16="http://schemas.microsoft.com/office/drawing/2014/main" id="{299CE3C2-F3C7-45A1-ACFD-EBC69495627F}"/>
                  </a:ext>
                </a:extLst>
              </p:cNvPr>
              <p:cNvGrpSpPr/>
              <p:nvPr/>
            </p:nvGrpSpPr>
            <p:grpSpPr>
              <a:xfrm>
                <a:off x="560538" y="2454816"/>
                <a:ext cx="2728620" cy="2697000"/>
                <a:chOff x="2068956" y="588239"/>
                <a:chExt cx="5462631" cy="5399329"/>
              </a:xfrm>
            </p:grpSpPr>
            <p:pic>
              <p:nvPicPr>
                <p:cNvPr id="22" name="Picture 21" descr="A close up of a sign&#10;&#10;Description generated with high confidence">
                  <a:extLst>
                    <a:ext uri="{FF2B5EF4-FFF2-40B4-BE49-F238E27FC236}">
                      <a16:creationId xmlns:a16="http://schemas.microsoft.com/office/drawing/2014/main" id="{441C1419-6F09-40B9-9D85-8ED686674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7380" y="1795462"/>
                  <a:ext cx="2194207" cy="2194207"/>
                </a:xfrm>
                <a:prstGeom prst="rect">
                  <a:avLst/>
                </a:prstGeom>
              </p:spPr>
            </p:pic>
            <p:pic>
              <p:nvPicPr>
                <p:cNvPr id="24" name="Picture 23" descr="A close up of a logo&#10;&#10;Description generated with high confidence">
                  <a:extLst>
                    <a:ext uri="{FF2B5EF4-FFF2-40B4-BE49-F238E27FC236}">
                      <a16:creationId xmlns:a16="http://schemas.microsoft.com/office/drawing/2014/main" id="{200F0D8F-B388-4E28-9BFA-F731200128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8956" y="3793361"/>
                  <a:ext cx="2194207" cy="2194207"/>
                </a:xfrm>
                <a:prstGeom prst="rect">
                  <a:avLst/>
                </a:prstGeom>
              </p:spPr>
            </p:pic>
            <p:pic>
              <p:nvPicPr>
                <p:cNvPr id="26" name="Picture 25" descr="A close up of a sign&#10;&#10;Description generated with high confidence">
                  <a:extLst>
                    <a:ext uri="{FF2B5EF4-FFF2-40B4-BE49-F238E27FC236}">
                      <a16:creationId xmlns:a16="http://schemas.microsoft.com/office/drawing/2014/main" id="{9B2E86E4-23F1-4B7C-AB4B-D9C916BDAE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8956" y="1795462"/>
                  <a:ext cx="2194207" cy="2194207"/>
                </a:xfrm>
                <a:prstGeom prst="rect">
                  <a:avLst/>
                </a:prstGeom>
              </p:spPr>
            </p:pic>
            <p:pic>
              <p:nvPicPr>
                <p:cNvPr id="28" name="Picture 27">
                  <a:extLst>
                    <a:ext uri="{FF2B5EF4-FFF2-40B4-BE49-F238E27FC236}">
                      <a16:creationId xmlns:a16="http://schemas.microsoft.com/office/drawing/2014/main" id="{99D301F3-C3F8-4D00-9118-FD9B028ED7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0475" y="2634713"/>
                  <a:ext cx="2194207" cy="2194207"/>
                </a:xfrm>
                <a:prstGeom prst="rect">
                  <a:avLst/>
                </a:prstGeom>
              </p:spPr>
            </p:pic>
            <p:pic>
              <p:nvPicPr>
                <p:cNvPr id="30" name="Picture 29" descr="A close up of a sign&#10;&#10;Description generated with high confidence">
                  <a:extLst>
                    <a:ext uri="{FF2B5EF4-FFF2-40B4-BE49-F238E27FC236}">
                      <a16:creationId xmlns:a16="http://schemas.microsoft.com/office/drawing/2014/main" id="{D59C4AA8-A3B1-405D-9C03-D92A9AAB67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7380" y="3793361"/>
                  <a:ext cx="2194207" cy="2194207"/>
                </a:xfrm>
                <a:prstGeom prst="rect">
                  <a:avLst/>
                </a:prstGeom>
              </p:spPr>
            </p:pic>
            <p:pic>
              <p:nvPicPr>
                <p:cNvPr id="32" name="Picture 31">
                  <a:extLst>
                    <a:ext uri="{FF2B5EF4-FFF2-40B4-BE49-F238E27FC236}">
                      <a16:creationId xmlns:a16="http://schemas.microsoft.com/office/drawing/2014/main" id="{6ADCFB14-BCB0-4B53-B744-C9E17F5EB3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0475" y="588239"/>
                  <a:ext cx="2194207" cy="2194207"/>
                </a:xfrm>
                <a:prstGeom prst="rect">
                  <a:avLst/>
                </a:prstGeom>
              </p:spPr>
            </p:pic>
          </p:grpSp>
        </p:grpSp>
        <p:sp>
          <p:nvSpPr>
            <p:cNvPr id="13" name="TextBox 12"/>
            <p:cNvSpPr txBox="1"/>
            <p:nvPr/>
          </p:nvSpPr>
          <p:spPr>
            <a:xfrm>
              <a:off x="809028" y="5281269"/>
              <a:ext cx="2309551" cy="707886"/>
            </a:xfrm>
            <a:prstGeom prst="rect">
              <a:avLst/>
            </a:prstGeom>
            <a:noFill/>
          </p:spPr>
          <p:txBody>
            <a:bodyPr wrap="square" rtlCol="0">
              <a:spAutoFit/>
            </a:bodyPr>
            <a:lstStyle/>
            <a:p>
              <a:pPr algn="ctr"/>
              <a:r>
                <a:rPr lang="en-US" sz="2000" b="1" dirty="0">
                  <a:solidFill>
                    <a:srgbClr val="50632D"/>
                  </a:solidFill>
                  <a:latin typeface="Tw Cen MT" panose="020B0602020104020603" pitchFamily="34" charset="0"/>
                </a:rPr>
                <a:t>Public review</a:t>
              </a:r>
              <a:br>
                <a:rPr lang="en-US" sz="2000" b="1" dirty="0">
                  <a:solidFill>
                    <a:srgbClr val="50632D"/>
                  </a:solidFill>
                  <a:latin typeface="Tw Cen MT" panose="020B0602020104020603" pitchFamily="34" charset="0"/>
                </a:rPr>
              </a:br>
              <a:r>
                <a:rPr lang="en-US" sz="2000" b="1" dirty="0">
                  <a:solidFill>
                    <a:srgbClr val="50632D"/>
                  </a:solidFill>
                  <a:latin typeface="Tw Cen MT" panose="020B0602020104020603" pitchFamily="34" charset="0"/>
                </a:rPr>
                <a:t>of FINAL ASRP </a:t>
              </a:r>
            </a:p>
          </p:txBody>
        </p:sp>
      </p:grpSp>
      <p:sp>
        <p:nvSpPr>
          <p:cNvPr id="21" name="Content Placeholder 1">
            <a:extLst>
              <a:ext uri="{FF2B5EF4-FFF2-40B4-BE49-F238E27FC236}">
                <a16:creationId xmlns:a16="http://schemas.microsoft.com/office/drawing/2014/main" id="{63CA17CF-35CE-4DF4-8ECB-BA6D8BEA29FE}"/>
              </a:ext>
            </a:extLst>
          </p:cNvPr>
          <p:cNvSpPr txBox="1">
            <a:spLocks/>
          </p:cNvSpPr>
          <p:nvPr/>
        </p:nvSpPr>
        <p:spPr>
          <a:xfrm>
            <a:off x="676275" y="1731092"/>
            <a:ext cx="8004969" cy="579438"/>
          </a:xfrm>
          <a:prstGeom prst="rect">
            <a:avLst/>
          </a:prstGeom>
        </p:spPr>
        <p:txBody>
          <a:bodyPr vert="horz" lIns="91440" tIns="45720" rIns="91440" bIns="45720" rtlCol="0">
            <a:normAutofit/>
          </a:bodyPr>
          <a:lstStyle>
            <a:lvl1pPr marL="253604" indent="-253604"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Helvetica" panose="020B0604020202020204" pitchFamily="34" charset="0"/>
              </a:defRPr>
            </a:lvl1pPr>
            <a:lvl2pPr marL="596504" indent="-253604" algn="l" defTabSz="685800" rtl="0" eaLnBrk="1" latinLnBrk="0" hangingPunct="1">
              <a:lnSpc>
                <a:spcPct val="90000"/>
              </a:lnSpc>
              <a:spcBef>
                <a:spcPts val="375"/>
              </a:spcBef>
              <a:buFont typeface="Courier New" panose="02070309020205020404" pitchFamily="49" charset="0"/>
              <a:buChar char="o"/>
              <a:defRPr sz="2400" kern="1200">
                <a:solidFill>
                  <a:schemeClr val="tx1"/>
                </a:solidFill>
                <a:latin typeface="+mn-lt"/>
                <a:ea typeface="+mn-ea"/>
                <a:cs typeface="Helvetica" panose="020B0604020202020204" pitchFamily="34" charset="0"/>
              </a:defRPr>
            </a:lvl2pPr>
            <a:lvl3pPr marL="939404" indent="-253604"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Helvetica" panose="020B0604020202020204" pitchFamily="34" charset="0"/>
              </a:defRPr>
            </a:lvl3pPr>
            <a:lvl4pPr marL="1200150" indent="-171450" algn="l" defTabSz="685800" rtl="0" eaLnBrk="1" latinLnBrk="0" hangingPunct="1">
              <a:lnSpc>
                <a:spcPct val="90000"/>
              </a:lnSpc>
              <a:spcBef>
                <a:spcPts val="375"/>
              </a:spcBef>
              <a:buFont typeface="Courier New" panose="02070309020205020404" pitchFamily="49" charset="0"/>
              <a:buChar char="o"/>
              <a:defRPr sz="1800" kern="1200">
                <a:solidFill>
                  <a:schemeClr val="tx1"/>
                </a:solidFill>
                <a:latin typeface="+mn-lt"/>
                <a:ea typeface="+mn-ea"/>
                <a:cs typeface="Helvetica"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Helvetica"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b="1" dirty="0">
                <a:solidFill>
                  <a:srgbClr val="2F56A1"/>
                </a:solidFill>
                <a:latin typeface="Tw Cen MT" panose="020B0602020104020603" pitchFamily="34" charset="0"/>
              </a:rPr>
              <a:t>Long-Term Strategy Activities this biennium:</a:t>
            </a:r>
          </a:p>
        </p:txBody>
      </p:sp>
      <p:grpSp>
        <p:nvGrpSpPr>
          <p:cNvPr id="7" name="Group 6">
            <a:extLst>
              <a:ext uri="{FF2B5EF4-FFF2-40B4-BE49-F238E27FC236}">
                <a16:creationId xmlns:a16="http://schemas.microsoft.com/office/drawing/2014/main" id="{BEEAC136-E671-424B-9BC0-54A4829DB0BA}"/>
              </a:ext>
            </a:extLst>
          </p:cNvPr>
          <p:cNvGrpSpPr/>
          <p:nvPr/>
        </p:nvGrpSpPr>
        <p:grpSpPr>
          <a:xfrm>
            <a:off x="6469071" y="4231037"/>
            <a:ext cx="2336792" cy="2335830"/>
            <a:chOff x="6469071" y="4228421"/>
            <a:chExt cx="2336792" cy="2338446"/>
          </a:xfrm>
        </p:grpSpPr>
        <p:sp>
          <p:nvSpPr>
            <p:cNvPr id="16" name="TextBox 15"/>
            <p:cNvSpPr txBox="1"/>
            <p:nvPr/>
          </p:nvSpPr>
          <p:spPr>
            <a:xfrm>
              <a:off x="6469071" y="5920536"/>
              <a:ext cx="2336792" cy="646331"/>
            </a:xfrm>
            <a:prstGeom prst="rect">
              <a:avLst/>
            </a:prstGeom>
            <a:noFill/>
          </p:spPr>
          <p:txBody>
            <a:bodyPr wrap="square" rtlCol="0">
              <a:spAutoFit/>
            </a:bodyPr>
            <a:lstStyle/>
            <a:p>
              <a:pPr algn="ctr"/>
              <a:r>
                <a:rPr lang="en-US" dirty="0">
                  <a:solidFill>
                    <a:srgbClr val="2F56A1"/>
                  </a:solidFill>
                  <a:latin typeface="Tw Cen MT" panose="020B0602020104020603" pitchFamily="34" charset="0"/>
                </a:rPr>
                <a:t>SEPA/NEPA EIS scoping &amp; technical studies</a:t>
              </a:r>
            </a:p>
          </p:txBody>
        </p:sp>
        <p:pic>
          <p:nvPicPr>
            <p:cNvPr id="42" name="Picture 41">
              <a:extLst>
                <a:ext uri="{FF2B5EF4-FFF2-40B4-BE49-F238E27FC236}">
                  <a16:creationId xmlns:a16="http://schemas.microsoft.com/office/drawing/2014/main" id="{DBFD2730-95B7-4B02-9930-36381D2402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64503" y="4228421"/>
              <a:ext cx="1745927" cy="1747882"/>
            </a:xfrm>
            <a:prstGeom prst="rect">
              <a:avLst/>
            </a:prstGeom>
          </p:spPr>
        </p:pic>
      </p:grpSp>
      <p:grpSp>
        <p:nvGrpSpPr>
          <p:cNvPr id="4" name="Group 3">
            <a:extLst>
              <a:ext uri="{FF2B5EF4-FFF2-40B4-BE49-F238E27FC236}">
                <a16:creationId xmlns:a16="http://schemas.microsoft.com/office/drawing/2014/main" id="{B9BDB05B-F86B-4303-99DD-B17FB260C0A1}"/>
              </a:ext>
            </a:extLst>
          </p:cNvPr>
          <p:cNvGrpSpPr/>
          <p:nvPr/>
        </p:nvGrpSpPr>
        <p:grpSpPr>
          <a:xfrm>
            <a:off x="3925823" y="2024065"/>
            <a:ext cx="2130554" cy="2328278"/>
            <a:chOff x="3925823" y="2024065"/>
            <a:chExt cx="2130554" cy="2328278"/>
          </a:xfrm>
        </p:grpSpPr>
        <p:sp>
          <p:nvSpPr>
            <p:cNvPr id="17" name="TextBox 16"/>
            <p:cNvSpPr txBox="1"/>
            <p:nvPr/>
          </p:nvSpPr>
          <p:spPr>
            <a:xfrm>
              <a:off x="3925823" y="3706012"/>
              <a:ext cx="2130554" cy="646331"/>
            </a:xfrm>
            <a:prstGeom prst="rect">
              <a:avLst/>
            </a:prstGeom>
            <a:noFill/>
          </p:spPr>
          <p:txBody>
            <a:bodyPr wrap="square" rtlCol="0">
              <a:spAutoFit/>
            </a:bodyPr>
            <a:lstStyle/>
            <a:p>
              <a:pPr algn="ctr"/>
              <a:r>
                <a:rPr lang="en-US" dirty="0">
                  <a:solidFill>
                    <a:srgbClr val="2F56A1"/>
                  </a:solidFill>
                  <a:latin typeface="Tw Cen MT" panose="020B0602020104020603" pitchFamily="34" charset="0"/>
                </a:rPr>
                <a:t>Final design of</a:t>
              </a:r>
              <a:br>
                <a:rPr lang="en-US" dirty="0">
                  <a:solidFill>
                    <a:srgbClr val="2F56A1"/>
                  </a:solidFill>
                  <a:latin typeface="Tw Cen MT" panose="020B0602020104020603" pitchFamily="34" charset="0"/>
                </a:rPr>
              </a:br>
              <a:r>
                <a:rPr lang="en-US" dirty="0">
                  <a:solidFill>
                    <a:srgbClr val="2F56A1"/>
                  </a:solidFill>
                  <a:latin typeface="Tw Cen MT" panose="020B0602020104020603" pitchFamily="34" charset="0"/>
                </a:rPr>
                <a:t>North Shore Levee</a:t>
              </a:r>
            </a:p>
          </p:txBody>
        </p:sp>
        <p:pic>
          <p:nvPicPr>
            <p:cNvPr id="43" name="Picture 42">
              <a:extLst>
                <a:ext uri="{FF2B5EF4-FFF2-40B4-BE49-F238E27FC236}">
                  <a16:creationId xmlns:a16="http://schemas.microsoft.com/office/drawing/2014/main" id="{79EEF2BB-9DD5-497F-8767-49FF70C54E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18263" y="2024065"/>
              <a:ext cx="1747882" cy="1747882"/>
            </a:xfrm>
            <a:prstGeom prst="rect">
              <a:avLst/>
            </a:prstGeom>
          </p:spPr>
        </p:pic>
      </p:grpSp>
      <p:grpSp>
        <p:nvGrpSpPr>
          <p:cNvPr id="5" name="Group 4">
            <a:extLst>
              <a:ext uri="{FF2B5EF4-FFF2-40B4-BE49-F238E27FC236}">
                <a16:creationId xmlns:a16="http://schemas.microsoft.com/office/drawing/2014/main" id="{C8673C8A-0078-4D9C-B699-8A55C9F00E38}"/>
              </a:ext>
            </a:extLst>
          </p:cNvPr>
          <p:cNvGrpSpPr/>
          <p:nvPr/>
        </p:nvGrpSpPr>
        <p:grpSpPr>
          <a:xfrm>
            <a:off x="6501158" y="1961614"/>
            <a:ext cx="2223352" cy="2390729"/>
            <a:chOff x="6501158" y="1961614"/>
            <a:chExt cx="2223352" cy="2390729"/>
          </a:xfrm>
        </p:grpSpPr>
        <p:sp>
          <p:nvSpPr>
            <p:cNvPr id="19" name="TextBox 18"/>
            <p:cNvSpPr txBox="1"/>
            <p:nvPr/>
          </p:nvSpPr>
          <p:spPr>
            <a:xfrm>
              <a:off x="6501158" y="3706012"/>
              <a:ext cx="2223352" cy="646331"/>
            </a:xfrm>
            <a:prstGeom prst="rect">
              <a:avLst/>
            </a:prstGeom>
            <a:noFill/>
          </p:spPr>
          <p:txBody>
            <a:bodyPr wrap="square" rtlCol="0">
              <a:spAutoFit/>
            </a:bodyPr>
            <a:lstStyle/>
            <a:p>
              <a:pPr algn="ctr"/>
              <a:r>
                <a:rPr lang="en-US" dirty="0">
                  <a:solidFill>
                    <a:srgbClr val="2F56A1"/>
                  </a:solidFill>
                  <a:latin typeface="Tw Cen MT" panose="020B0602020104020603" pitchFamily="34" charset="0"/>
                </a:rPr>
                <a:t>Final report on RFP feasibility </a:t>
              </a:r>
            </a:p>
          </p:txBody>
        </p:sp>
        <p:pic>
          <p:nvPicPr>
            <p:cNvPr id="44" name="Picture 43" descr="A close up of a sign&#10;&#10;Description generated with high confidence">
              <a:extLst>
                <a:ext uri="{FF2B5EF4-FFF2-40B4-BE49-F238E27FC236}">
                  <a16:creationId xmlns:a16="http://schemas.microsoft.com/office/drawing/2014/main" id="{B1587BBC-17BC-41E8-B23F-7E6DBD58DE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63526" y="1961614"/>
              <a:ext cx="1747882" cy="1747882"/>
            </a:xfrm>
            <a:prstGeom prst="rect">
              <a:avLst/>
            </a:prstGeom>
          </p:spPr>
        </p:pic>
      </p:grpSp>
      <p:grpSp>
        <p:nvGrpSpPr>
          <p:cNvPr id="6" name="Group 5">
            <a:extLst>
              <a:ext uri="{FF2B5EF4-FFF2-40B4-BE49-F238E27FC236}">
                <a16:creationId xmlns:a16="http://schemas.microsoft.com/office/drawing/2014/main" id="{C945801A-BC0C-4485-9638-4A108E169B07}"/>
              </a:ext>
            </a:extLst>
          </p:cNvPr>
          <p:cNvGrpSpPr/>
          <p:nvPr/>
        </p:nvGrpSpPr>
        <p:grpSpPr>
          <a:xfrm>
            <a:off x="3586163" y="4228421"/>
            <a:ext cx="2725131" cy="2338446"/>
            <a:chOff x="3586163" y="4228421"/>
            <a:chExt cx="2725131" cy="2338446"/>
          </a:xfrm>
        </p:grpSpPr>
        <p:sp>
          <p:nvSpPr>
            <p:cNvPr id="18" name="TextBox 17"/>
            <p:cNvSpPr txBox="1"/>
            <p:nvPr/>
          </p:nvSpPr>
          <p:spPr>
            <a:xfrm>
              <a:off x="3586163" y="5920536"/>
              <a:ext cx="2725131" cy="646331"/>
            </a:xfrm>
            <a:prstGeom prst="rect">
              <a:avLst/>
            </a:prstGeom>
            <a:noFill/>
          </p:spPr>
          <p:txBody>
            <a:bodyPr wrap="square" rtlCol="0">
              <a:spAutoFit/>
            </a:bodyPr>
            <a:lstStyle/>
            <a:p>
              <a:pPr algn="ctr"/>
              <a:r>
                <a:rPr lang="en-US" dirty="0">
                  <a:solidFill>
                    <a:srgbClr val="2F56A1"/>
                  </a:solidFill>
                  <a:latin typeface="Tw Cen MT" panose="020B0602020104020603" pitchFamily="34" charset="0"/>
                </a:rPr>
                <a:t>Community Flood Assistance &amp; Resilience Program</a:t>
              </a:r>
            </a:p>
          </p:txBody>
        </p:sp>
        <p:pic>
          <p:nvPicPr>
            <p:cNvPr id="45" name="Picture 44" descr="A close up of a sign&#10;&#10;Description generated with high confidence">
              <a:extLst>
                <a:ext uri="{FF2B5EF4-FFF2-40B4-BE49-F238E27FC236}">
                  <a16:creationId xmlns:a16="http://schemas.microsoft.com/office/drawing/2014/main" id="{54E7FE03-00F1-4DE8-B979-EE325FDE4A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17159" y="4228421"/>
              <a:ext cx="1747882" cy="1747882"/>
            </a:xfrm>
            <a:prstGeom prst="rect">
              <a:avLst/>
            </a:prstGeom>
          </p:spPr>
        </p:pic>
      </p:grpSp>
    </p:spTree>
    <p:extLst>
      <p:ext uri="{BB962C8B-B14F-4D97-AF65-F5344CB8AC3E}">
        <p14:creationId xmlns:p14="http://schemas.microsoft.com/office/powerpoint/2010/main" val="31459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31" y="3647615"/>
            <a:ext cx="3109229" cy="3109229"/>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5793" t="23864" b="892"/>
          <a:stretch/>
        </p:blipFill>
        <p:spPr>
          <a:xfrm>
            <a:off x="2602550" y="2131081"/>
            <a:ext cx="4793568" cy="3837338"/>
          </a:xfrm>
          <a:prstGeom prst="rect">
            <a:avLst/>
          </a:prstGeom>
          <a:ln w="3175">
            <a:solidFill>
              <a:schemeClr val="tx1"/>
            </a:solidFill>
          </a:ln>
        </p:spPr>
      </p:pic>
      <p:sp>
        <p:nvSpPr>
          <p:cNvPr id="2" name="Title 1"/>
          <p:cNvSpPr>
            <a:spLocks noGrp="1"/>
          </p:cNvSpPr>
          <p:nvPr>
            <p:ph type="title"/>
          </p:nvPr>
        </p:nvSpPr>
        <p:spPr/>
        <p:txBody>
          <a:bodyPr/>
          <a:lstStyle/>
          <a:p>
            <a:r>
              <a:rPr lang="en-US" dirty="0"/>
              <a:t>FCZD Project Proposal</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7327" y="1441162"/>
            <a:ext cx="3086673" cy="2451181"/>
          </a:xfrm>
          <a:prstGeom prst="rect">
            <a:avLst/>
          </a:prstGeom>
        </p:spPr>
      </p:pic>
      <p:pic>
        <p:nvPicPr>
          <p:cNvPr id="7" name="Picture 6">
            <a:extLst>
              <a:ext uri="{FF2B5EF4-FFF2-40B4-BE49-F238E27FC236}">
                <a16:creationId xmlns:a16="http://schemas.microsoft.com/office/drawing/2014/main" id="{79EEF2BB-9DD5-497F-8767-49FF70C54E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6118" y="3647615"/>
            <a:ext cx="1747882" cy="1747882"/>
          </a:xfrm>
          <a:prstGeom prst="rect">
            <a:avLst/>
          </a:prstGeom>
        </p:spPr>
      </p:pic>
      <p:grpSp>
        <p:nvGrpSpPr>
          <p:cNvPr id="8" name="Group 7">
            <a:extLst>
              <a:ext uri="{FF2B5EF4-FFF2-40B4-BE49-F238E27FC236}">
                <a16:creationId xmlns:a16="http://schemas.microsoft.com/office/drawing/2014/main" id="{BEEAC136-E671-424B-9BC0-54A4829DB0BA}"/>
              </a:ext>
            </a:extLst>
          </p:cNvPr>
          <p:cNvGrpSpPr/>
          <p:nvPr/>
        </p:nvGrpSpPr>
        <p:grpSpPr>
          <a:xfrm>
            <a:off x="102731" y="1781533"/>
            <a:ext cx="2336792" cy="1745926"/>
            <a:chOff x="6469071" y="4542400"/>
            <a:chExt cx="2336792" cy="1747882"/>
          </a:xfrm>
        </p:grpSpPr>
        <p:sp>
          <p:nvSpPr>
            <p:cNvPr id="9" name="TextBox 8"/>
            <p:cNvSpPr txBox="1"/>
            <p:nvPr/>
          </p:nvSpPr>
          <p:spPr>
            <a:xfrm>
              <a:off x="6469071" y="5920536"/>
              <a:ext cx="2336792" cy="369746"/>
            </a:xfrm>
            <a:prstGeom prst="rect">
              <a:avLst/>
            </a:prstGeom>
            <a:noFill/>
          </p:spPr>
          <p:txBody>
            <a:bodyPr wrap="square" rtlCol="0">
              <a:spAutoFit/>
            </a:bodyPr>
            <a:lstStyle/>
            <a:p>
              <a:pPr algn="ctr"/>
              <a:endParaRPr lang="en-US" dirty="0">
                <a:solidFill>
                  <a:srgbClr val="2F56A1"/>
                </a:solidFill>
                <a:latin typeface="Tw Cen MT" panose="020B0602020104020603" pitchFamily="34" charset="0"/>
              </a:endParaRPr>
            </a:p>
          </p:txBody>
        </p:sp>
        <p:pic>
          <p:nvPicPr>
            <p:cNvPr id="10" name="Picture 9">
              <a:extLst>
                <a:ext uri="{FF2B5EF4-FFF2-40B4-BE49-F238E27FC236}">
                  <a16:creationId xmlns:a16="http://schemas.microsoft.com/office/drawing/2014/main" id="{DBFD2730-95B7-4B02-9930-36381D2402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4503" y="4542400"/>
              <a:ext cx="1745927" cy="1747882"/>
            </a:xfrm>
            <a:prstGeom prst="rect">
              <a:avLst/>
            </a:prstGeom>
          </p:spPr>
        </p:pic>
      </p:grpSp>
      <p:cxnSp>
        <p:nvCxnSpPr>
          <p:cNvPr id="5" name="Straight Arrow Connector 4"/>
          <p:cNvCxnSpPr/>
          <p:nvPr/>
        </p:nvCxnSpPr>
        <p:spPr>
          <a:xfrm flipH="1">
            <a:off x="5430179" y="2469211"/>
            <a:ext cx="1197332" cy="79542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210887" y="4049750"/>
            <a:ext cx="1825091" cy="2804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887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69068" y="5082702"/>
            <a:ext cx="7855085" cy="1381328"/>
          </a:xfrm>
          <a:prstGeom prst="rect">
            <a:avLst/>
          </a:prstGeom>
          <a:solidFill>
            <a:srgbClr val="FFFF00"/>
          </a:solidFill>
        </p:spPr>
        <p:txBody>
          <a:bodyPr wrap="square" rtlCol="0">
            <a:spAutoFit/>
          </a:bodyPr>
          <a:lstStyle/>
          <a:p>
            <a:endParaRPr lang="en-US" dirty="0"/>
          </a:p>
        </p:txBody>
      </p:sp>
      <p:sp>
        <p:nvSpPr>
          <p:cNvPr id="3" name="Title 2">
            <a:extLst>
              <a:ext uri="{FF2B5EF4-FFF2-40B4-BE49-F238E27FC236}">
                <a16:creationId xmlns:a16="http://schemas.microsoft.com/office/drawing/2014/main" id="{48879838-26EC-4BA5-83D1-3B4094CFB0CA}"/>
              </a:ext>
            </a:extLst>
          </p:cNvPr>
          <p:cNvSpPr>
            <a:spLocks noGrp="1"/>
          </p:cNvSpPr>
          <p:nvPr>
            <p:ph type="title"/>
          </p:nvPr>
        </p:nvSpPr>
        <p:spPr/>
        <p:txBody>
          <a:bodyPr/>
          <a:lstStyle/>
          <a:p>
            <a:r>
              <a:rPr lang="en-US" dirty="0"/>
              <a:t>Flood Retention Facility &amp; Airport Levee SEPA/NEPA EIS Process</a:t>
            </a:r>
          </a:p>
        </p:txBody>
      </p:sp>
      <p:pic>
        <p:nvPicPr>
          <p:cNvPr id="1026" name="Picture 2">
            <a:extLst>
              <a:ext uri="{FF2B5EF4-FFF2-40B4-BE49-F238E27FC236}">
                <a16:creationId xmlns:a16="http://schemas.microsoft.com/office/drawing/2014/main" id="{92CC07EF-38F5-421A-A54A-523CF8F0ECA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3185" y="1542583"/>
            <a:ext cx="7956442" cy="49801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371959" y="1821051"/>
            <a:ext cx="1596325" cy="8524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833245" y="1821051"/>
            <a:ext cx="1596325" cy="8524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71959" y="1924088"/>
            <a:ext cx="1658319" cy="646331"/>
          </a:xfrm>
          <a:prstGeom prst="rect">
            <a:avLst/>
          </a:prstGeom>
          <a:noFill/>
        </p:spPr>
        <p:txBody>
          <a:bodyPr wrap="square" rtlCol="0">
            <a:spAutoFit/>
          </a:bodyPr>
          <a:lstStyle/>
          <a:p>
            <a:pPr algn="ctr"/>
            <a:r>
              <a:rPr lang="en-US" dirty="0"/>
              <a:t>Public Comment</a:t>
            </a:r>
          </a:p>
        </p:txBody>
      </p:sp>
      <p:sp>
        <p:nvSpPr>
          <p:cNvPr id="7" name="TextBox 6"/>
          <p:cNvSpPr txBox="1"/>
          <p:nvPr/>
        </p:nvSpPr>
        <p:spPr>
          <a:xfrm>
            <a:off x="3802247" y="1900841"/>
            <a:ext cx="1658319" cy="646331"/>
          </a:xfrm>
          <a:prstGeom prst="rect">
            <a:avLst/>
          </a:prstGeom>
          <a:noFill/>
        </p:spPr>
        <p:txBody>
          <a:bodyPr wrap="square" rtlCol="0">
            <a:spAutoFit/>
          </a:bodyPr>
          <a:lstStyle/>
          <a:p>
            <a:pPr algn="ctr"/>
            <a:r>
              <a:rPr lang="en-US" dirty="0"/>
              <a:t>Public Comment</a:t>
            </a:r>
          </a:p>
        </p:txBody>
      </p:sp>
      <p:sp>
        <p:nvSpPr>
          <p:cNvPr id="6" name="Down Arrow 5"/>
          <p:cNvSpPr/>
          <p:nvPr/>
        </p:nvSpPr>
        <p:spPr>
          <a:xfrm>
            <a:off x="1092631" y="2758698"/>
            <a:ext cx="232474" cy="3177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4463512" y="2758698"/>
            <a:ext cx="247973" cy="3719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28650" y="5137688"/>
            <a:ext cx="7228991" cy="1384995"/>
          </a:xfrm>
          <a:prstGeom prst="rect">
            <a:avLst/>
          </a:prstGeom>
          <a:noFill/>
        </p:spPr>
        <p:txBody>
          <a:bodyPr wrap="square" rtlCol="0">
            <a:spAutoFit/>
          </a:bodyPr>
          <a:lstStyle/>
          <a:p>
            <a:r>
              <a:rPr lang="en-US" sz="2800" b="1" dirty="0"/>
              <a:t>Public Meetings:</a:t>
            </a:r>
          </a:p>
          <a:p>
            <a:r>
              <a:rPr lang="en-US" sz="2800" b="1" dirty="0"/>
              <a:t>October 16, 5 - 8 pm at Montesano City Hall  </a:t>
            </a:r>
          </a:p>
          <a:p>
            <a:r>
              <a:rPr lang="en-US" sz="2800" b="1" dirty="0"/>
              <a:t>October 17, 5 – 8 pm at Centralia College</a:t>
            </a:r>
          </a:p>
        </p:txBody>
      </p:sp>
    </p:spTree>
    <p:extLst>
      <p:ext uri="{BB962C8B-B14F-4D97-AF65-F5344CB8AC3E}">
        <p14:creationId xmlns:p14="http://schemas.microsoft.com/office/powerpoint/2010/main" val="62375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AC05F-357D-47D5-BA8B-FBA98E74A675}"/>
              </a:ext>
            </a:extLst>
          </p:cNvPr>
          <p:cNvSpPr>
            <a:spLocks noGrp="1"/>
          </p:cNvSpPr>
          <p:nvPr>
            <p:ph type="title"/>
          </p:nvPr>
        </p:nvSpPr>
        <p:spPr>
          <a:xfrm>
            <a:off x="628650" y="-1"/>
            <a:ext cx="7886700" cy="1441163"/>
          </a:xfrm>
        </p:spPr>
        <p:txBody>
          <a:bodyPr/>
          <a:lstStyle/>
          <a:p>
            <a:r>
              <a:rPr lang="en-US" dirty="0"/>
              <a:t>Integrated Strategy</a:t>
            </a:r>
          </a:p>
        </p:txBody>
      </p:sp>
      <p:grpSp>
        <p:nvGrpSpPr>
          <p:cNvPr id="16" name="Legend">
            <a:extLst>
              <a:ext uri="{FF2B5EF4-FFF2-40B4-BE49-F238E27FC236}">
                <a16:creationId xmlns:a16="http://schemas.microsoft.com/office/drawing/2014/main" id="{AA5C7752-C945-494F-91A9-5CDD54B2374D}"/>
              </a:ext>
            </a:extLst>
          </p:cNvPr>
          <p:cNvGrpSpPr/>
          <p:nvPr/>
        </p:nvGrpSpPr>
        <p:grpSpPr>
          <a:xfrm>
            <a:off x="6231261" y="5201152"/>
            <a:ext cx="2815238" cy="1501751"/>
            <a:chOff x="6032478" y="5091822"/>
            <a:chExt cx="2815238" cy="1501751"/>
          </a:xfrm>
        </p:grpSpPr>
        <p:grpSp>
          <p:nvGrpSpPr>
            <p:cNvPr id="12" name="Group 11">
              <a:extLst>
                <a:ext uri="{FF2B5EF4-FFF2-40B4-BE49-F238E27FC236}">
                  <a16:creationId xmlns:a16="http://schemas.microsoft.com/office/drawing/2014/main" id="{9DB85A5E-2793-4978-834E-1723A3915899}"/>
                </a:ext>
              </a:extLst>
            </p:cNvPr>
            <p:cNvGrpSpPr/>
            <p:nvPr/>
          </p:nvGrpSpPr>
          <p:grpSpPr>
            <a:xfrm>
              <a:off x="6032478" y="5478120"/>
              <a:ext cx="2815238" cy="1115453"/>
              <a:chOff x="5365225" y="5360286"/>
              <a:chExt cx="2815238" cy="1115453"/>
            </a:xfrm>
          </p:grpSpPr>
          <p:pic>
            <p:nvPicPr>
              <p:cNvPr id="13" name="Picture 12">
                <a:extLst>
                  <a:ext uri="{FF2B5EF4-FFF2-40B4-BE49-F238E27FC236}">
                    <a16:creationId xmlns:a16="http://schemas.microsoft.com/office/drawing/2014/main" id="{FE49FC01-4A61-4C55-AA57-8DE003CDA9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7130" y="5360286"/>
                <a:ext cx="2053333" cy="342857"/>
              </a:xfrm>
              <a:prstGeom prst="rect">
                <a:avLst/>
              </a:prstGeom>
            </p:spPr>
          </p:pic>
          <p:pic>
            <p:nvPicPr>
              <p:cNvPr id="14" name="Picture 13">
                <a:extLst>
                  <a:ext uri="{FF2B5EF4-FFF2-40B4-BE49-F238E27FC236}">
                    <a16:creationId xmlns:a16="http://schemas.microsoft.com/office/drawing/2014/main" id="{FABE24FE-F3F6-4EE8-A639-DB53E0CDB0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5225" y="6132882"/>
                <a:ext cx="2815238" cy="342857"/>
              </a:xfrm>
              <a:prstGeom prst="rect">
                <a:avLst/>
              </a:prstGeom>
            </p:spPr>
          </p:pic>
          <p:pic>
            <p:nvPicPr>
              <p:cNvPr id="15" name="Picture 14">
                <a:extLst>
                  <a:ext uri="{FF2B5EF4-FFF2-40B4-BE49-F238E27FC236}">
                    <a16:creationId xmlns:a16="http://schemas.microsoft.com/office/drawing/2014/main" id="{C27C38A3-0D1F-4011-AD8F-B48110239E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3320" y="5746584"/>
                <a:ext cx="2297143" cy="342857"/>
              </a:xfrm>
              <a:prstGeom prst="rect">
                <a:avLst/>
              </a:prstGeom>
            </p:spPr>
          </p:pic>
        </p:grpSp>
        <p:pic>
          <p:nvPicPr>
            <p:cNvPr id="11" name="Picture 10">
              <a:extLst>
                <a:ext uri="{FF2B5EF4-FFF2-40B4-BE49-F238E27FC236}">
                  <a16:creationId xmlns:a16="http://schemas.microsoft.com/office/drawing/2014/main" id="{D029CFB7-C955-41D9-B67A-BA68ABC425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9145" y="5091822"/>
              <a:ext cx="1028571" cy="342857"/>
            </a:xfrm>
            <a:prstGeom prst="rect">
              <a:avLst/>
            </a:prstGeom>
          </p:spPr>
        </p:pic>
      </p:grpSp>
      <p:pic>
        <p:nvPicPr>
          <p:cNvPr id="8" name="3">
            <a:extLst>
              <a:ext uri="{FF2B5EF4-FFF2-40B4-BE49-F238E27FC236}">
                <a16:creationId xmlns:a16="http://schemas.microsoft.com/office/drawing/2014/main" id="{6D634C1D-2F8E-495F-8869-1CC2CA1A31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915" y="1484729"/>
            <a:ext cx="6831097" cy="5017399"/>
          </a:xfrm>
          <a:prstGeom prst="rect">
            <a:avLst/>
          </a:prstGeom>
        </p:spPr>
      </p:pic>
      <p:pic>
        <p:nvPicPr>
          <p:cNvPr id="4" name="1">
            <a:extLst>
              <a:ext uri="{FF2B5EF4-FFF2-40B4-BE49-F238E27FC236}">
                <a16:creationId xmlns:a16="http://schemas.microsoft.com/office/drawing/2014/main" id="{B9FF0411-6C0F-46AF-9A37-A7B2AD673F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4916" y="1480918"/>
            <a:ext cx="6831095" cy="5017399"/>
          </a:xfrm>
          <a:prstGeom prst="rect">
            <a:avLst/>
          </a:prstGeom>
        </p:spPr>
      </p:pic>
      <p:pic>
        <p:nvPicPr>
          <p:cNvPr id="6" name="2">
            <a:extLst>
              <a:ext uri="{FF2B5EF4-FFF2-40B4-BE49-F238E27FC236}">
                <a16:creationId xmlns:a16="http://schemas.microsoft.com/office/drawing/2014/main" id="{D9F67335-5DAA-4BC6-AB4B-4B7D5B88F3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4001" y="1481695"/>
            <a:ext cx="6831095" cy="5017399"/>
          </a:xfrm>
          <a:prstGeom prst="rect">
            <a:avLst/>
          </a:prstGeom>
        </p:spPr>
      </p:pic>
    </p:spTree>
    <p:extLst>
      <p:ext uri="{BB962C8B-B14F-4D97-AF65-F5344CB8AC3E}">
        <p14:creationId xmlns:p14="http://schemas.microsoft.com/office/powerpoint/2010/main" val="106415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 presetClass="emph" presetSubtype="0" autoRev="1" fill="hold" nodeType="withEffect">
                                  <p:stCondLst>
                                    <p:cond delay="0"/>
                                  </p:stCondLst>
                                  <p:childTnLst>
                                    <p:animScale>
                                      <p:cBhvr>
                                        <p:cTn id="9" dur="500" fill="hold"/>
                                        <p:tgtEl>
                                          <p:spTgt spid="4"/>
                                        </p:tgtEl>
                                      </p:cBhvr>
                                      <p:by x="150000" y="150000"/>
                                    </p:animScale>
                                  </p:childTnLst>
                                </p:cTn>
                              </p:par>
                              <p:par>
                                <p:cTn id="10" presetID="10"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F90CCB-54ED-4CDC-A319-B8E56CDE2D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99" y="1441163"/>
            <a:ext cx="9139601" cy="5494330"/>
          </a:xfrm>
          <a:prstGeom prst="rect">
            <a:avLst/>
          </a:prstGeom>
          <a:ln>
            <a:noFill/>
          </a:ln>
        </p:spPr>
      </p:pic>
      <p:sp>
        <p:nvSpPr>
          <p:cNvPr id="9" name="Title 8"/>
          <p:cNvSpPr>
            <a:spLocks noGrp="1"/>
          </p:cNvSpPr>
          <p:nvPr>
            <p:ph type="title"/>
          </p:nvPr>
        </p:nvSpPr>
        <p:spPr/>
        <p:txBody>
          <a:bodyPr>
            <a:normAutofit/>
          </a:bodyPr>
          <a:lstStyle/>
          <a:p>
            <a:r>
              <a:rPr lang="en-US" sz="4050" dirty="0"/>
              <a:t>A Safe, Resilient &amp; Prosperous Region</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9237" y="1882244"/>
            <a:ext cx="2378587" cy="3171449"/>
          </a:xfrm>
          <a:prstGeom prst="rect">
            <a:avLst/>
          </a:prstGeom>
        </p:spPr>
      </p:pic>
      <p:pic>
        <p:nvPicPr>
          <p:cNvPr id="6" name="Picture 5">
            <a:extLst>
              <a:ext uri="{FF2B5EF4-FFF2-40B4-BE49-F238E27FC236}">
                <a16:creationId xmlns:a16="http://schemas.microsoft.com/office/drawing/2014/main" id="{83DD92E4-2CF0-43C3-9C29-B388D382B0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67979" y="3583453"/>
            <a:ext cx="2605140" cy="2220662"/>
          </a:xfrm>
          <a:prstGeom prst="rect">
            <a:avLst/>
          </a:prstGeom>
          <a:ln w="3175" cap="sq">
            <a:no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429" y="3861476"/>
            <a:ext cx="2007809" cy="2771892"/>
          </a:xfrm>
          <a:prstGeom prst="rect">
            <a:avLst/>
          </a:prstGeom>
        </p:spPr>
      </p:pic>
    </p:spTree>
    <p:extLst>
      <p:ext uri="{BB962C8B-B14F-4D97-AF65-F5344CB8AC3E}">
        <p14:creationId xmlns:p14="http://schemas.microsoft.com/office/powerpoint/2010/main" val="986564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3EBEA-3B91-4F62-BE36-1B002B3531B1}"/>
              </a:ext>
            </a:extLst>
          </p:cNvPr>
          <p:cNvSpPr>
            <a:spLocks noGrp="1"/>
          </p:cNvSpPr>
          <p:nvPr>
            <p:ph type="ctrTitle"/>
          </p:nvPr>
        </p:nvSpPr>
        <p:spPr>
          <a:xfrm>
            <a:off x="210066" y="1520680"/>
            <a:ext cx="8501448" cy="3762520"/>
          </a:xfrm>
        </p:spPr>
        <p:txBody>
          <a:bodyPr anchor="ctr" anchorCtr="0"/>
          <a:lstStyle/>
          <a:p>
            <a:r>
              <a:rPr lang="en-US" b="1" dirty="0"/>
              <a:t>www.chehalisbasinstrategy.com</a:t>
            </a:r>
            <a:br>
              <a:rPr lang="en-US" b="1" dirty="0"/>
            </a:br>
            <a:br>
              <a:rPr lang="en-US" b="1" dirty="0"/>
            </a:br>
            <a:r>
              <a:rPr lang="en-US" b="1" dirty="0"/>
              <a:t>info@chehalisbasinstrategy.com </a:t>
            </a:r>
          </a:p>
        </p:txBody>
      </p:sp>
      <p:sp>
        <p:nvSpPr>
          <p:cNvPr id="4" name="Title 2">
            <a:extLst>
              <a:ext uri="{FF2B5EF4-FFF2-40B4-BE49-F238E27FC236}">
                <a16:creationId xmlns:a16="http://schemas.microsoft.com/office/drawing/2014/main" id="{1A033987-B0C9-4E3B-8827-13487C51C092}"/>
              </a:ext>
            </a:extLst>
          </p:cNvPr>
          <p:cNvSpPr txBox="1">
            <a:spLocks/>
          </p:cNvSpPr>
          <p:nvPr/>
        </p:nvSpPr>
        <p:spPr>
          <a:xfrm>
            <a:off x="628650" y="-1"/>
            <a:ext cx="7886700" cy="1075039"/>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lang="en-US" sz="4400" kern="1200">
                <a:solidFill>
                  <a:schemeClr val="tx1"/>
                </a:solidFill>
                <a:latin typeface="Tw Cen MT" panose="020B0602020104020603" pitchFamily="34" charset="0"/>
                <a:ea typeface="+mj-ea"/>
                <a:cs typeface="Helvetica" panose="020B0604020202020204" pitchFamily="34" charset="0"/>
              </a:defRPr>
            </a:lvl1pPr>
          </a:lstStyle>
          <a:p>
            <a:pPr algn="l"/>
            <a:r>
              <a:rPr lang="en-US" dirty="0">
                <a:solidFill>
                  <a:schemeClr val="bg1"/>
                </a:solidFill>
              </a:rPr>
              <a:t>THANK YOU!!!</a:t>
            </a:r>
          </a:p>
        </p:txBody>
      </p:sp>
    </p:spTree>
    <p:extLst>
      <p:ext uri="{BB962C8B-B14F-4D97-AF65-F5344CB8AC3E}">
        <p14:creationId xmlns:p14="http://schemas.microsoft.com/office/powerpoint/2010/main" val="210049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F90CCB-54ED-4CDC-A319-B8E56CDE2D0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a:ext>
            </a:extLst>
          </a:blip>
          <a:srcRect/>
          <a:stretch/>
        </p:blipFill>
        <p:spPr>
          <a:xfrm>
            <a:off x="4399" y="1441162"/>
            <a:ext cx="9139601" cy="5416838"/>
          </a:xfrm>
          <a:prstGeom prst="rect">
            <a:avLst/>
          </a:prstGeom>
          <a:ln>
            <a:noFill/>
          </a:ln>
        </p:spPr>
      </p:pic>
      <p:sp>
        <p:nvSpPr>
          <p:cNvPr id="9" name="Title 8"/>
          <p:cNvSpPr>
            <a:spLocks noGrp="1"/>
          </p:cNvSpPr>
          <p:nvPr>
            <p:ph type="title"/>
          </p:nvPr>
        </p:nvSpPr>
        <p:spPr/>
        <p:txBody>
          <a:bodyPr>
            <a:normAutofit/>
          </a:bodyPr>
          <a:lstStyle/>
          <a:p>
            <a:r>
              <a:rPr lang="en-US" sz="4050" dirty="0"/>
              <a:t>A Fertile &amp; Bucolic Region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6763" y="2075973"/>
            <a:ext cx="2026621" cy="2702161"/>
          </a:xfrm>
          <a:prstGeom prst="rect">
            <a:avLst/>
          </a:prstGeom>
        </p:spPr>
      </p:pic>
      <p:pic>
        <p:nvPicPr>
          <p:cNvPr id="6" name="Picture 5">
            <a:extLst>
              <a:ext uri="{FF2B5EF4-FFF2-40B4-BE49-F238E27FC236}">
                <a16:creationId xmlns:a16="http://schemas.microsoft.com/office/drawing/2014/main" id="{83DD92E4-2CF0-43C3-9C29-B388D382B0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75816" y="3234741"/>
            <a:ext cx="2275638" cy="1939789"/>
          </a:xfrm>
          <a:prstGeom prst="rect">
            <a:avLst/>
          </a:prstGeom>
          <a:ln w="3175" cap="sq">
            <a:no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429" y="3532710"/>
            <a:ext cx="1696079" cy="2341531"/>
          </a:xfrm>
          <a:prstGeom prst="rect">
            <a:avLst/>
          </a:prstGeom>
        </p:spPr>
      </p:pic>
    </p:spTree>
    <p:extLst>
      <p:ext uri="{BB962C8B-B14F-4D97-AF65-F5344CB8AC3E}">
        <p14:creationId xmlns:p14="http://schemas.microsoft.com/office/powerpoint/2010/main" val="1329279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 With Extreme Flooding</a:t>
            </a:r>
          </a:p>
        </p:txBody>
      </p:sp>
      <p:pic>
        <p:nvPicPr>
          <p:cNvPr id="3" name="Picture 2">
            <a:extLst>
              <a:ext uri="{FF2B5EF4-FFF2-40B4-BE49-F238E27FC236}">
                <a16:creationId xmlns:a16="http://schemas.microsoft.com/office/drawing/2014/main" id="{C0F4CC0F-30B0-427A-A3DA-150B98FF91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441162"/>
            <a:ext cx="9144000" cy="5338257"/>
          </a:xfrm>
          <a:prstGeom prst="rect">
            <a:avLst/>
          </a:prstGeom>
        </p:spPr>
      </p:pic>
    </p:spTree>
    <p:extLst>
      <p:ext uri="{BB962C8B-B14F-4D97-AF65-F5344CB8AC3E}">
        <p14:creationId xmlns:p14="http://schemas.microsoft.com/office/powerpoint/2010/main" val="3184956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An Abundant River Basin…</a:t>
            </a:r>
          </a:p>
        </p:txBody>
      </p:sp>
      <p:pic>
        <p:nvPicPr>
          <p:cNvPr id="2" name="Picture 1">
            <a:extLst>
              <a:ext uri="{FF2B5EF4-FFF2-40B4-BE49-F238E27FC236}">
                <a16:creationId xmlns:a16="http://schemas.microsoft.com/office/drawing/2014/main" id="{A66B749E-130E-4A74-978E-1D798750D89F}"/>
              </a:ext>
            </a:extLst>
          </p:cNvPr>
          <p:cNvPicPr>
            <a:picLocks noChangeAspect="1"/>
          </p:cNvPicPr>
          <p:nvPr/>
        </p:nvPicPr>
        <p:blipFill>
          <a:blip r:embed="rId3"/>
          <a:stretch>
            <a:fillRect/>
          </a:stretch>
        </p:blipFill>
        <p:spPr>
          <a:xfrm>
            <a:off x="0" y="1441161"/>
            <a:ext cx="9144000" cy="5345401"/>
          </a:xfrm>
          <a:prstGeom prst="rect">
            <a:avLst/>
          </a:prstGeom>
        </p:spPr>
      </p:pic>
    </p:spTree>
    <p:extLst>
      <p:ext uri="{BB962C8B-B14F-4D97-AF65-F5344CB8AC3E}">
        <p14:creationId xmlns:p14="http://schemas.microsoft.com/office/powerpoint/2010/main" val="2958884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Aquatic Species are Struggling</a:t>
            </a:r>
          </a:p>
        </p:txBody>
      </p:sp>
      <p:pic>
        <p:nvPicPr>
          <p:cNvPr id="2" name="Picture 1">
            <a:extLst>
              <a:ext uri="{FF2B5EF4-FFF2-40B4-BE49-F238E27FC236}">
                <a16:creationId xmlns:a16="http://schemas.microsoft.com/office/drawing/2014/main" id="{D7EFF426-7F28-4249-86A5-A2D65F34A7B2}"/>
              </a:ext>
            </a:extLst>
          </p:cNvPr>
          <p:cNvPicPr>
            <a:picLocks noChangeAspect="1"/>
          </p:cNvPicPr>
          <p:nvPr/>
        </p:nvPicPr>
        <p:blipFill>
          <a:blip r:embed="rId3"/>
          <a:stretch>
            <a:fillRect/>
          </a:stretch>
        </p:blipFill>
        <p:spPr>
          <a:xfrm>
            <a:off x="0" y="2119864"/>
            <a:ext cx="9144000" cy="4101084"/>
          </a:xfrm>
          <a:prstGeom prst="rect">
            <a:avLst/>
          </a:prstGeom>
        </p:spPr>
      </p:pic>
      <p:sp>
        <p:nvSpPr>
          <p:cNvPr id="4" name="TextBox 3">
            <a:extLst>
              <a:ext uri="{FF2B5EF4-FFF2-40B4-BE49-F238E27FC236}">
                <a16:creationId xmlns:a16="http://schemas.microsoft.com/office/drawing/2014/main" id="{ACEAFFAB-CA84-466E-956A-0F475B7D0ED7}"/>
              </a:ext>
            </a:extLst>
          </p:cNvPr>
          <p:cNvSpPr txBox="1"/>
          <p:nvPr/>
        </p:nvSpPr>
        <p:spPr>
          <a:xfrm>
            <a:off x="349644" y="4146881"/>
            <a:ext cx="8444712" cy="1846659"/>
          </a:xfrm>
          <a:prstGeom prst="rect">
            <a:avLst/>
          </a:prstGeom>
          <a:solidFill>
            <a:schemeClr val="bg1">
              <a:alpha val="65000"/>
            </a:schemeClr>
          </a:solidFill>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lvl="0" indent="-342900">
              <a:lnSpc>
                <a:spcPct val="200000"/>
              </a:lnSpc>
              <a:buFont typeface="Arial"/>
              <a:buChar char="•"/>
            </a:pPr>
            <a:r>
              <a:rPr lang="en-US" sz="2400" dirty="0">
                <a:solidFill>
                  <a:schemeClr val="tx1"/>
                </a:solidFill>
                <a:cs typeface="Helvetica" panose="020B0604020202020204" pitchFamily="34" charset="0"/>
              </a:rPr>
              <a:t>Harvest limited by poor runs over the last 30 years</a:t>
            </a:r>
          </a:p>
          <a:p>
            <a:pPr marL="342900" lvl="0" indent="-342900">
              <a:lnSpc>
                <a:spcPct val="200000"/>
              </a:lnSpc>
              <a:buFont typeface="Arial"/>
              <a:buChar char="•"/>
            </a:pPr>
            <a:r>
              <a:rPr lang="en-US" sz="2400" dirty="0">
                <a:solidFill>
                  <a:schemeClr val="tx1"/>
                </a:solidFill>
                <a:cs typeface="Helvetica" panose="020B0604020202020204" pitchFamily="34" charset="0"/>
              </a:rPr>
              <a:t>Habitat productivity degraded by up to 80 percent</a:t>
            </a:r>
          </a:p>
          <a:p>
            <a:endParaRPr lang="en-US" dirty="0"/>
          </a:p>
        </p:txBody>
      </p:sp>
    </p:spTree>
    <p:extLst>
      <p:ext uri="{BB962C8B-B14F-4D97-AF65-F5344CB8AC3E}">
        <p14:creationId xmlns:p14="http://schemas.microsoft.com/office/powerpoint/2010/main" val="56555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50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1200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Forest" descr="A close up of a logo&#10;&#10;Description generated with high confidence">
            <a:extLst>
              <a:ext uri="{FF2B5EF4-FFF2-40B4-BE49-F238E27FC236}">
                <a16:creationId xmlns:a16="http://schemas.microsoft.com/office/drawing/2014/main" id="{49A6244D-75F5-487C-B1D5-CF81CEDF5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62" y="1982637"/>
            <a:ext cx="3756026" cy="3756026"/>
          </a:xfrm>
          <a:prstGeom prst="rect">
            <a:avLst/>
          </a:prstGeom>
        </p:spPr>
      </p:pic>
      <p:pic>
        <p:nvPicPr>
          <p:cNvPr id="28" name="Rec" descr="A close up of a logo&#10;&#10;Description generated with high confidence">
            <a:extLst>
              <a:ext uri="{FF2B5EF4-FFF2-40B4-BE49-F238E27FC236}">
                <a16:creationId xmlns:a16="http://schemas.microsoft.com/office/drawing/2014/main" id="{E7C3716F-EE58-4502-B910-730A2D7B5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662" y="1299155"/>
            <a:ext cx="3756026" cy="3756026"/>
          </a:xfrm>
          <a:prstGeom prst="rect">
            <a:avLst/>
          </a:prstGeom>
        </p:spPr>
      </p:pic>
      <p:sp>
        <p:nvSpPr>
          <p:cNvPr id="2" name="Title 1">
            <a:extLst>
              <a:ext uri="{FF2B5EF4-FFF2-40B4-BE49-F238E27FC236}">
                <a16:creationId xmlns:a16="http://schemas.microsoft.com/office/drawing/2014/main" id="{63DAC05F-357D-47D5-BA8B-FBA98E74A675}"/>
              </a:ext>
            </a:extLst>
          </p:cNvPr>
          <p:cNvSpPr>
            <a:spLocks noGrp="1"/>
          </p:cNvSpPr>
          <p:nvPr>
            <p:ph type="title"/>
          </p:nvPr>
        </p:nvSpPr>
        <p:spPr/>
        <p:txBody>
          <a:bodyPr/>
          <a:lstStyle/>
          <a:p>
            <a:r>
              <a:rPr lang="en-US"/>
              <a:t>The Basin’s Foundation</a:t>
            </a:r>
            <a:endParaRPr lang="en-US" dirty="0"/>
          </a:p>
        </p:txBody>
      </p:sp>
      <p:pic>
        <p:nvPicPr>
          <p:cNvPr id="32" name="Legend">
            <a:extLst>
              <a:ext uri="{FF2B5EF4-FFF2-40B4-BE49-F238E27FC236}">
                <a16:creationId xmlns:a16="http://schemas.microsoft.com/office/drawing/2014/main" id="{C01801F7-4501-40F3-81D4-607DA7A273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9145" y="6250716"/>
            <a:ext cx="1028571" cy="342857"/>
          </a:xfrm>
          <a:prstGeom prst="rect">
            <a:avLst/>
          </a:prstGeom>
        </p:spPr>
      </p:pic>
      <p:pic>
        <p:nvPicPr>
          <p:cNvPr id="22" name="Fishing">
            <a:extLst>
              <a:ext uri="{FF2B5EF4-FFF2-40B4-BE49-F238E27FC236}">
                <a16:creationId xmlns:a16="http://schemas.microsoft.com/office/drawing/2014/main" id="{2C05BF7C-F80B-458C-86E9-4F626720C5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9162" y="615674"/>
            <a:ext cx="3756026" cy="3756026"/>
          </a:xfrm>
          <a:prstGeom prst="rect">
            <a:avLst/>
          </a:prstGeom>
        </p:spPr>
      </p:pic>
      <p:pic>
        <p:nvPicPr>
          <p:cNvPr id="14" name="Agriculture" descr="A close up of a logo&#10;&#10;Description generated with high confidence">
            <a:extLst>
              <a:ext uri="{FF2B5EF4-FFF2-40B4-BE49-F238E27FC236}">
                <a16:creationId xmlns:a16="http://schemas.microsoft.com/office/drawing/2014/main" id="{28BC8940-E36C-4321-9C56-271BF31E3A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284" y="3349600"/>
            <a:ext cx="3756026" cy="3756026"/>
          </a:xfrm>
          <a:prstGeom prst="rect">
            <a:avLst/>
          </a:prstGeom>
        </p:spPr>
      </p:pic>
      <p:pic>
        <p:nvPicPr>
          <p:cNvPr id="26" name="Homes" descr="A close up of a logo&#10;&#10;Description generated with high confidence">
            <a:extLst>
              <a:ext uri="{FF2B5EF4-FFF2-40B4-BE49-F238E27FC236}">
                <a16:creationId xmlns:a16="http://schemas.microsoft.com/office/drawing/2014/main" id="{5DC335BA-92E2-41B6-9552-B421CA2C96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7194" y="2666119"/>
            <a:ext cx="3756026" cy="3756026"/>
          </a:xfrm>
          <a:prstGeom prst="rect">
            <a:avLst/>
          </a:prstGeom>
        </p:spPr>
      </p:pic>
      <p:pic>
        <p:nvPicPr>
          <p:cNvPr id="16" name="Businesses" descr="A close up of a logo&#10;&#10;Description generated with high confidence">
            <a:extLst>
              <a:ext uri="{FF2B5EF4-FFF2-40B4-BE49-F238E27FC236}">
                <a16:creationId xmlns:a16="http://schemas.microsoft.com/office/drawing/2014/main" id="{46270FE4-FC6B-49C6-B942-EAE4F8F455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58104" y="1982637"/>
            <a:ext cx="3756026" cy="3756026"/>
          </a:xfrm>
          <a:prstGeom prst="rect">
            <a:avLst/>
          </a:prstGeom>
        </p:spPr>
      </p:pic>
      <p:pic>
        <p:nvPicPr>
          <p:cNvPr id="18" name="Community" descr="A picture containing LEGO&#10;&#10;Description generated with high confidence">
            <a:extLst>
              <a:ext uri="{FF2B5EF4-FFF2-40B4-BE49-F238E27FC236}">
                <a16:creationId xmlns:a16="http://schemas.microsoft.com/office/drawing/2014/main" id="{58E2F416-66DF-4B41-8893-320D24A6E4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39013" y="1299155"/>
            <a:ext cx="3756026" cy="3756026"/>
          </a:xfrm>
          <a:prstGeom prst="rect">
            <a:avLst/>
          </a:prstGeom>
        </p:spPr>
      </p:pic>
      <p:pic>
        <p:nvPicPr>
          <p:cNvPr id="20" name="Fish and Wildlife">
            <a:extLst>
              <a:ext uri="{FF2B5EF4-FFF2-40B4-BE49-F238E27FC236}">
                <a16:creationId xmlns:a16="http://schemas.microsoft.com/office/drawing/2014/main" id="{F3DEF00F-8D13-485F-BF3E-C962540FC2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59162" y="3349600"/>
            <a:ext cx="3756026" cy="3756026"/>
          </a:xfrm>
          <a:prstGeom prst="rect">
            <a:avLst/>
          </a:prstGeom>
        </p:spPr>
      </p:pic>
      <p:pic>
        <p:nvPicPr>
          <p:cNvPr id="4" name="Transportation">
            <a:extLst>
              <a:ext uri="{FF2B5EF4-FFF2-40B4-BE49-F238E27FC236}">
                <a16:creationId xmlns:a16="http://schemas.microsoft.com/office/drawing/2014/main" id="{DDD4F94B-5C21-4EA6-9586-C14AFC7781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8139" y="2808125"/>
            <a:ext cx="3749365" cy="3749365"/>
          </a:xfrm>
          <a:prstGeom prst="rect">
            <a:avLst/>
          </a:prstGeom>
        </p:spPr>
      </p:pic>
    </p:spTree>
    <p:extLst>
      <p:ext uri="{BB962C8B-B14F-4D97-AF65-F5344CB8AC3E}">
        <p14:creationId xmlns:p14="http://schemas.microsoft.com/office/powerpoint/2010/main" val="22136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mph" presetSubtype="0" fill="hold" nodeType="afterEffect">
                                  <p:stCondLst>
                                    <p:cond delay="500"/>
                                  </p:stCondLst>
                                  <p:childTnLst>
                                    <p:animScale>
                                      <p:cBhvr>
                                        <p:cTn id="11" dur="500" fill="hold"/>
                                        <p:tgtEl>
                                          <p:spTgt spid="12"/>
                                        </p:tgtEl>
                                      </p:cBhvr>
                                      <p:by x="50000" y="50000"/>
                                    </p:animScale>
                                  </p:childTnLst>
                                </p:cTn>
                              </p:par>
                              <p:par>
                                <p:cTn id="12" presetID="10" presetClass="entr" presetSubtype="0" fill="hold" nodeType="withEffect">
                                  <p:stCondLst>
                                    <p:cond delay="50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6" presetClass="emph" presetSubtype="0" fill="hold" nodeType="afterEffect">
                                  <p:stCondLst>
                                    <p:cond delay="500"/>
                                  </p:stCondLst>
                                  <p:childTnLst>
                                    <p:animScale>
                                      <p:cBhvr>
                                        <p:cTn id="23" dur="500" fill="hold"/>
                                        <p:tgtEl>
                                          <p:spTgt spid="14"/>
                                        </p:tgtEl>
                                      </p:cBhvr>
                                      <p:by x="50000" y="50000"/>
                                    </p:animScale>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6" presetClass="emph" presetSubtype="0" fill="hold" nodeType="afterEffect">
                                  <p:stCondLst>
                                    <p:cond delay="500"/>
                                  </p:stCondLst>
                                  <p:childTnLst>
                                    <p:animScale>
                                      <p:cBhvr>
                                        <p:cTn id="32" dur="500" fill="hold"/>
                                        <p:tgtEl>
                                          <p:spTgt spid="22"/>
                                        </p:tgtEl>
                                      </p:cBhvr>
                                      <p:by x="50000" y="50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6" presetClass="emph" presetSubtype="0" fill="hold" nodeType="afterEffect">
                                  <p:stCondLst>
                                    <p:cond delay="500"/>
                                  </p:stCondLst>
                                  <p:childTnLst>
                                    <p:animScale>
                                      <p:cBhvr>
                                        <p:cTn id="41" dur="500" fill="hold"/>
                                        <p:tgtEl>
                                          <p:spTgt spid="20"/>
                                        </p:tgtEl>
                                      </p:cBhvr>
                                      <p:by x="50000" y="50000"/>
                                    </p:animScale>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ppt_x"/>
                                          </p:val>
                                        </p:tav>
                                        <p:tav tm="100000">
                                          <p:val>
                                            <p:strVal val="#ppt_x"/>
                                          </p:val>
                                        </p:tav>
                                      </p:tavLst>
                                    </p:anim>
                                    <p:anim calcmode="lin" valueType="num">
                                      <p:cBhvr additive="base">
                                        <p:cTn id="47" dur="500" fill="hold"/>
                                        <p:tgtEl>
                                          <p:spTgt spid="28"/>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6" presetClass="emph" presetSubtype="0" fill="hold" nodeType="afterEffect">
                                  <p:stCondLst>
                                    <p:cond delay="500"/>
                                  </p:stCondLst>
                                  <p:childTnLst>
                                    <p:animScale>
                                      <p:cBhvr>
                                        <p:cTn id="50" dur="500" fill="hold"/>
                                        <p:tgtEl>
                                          <p:spTgt spid="28"/>
                                        </p:tgtEl>
                                      </p:cBhvr>
                                      <p:by x="50000" y="50000"/>
                                    </p:animScale>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6" presetClass="emph" presetSubtype="0" fill="hold" nodeType="afterEffect">
                                  <p:stCondLst>
                                    <p:cond delay="500"/>
                                  </p:stCondLst>
                                  <p:childTnLst>
                                    <p:animScale>
                                      <p:cBhvr>
                                        <p:cTn id="59" dur="500" fill="hold"/>
                                        <p:tgtEl>
                                          <p:spTgt spid="26"/>
                                        </p:tgtEl>
                                      </p:cBhvr>
                                      <p:by x="50000" y="50000"/>
                                    </p:animScale>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ppt_x"/>
                                          </p:val>
                                        </p:tav>
                                        <p:tav tm="100000">
                                          <p:val>
                                            <p:strVal val="#ppt_x"/>
                                          </p:val>
                                        </p:tav>
                                      </p:tavLst>
                                    </p:anim>
                                    <p:anim calcmode="lin" valueType="num">
                                      <p:cBhvr additive="base">
                                        <p:cTn id="65" dur="500" fill="hold"/>
                                        <p:tgtEl>
                                          <p:spTgt spid="16"/>
                                        </p:tgtEl>
                                        <p:attrNameLst>
                                          <p:attrName>ppt_y</p:attrName>
                                        </p:attrNameLst>
                                      </p:cBhvr>
                                      <p:tavLst>
                                        <p:tav tm="0">
                                          <p:val>
                                            <p:strVal val="1+#ppt_h/2"/>
                                          </p:val>
                                        </p:tav>
                                        <p:tav tm="100000">
                                          <p:val>
                                            <p:strVal val="#ppt_y"/>
                                          </p:val>
                                        </p:tav>
                                      </p:tavLst>
                                    </p:anim>
                                  </p:childTnLst>
                                </p:cTn>
                              </p:par>
                            </p:childTnLst>
                          </p:cTn>
                        </p:par>
                        <p:par>
                          <p:cTn id="66" fill="hold">
                            <p:stCondLst>
                              <p:cond delay="500"/>
                            </p:stCondLst>
                            <p:childTnLst>
                              <p:par>
                                <p:cTn id="67" presetID="6" presetClass="emph" presetSubtype="0" fill="hold" nodeType="afterEffect">
                                  <p:stCondLst>
                                    <p:cond delay="500"/>
                                  </p:stCondLst>
                                  <p:childTnLst>
                                    <p:animScale>
                                      <p:cBhvr>
                                        <p:cTn id="68" dur="500" fill="hold"/>
                                        <p:tgtEl>
                                          <p:spTgt spid="16"/>
                                        </p:tgtEl>
                                      </p:cBhvr>
                                      <p:by x="50000" y="50000"/>
                                    </p:animScale>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par>
                          <p:cTn id="75" fill="hold">
                            <p:stCondLst>
                              <p:cond delay="500"/>
                            </p:stCondLst>
                            <p:childTnLst>
                              <p:par>
                                <p:cTn id="76" presetID="6" presetClass="emph" presetSubtype="0" fill="hold" nodeType="afterEffect">
                                  <p:stCondLst>
                                    <p:cond delay="500"/>
                                  </p:stCondLst>
                                  <p:childTnLst>
                                    <p:animScale>
                                      <p:cBhvr>
                                        <p:cTn id="77" dur="500" fill="hold"/>
                                        <p:tgtEl>
                                          <p:spTgt spid="18"/>
                                        </p:tgtEl>
                                      </p:cBhvr>
                                      <p:by x="50000" y="50000"/>
                                    </p:animScale>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4"/>
                                        </p:tgtEl>
                                        <p:attrNameLst>
                                          <p:attrName>style.visibility</p:attrName>
                                        </p:attrNameLst>
                                      </p:cBhvr>
                                      <p:to>
                                        <p:strVal val="visible"/>
                                      </p:to>
                                    </p:set>
                                    <p:anim calcmode="lin" valueType="num">
                                      <p:cBhvr additive="base">
                                        <p:cTn id="82" dur="500" fill="hold"/>
                                        <p:tgtEl>
                                          <p:spTgt spid="4"/>
                                        </p:tgtEl>
                                        <p:attrNameLst>
                                          <p:attrName>ppt_x</p:attrName>
                                        </p:attrNameLst>
                                      </p:cBhvr>
                                      <p:tavLst>
                                        <p:tav tm="0">
                                          <p:val>
                                            <p:strVal val="#ppt_x"/>
                                          </p:val>
                                        </p:tav>
                                        <p:tav tm="100000">
                                          <p:val>
                                            <p:strVal val="#ppt_x"/>
                                          </p:val>
                                        </p:tav>
                                      </p:tavLst>
                                    </p:anim>
                                    <p:anim calcmode="lin" valueType="num">
                                      <p:cBhvr additive="base">
                                        <p:cTn id="83" dur="500" fill="hold"/>
                                        <p:tgtEl>
                                          <p:spTgt spid="4"/>
                                        </p:tgtEl>
                                        <p:attrNameLst>
                                          <p:attrName>ppt_y</p:attrName>
                                        </p:attrNameLst>
                                      </p:cBhvr>
                                      <p:tavLst>
                                        <p:tav tm="0">
                                          <p:val>
                                            <p:strVal val="1+#ppt_h/2"/>
                                          </p:val>
                                        </p:tav>
                                        <p:tav tm="100000">
                                          <p:val>
                                            <p:strVal val="#ppt_y"/>
                                          </p:val>
                                        </p:tav>
                                      </p:tavLst>
                                    </p:anim>
                                  </p:childTnLst>
                                </p:cTn>
                              </p:par>
                            </p:childTnLst>
                          </p:cTn>
                        </p:par>
                        <p:par>
                          <p:cTn id="84" fill="hold">
                            <p:stCondLst>
                              <p:cond delay="500"/>
                            </p:stCondLst>
                            <p:childTnLst>
                              <p:par>
                                <p:cTn id="85" presetID="6" presetClass="emph" presetSubtype="0" fill="hold" nodeType="afterEffect">
                                  <p:stCondLst>
                                    <p:cond delay="500"/>
                                  </p:stCondLst>
                                  <p:childTnLst>
                                    <p:animScale>
                                      <p:cBhvr>
                                        <p:cTn id="86" dur="500" fill="hold"/>
                                        <p:tgtEl>
                                          <p:spTgt spid="4"/>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OCB MISSION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62" t="7979" r="-862" b="8429"/>
          <a:stretch/>
        </p:blipFill>
        <p:spPr>
          <a:xfrm>
            <a:off x="0" y="1441162"/>
            <a:ext cx="9229241" cy="4769400"/>
          </a:xfrm>
          <a:prstGeom prst="rect">
            <a:avLst/>
          </a:prstGeom>
        </p:spPr>
      </p:pic>
      <p:sp>
        <p:nvSpPr>
          <p:cNvPr id="5" name="Rectangle 4"/>
          <p:cNvSpPr/>
          <p:nvPr/>
        </p:nvSpPr>
        <p:spPr>
          <a:xfrm>
            <a:off x="1614489" y="2247254"/>
            <a:ext cx="6808840" cy="2585323"/>
          </a:xfrm>
          <a:prstGeom prst="rect">
            <a:avLst/>
          </a:prstGeom>
        </p:spPr>
        <p:txBody>
          <a:bodyPr wrap="square">
            <a:spAutoFit/>
          </a:bodyPr>
          <a:lstStyle/>
          <a:p>
            <a:r>
              <a:rPr lang="en-US" sz="3600" b="1" dirty="0">
                <a:solidFill>
                  <a:schemeClr val="bg1"/>
                </a:solidFill>
              </a:rPr>
              <a:t>To aggressively pursue an integrated strategy &amp; funding for:</a:t>
            </a:r>
          </a:p>
          <a:p>
            <a:endParaRPr lang="en-US" sz="2400" b="1" dirty="0">
              <a:solidFill>
                <a:schemeClr val="bg1"/>
              </a:solidFill>
            </a:endParaRPr>
          </a:p>
          <a:p>
            <a:endParaRPr lang="en-US" sz="2400" b="1" dirty="0">
              <a:solidFill>
                <a:schemeClr val="bg1"/>
              </a:solidFill>
            </a:endParaRPr>
          </a:p>
          <a:p>
            <a:endParaRPr lang="en-US" sz="2400" b="1" dirty="0">
              <a:solidFill>
                <a:schemeClr val="bg1"/>
              </a:solidFill>
            </a:endParaRPr>
          </a:p>
          <a:p>
            <a:endParaRPr lang="en-US" b="1" dirty="0">
              <a:solidFill>
                <a:schemeClr val="bg1"/>
              </a:solidFill>
            </a:endParaRPr>
          </a:p>
        </p:txBody>
      </p:sp>
      <p:sp>
        <p:nvSpPr>
          <p:cNvPr id="6" name="TextBox 5"/>
          <p:cNvSpPr txBox="1"/>
          <p:nvPr/>
        </p:nvSpPr>
        <p:spPr>
          <a:xfrm>
            <a:off x="1518046" y="4091531"/>
            <a:ext cx="6997303" cy="1754326"/>
          </a:xfrm>
          <a:prstGeom prst="rect">
            <a:avLst/>
          </a:prstGeom>
          <a:noFill/>
        </p:spPr>
        <p:txBody>
          <a:bodyPr wrap="square" rtlCol="0">
            <a:spAutoFit/>
          </a:bodyPr>
          <a:lstStyle/>
          <a:p>
            <a:pPr marL="257175" indent="-257175">
              <a:buFont typeface="Arial" panose="020B0604020202020204" pitchFamily="34" charset="0"/>
              <a:buChar char="•"/>
            </a:pPr>
            <a:r>
              <a:rPr lang="en-US" sz="3600" b="1" dirty="0">
                <a:solidFill>
                  <a:schemeClr val="bg1"/>
                </a:solidFill>
              </a:rPr>
              <a:t>long-term flood damage reduction</a:t>
            </a:r>
          </a:p>
          <a:p>
            <a:pPr marL="257175" indent="-257175">
              <a:buFont typeface="Arial" panose="020B0604020202020204" pitchFamily="34" charset="0"/>
              <a:buChar char="•"/>
            </a:pPr>
            <a:endParaRPr lang="en-US" sz="3600" b="1" dirty="0">
              <a:solidFill>
                <a:schemeClr val="bg1"/>
              </a:solidFill>
            </a:endParaRPr>
          </a:p>
          <a:p>
            <a:pPr marL="257175" indent="-257175">
              <a:buFont typeface="Arial" panose="020B0604020202020204" pitchFamily="34" charset="0"/>
              <a:buChar char="•"/>
            </a:pPr>
            <a:r>
              <a:rPr lang="en-US" sz="3600" b="1" dirty="0">
                <a:solidFill>
                  <a:schemeClr val="bg1"/>
                </a:solidFill>
              </a:rPr>
              <a:t>aquatic species restoration</a:t>
            </a:r>
          </a:p>
        </p:txBody>
      </p:sp>
    </p:spTree>
    <p:extLst>
      <p:ext uri="{BB962C8B-B14F-4D97-AF65-F5344CB8AC3E}">
        <p14:creationId xmlns:p14="http://schemas.microsoft.com/office/powerpoint/2010/main" val="800266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AC05F-357D-47D5-BA8B-FBA98E74A675}"/>
              </a:ext>
            </a:extLst>
          </p:cNvPr>
          <p:cNvSpPr>
            <a:spLocks noGrp="1"/>
          </p:cNvSpPr>
          <p:nvPr>
            <p:ph type="title"/>
          </p:nvPr>
        </p:nvSpPr>
        <p:spPr>
          <a:xfrm>
            <a:off x="628650" y="-1"/>
            <a:ext cx="7886700" cy="1441163"/>
          </a:xfrm>
        </p:spPr>
        <p:txBody>
          <a:bodyPr/>
          <a:lstStyle/>
          <a:p>
            <a:r>
              <a:rPr lang="en-US"/>
              <a:t>Our Mission in Action</a:t>
            </a:r>
            <a:endParaRPr lang="en-US" dirty="0"/>
          </a:p>
        </p:txBody>
      </p:sp>
      <p:grpSp>
        <p:nvGrpSpPr>
          <p:cNvPr id="22" name="Legend">
            <a:extLst>
              <a:ext uri="{FF2B5EF4-FFF2-40B4-BE49-F238E27FC236}">
                <a16:creationId xmlns:a16="http://schemas.microsoft.com/office/drawing/2014/main" id="{1DDFA8AB-E39C-4920-919B-9F6317B5A171}"/>
              </a:ext>
            </a:extLst>
          </p:cNvPr>
          <p:cNvGrpSpPr/>
          <p:nvPr/>
        </p:nvGrpSpPr>
        <p:grpSpPr>
          <a:xfrm>
            <a:off x="6032478" y="5478120"/>
            <a:ext cx="2815238" cy="1115453"/>
            <a:chOff x="5365225" y="5360286"/>
            <a:chExt cx="2815238" cy="1115453"/>
          </a:xfrm>
        </p:grpSpPr>
        <p:pic>
          <p:nvPicPr>
            <p:cNvPr id="24" name="Picture 23">
              <a:extLst>
                <a:ext uri="{FF2B5EF4-FFF2-40B4-BE49-F238E27FC236}">
                  <a16:creationId xmlns:a16="http://schemas.microsoft.com/office/drawing/2014/main" id="{67668653-FF67-42E7-9C85-7C9BAE8594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7130" y="5360286"/>
              <a:ext cx="2053333" cy="342857"/>
            </a:xfrm>
            <a:prstGeom prst="rect">
              <a:avLst/>
            </a:prstGeom>
          </p:spPr>
        </p:pic>
        <p:pic>
          <p:nvPicPr>
            <p:cNvPr id="26" name="Picture 25">
              <a:extLst>
                <a:ext uri="{FF2B5EF4-FFF2-40B4-BE49-F238E27FC236}">
                  <a16:creationId xmlns:a16="http://schemas.microsoft.com/office/drawing/2014/main" id="{57998F6B-C866-4FB4-836F-C02E81CF07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5225" y="6132882"/>
              <a:ext cx="2815238" cy="342857"/>
            </a:xfrm>
            <a:prstGeom prst="rect">
              <a:avLst/>
            </a:prstGeom>
          </p:spPr>
        </p:pic>
        <p:pic>
          <p:nvPicPr>
            <p:cNvPr id="28" name="Picture 27">
              <a:extLst>
                <a:ext uri="{FF2B5EF4-FFF2-40B4-BE49-F238E27FC236}">
                  <a16:creationId xmlns:a16="http://schemas.microsoft.com/office/drawing/2014/main" id="{1B973C12-F68F-4CA8-BA5E-55CEF4744F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3320" y="5746584"/>
              <a:ext cx="2297143" cy="342857"/>
            </a:xfrm>
            <a:prstGeom prst="rect">
              <a:avLst/>
            </a:prstGeom>
          </p:spPr>
        </p:pic>
      </p:grpSp>
      <p:grpSp>
        <p:nvGrpSpPr>
          <p:cNvPr id="39" name="Group 38">
            <a:extLst>
              <a:ext uri="{FF2B5EF4-FFF2-40B4-BE49-F238E27FC236}">
                <a16:creationId xmlns:a16="http://schemas.microsoft.com/office/drawing/2014/main" id="{21B2C004-A3EB-4178-BA73-FA72B5CCEE32}"/>
              </a:ext>
            </a:extLst>
          </p:cNvPr>
          <p:cNvGrpSpPr/>
          <p:nvPr/>
        </p:nvGrpSpPr>
        <p:grpSpPr>
          <a:xfrm>
            <a:off x="3764293" y="1809185"/>
            <a:ext cx="2626290" cy="4100510"/>
            <a:chOff x="3764293" y="1809185"/>
            <a:chExt cx="2626290" cy="4100510"/>
          </a:xfrm>
        </p:grpSpPr>
        <p:pic>
          <p:nvPicPr>
            <p:cNvPr id="41" name="7" descr="A close up of a sign&#10;&#10;Description generated with high confidence">
              <a:extLst>
                <a:ext uri="{FF2B5EF4-FFF2-40B4-BE49-F238E27FC236}">
                  <a16:creationId xmlns:a16="http://schemas.microsoft.com/office/drawing/2014/main" id="{28EFC14D-E74D-4FB6-B6BA-1F72A208D9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4293" y="1809185"/>
              <a:ext cx="1500044" cy="1500042"/>
            </a:xfrm>
            <a:prstGeom prst="rect">
              <a:avLst/>
            </a:prstGeom>
          </p:spPr>
        </p:pic>
        <p:pic>
          <p:nvPicPr>
            <p:cNvPr id="43" name="9" descr="A close up of a sign&#10;&#10;Description generated with high confidence">
              <a:extLst>
                <a:ext uri="{FF2B5EF4-FFF2-40B4-BE49-F238E27FC236}">
                  <a16:creationId xmlns:a16="http://schemas.microsoft.com/office/drawing/2014/main" id="{3EEEFDA5-38B2-4779-866B-0B433AC027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4293" y="4409653"/>
              <a:ext cx="1500044" cy="1500042"/>
            </a:xfrm>
            <a:prstGeom prst="rect">
              <a:avLst/>
            </a:prstGeom>
          </p:spPr>
        </p:pic>
        <p:pic>
          <p:nvPicPr>
            <p:cNvPr id="44" name="8" descr="A close up of a sign&#10;&#10;Description generated with very high confidence">
              <a:extLst>
                <a:ext uri="{FF2B5EF4-FFF2-40B4-BE49-F238E27FC236}">
                  <a16:creationId xmlns:a16="http://schemas.microsoft.com/office/drawing/2014/main" id="{CC69FA91-A4DA-44A4-816E-AC7439A566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64293" y="3144602"/>
              <a:ext cx="1500044" cy="1500042"/>
            </a:xfrm>
            <a:prstGeom prst="rect">
              <a:avLst/>
            </a:prstGeom>
          </p:spPr>
        </p:pic>
        <p:pic>
          <p:nvPicPr>
            <p:cNvPr id="45" name="10" descr="A close up of a sign&#10;&#10;Description generated with high confidence">
              <a:extLst>
                <a:ext uri="{FF2B5EF4-FFF2-40B4-BE49-F238E27FC236}">
                  <a16:creationId xmlns:a16="http://schemas.microsoft.com/office/drawing/2014/main" id="{C731EE45-B511-48D4-8413-E6499C84A6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90539" y="2450807"/>
              <a:ext cx="1500044" cy="1500042"/>
            </a:xfrm>
            <a:prstGeom prst="rect">
              <a:avLst/>
            </a:prstGeom>
          </p:spPr>
        </p:pic>
      </p:grpSp>
      <p:grpSp>
        <p:nvGrpSpPr>
          <p:cNvPr id="46" name="Group 45">
            <a:extLst>
              <a:ext uri="{FF2B5EF4-FFF2-40B4-BE49-F238E27FC236}">
                <a16:creationId xmlns:a16="http://schemas.microsoft.com/office/drawing/2014/main" id="{03F3B499-6640-4410-8901-FBFB0FBCF321}"/>
              </a:ext>
            </a:extLst>
          </p:cNvPr>
          <p:cNvGrpSpPr/>
          <p:nvPr/>
        </p:nvGrpSpPr>
        <p:grpSpPr>
          <a:xfrm>
            <a:off x="5186402" y="1809183"/>
            <a:ext cx="3704875" cy="3454915"/>
            <a:chOff x="4890538" y="1809183"/>
            <a:chExt cx="3704875" cy="3454915"/>
          </a:xfrm>
        </p:grpSpPr>
        <p:pic>
          <p:nvPicPr>
            <p:cNvPr id="47" name="12">
              <a:extLst>
                <a:ext uri="{FF2B5EF4-FFF2-40B4-BE49-F238E27FC236}">
                  <a16:creationId xmlns:a16="http://schemas.microsoft.com/office/drawing/2014/main" id="{CD22BB4F-726F-4C28-B732-590C2ABAB36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10749" y="1809183"/>
              <a:ext cx="1500044" cy="1500044"/>
            </a:xfrm>
            <a:prstGeom prst="rect">
              <a:avLst/>
            </a:prstGeom>
          </p:spPr>
        </p:pic>
        <p:pic>
          <p:nvPicPr>
            <p:cNvPr id="48" name="11" descr="A close up of a sign&#10;&#10;Description generated with high confidence">
              <a:extLst>
                <a:ext uri="{FF2B5EF4-FFF2-40B4-BE49-F238E27FC236}">
                  <a16:creationId xmlns:a16="http://schemas.microsoft.com/office/drawing/2014/main" id="{A3431C41-5688-400B-B3FB-C2F49695D49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90538" y="3764054"/>
              <a:ext cx="1500044" cy="1500044"/>
            </a:xfrm>
            <a:prstGeom prst="rect">
              <a:avLst/>
            </a:prstGeom>
          </p:spPr>
        </p:pic>
        <p:pic>
          <p:nvPicPr>
            <p:cNvPr id="49" name="14">
              <a:extLst>
                <a:ext uri="{FF2B5EF4-FFF2-40B4-BE49-F238E27FC236}">
                  <a16:creationId xmlns:a16="http://schemas.microsoft.com/office/drawing/2014/main" id="{2213822D-C187-43D7-8959-963F3156622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95369" y="2450805"/>
              <a:ext cx="1500044" cy="1500044"/>
            </a:xfrm>
            <a:prstGeom prst="rect">
              <a:avLst/>
            </a:prstGeom>
          </p:spPr>
        </p:pic>
        <p:pic>
          <p:nvPicPr>
            <p:cNvPr id="50" name="13">
              <a:extLst>
                <a:ext uri="{FF2B5EF4-FFF2-40B4-BE49-F238E27FC236}">
                  <a16:creationId xmlns:a16="http://schemas.microsoft.com/office/drawing/2014/main" id="{7998AE04-C215-4BF8-B96F-B0DDC14824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14315" y="3144600"/>
              <a:ext cx="1500044" cy="1500044"/>
            </a:xfrm>
            <a:prstGeom prst="rect">
              <a:avLst/>
            </a:prstGeom>
          </p:spPr>
        </p:pic>
      </p:grpSp>
      <p:grpSp>
        <p:nvGrpSpPr>
          <p:cNvPr id="30" name="Group 29">
            <a:extLst>
              <a:ext uri="{FF2B5EF4-FFF2-40B4-BE49-F238E27FC236}">
                <a16:creationId xmlns:a16="http://schemas.microsoft.com/office/drawing/2014/main" id="{3B04E8D5-5C6A-436F-98BB-1DDE9F193ADA}"/>
              </a:ext>
            </a:extLst>
          </p:cNvPr>
          <p:cNvGrpSpPr/>
          <p:nvPr/>
        </p:nvGrpSpPr>
        <p:grpSpPr>
          <a:xfrm>
            <a:off x="182460" y="2448347"/>
            <a:ext cx="3729167" cy="4080688"/>
            <a:chOff x="409188" y="2450806"/>
            <a:chExt cx="3729167" cy="4080688"/>
          </a:xfrm>
        </p:grpSpPr>
        <p:pic>
          <p:nvPicPr>
            <p:cNvPr id="32" name="1" descr="A close up of a sign&#10;&#10;Description generated with high confidence">
              <a:extLst>
                <a:ext uri="{FF2B5EF4-FFF2-40B4-BE49-F238E27FC236}">
                  <a16:creationId xmlns:a16="http://schemas.microsoft.com/office/drawing/2014/main" id="{87759AC6-E219-4934-B779-B553652C2E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9188" y="3764054"/>
              <a:ext cx="1500044" cy="1500044"/>
            </a:xfrm>
            <a:prstGeom prst="rect">
              <a:avLst/>
            </a:prstGeom>
          </p:spPr>
        </p:pic>
        <p:pic>
          <p:nvPicPr>
            <p:cNvPr id="33" name="2">
              <a:extLst>
                <a:ext uri="{FF2B5EF4-FFF2-40B4-BE49-F238E27FC236}">
                  <a16:creationId xmlns:a16="http://schemas.microsoft.com/office/drawing/2014/main" id="{74E32029-3995-404F-95E0-027F3D2D54E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27087" y="3144601"/>
              <a:ext cx="1500044" cy="1500044"/>
            </a:xfrm>
            <a:prstGeom prst="rect">
              <a:avLst/>
            </a:prstGeom>
          </p:spPr>
        </p:pic>
        <p:pic>
          <p:nvPicPr>
            <p:cNvPr id="34" name="3" descr="A close up of a logo&#10;&#10;Description generated with high confidence">
              <a:extLst>
                <a:ext uri="{FF2B5EF4-FFF2-40B4-BE49-F238E27FC236}">
                  <a16:creationId xmlns:a16="http://schemas.microsoft.com/office/drawing/2014/main" id="{66C14096-693F-40F1-9C70-E7102609479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38311" y="2450806"/>
              <a:ext cx="1500044" cy="1500044"/>
            </a:xfrm>
            <a:prstGeom prst="rect">
              <a:avLst/>
            </a:prstGeom>
          </p:spPr>
        </p:pic>
        <p:pic>
          <p:nvPicPr>
            <p:cNvPr id="35" name="4" descr="A close up of a sign&#10;&#10;Description generated with high confidence">
              <a:extLst>
                <a:ext uri="{FF2B5EF4-FFF2-40B4-BE49-F238E27FC236}">
                  <a16:creationId xmlns:a16="http://schemas.microsoft.com/office/drawing/2014/main" id="{43272824-7342-4256-A161-FBB82B24ACD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31031" y="4409652"/>
              <a:ext cx="1500044" cy="1500044"/>
            </a:xfrm>
            <a:prstGeom prst="rect">
              <a:avLst/>
            </a:prstGeom>
          </p:spPr>
        </p:pic>
        <p:pic>
          <p:nvPicPr>
            <p:cNvPr id="36" name="5">
              <a:extLst>
                <a:ext uri="{FF2B5EF4-FFF2-40B4-BE49-F238E27FC236}">
                  <a16:creationId xmlns:a16="http://schemas.microsoft.com/office/drawing/2014/main" id="{818667F5-2CF0-4695-8A59-D6972FDA04A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638311" y="3764054"/>
              <a:ext cx="1500044" cy="1500044"/>
            </a:xfrm>
            <a:prstGeom prst="rect">
              <a:avLst/>
            </a:prstGeom>
          </p:spPr>
        </p:pic>
        <p:pic>
          <p:nvPicPr>
            <p:cNvPr id="37" name="6" descr="A close up of a sign&#10;&#10;Description generated with high confidence">
              <a:extLst>
                <a:ext uri="{FF2B5EF4-FFF2-40B4-BE49-F238E27FC236}">
                  <a16:creationId xmlns:a16="http://schemas.microsoft.com/office/drawing/2014/main" id="{69560CCD-BED8-4402-9BA1-F81FA36A782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38311" y="5031450"/>
              <a:ext cx="1500044" cy="1500044"/>
            </a:xfrm>
            <a:prstGeom prst="rect">
              <a:avLst/>
            </a:prstGeom>
          </p:spPr>
        </p:pic>
      </p:grpSp>
    </p:spTree>
    <p:extLst>
      <p:ext uri="{BB962C8B-B14F-4D97-AF65-F5344CB8AC3E}">
        <p14:creationId xmlns:p14="http://schemas.microsoft.com/office/powerpoint/2010/main" val="273677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10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9"/>
                                        </p:tgtEl>
                                        <p:attrNameLst>
                                          <p:attrName>style.opacity</p:attrName>
                                        </p:attrNameLst>
                                      </p:cBhvr>
                                      <p:to>
                                        <p:strVal val="0.15"/>
                                      </p:to>
                                    </p:set>
                                    <p:animEffect filter="image" prLst="opacity: 0.15">
                                      <p:cBhvr rctx="IE">
                                        <p:cTn id="21" dur="indefinite"/>
                                        <p:tgtEl>
                                          <p:spTgt spid="39"/>
                                        </p:tgtEl>
                                      </p:cBhvr>
                                    </p:animEffect>
                                  </p:childTnLst>
                                </p:cTn>
                              </p:par>
                              <p:par>
                                <p:cTn id="22" presetID="9" presetClass="emph" presetSubtype="0" nodeType="withEffect">
                                  <p:stCondLst>
                                    <p:cond delay="0"/>
                                  </p:stCondLst>
                                  <p:childTnLst>
                                    <p:set>
                                      <p:cBhvr>
                                        <p:cTn id="23" dur="indefinite"/>
                                        <p:tgtEl>
                                          <p:spTgt spid="46"/>
                                        </p:tgtEl>
                                        <p:attrNameLst>
                                          <p:attrName>style.opacity</p:attrName>
                                        </p:attrNameLst>
                                      </p:cBhvr>
                                      <p:to>
                                        <p:strVal val="0.15"/>
                                      </p:to>
                                    </p:set>
                                    <p:animEffect filter="image" prLst="opacity: 0.15">
                                      <p:cBhvr rctx="IE">
                                        <p:cTn id="24" dur="indefinite"/>
                                        <p:tgtEl>
                                          <p:spTgt spid="46"/>
                                        </p:tgtEl>
                                      </p:cBhvr>
                                    </p:animEffect>
                                  </p:childTnLst>
                                </p:cTn>
                              </p:par>
                              <p:par>
                                <p:cTn id="25" presetID="6" presetClass="emph" presetSubtype="0" fill="hold" nodeType="withEffect">
                                  <p:stCondLst>
                                    <p:cond delay="0"/>
                                  </p:stCondLst>
                                  <p:childTnLst>
                                    <p:animScale>
                                      <p:cBhvr>
                                        <p:cTn id="26" dur="2000" fill="hold"/>
                                        <p:tgtEl>
                                          <p:spTgt spid="30"/>
                                        </p:tgtEl>
                                      </p:cBhvr>
                                      <p:by x="130000" y="130000"/>
                                    </p:animScale>
                                  </p:childTnLst>
                                </p:cTn>
                              </p:par>
                              <p:par>
                                <p:cTn id="27" presetID="42" presetClass="path" presetSubtype="0" accel="50000" decel="50000" fill="hold" nodeType="withEffect">
                                  <p:stCondLst>
                                    <p:cond delay="0"/>
                                  </p:stCondLst>
                                  <p:childTnLst>
                                    <p:animMotion origin="layout" path="M -4.72222E-6 1.85185E-6 L 0.17865 -0.11597 " pathEditMode="relative" rAng="0" ptsTypes="AA">
                                      <p:cBhvr>
                                        <p:cTn id="28" dur="2000" fill="hold"/>
                                        <p:tgtEl>
                                          <p:spTgt spid="30"/>
                                        </p:tgtEl>
                                        <p:attrNameLst>
                                          <p:attrName>ppt_x</p:attrName>
                                          <p:attrName>ppt_y</p:attrName>
                                        </p:attrNameLst>
                                      </p:cBhvr>
                                      <p:rCtr x="8924" y="-5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DD9CB0BBAA21F4097F289C0FC1FD453" ma:contentTypeVersion="0" ma:contentTypeDescription="Create a new document." ma:contentTypeScope="" ma:versionID="94a64fcbe603aef48b87de268062929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DED8C5-D9BF-4A9A-899F-BB354283A8D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30FEEC14-052B-4CD3-AECB-41D2AAF3DD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7AEC407-BEA2-433B-AEA1-5E28792507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19117</TotalTime>
  <Words>1470</Words>
  <Application>Microsoft Office PowerPoint</Application>
  <PresentationFormat>On-screen Show (4:3)</PresentationFormat>
  <Paragraphs>160</Paragraphs>
  <Slides>28</Slides>
  <Notes>28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Calibri</vt:lpstr>
      <vt:lpstr>Corbel</vt:lpstr>
      <vt:lpstr>Courier New</vt:lpstr>
      <vt:lpstr>Tw Cen MT</vt:lpstr>
      <vt:lpstr>Office Theme</vt:lpstr>
      <vt:lpstr>1_Office Theme</vt:lpstr>
      <vt:lpstr>Chehalis Basin Strategy </vt:lpstr>
      <vt:lpstr>The Chehalis Basin</vt:lpstr>
      <vt:lpstr>A Fertile &amp; Bucolic Region …</vt:lpstr>
      <vt:lpstr>… With Extreme Flooding</vt:lpstr>
      <vt:lpstr>An Abundant River Basin…</vt:lpstr>
      <vt:lpstr>Aquatic Species are Struggling</vt:lpstr>
      <vt:lpstr>The Basin’s Foundation</vt:lpstr>
      <vt:lpstr>OCB MISSION</vt:lpstr>
      <vt:lpstr>Our Mission in Action</vt:lpstr>
      <vt:lpstr>Correcting Fish Barriers</vt:lpstr>
      <vt:lpstr>Habitat Protection &amp; Restoration</vt:lpstr>
      <vt:lpstr>Uplands &amp; Floodplains</vt:lpstr>
      <vt:lpstr>Our Mission in Action</vt:lpstr>
      <vt:lpstr>Floodproofing &amp; Farm Pads</vt:lpstr>
      <vt:lpstr>Local Projects &amp; Land Use</vt:lpstr>
      <vt:lpstr>Our Mission in Action</vt:lpstr>
      <vt:lpstr>Large-Scale Actions &amp; Proposals</vt:lpstr>
      <vt:lpstr>Large-Scale Actions &amp; Proposals</vt:lpstr>
      <vt:lpstr>Large-Scale, cont. </vt:lpstr>
      <vt:lpstr>Accomplishments So Far</vt:lpstr>
      <vt:lpstr>Accomplishments So Far</vt:lpstr>
      <vt:lpstr>2017-19 Work Plan</vt:lpstr>
      <vt:lpstr>2017-19 Work Plan, cont…</vt:lpstr>
      <vt:lpstr>FCZD Project Proposal</vt:lpstr>
      <vt:lpstr>Flood Retention Facility &amp; Airport Levee SEPA/NEPA EIS Process</vt:lpstr>
      <vt:lpstr>Integrated Strategy</vt:lpstr>
      <vt:lpstr>A Safe, Resilient &amp; Prosperous Region</vt:lpstr>
      <vt:lpstr>www.chehalisbasinstrategy.com  info@chehalisbasinstrategy.com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Chehalis Basin Strategy</dc:title>
  <dc:creator>Ken Ghalambor</dc:creator>
  <cp:lastModifiedBy>Scott Boettcher</cp:lastModifiedBy>
  <cp:revision>407</cp:revision>
  <cp:lastPrinted>2018-06-21T02:18:40Z</cp:lastPrinted>
  <dcterms:created xsi:type="dcterms:W3CDTF">2015-12-30T01:17:34Z</dcterms:created>
  <dcterms:modified xsi:type="dcterms:W3CDTF">2019-01-15T20:54:12Z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TC030988899991</vt:lpwstr>
  </property>
  <property fmtid="{D5CDD505-2E9C-101B-9397-08002B2CF9AE}" pid="3" name="ContentTypeId">
    <vt:lpwstr>0x010100ADD9CB0BBAA21F4097F289C0FC1FD453</vt:lpwstr>
  </property>
</Properties>
</file>