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256" r:id="rId5"/>
    <p:sldId id="277" r:id="rId6"/>
    <p:sldId id="279" r:id="rId7"/>
    <p:sldId id="276" r:id="rId8"/>
    <p:sldId id="286" r:id="rId9"/>
    <p:sldId id="281" r:id="rId10"/>
    <p:sldId id="284" r:id="rId11"/>
    <p:sldId id="282" r:id="rId12"/>
    <p:sldId id="283" r:id="rId13"/>
    <p:sldId id="280" r:id="rId14"/>
    <p:sldId id="26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 Chrissy (ECY)" initials="BC(" lastIdx="7" clrIdx="0">
    <p:extLst>
      <p:ext uri="{19B8F6BF-5375-455C-9EA6-DF929625EA0E}">
        <p15:presenceInfo xmlns:p15="http://schemas.microsoft.com/office/powerpoint/2012/main" userId="S-1-5-21-2487942767-1439223106-4058045846-16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263D7E"/>
    <a:srgbClr val="3F6DB5"/>
    <a:srgbClr val="7F9B3F"/>
    <a:srgbClr val="667F39"/>
    <a:srgbClr val="9CBB59"/>
    <a:srgbClr val="506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C970DA-4FF3-4C3A-94D9-39F0F65E442B}" v="2169" dt="2019-03-05T23:30:19.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1994" autoAdjust="0"/>
  </p:normalViewPr>
  <p:slideViewPr>
    <p:cSldViewPr snapToGrid="0">
      <p:cViewPr varScale="1">
        <p:scale>
          <a:sx n="90" d="100"/>
          <a:sy n="90" d="100"/>
        </p:scale>
        <p:origin x="2076" y="78"/>
      </p:cViewPr>
      <p:guideLst/>
    </p:cSldViewPr>
  </p:slideViewPr>
  <p:notesTextViewPr>
    <p:cViewPr>
      <p:scale>
        <a:sx n="1" d="1"/>
        <a:sy n="1" d="1"/>
      </p:scale>
      <p:origin x="0" y="0"/>
    </p:cViewPr>
  </p:notesTextViewPr>
  <p:notesViewPr>
    <p:cSldViewPr snapToGrid="0">
      <p:cViewPr varScale="1">
        <p:scale>
          <a:sx n="69" d="100"/>
          <a:sy n="69" d="100"/>
        </p:scale>
        <p:origin x="30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cy Peth" userId="3ec23e5f-858f-4470-9c28-372f77281939" providerId="ADAL" clId="{EBC970DA-4FF3-4C3A-94D9-39F0F65E442B}"/>
    <pc:docChg chg="undo custSel addSld delSld modSld sldOrd">
      <pc:chgData name="Darcy Peth" userId="3ec23e5f-858f-4470-9c28-372f77281939" providerId="ADAL" clId="{EBC970DA-4FF3-4C3A-94D9-39F0F65E442B}" dt="2019-03-05T23:30:19.677" v="2168" actId="27636"/>
      <pc:docMkLst>
        <pc:docMk/>
      </pc:docMkLst>
      <pc:sldChg chg="modSp">
        <pc:chgData name="Darcy Peth" userId="3ec23e5f-858f-4470-9c28-372f77281939" providerId="ADAL" clId="{EBC970DA-4FF3-4C3A-94D9-39F0F65E442B}" dt="2019-03-05T21:43:42.802" v="101" actId="20577"/>
        <pc:sldMkLst>
          <pc:docMk/>
          <pc:sldMk cId="3289860215" sldId="256"/>
        </pc:sldMkLst>
        <pc:spChg chg="mod">
          <ac:chgData name="Darcy Peth" userId="3ec23e5f-858f-4470-9c28-372f77281939" providerId="ADAL" clId="{EBC970DA-4FF3-4C3A-94D9-39F0F65E442B}" dt="2019-03-05T21:43:29.612" v="59" actId="20577"/>
          <ac:spMkLst>
            <pc:docMk/>
            <pc:sldMk cId="3289860215" sldId="256"/>
            <ac:spMk id="2" creationId="{00000000-0000-0000-0000-000000000000}"/>
          </ac:spMkLst>
        </pc:spChg>
        <pc:spChg chg="mod">
          <ac:chgData name="Darcy Peth" userId="3ec23e5f-858f-4470-9c28-372f77281939" providerId="ADAL" clId="{EBC970DA-4FF3-4C3A-94D9-39F0F65E442B}" dt="2019-03-05T21:43:42.802" v="101" actId="20577"/>
          <ac:spMkLst>
            <pc:docMk/>
            <pc:sldMk cId="3289860215" sldId="256"/>
            <ac:spMk id="3" creationId="{00000000-0000-0000-0000-000000000000}"/>
          </ac:spMkLst>
        </pc:spChg>
      </pc:sldChg>
      <pc:sldChg chg="modSp del">
        <pc:chgData name="Darcy Peth" userId="3ec23e5f-858f-4470-9c28-372f77281939" providerId="ADAL" clId="{EBC970DA-4FF3-4C3A-94D9-39F0F65E442B}" dt="2019-03-05T22:01:51.257" v="336" actId="2696"/>
        <pc:sldMkLst>
          <pc:docMk/>
          <pc:sldMk cId="2189540784" sldId="258"/>
        </pc:sldMkLst>
        <pc:spChg chg="mod">
          <ac:chgData name="Darcy Peth" userId="3ec23e5f-858f-4470-9c28-372f77281939" providerId="ADAL" clId="{EBC970DA-4FF3-4C3A-94D9-39F0F65E442B}" dt="2019-03-05T22:01:43.331" v="334"/>
          <ac:spMkLst>
            <pc:docMk/>
            <pc:sldMk cId="2189540784" sldId="258"/>
            <ac:spMk id="2" creationId="{00000000-0000-0000-0000-000000000000}"/>
          </ac:spMkLst>
        </pc:spChg>
      </pc:sldChg>
      <pc:sldChg chg="del ord">
        <pc:chgData name="Darcy Peth" userId="3ec23e5f-858f-4470-9c28-372f77281939" providerId="ADAL" clId="{EBC970DA-4FF3-4C3A-94D9-39F0F65E442B}" dt="2019-03-05T21:59:02.560" v="139" actId="2696"/>
        <pc:sldMkLst>
          <pc:docMk/>
          <pc:sldMk cId="2325245403" sldId="259"/>
        </pc:sldMkLst>
      </pc:sldChg>
      <pc:sldChg chg="addSp delSp modSp del ord">
        <pc:chgData name="Darcy Peth" userId="3ec23e5f-858f-4470-9c28-372f77281939" providerId="ADAL" clId="{EBC970DA-4FF3-4C3A-94D9-39F0F65E442B}" dt="2019-03-05T22:02:43.513" v="346" actId="2696"/>
        <pc:sldMkLst>
          <pc:docMk/>
          <pc:sldMk cId="217466420" sldId="261"/>
        </pc:sldMkLst>
        <pc:spChg chg="mod">
          <ac:chgData name="Darcy Peth" userId="3ec23e5f-858f-4470-9c28-372f77281939" providerId="ADAL" clId="{EBC970DA-4FF3-4C3A-94D9-39F0F65E442B}" dt="2019-03-05T22:02:28.714" v="342"/>
          <ac:spMkLst>
            <pc:docMk/>
            <pc:sldMk cId="217466420" sldId="261"/>
            <ac:spMk id="2" creationId="{00000000-0000-0000-0000-000000000000}"/>
          </ac:spMkLst>
        </pc:spChg>
        <pc:spChg chg="del">
          <ac:chgData name="Darcy Peth" userId="3ec23e5f-858f-4470-9c28-372f77281939" providerId="ADAL" clId="{EBC970DA-4FF3-4C3A-94D9-39F0F65E442B}" dt="2019-03-05T22:01:13.869" v="323" actId="478"/>
          <ac:spMkLst>
            <pc:docMk/>
            <pc:sldMk cId="217466420" sldId="261"/>
            <ac:spMk id="3" creationId="{00000000-0000-0000-0000-000000000000}"/>
          </ac:spMkLst>
        </pc:spChg>
        <pc:spChg chg="add del mod">
          <ac:chgData name="Darcy Peth" userId="3ec23e5f-858f-4470-9c28-372f77281939" providerId="ADAL" clId="{EBC970DA-4FF3-4C3A-94D9-39F0F65E442B}" dt="2019-03-05T22:01:19.220" v="326" actId="478"/>
          <ac:spMkLst>
            <pc:docMk/>
            <pc:sldMk cId="217466420" sldId="261"/>
            <ac:spMk id="6" creationId="{211D81BB-AE89-4B15-B135-A0219EFC7F81}"/>
          </ac:spMkLst>
        </pc:spChg>
        <pc:spChg chg="add mod">
          <ac:chgData name="Darcy Peth" userId="3ec23e5f-858f-4470-9c28-372f77281939" providerId="ADAL" clId="{EBC970DA-4FF3-4C3A-94D9-39F0F65E442B}" dt="2019-03-05T22:02:35.934" v="344"/>
          <ac:spMkLst>
            <pc:docMk/>
            <pc:sldMk cId="217466420" sldId="261"/>
            <ac:spMk id="7" creationId="{E0A1910E-AB5A-47AF-A150-C48622BFFE5E}"/>
          </ac:spMkLst>
        </pc:spChg>
      </pc:sldChg>
      <pc:sldChg chg="modSp add del ord">
        <pc:chgData name="Darcy Peth" userId="3ec23e5f-858f-4470-9c28-372f77281939" providerId="ADAL" clId="{EBC970DA-4FF3-4C3A-94D9-39F0F65E442B}" dt="2019-03-05T23:30:19.677" v="2168" actId="27636"/>
        <pc:sldMkLst>
          <pc:docMk/>
          <pc:sldMk cId="2389023229" sldId="262"/>
        </pc:sldMkLst>
        <pc:spChg chg="mod">
          <ac:chgData name="Darcy Peth" userId="3ec23e5f-858f-4470-9c28-372f77281939" providerId="ADAL" clId="{EBC970DA-4FF3-4C3A-94D9-39F0F65E442B}" dt="2019-03-05T22:02:31.353" v="343"/>
          <ac:spMkLst>
            <pc:docMk/>
            <pc:sldMk cId="2389023229" sldId="262"/>
            <ac:spMk id="2" creationId="{00000000-0000-0000-0000-000000000000}"/>
          </ac:spMkLst>
        </pc:spChg>
        <pc:spChg chg="mod">
          <ac:chgData name="Darcy Peth" userId="3ec23e5f-858f-4470-9c28-372f77281939" providerId="ADAL" clId="{EBC970DA-4FF3-4C3A-94D9-39F0F65E442B}" dt="2019-03-05T23:30:19.677" v="2168" actId="27636"/>
          <ac:spMkLst>
            <pc:docMk/>
            <pc:sldMk cId="2389023229" sldId="262"/>
            <ac:spMk id="3" creationId="{00000000-0000-0000-0000-000000000000}"/>
          </ac:spMkLst>
        </pc:spChg>
      </pc:sldChg>
      <pc:sldChg chg="del">
        <pc:chgData name="Darcy Peth" userId="3ec23e5f-858f-4470-9c28-372f77281939" providerId="ADAL" clId="{EBC970DA-4FF3-4C3A-94D9-39F0F65E442B}" dt="2019-03-05T22:01:53.731" v="337" actId="2696"/>
        <pc:sldMkLst>
          <pc:docMk/>
          <pc:sldMk cId="1158437373" sldId="263"/>
        </pc:sldMkLst>
      </pc:sldChg>
      <pc:sldChg chg="modSp add del">
        <pc:chgData name="Darcy Peth" userId="3ec23e5f-858f-4470-9c28-372f77281939" providerId="ADAL" clId="{EBC970DA-4FF3-4C3A-94D9-39F0F65E442B}" dt="2019-03-05T22:02:58.400" v="348" actId="2696"/>
        <pc:sldMkLst>
          <pc:docMk/>
          <pc:sldMk cId="62203995" sldId="264"/>
        </pc:sldMkLst>
        <pc:spChg chg="mod">
          <ac:chgData name="Darcy Peth" userId="3ec23e5f-858f-4470-9c28-372f77281939" providerId="ADAL" clId="{EBC970DA-4FF3-4C3A-94D9-39F0F65E442B}" dt="2019-03-05T22:01:47.866" v="335"/>
          <ac:spMkLst>
            <pc:docMk/>
            <pc:sldMk cId="62203995" sldId="264"/>
            <ac:spMk id="2" creationId="{00000000-0000-0000-0000-000000000000}"/>
          </ac:spMkLst>
        </pc:spChg>
      </pc:sldChg>
      <pc:sldChg chg="modSp add del ord">
        <pc:chgData name="Darcy Peth" userId="3ec23e5f-858f-4470-9c28-372f77281939" providerId="ADAL" clId="{EBC970DA-4FF3-4C3A-94D9-39F0F65E442B}" dt="2019-03-05T22:01:37.321" v="332" actId="2696"/>
        <pc:sldMkLst>
          <pc:docMk/>
          <pc:sldMk cId="4195287120" sldId="264"/>
        </pc:sldMkLst>
        <pc:spChg chg="mod">
          <ac:chgData name="Darcy Peth" userId="3ec23e5f-858f-4470-9c28-372f77281939" providerId="ADAL" clId="{EBC970DA-4FF3-4C3A-94D9-39F0F65E442B}" dt="2019-03-05T22:01:25.055" v="328"/>
          <ac:spMkLst>
            <pc:docMk/>
            <pc:sldMk cId="4195287120" sldId="264"/>
            <ac:spMk id="2" creationId="{00000000-0000-0000-0000-000000000000}"/>
          </ac:spMkLst>
        </pc:spChg>
        <pc:spChg chg="mod">
          <ac:chgData name="Darcy Peth" userId="3ec23e5f-858f-4470-9c28-372f77281939" providerId="ADAL" clId="{EBC970DA-4FF3-4C3A-94D9-39F0F65E442B}" dt="2019-03-05T22:00:30.251" v="322" actId="5793"/>
          <ac:spMkLst>
            <pc:docMk/>
            <pc:sldMk cId="4195287120" sldId="264"/>
            <ac:spMk id="3" creationId="{00000000-0000-0000-0000-000000000000}"/>
          </ac:spMkLst>
        </pc:spChg>
      </pc:sldChg>
      <pc:sldChg chg="modSp add">
        <pc:chgData name="Darcy Peth" userId="3ec23e5f-858f-4470-9c28-372f77281939" providerId="ADAL" clId="{EBC970DA-4FF3-4C3A-94D9-39F0F65E442B}" dt="2019-03-05T22:05:34.977" v="682" actId="20577"/>
        <pc:sldMkLst>
          <pc:docMk/>
          <pc:sldMk cId="3471781751" sldId="265"/>
        </pc:sldMkLst>
        <pc:spChg chg="mod">
          <ac:chgData name="Darcy Peth" userId="3ec23e5f-858f-4470-9c28-372f77281939" providerId="ADAL" clId="{EBC970DA-4FF3-4C3A-94D9-39F0F65E442B}" dt="2019-03-05T22:02:48.982" v="347"/>
          <ac:spMkLst>
            <pc:docMk/>
            <pc:sldMk cId="3471781751" sldId="265"/>
            <ac:spMk id="2" creationId="{00000000-0000-0000-0000-000000000000}"/>
          </ac:spMkLst>
        </pc:spChg>
        <pc:spChg chg="mod">
          <ac:chgData name="Darcy Peth" userId="3ec23e5f-858f-4470-9c28-372f77281939" providerId="ADAL" clId="{EBC970DA-4FF3-4C3A-94D9-39F0F65E442B}" dt="2019-03-05T22:05:34.977" v="682" actId="20577"/>
          <ac:spMkLst>
            <pc:docMk/>
            <pc:sldMk cId="3471781751" sldId="265"/>
            <ac:spMk id="3" creationId="{00000000-0000-0000-0000-000000000000}"/>
          </ac:spMkLst>
        </pc:spChg>
      </pc:sldChg>
      <pc:sldChg chg="modSp add">
        <pc:chgData name="Darcy Peth" userId="3ec23e5f-858f-4470-9c28-372f77281939" providerId="ADAL" clId="{EBC970DA-4FF3-4C3A-94D9-39F0F65E442B}" dt="2019-03-05T22:33:24.983" v="927" actId="20577"/>
        <pc:sldMkLst>
          <pc:docMk/>
          <pc:sldMk cId="515131586" sldId="266"/>
        </pc:sldMkLst>
        <pc:spChg chg="mod">
          <ac:chgData name="Darcy Peth" userId="3ec23e5f-858f-4470-9c28-372f77281939" providerId="ADAL" clId="{EBC970DA-4FF3-4C3A-94D9-39F0F65E442B}" dt="2019-03-05T22:05:47.376" v="696" actId="20577"/>
          <ac:spMkLst>
            <pc:docMk/>
            <pc:sldMk cId="515131586" sldId="266"/>
            <ac:spMk id="2" creationId="{00000000-0000-0000-0000-000000000000}"/>
          </ac:spMkLst>
        </pc:spChg>
        <pc:spChg chg="mod">
          <ac:chgData name="Darcy Peth" userId="3ec23e5f-858f-4470-9c28-372f77281939" providerId="ADAL" clId="{EBC970DA-4FF3-4C3A-94D9-39F0F65E442B}" dt="2019-03-05T22:33:24.983" v="927" actId="20577"/>
          <ac:spMkLst>
            <pc:docMk/>
            <pc:sldMk cId="515131586" sldId="266"/>
            <ac:spMk id="3" creationId="{00000000-0000-0000-0000-000000000000}"/>
          </ac:spMkLst>
        </pc:spChg>
      </pc:sldChg>
      <pc:sldChg chg="modSp add">
        <pc:chgData name="Darcy Peth" userId="3ec23e5f-858f-4470-9c28-372f77281939" providerId="ADAL" clId="{EBC970DA-4FF3-4C3A-94D9-39F0F65E442B}" dt="2019-03-05T22:54:36.012" v="1342" actId="27636"/>
        <pc:sldMkLst>
          <pc:docMk/>
          <pc:sldMk cId="58126299" sldId="267"/>
        </pc:sldMkLst>
        <pc:spChg chg="mod">
          <ac:chgData name="Darcy Peth" userId="3ec23e5f-858f-4470-9c28-372f77281939" providerId="ADAL" clId="{EBC970DA-4FF3-4C3A-94D9-39F0F65E442B}" dt="2019-03-05T22:06:04.224" v="722" actId="20577"/>
          <ac:spMkLst>
            <pc:docMk/>
            <pc:sldMk cId="58126299" sldId="267"/>
            <ac:spMk id="2" creationId="{00000000-0000-0000-0000-000000000000}"/>
          </ac:spMkLst>
        </pc:spChg>
        <pc:spChg chg="mod">
          <ac:chgData name="Darcy Peth" userId="3ec23e5f-858f-4470-9c28-372f77281939" providerId="ADAL" clId="{EBC970DA-4FF3-4C3A-94D9-39F0F65E442B}" dt="2019-03-05T22:54:36.012" v="1342" actId="27636"/>
          <ac:spMkLst>
            <pc:docMk/>
            <pc:sldMk cId="58126299" sldId="26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D82DB12-6A0C-46E9-ACF8-0250F9263BFE}" type="datetimeFigureOut">
              <a:rPr lang="en-US" smtClean="0"/>
              <a:t>1/22/2020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83767FB-3A9D-41A1-84D5-45818C018B5A}" type="slidenum">
              <a:rPr lang="en-US" smtClean="0"/>
              <a:t>‹#›</a:t>
            </a:fld>
            <a:endParaRPr lang="en-US"/>
          </a:p>
        </p:txBody>
      </p:sp>
    </p:spTree>
    <p:extLst>
      <p:ext uri="{BB962C8B-B14F-4D97-AF65-F5344CB8AC3E}">
        <p14:creationId xmlns:p14="http://schemas.microsoft.com/office/powerpoint/2010/main" val="599143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CF6D97-5900-41D1-8BFF-99430F4A8814}" type="datetimeFigureOut">
              <a:rPr lang="en-US" smtClean="0"/>
              <a:t>1/22/2020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224BF0-8448-4526-A0C4-29384C212882}" type="slidenum">
              <a:rPr lang="en-US" smtClean="0"/>
              <a:t>‹#›</a:t>
            </a:fld>
            <a:endParaRPr lang="en-US"/>
          </a:p>
        </p:txBody>
      </p:sp>
    </p:spTree>
    <p:extLst>
      <p:ext uri="{BB962C8B-B14F-4D97-AF65-F5344CB8AC3E}">
        <p14:creationId xmlns:p14="http://schemas.microsoft.com/office/powerpoint/2010/main" val="79669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In September and December, we provided the FA with some info on CFAR. Goals, objectives, timelines, etc.</a:t>
            </a:r>
          </a:p>
          <a:p>
            <a:pPr marL="0" indent="0">
              <a:buFont typeface="+mj-lt"/>
              <a:buNone/>
            </a:pPr>
            <a:endParaRPr lang="en-US" baseline="0" dirty="0"/>
          </a:p>
          <a:p>
            <a:pPr marL="171450" indent="-171450">
              <a:buFont typeface="Arial" panose="020B0604020202020204" pitchFamily="34" charset="0"/>
              <a:buChar char="•"/>
            </a:pPr>
            <a:r>
              <a:rPr lang="en-US" baseline="0" dirty="0"/>
              <a:t>Purpose of the presentation today is to remind you of why the OCB is developing this program, and to present a high level summary of the program framework we have developed so far. At the end of the presentation, we would like to discuss ideas related to how to start defining the relationship between this program and local projects, and to get the process going.</a:t>
            </a:r>
          </a:p>
        </p:txBody>
      </p:sp>
      <p:sp>
        <p:nvSpPr>
          <p:cNvPr id="4" name="Slide Number Placeholder 3"/>
          <p:cNvSpPr>
            <a:spLocks noGrp="1"/>
          </p:cNvSpPr>
          <p:nvPr>
            <p:ph type="sldNum" sz="quarter" idx="10"/>
          </p:nvPr>
        </p:nvSpPr>
        <p:spPr/>
        <p:txBody>
          <a:bodyPr/>
          <a:lstStyle/>
          <a:p>
            <a:fld id="{83224BF0-8448-4526-A0C4-29384C212882}" type="slidenum">
              <a:rPr lang="en-US" smtClean="0"/>
              <a:t>1</a:t>
            </a:fld>
            <a:endParaRPr lang="en-US"/>
          </a:p>
        </p:txBody>
      </p:sp>
    </p:spTree>
    <p:extLst>
      <p:ext uri="{BB962C8B-B14F-4D97-AF65-F5344CB8AC3E}">
        <p14:creationId xmlns:p14="http://schemas.microsoft.com/office/powerpoint/2010/main" val="2759497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Make this a discussion topic. Questions to pose to help define relationship and get process going.</a:t>
            </a:r>
          </a:p>
          <a:p>
            <a:pPr marL="0" indent="0">
              <a:buFont typeface="+mj-lt"/>
              <a:buNone/>
            </a:pPr>
            <a:endParaRPr lang="en-US" baseline="0" dirty="0"/>
          </a:p>
          <a:p>
            <a:pPr marL="0" indent="0">
              <a:buFont typeface="+mj-lt"/>
              <a:buNone/>
            </a:pPr>
            <a:r>
              <a:rPr lang="en-US" baseline="0" dirty="0"/>
              <a:t>I see the CFAR program as being informed by lessons learned by the FA through its engagement on similar projects. CFAR will address a subset of the elements/actions the Work Group has previously recommended. The program will be basin wide and systematic, and outcomes will be based on the approach the FA and Board helps define over the next few months.</a:t>
            </a:r>
          </a:p>
          <a:p>
            <a:pPr marL="0" indent="0">
              <a:buFont typeface="+mj-lt"/>
              <a:buNone/>
            </a:pPr>
            <a:endParaRPr lang="en-US" baseline="0" dirty="0"/>
          </a:p>
          <a:p>
            <a:pPr marL="0" indent="0">
              <a:buFont typeface="+mj-lt"/>
              <a:buNone/>
            </a:pPr>
            <a:r>
              <a:rPr lang="en-US" b="1" baseline="0" dirty="0"/>
              <a:t>Thoughts on how to access program (target areas with known issues) in addition to how we are developing it. </a:t>
            </a:r>
          </a:p>
          <a:p>
            <a:pPr marL="0" indent="0">
              <a:buFont typeface="+mj-lt"/>
              <a:buNone/>
            </a:pPr>
            <a:endParaRPr lang="en-US" b="1" baseline="0" dirty="0"/>
          </a:p>
          <a:p>
            <a:pPr marL="0" indent="0">
              <a:buFont typeface="+mj-lt"/>
              <a:buNone/>
            </a:pPr>
            <a:r>
              <a:rPr lang="en-US" b="1" baseline="0" dirty="0"/>
              <a:t>Solicitation – help get word out, bring draft and details to March meeting. Use projects committee for additional screen of submitted ideas.</a:t>
            </a:r>
          </a:p>
        </p:txBody>
      </p:sp>
      <p:sp>
        <p:nvSpPr>
          <p:cNvPr id="4" name="Slide Number Placeholder 3"/>
          <p:cNvSpPr>
            <a:spLocks noGrp="1"/>
          </p:cNvSpPr>
          <p:nvPr>
            <p:ph type="sldNum" sz="quarter" idx="10"/>
          </p:nvPr>
        </p:nvSpPr>
        <p:spPr/>
        <p:txBody>
          <a:bodyPr/>
          <a:lstStyle/>
          <a:p>
            <a:fld id="{83224BF0-8448-4526-A0C4-29384C212882}" type="slidenum">
              <a:rPr lang="en-US" smtClean="0"/>
              <a:t>10</a:t>
            </a:fld>
            <a:endParaRPr lang="en-US"/>
          </a:p>
        </p:txBody>
      </p:sp>
    </p:spTree>
    <p:extLst>
      <p:ext uri="{BB962C8B-B14F-4D97-AF65-F5344CB8AC3E}">
        <p14:creationId xmlns:p14="http://schemas.microsoft.com/office/powerpoint/2010/main" val="881107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224BF0-8448-4526-A0C4-29384C212882}" type="slidenum">
              <a:rPr lang="en-US" smtClean="0"/>
              <a:t>11</a:t>
            </a:fld>
            <a:endParaRPr lang="en-US"/>
          </a:p>
        </p:txBody>
      </p:sp>
    </p:spTree>
    <p:extLst>
      <p:ext uri="{BB962C8B-B14F-4D97-AF65-F5344CB8AC3E}">
        <p14:creationId xmlns:p14="http://schemas.microsoft.com/office/powerpoint/2010/main" val="181366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Actions we have been </a:t>
            </a:r>
            <a:r>
              <a:rPr lang="en-US" baseline="0" dirty="0"/>
              <a:t>referring to as “floodproofing” or “land use management” have been a recommended part of the recommended integrated strategy since at least 2012.</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Listed on the screen are examples of reports or recommendations that made statements about </a:t>
            </a:r>
            <a:r>
              <a:rPr lang="en-US" baseline="0" dirty="0" err="1"/>
              <a:t>floodproofing</a:t>
            </a:r>
            <a:r>
              <a:rPr lang="en-US" baseline="0" dirty="0"/>
              <a:t>, structure retrofits, acquisition, and policies aimed at minimizing flood damage, as well as some excerpts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program is intended to be both preventative (avoid future flood damage) and corrective (address areas with existing flood damage risks) - elements of both.</a:t>
            </a:r>
          </a:p>
        </p:txBody>
      </p:sp>
      <p:sp>
        <p:nvSpPr>
          <p:cNvPr id="4" name="Slide Number Placeholder 3"/>
          <p:cNvSpPr>
            <a:spLocks noGrp="1"/>
          </p:cNvSpPr>
          <p:nvPr>
            <p:ph type="sldNum" sz="quarter" idx="10"/>
          </p:nvPr>
        </p:nvSpPr>
        <p:spPr/>
        <p:txBody>
          <a:bodyPr/>
          <a:lstStyle/>
          <a:p>
            <a:fld id="{83224BF0-8448-4526-A0C4-29384C212882}" type="slidenum">
              <a:rPr lang="en-US" smtClean="0"/>
              <a:t>2</a:t>
            </a:fld>
            <a:endParaRPr lang="en-US"/>
          </a:p>
        </p:txBody>
      </p:sp>
    </p:spTree>
    <p:extLst>
      <p:ext uri="{BB962C8B-B14F-4D97-AF65-F5344CB8AC3E}">
        <p14:creationId xmlns:p14="http://schemas.microsoft.com/office/powerpoint/2010/main" val="343092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Last</a:t>
            </a:r>
            <a:r>
              <a:rPr lang="en-US" baseline="0" dirty="0"/>
              <a:t> fall, the Board acknowledged that in addition to structure retrofits and floodplain land use management, the CFAR program needed to consider Channel Migration Zones. Recognizing flood damage does not occur only from inundation in parts of the basin. So there are two parts: structure retrofits and addressing CMZ/erosion hazards. </a:t>
            </a:r>
          </a:p>
          <a:p>
            <a:endParaRPr lang="en-US" baseline="0" dirty="0"/>
          </a:p>
          <a:p>
            <a:pPr marL="171450" indent="-171450">
              <a:buFont typeface="Arial" panose="020B0604020202020204" pitchFamily="34" charset="0"/>
              <a:buChar char="•"/>
            </a:pPr>
            <a:r>
              <a:rPr lang="en-US" dirty="0"/>
              <a:t>In summary, this is not a new idea. It will include actions similar to those Flood Authority members have taken in the past. This program is bringing investment down to individual citizens, using known techniques. Filling gaps.</a:t>
            </a:r>
          </a:p>
          <a:p>
            <a:endParaRPr lang="en-US" dirty="0"/>
          </a:p>
          <a:p>
            <a:endParaRPr lang="en-US" dirty="0"/>
          </a:p>
          <a:p>
            <a:endParaRPr lang="en-US" dirty="0"/>
          </a:p>
          <a:p>
            <a:endParaRPr lang="en-US" baseline="0" dirty="0"/>
          </a:p>
          <a:p>
            <a:endParaRPr lang="en-US" baseline="0" dirty="0"/>
          </a:p>
          <a:p>
            <a:pPr marL="232943" indent="-232943">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3224BF0-8448-4526-A0C4-29384C212882}" type="slidenum">
              <a:rPr lang="en-US" smtClean="0"/>
              <a:t>3</a:t>
            </a:fld>
            <a:endParaRPr lang="en-US"/>
          </a:p>
        </p:txBody>
      </p:sp>
    </p:spTree>
    <p:extLst>
      <p:ext uri="{BB962C8B-B14F-4D97-AF65-F5344CB8AC3E}">
        <p14:creationId xmlns:p14="http://schemas.microsoft.com/office/powerpoint/2010/main" val="288950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Economic assessment looked at variables like f</a:t>
            </a:r>
            <a:r>
              <a:rPr lang="en-US" dirty="0"/>
              <a:t>lood damage to structures, content, and inventory;</a:t>
            </a:r>
            <a:r>
              <a:rPr lang="en-US" baseline="0" dirty="0"/>
              <a:t> c</a:t>
            </a:r>
            <a:r>
              <a:rPr lang="en-US" dirty="0"/>
              <a:t>leanup costs for buildings;</a:t>
            </a:r>
            <a:r>
              <a:rPr lang="en-US" baseline="0" dirty="0"/>
              <a:t> and te</a:t>
            </a:r>
            <a:r>
              <a:rPr lang="en-US" dirty="0"/>
              <a:t>mporary relocation costs for evacuated residents during flood events. All of these costs went down when structure retrofits were implemented.</a:t>
            </a:r>
            <a:r>
              <a:rPr lang="en-US" baseline="0" dirty="0"/>
              <a:t>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Changes in climate have the potential to accelerate increases in flood severity; as floods get bigger, the benefits of this program are anticipated to increase. </a:t>
            </a:r>
          </a:p>
          <a:p>
            <a:endParaRPr lang="en-US" dirty="0"/>
          </a:p>
          <a:p>
            <a:endParaRPr lang="en-US" dirty="0"/>
          </a:p>
          <a:p>
            <a:endParaRPr lang="en-US" baseline="0" dirty="0"/>
          </a:p>
          <a:p>
            <a:endParaRPr lang="en-US" baseline="0" dirty="0"/>
          </a:p>
          <a:p>
            <a:pPr marL="232943" indent="-232943">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3224BF0-8448-4526-A0C4-29384C212882}" type="slidenum">
              <a:rPr lang="en-US" smtClean="0"/>
              <a:t>4</a:t>
            </a:fld>
            <a:endParaRPr lang="en-US"/>
          </a:p>
        </p:txBody>
      </p:sp>
    </p:spTree>
    <p:extLst>
      <p:ext uri="{BB962C8B-B14F-4D97-AF65-F5344CB8AC3E}">
        <p14:creationId xmlns:p14="http://schemas.microsoft.com/office/powerpoint/2010/main" val="405619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a:t>
            </a:r>
            <a:r>
              <a:rPr lang="en-US" baseline="0" dirty="0"/>
              <a:t> have seen presentations with tiles used to illustrate potential elements being evaluated for the Chehalis Basin Strategy. This just highlights how the CFAR program, and potentially flood hazard reduction or floodplain management elements, fit in. </a:t>
            </a:r>
            <a:endParaRPr lang="en-US" dirty="0"/>
          </a:p>
          <a:p>
            <a:endParaRPr lang="en-US" baseline="0" dirty="0"/>
          </a:p>
          <a:p>
            <a:endParaRPr lang="en-US" baseline="0" dirty="0"/>
          </a:p>
          <a:p>
            <a:pPr marL="232943" indent="-232943">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3224BF0-8448-4526-A0C4-29384C212882}" type="slidenum">
              <a:rPr lang="en-US" smtClean="0"/>
              <a:t>5</a:t>
            </a:fld>
            <a:endParaRPr lang="en-US"/>
          </a:p>
        </p:txBody>
      </p:sp>
    </p:spTree>
    <p:extLst>
      <p:ext uri="{BB962C8B-B14F-4D97-AF65-F5344CB8AC3E}">
        <p14:creationId xmlns:p14="http://schemas.microsoft.com/office/powerpoint/2010/main" val="201600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now on to some highlights of the framework. Acknowledge this is a summary, many of</a:t>
            </a:r>
            <a:r>
              <a:rPr lang="en-US" baseline="0" dirty="0"/>
              <a:t> the mechanics are still being discussed, considered or developed.  We anticipate a project agreement signed by three parties (OCB, community &amp; landowner) that would include details.</a:t>
            </a:r>
            <a:endParaRPr lang="en-US" dirty="0"/>
          </a:p>
          <a:p>
            <a:endParaRPr lang="en-US" baseline="0" dirty="0"/>
          </a:p>
          <a:p>
            <a:r>
              <a:rPr lang="en-US" baseline="0" dirty="0"/>
              <a:t>OCB: </a:t>
            </a:r>
            <a:r>
              <a:rPr lang="en-US" sz="1200" kern="1200" dirty="0">
                <a:solidFill>
                  <a:schemeClr val="tx1"/>
                </a:solidFill>
                <a:effectLst/>
                <a:latin typeface="+mn-lt"/>
                <a:ea typeface="+mn-ea"/>
                <a:cs typeface="+mn-cs"/>
              </a:rPr>
              <a:t>Program administration and procedures, financial management, approving projects for funding (may utilize input from a review or technical advisory committee),</a:t>
            </a:r>
            <a:r>
              <a:rPr lang="en-US" sz="1200" kern="1200" baseline="0" dirty="0">
                <a:solidFill>
                  <a:schemeClr val="tx1"/>
                </a:solidFill>
                <a:effectLst/>
                <a:latin typeface="+mn-lt"/>
                <a:ea typeface="+mn-ea"/>
                <a:cs typeface="+mn-cs"/>
              </a:rPr>
              <a:t> managing contractors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Community:  participant in good standing in the National Flood Insurance Program, lead publicizing program and explaining procedures to property owners, review and comment on applications (code violations, unpermitted structures), Ensure projects are built to code and program requirements through plan review, permitting and construction inspections, and  monitor property owner compliance with signed agreements related to altering the structure and reuse of an acquired property. At their option, communities may request to assume some of OCB’s administrative tasks to facilitate program administration at the local level.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224BF0-8448-4526-A0C4-29384C212882}" type="slidenum">
              <a:rPr lang="en-US" smtClean="0"/>
              <a:t>6</a:t>
            </a:fld>
            <a:endParaRPr lang="en-US"/>
          </a:p>
        </p:txBody>
      </p:sp>
    </p:spTree>
    <p:extLst>
      <p:ext uri="{BB962C8B-B14F-4D97-AF65-F5344CB8AC3E}">
        <p14:creationId xmlns:p14="http://schemas.microsoft.com/office/powerpoint/2010/main" val="407514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Owners : commit to maintaining flood insurance for the life of the structure if it will remain in a </a:t>
            </a:r>
            <a:r>
              <a:rPr lang="en-US" dirty="0" err="1"/>
              <a:t>floodprone</a:t>
            </a:r>
            <a:r>
              <a:rPr lang="en-US" dirty="0"/>
              <a:t> location, sign non-conversion agreement, that project will be maintained, and allowing community access to verify.</a:t>
            </a:r>
            <a:r>
              <a:rPr lang="en-US" baseline="0" dirty="0"/>
              <a:t> Also provide commitment in the form of a contribution like a cash or in-kind match.</a:t>
            </a:r>
          </a:p>
          <a:p>
            <a:endParaRPr lang="en-US" baseline="0" dirty="0"/>
          </a:p>
          <a:p>
            <a:r>
              <a:rPr lang="en-US" dirty="0"/>
              <a:t>FA: Similar to communities, help publicize the program</a:t>
            </a:r>
            <a:r>
              <a:rPr lang="en-US" baseline="0" dirty="0"/>
              <a:t>. Anything to add to community review comments, overall perception on pool of candidate projects</a:t>
            </a:r>
            <a:endParaRPr lang="en-US" dirty="0"/>
          </a:p>
          <a:p>
            <a:endParaRPr lang="en-US" dirty="0"/>
          </a:p>
          <a:p>
            <a:r>
              <a:rPr lang="en-US" dirty="0"/>
              <a:t>Other entities may be signatories as appropriate. For example, organizations that would like to take title to an acquired property would sign those agreement provisions related to reuse restrictions. Organizations that would like to provide financial assistance would work with OCB to participate in the cost-share.</a:t>
            </a:r>
          </a:p>
          <a:p>
            <a:endParaRPr lang="en-US" dirty="0"/>
          </a:p>
          <a:p>
            <a:endParaRPr lang="en-US" dirty="0"/>
          </a:p>
        </p:txBody>
      </p:sp>
      <p:sp>
        <p:nvSpPr>
          <p:cNvPr id="4" name="Slide Number Placeholder 3"/>
          <p:cNvSpPr>
            <a:spLocks noGrp="1"/>
          </p:cNvSpPr>
          <p:nvPr>
            <p:ph type="sldNum" sz="quarter" idx="10"/>
          </p:nvPr>
        </p:nvSpPr>
        <p:spPr/>
        <p:txBody>
          <a:bodyPr/>
          <a:lstStyle/>
          <a:p>
            <a:fld id="{83224BF0-8448-4526-A0C4-29384C212882}" type="slidenum">
              <a:rPr lang="en-US" smtClean="0"/>
              <a:t>7</a:t>
            </a:fld>
            <a:endParaRPr lang="en-US"/>
          </a:p>
        </p:txBody>
      </p:sp>
    </p:spTree>
    <p:extLst>
      <p:ext uri="{BB962C8B-B14F-4D97-AF65-F5344CB8AC3E}">
        <p14:creationId xmlns:p14="http://schemas.microsoft.com/office/powerpoint/2010/main" val="291582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VOLUNTARY</a:t>
            </a:r>
          </a:p>
          <a:p>
            <a:r>
              <a:rPr lang="en-US" dirty="0"/>
              <a:t>Tech</a:t>
            </a:r>
            <a:r>
              <a:rPr lang="en-US" baseline="0" dirty="0"/>
              <a:t> assistance: things like ordinance reviews </a:t>
            </a:r>
          </a:p>
          <a:p>
            <a:endParaRPr lang="en-US" baseline="0" dirty="0"/>
          </a:p>
          <a:p>
            <a:r>
              <a:rPr lang="en-US" baseline="0" dirty="0"/>
              <a:t>All types of properties, but may choose to start with one type (residential), to see what we learn and may need to improve upon</a:t>
            </a:r>
          </a:p>
          <a:p>
            <a:endParaRPr lang="en-US" baseline="0" dirty="0"/>
          </a:p>
          <a:p>
            <a:r>
              <a:rPr lang="en-US" dirty="0"/>
              <a:t>CMZ bank protection: scale of</a:t>
            </a:r>
            <a:r>
              <a:rPr lang="en-US" baseline="0" dirty="0"/>
              <a:t> one property or a reach - not talking large levees or revetments</a:t>
            </a:r>
          </a:p>
          <a:p>
            <a:endParaRPr lang="en-US" baseline="0" dirty="0"/>
          </a:p>
          <a:p>
            <a:r>
              <a:rPr lang="en-US" baseline="0" dirty="0"/>
              <a:t>Not eligible: things that would be removed from FIRM SFHA (may end up with timelines or other sidebars on this)</a:t>
            </a:r>
          </a:p>
        </p:txBody>
      </p:sp>
      <p:sp>
        <p:nvSpPr>
          <p:cNvPr id="4" name="Slide Number Placeholder 3"/>
          <p:cNvSpPr>
            <a:spLocks noGrp="1"/>
          </p:cNvSpPr>
          <p:nvPr>
            <p:ph type="sldNum" sz="quarter" idx="10"/>
          </p:nvPr>
        </p:nvSpPr>
        <p:spPr/>
        <p:txBody>
          <a:bodyPr/>
          <a:lstStyle/>
          <a:p>
            <a:fld id="{83224BF0-8448-4526-A0C4-29384C212882}" type="slidenum">
              <a:rPr lang="en-US" smtClean="0"/>
              <a:t>8</a:t>
            </a:fld>
            <a:endParaRPr lang="en-US"/>
          </a:p>
        </p:txBody>
      </p:sp>
    </p:spTree>
    <p:extLst>
      <p:ext uri="{BB962C8B-B14F-4D97-AF65-F5344CB8AC3E}">
        <p14:creationId xmlns:p14="http://schemas.microsoft.com/office/powerpoint/2010/main" val="96692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not in any order, and have not been “ranked” or assigned criterion,</a:t>
            </a:r>
            <a:r>
              <a:rPr lang="en-US" baseline="0" dirty="0"/>
              <a:t> point values, etc. To be developed. This is summary of types of projects that would be priorities, which would be reflected in ranking/scoring criteria TBD.</a:t>
            </a:r>
          </a:p>
          <a:p>
            <a:endParaRPr lang="en-US" baseline="0" dirty="0"/>
          </a:p>
          <a:p>
            <a:r>
              <a:rPr lang="en-US" sz="1200" kern="1200" dirty="0">
                <a:solidFill>
                  <a:schemeClr val="tx1"/>
                </a:solidFill>
                <a:effectLst/>
                <a:latin typeface="+mn-lt"/>
                <a:ea typeface="+mn-ea"/>
                <a:cs typeface="+mn-cs"/>
              </a:rPr>
              <a:t>The least costly technique: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example, adding flood vents to a building facing shallow flood levels rather than acquiring or elevating the entire structure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(ASRP) or that include priority protection or restoration actions in ASRP priority areas. Other projects that restore areas to their natural state or otherwise protect or restore natural floodplain functions would be credited, but to a lesser degree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Projects in communities that have adopted regulations higher than the applicable State and FEMA minimum standards.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224BF0-8448-4526-A0C4-29384C212882}" type="slidenum">
              <a:rPr lang="en-US" smtClean="0"/>
              <a:t>9</a:t>
            </a:fld>
            <a:endParaRPr lang="en-US"/>
          </a:p>
        </p:txBody>
      </p:sp>
    </p:spTree>
    <p:extLst>
      <p:ext uri="{BB962C8B-B14F-4D97-AF65-F5344CB8AC3E}">
        <p14:creationId xmlns:p14="http://schemas.microsoft.com/office/powerpoint/2010/main" val="3971865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0" y="1442434"/>
            <a:ext cx="9144000" cy="3979572"/>
          </a:xfrm>
          <a:prstGeom prst="rect">
            <a:avLst/>
          </a:prstGeom>
          <a:noFill/>
        </p:spPr>
      </p:pic>
      <p:grpSp>
        <p:nvGrpSpPr>
          <p:cNvPr id="12" name="Group 11"/>
          <p:cNvGrpSpPr/>
          <p:nvPr userDrawn="1"/>
        </p:nvGrpSpPr>
        <p:grpSpPr>
          <a:xfrm rot="10800000">
            <a:off x="0" y="5416839"/>
            <a:ext cx="9144000" cy="1441162"/>
            <a:chOff x="0" y="5416839"/>
            <a:chExt cx="9144000" cy="1441162"/>
          </a:xfrm>
        </p:grpSpPr>
        <p:sp>
          <p:nvSpPr>
            <p:cNvPr id="13" name="Rectangle 12"/>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14" name="Rectangle 13"/>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 name="Title 1"/>
          <p:cNvSpPr>
            <a:spLocks noGrp="1"/>
          </p:cNvSpPr>
          <p:nvPr>
            <p:ph type="ctrTitle" hasCustomPrompt="1"/>
          </p:nvPr>
        </p:nvSpPr>
        <p:spPr>
          <a:xfrm>
            <a:off x="927601" y="1520680"/>
            <a:ext cx="7288799" cy="1989283"/>
          </a:xfrm>
        </p:spPr>
        <p:txBody>
          <a:bodyPr anchor="b"/>
          <a:lstStyle>
            <a:lvl1pPr algn="ctr">
              <a:defRPr sz="4400">
                <a:latin typeface="Tw Cen MT" panose="020B06020201040206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927600" y="3602038"/>
            <a:ext cx="7288800" cy="1655762"/>
          </a:xfrm>
        </p:spPr>
        <p:txBody>
          <a:bodyPr/>
          <a:lstStyle>
            <a:lvl1pPr marL="0" indent="0" algn="ctr">
              <a:buNone/>
              <a:defRPr sz="18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4" name="Date Placeholder 3"/>
          <p:cNvSpPr>
            <a:spLocks noGrp="1"/>
          </p:cNvSpPr>
          <p:nvPr>
            <p:ph type="dt" sz="half" idx="10"/>
          </p:nvPr>
        </p:nvSpPr>
        <p:spPr>
          <a:xfrm>
            <a:off x="7086600" y="6492875"/>
            <a:ext cx="2057400" cy="365125"/>
          </a:xfrm>
          <a:prstGeom prst="rect">
            <a:avLst/>
          </a:prstGeom>
        </p:spPr>
        <p:txBody>
          <a:bodyPr/>
          <a:lstStyle>
            <a:lvl1pPr algn="r">
              <a:defRPr sz="1200">
                <a:latin typeface="+mn-lt"/>
                <a:cs typeface="Helvetica" panose="020B0604020202020204" pitchFamily="34" charset="0"/>
              </a:defRPr>
            </a:lvl1pPr>
          </a:lstStyle>
          <a:p>
            <a:fld id="{2105C3C0-970D-4DDE-8ED5-EB62AD5C4161}" type="datetime1">
              <a:rPr lang="en-US" smtClean="0"/>
              <a:pPr/>
              <a:t>1/22/2020</a:t>
            </a:fld>
            <a:endParaRPr lang="en-US" dirty="0"/>
          </a:p>
        </p:txBody>
      </p:sp>
      <p:grpSp>
        <p:nvGrpSpPr>
          <p:cNvPr id="23" name="Group 22"/>
          <p:cNvGrpSpPr/>
          <p:nvPr userDrawn="1"/>
        </p:nvGrpSpPr>
        <p:grpSpPr>
          <a:xfrm>
            <a:off x="0" y="-2"/>
            <a:ext cx="9144000" cy="1442435"/>
            <a:chOff x="0" y="-1"/>
            <a:chExt cx="9144000" cy="1441162"/>
          </a:xfrm>
        </p:grpSpPr>
        <p:sp>
          <p:nvSpPr>
            <p:cNvPr id="24" name="Rectangle 23"/>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Rectangle 25"/>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Rectangle 26"/>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42405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4014"/>
            <a:ext cx="9144000" cy="1441162"/>
            <a:chOff x="0" y="5416839"/>
            <a:chExt cx="9144000" cy="1441162"/>
          </a:xfrm>
        </p:grpSpPr>
        <p:sp>
          <p:nvSpPr>
            <p:cNvPr id="12" name="Rectangle 11"/>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13" name="Rectangle 12"/>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 name="Content Placeholder 2"/>
          <p:cNvSpPr>
            <a:spLocks noGrp="1"/>
          </p:cNvSpPr>
          <p:nvPr>
            <p:ph idx="1"/>
          </p:nvPr>
        </p:nvSpPr>
        <p:spPr>
          <a:xfrm>
            <a:off x="628650" y="1825625"/>
            <a:ext cx="428625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BFE66C0-A2DA-4177-B464-716B410A486B}" type="slidenum">
              <a:rPr lang="en-US" smtClean="0"/>
              <a:t>‹#›</a:t>
            </a:fld>
            <a:endParaRPr lang="en-US"/>
          </a:p>
        </p:txBody>
      </p:sp>
      <p:sp>
        <p:nvSpPr>
          <p:cNvPr id="14" name="Picture Placeholder 13"/>
          <p:cNvSpPr>
            <a:spLocks noGrp="1"/>
          </p:cNvSpPr>
          <p:nvPr>
            <p:ph type="pic" sz="quarter" idx="13" hasCustomPrompt="1"/>
          </p:nvPr>
        </p:nvSpPr>
        <p:spPr>
          <a:xfrm>
            <a:off x="5029200" y="1825625"/>
            <a:ext cx="3486150" cy="4351338"/>
          </a:xfrm>
          <a:ln w="38100" cap="sq">
            <a:solidFill>
              <a:srgbClr val="000000"/>
            </a:solidFill>
            <a:prstDash val="solid"/>
            <a:miter lim="800000"/>
          </a:ln>
          <a:effectLst/>
        </p:spPr>
        <p:txBody>
          <a:bodyPr/>
          <a:lstStyle>
            <a:lvl1pPr>
              <a:defRPr baseline="0"/>
            </a:lvl1pPr>
            <a:lvl2pPr>
              <a:defRPr baseline="0"/>
            </a:lvl2pPr>
          </a:lstStyle>
          <a:p>
            <a:r>
              <a:rPr lang="en-US" dirty="0"/>
              <a:t>Click to insert media file </a:t>
            </a:r>
          </a:p>
          <a:p>
            <a:pPr lvl="1"/>
            <a:endParaRPr lang="en-US" dirty="0"/>
          </a:p>
          <a:p>
            <a:pPr lvl="1"/>
            <a:endParaRPr lang="en-US" dirty="0"/>
          </a:p>
        </p:txBody>
      </p:sp>
      <p:sp>
        <p:nvSpPr>
          <p:cNvPr id="17"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18" name="Footer Placeholder 3"/>
          <p:cNvSpPr>
            <a:spLocks noGrp="1"/>
          </p:cNvSpPr>
          <p:nvPr>
            <p:ph type="ftr" sz="quarter" idx="14"/>
          </p:nvPr>
        </p:nvSpPr>
        <p:spPr>
          <a:xfrm>
            <a:off x="628650" y="6356351"/>
            <a:ext cx="54864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115405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4014"/>
            <a:ext cx="9144000" cy="1441162"/>
            <a:chOff x="0" y="5416839"/>
            <a:chExt cx="9144000" cy="1441162"/>
          </a:xfrm>
        </p:grpSpPr>
        <p:sp>
          <p:nvSpPr>
            <p:cNvPr id="17" name="Rectangle 16"/>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18" name="Rectangle 17"/>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 name="Text Placeholder 2"/>
          <p:cNvSpPr>
            <a:spLocks noGrp="1"/>
          </p:cNvSpPr>
          <p:nvPr>
            <p:ph type="body" idx="1"/>
          </p:nvPr>
        </p:nvSpPr>
        <p:spPr>
          <a:xfrm>
            <a:off x="629842" y="1681163"/>
            <a:ext cx="3868340" cy="823912"/>
          </a:xfrm>
        </p:spPr>
        <p:txBody>
          <a:bodyPr anchor="b"/>
          <a:lstStyle>
            <a:lvl1pPr marL="0" indent="0">
              <a:buNone/>
              <a:defRPr sz="21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1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BFE66C0-A2DA-4177-B464-716B410A486B}" type="slidenum">
              <a:rPr lang="en-US" smtClean="0"/>
              <a:t>‹#›</a:t>
            </a:fld>
            <a:endParaRPr lang="en-US"/>
          </a:p>
        </p:txBody>
      </p:sp>
      <p:sp>
        <p:nvSpPr>
          <p:cNvPr id="15" name="Title 1"/>
          <p:cNvSpPr>
            <a:spLocks noGrp="1"/>
          </p:cNvSpPr>
          <p:nvPr>
            <p:ph type="title"/>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21" name="Footer Placeholder 3"/>
          <p:cNvSpPr>
            <a:spLocks noGrp="1"/>
          </p:cNvSpPr>
          <p:nvPr>
            <p:ph type="ftr" sz="quarter" idx="13"/>
          </p:nvPr>
        </p:nvSpPr>
        <p:spPr>
          <a:xfrm>
            <a:off x="628650" y="6356351"/>
            <a:ext cx="54864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3041708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bg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0" y="-4014"/>
            <a:ext cx="9144000" cy="1441162"/>
            <a:chOff x="0" y="5416839"/>
            <a:chExt cx="9144000" cy="1441162"/>
          </a:xfrm>
        </p:grpSpPr>
        <p:sp>
          <p:nvSpPr>
            <p:cNvPr id="29" name="Rectangle 28"/>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30" name="Rectangle 29"/>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Rectangle 30"/>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15" name="Group 14"/>
          <p:cNvGrpSpPr/>
          <p:nvPr userDrawn="1"/>
        </p:nvGrpSpPr>
        <p:grpSpPr>
          <a:xfrm rot="10800000">
            <a:off x="0" y="6117336"/>
            <a:ext cx="9144000" cy="740664"/>
            <a:chOff x="0" y="-1"/>
            <a:chExt cx="9144000" cy="1441162"/>
          </a:xfrm>
        </p:grpSpPr>
        <p:sp>
          <p:nvSpPr>
            <p:cNvPr id="16" name="Rectangle 15"/>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sp>
        <p:nvSpPr>
          <p:cNvPr id="22" name="Content Placeholder 2"/>
          <p:cNvSpPr>
            <a:spLocks noGrp="1"/>
          </p:cNvSpPr>
          <p:nvPr>
            <p:ph idx="1"/>
          </p:nvPr>
        </p:nvSpPr>
        <p:spPr>
          <a:xfrm>
            <a:off x="628650" y="1825625"/>
            <a:ext cx="7886700" cy="4142436"/>
          </a:xfrm>
        </p:spPr>
        <p:txBody>
          <a:bodyPr/>
          <a:lstStyle>
            <a:lvl1pPr>
              <a:defRPr baseline="0">
                <a:latin typeface="+mn-lt"/>
              </a:defRPr>
            </a:lvl1pPr>
            <a:lvl2pPr>
              <a:defRPr>
                <a:latin typeface="+mn-lt"/>
              </a:defRPr>
            </a:lvl2pPr>
            <a:lvl3pPr>
              <a:defRPr>
                <a:latin typeface="+mn-lt"/>
              </a:defRPr>
            </a:lvl3pPr>
          </a:lstStyle>
          <a:p>
            <a:pPr lvl="0"/>
            <a:r>
              <a:rPr lang="en-US" dirty="0"/>
              <a:t>Edit Master text styles</a:t>
            </a:r>
          </a:p>
          <a:p>
            <a:pPr lvl="1"/>
            <a:r>
              <a:rPr lang="en-US" dirty="0"/>
              <a:t>Second level</a:t>
            </a:r>
          </a:p>
          <a:p>
            <a:pPr lvl="2"/>
            <a:r>
              <a:rPr lang="en-US" dirty="0"/>
              <a:t>Third level</a:t>
            </a:r>
          </a:p>
        </p:txBody>
      </p:sp>
      <p:sp>
        <p:nvSpPr>
          <p:cNvPr id="33"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301155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chemeClr val="bg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0" y="-4014"/>
            <a:ext cx="9144000" cy="1441162"/>
            <a:chOff x="0" y="5416839"/>
            <a:chExt cx="9144000" cy="1441162"/>
          </a:xfrm>
        </p:grpSpPr>
        <p:sp>
          <p:nvSpPr>
            <p:cNvPr id="29" name="Rectangle 28"/>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30" name="Rectangle 29"/>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Rectangle 30"/>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16" name="Group 15"/>
          <p:cNvGrpSpPr/>
          <p:nvPr userDrawn="1"/>
        </p:nvGrpSpPr>
        <p:grpSpPr>
          <a:xfrm rot="10800000">
            <a:off x="0" y="6117336"/>
            <a:ext cx="9144000" cy="740664"/>
            <a:chOff x="0" y="-1"/>
            <a:chExt cx="9144000" cy="1441162"/>
          </a:xfrm>
        </p:grpSpPr>
        <p:sp>
          <p:nvSpPr>
            <p:cNvPr id="17" name="Rectangle 16"/>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sp>
        <p:nvSpPr>
          <p:cNvPr id="33"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graphicFrame>
        <p:nvGraphicFramePr>
          <p:cNvPr id="15" name="Table 14"/>
          <p:cNvGraphicFramePr>
            <a:graphicFrameLocks noGrp="1"/>
          </p:cNvGraphicFramePr>
          <p:nvPr userDrawn="1">
            <p:extLst>
              <p:ext uri="{D42A27DB-BD31-4B8C-83A1-F6EECF244321}">
                <p14:modId xmlns:p14="http://schemas.microsoft.com/office/powerpoint/2010/main" val="3843852246"/>
              </p:ext>
            </p:extLst>
          </p:nvPr>
        </p:nvGraphicFramePr>
        <p:xfrm>
          <a:off x="628649" y="1947416"/>
          <a:ext cx="7886700" cy="4088314"/>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20000"/>
                    </a:ext>
                  </a:extLst>
                </a:gridCol>
                <a:gridCol w="1971675">
                  <a:extLst>
                    <a:ext uri="{9D8B030D-6E8A-4147-A177-3AD203B41FA5}">
                      <a16:colId xmlns:a16="http://schemas.microsoft.com/office/drawing/2014/main" val="20001"/>
                    </a:ext>
                  </a:extLst>
                </a:gridCol>
                <a:gridCol w="1971675">
                  <a:extLst>
                    <a:ext uri="{9D8B030D-6E8A-4147-A177-3AD203B41FA5}">
                      <a16:colId xmlns:a16="http://schemas.microsoft.com/office/drawing/2014/main" val="20002"/>
                    </a:ext>
                  </a:extLst>
                </a:gridCol>
                <a:gridCol w="1971675">
                  <a:extLst>
                    <a:ext uri="{9D8B030D-6E8A-4147-A177-3AD203B41FA5}">
                      <a16:colId xmlns:a16="http://schemas.microsoft.com/office/drawing/2014/main" val="20003"/>
                    </a:ext>
                  </a:extLst>
                </a:gridCol>
              </a:tblGrid>
              <a:tr h="360778">
                <a:tc>
                  <a:txBody>
                    <a:bodyPr/>
                    <a:lstStyle/>
                    <a:p>
                      <a:r>
                        <a:rPr lang="en-US" sz="1600" dirty="0"/>
                        <a:t>COLUMN HEADING</a:t>
                      </a:r>
                    </a:p>
                  </a:txBody>
                  <a:tcPr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tc>
                  <a:txBody>
                    <a:bodyPr/>
                    <a:lstStyle/>
                    <a:p>
                      <a:r>
                        <a:rPr lang="en-US" sz="1600" dirty="0"/>
                        <a:t>COLUMN</a:t>
                      </a:r>
                      <a:r>
                        <a:rPr lang="en-US" sz="1600" baseline="0" dirty="0"/>
                        <a:t> HEADING</a:t>
                      </a:r>
                      <a:endParaRPr lang="en-US" sz="1600" dirty="0"/>
                    </a:p>
                  </a:txBody>
                  <a:tcPr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tc>
                  <a:txBody>
                    <a:bodyPr/>
                    <a:lstStyle/>
                    <a:p>
                      <a:r>
                        <a:rPr lang="en-US" sz="1600" dirty="0"/>
                        <a:t>COLUMN HEADING</a:t>
                      </a:r>
                    </a:p>
                  </a:txBody>
                  <a:tcPr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tc>
                  <a:txBody>
                    <a:bodyPr/>
                    <a:lstStyle/>
                    <a:p>
                      <a:r>
                        <a:rPr lang="en-US" sz="1600" dirty="0"/>
                        <a:t>COLUMN HEADING</a:t>
                      </a:r>
                    </a:p>
                  </a:txBody>
                  <a:tcPr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extLst>
                  <a:ext uri="{0D108BD9-81ED-4DB2-BD59-A6C34878D82A}">
                    <a16:rowId xmlns:a16="http://schemas.microsoft.com/office/drawing/2014/main" val="10000"/>
                  </a:ext>
                </a:extLst>
              </a:tr>
              <a:tr h="159798">
                <a:tc gridSpan="4">
                  <a:txBody>
                    <a:bodyPr/>
                    <a:lstStyle/>
                    <a:p>
                      <a:r>
                        <a:rPr lang="en-US" sz="1600" b="1" dirty="0">
                          <a:solidFill>
                            <a:schemeClr val="tx1"/>
                          </a:solidFill>
                        </a:rPr>
                        <a:t>SUBHEADING</a:t>
                      </a:r>
                    </a:p>
                  </a:txBody>
                  <a:tcPr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9CBB59"/>
                    </a:solidFill>
                  </a:tcPr>
                </a:tc>
                <a:tc hMerge="1">
                  <a:txBody>
                    <a:bodyPr/>
                    <a:lstStyle/>
                    <a:p>
                      <a:pPr marL="285750" indent="-285750">
                        <a:buFont typeface="Arial" panose="020B0604020202020204" pitchFamily="34" charset="0"/>
                        <a:buChar char="•"/>
                      </a:pPr>
                      <a:endParaRPr lang="en-US" sz="16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85750" indent="-285750">
                        <a:buFont typeface="Arial" panose="020B0604020202020204" pitchFamily="34" charset="0"/>
                        <a:buChar char="•"/>
                      </a:pPr>
                      <a:endParaRPr lang="en-US" sz="16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6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8064">
                <a:tc>
                  <a:txBody>
                    <a:bodyPr/>
                    <a:lstStyle/>
                    <a:p>
                      <a:r>
                        <a:rPr lang="en-US" sz="1400" dirty="0"/>
                        <a:t>Text</a:t>
                      </a:r>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t>Bullets</a:t>
                      </a:r>
                    </a:p>
                    <a:p>
                      <a:pPr marL="285750" indent="-285750">
                        <a:buFont typeface="Arial" panose="020B0604020202020204" pitchFamily="34" charset="0"/>
                        <a:buChar char="•"/>
                      </a:pPr>
                      <a:r>
                        <a:rPr lang="en-US" sz="1400" dirty="0"/>
                        <a:t>Bullets</a:t>
                      </a:r>
                    </a:p>
                    <a:p>
                      <a:pPr marL="285750" indent="-285750">
                        <a:buFont typeface="Arial" panose="020B0604020202020204" pitchFamily="34" charset="0"/>
                        <a:buChar char="•"/>
                      </a:pPr>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t>Bullets</a:t>
                      </a:r>
                    </a:p>
                    <a:p>
                      <a:pPr marL="285750" indent="-285750">
                        <a:buFont typeface="Arial" panose="020B0604020202020204" pitchFamily="34" charset="0"/>
                        <a:buChar char="•"/>
                      </a:pPr>
                      <a:r>
                        <a:rPr lang="en-US" sz="1400" dirty="0"/>
                        <a:t>Bullets</a:t>
                      </a:r>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Text</a:t>
                      </a:r>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48064">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48064">
                <a:tc>
                  <a:txBody>
                    <a:bodyPr/>
                    <a:lstStyle/>
                    <a:p>
                      <a:endParaRPr lang="en-US" sz="140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48064">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4035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0" y="-4014"/>
            <a:ext cx="9144000" cy="1441162"/>
            <a:chOff x="0" y="5416839"/>
            <a:chExt cx="9144000" cy="1441162"/>
          </a:xfrm>
        </p:grpSpPr>
        <p:sp>
          <p:nvSpPr>
            <p:cNvPr id="28" name="Rectangle 27"/>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29" name="Rectangle 28"/>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Rectangle 29"/>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Rectangle 30"/>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 name="Content Placeholder 2"/>
          <p:cNvSpPr>
            <a:spLocks noGrp="1"/>
          </p:cNvSpPr>
          <p:nvPr>
            <p:ph sz="half" idx="1"/>
          </p:nvPr>
        </p:nvSpPr>
        <p:spPr>
          <a:xfrm>
            <a:off x="628650" y="1825625"/>
            <a:ext cx="3886200" cy="4008505"/>
          </a:xfrm>
        </p:spPr>
        <p:txBody>
          <a:bodyPr/>
          <a:lstStyle>
            <a:lvl1pP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5"/>
          <p:cNvGrpSpPr/>
          <p:nvPr userDrawn="1"/>
        </p:nvGrpSpPr>
        <p:grpSpPr>
          <a:xfrm rot="10800000">
            <a:off x="0" y="6117336"/>
            <a:ext cx="9144000" cy="740664"/>
            <a:chOff x="0" y="-1"/>
            <a:chExt cx="9144000" cy="1441162"/>
          </a:xfrm>
        </p:grpSpPr>
        <p:sp>
          <p:nvSpPr>
            <p:cNvPr id="17" name="Rectangle 16"/>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4" name="Content Placeholder 3"/>
          <p:cNvSpPr>
            <a:spLocks noGrp="1"/>
          </p:cNvSpPr>
          <p:nvPr>
            <p:ph sz="half" idx="2"/>
          </p:nvPr>
        </p:nvSpPr>
        <p:spPr>
          <a:xfrm>
            <a:off x="4629150" y="1825625"/>
            <a:ext cx="3886200" cy="400850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sp>
        <p:nvSpPr>
          <p:cNvPr id="32"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3323373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chemeClr val="bg1"/>
        </a:solidFill>
        <a:effectLst/>
      </p:bgPr>
    </p:bg>
    <p:spTree>
      <p:nvGrpSpPr>
        <p:cNvPr id="1" name=""/>
        <p:cNvGrpSpPr/>
        <p:nvPr/>
      </p:nvGrpSpPr>
      <p:grpSpPr>
        <a:xfrm>
          <a:off x="0" y="0"/>
          <a:ext cx="0" cy="0"/>
          <a:chOff x="0" y="0"/>
          <a:chExt cx="0" cy="0"/>
        </a:xfrm>
      </p:grpSpPr>
      <p:grpSp>
        <p:nvGrpSpPr>
          <p:cNvPr id="16" name="Group 15"/>
          <p:cNvGrpSpPr/>
          <p:nvPr userDrawn="1"/>
        </p:nvGrpSpPr>
        <p:grpSpPr>
          <a:xfrm rot="10800000">
            <a:off x="0" y="6117336"/>
            <a:ext cx="9144000" cy="740664"/>
            <a:chOff x="0" y="-1"/>
            <a:chExt cx="9144000" cy="1441162"/>
          </a:xfrm>
        </p:grpSpPr>
        <p:sp>
          <p:nvSpPr>
            <p:cNvPr id="17" name="Rectangle 16"/>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29" name="Group 28"/>
          <p:cNvGrpSpPr/>
          <p:nvPr userDrawn="1"/>
        </p:nvGrpSpPr>
        <p:grpSpPr>
          <a:xfrm>
            <a:off x="0" y="-4014"/>
            <a:ext cx="9144000" cy="1441162"/>
            <a:chOff x="0" y="5416839"/>
            <a:chExt cx="9144000" cy="1441162"/>
          </a:xfrm>
        </p:grpSpPr>
        <p:sp>
          <p:nvSpPr>
            <p:cNvPr id="30" name="Rectangle 29"/>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31" name="Rectangle 30"/>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Rectangle 32"/>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sp>
        <p:nvSpPr>
          <p:cNvPr id="22" name="Content Placeholder 2"/>
          <p:cNvSpPr>
            <a:spLocks noGrp="1"/>
          </p:cNvSpPr>
          <p:nvPr>
            <p:ph idx="1"/>
          </p:nvPr>
        </p:nvSpPr>
        <p:spPr>
          <a:xfrm>
            <a:off x="628650" y="1825626"/>
            <a:ext cx="4286250" cy="409865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13"/>
          <p:cNvSpPr>
            <a:spLocks noGrp="1"/>
          </p:cNvSpPr>
          <p:nvPr>
            <p:ph type="pic" sz="quarter" idx="13" hasCustomPrompt="1"/>
          </p:nvPr>
        </p:nvSpPr>
        <p:spPr>
          <a:xfrm>
            <a:off x="5029200" y="1825626"/>
            <a:ext cx="3486150" cy="4098657"/>
          </a:xfrm>
          <a:ln w="38100" cap="sq">
            <a:solidFill>
              <a:srgbClr val="000000"/>
            </a:solidFill>
            <a:prstDash val="solid"/>
            <a:miter lim="800000"/>
          </a:ln>
          <a:effectLst/>
        </p:spPr>
        <p:txBody>
          <a:bodyPr/>
          <a:lstStyle>
            <a:lvl1pPr marL="253604" marR="0" indent="-253604"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baseline="0"/>
            </a:lvl1pPr>
            <a:lvl2pPr>
              <a:defRPr baseline="0"/>
            </a:lvl2pPr>
          </a:lstStyle>
          <a:p>
            <a:r>
              <a:rPr lang="en-US" dirty="0"/>
              <a:t>Click to insert media file </a:t>
            </a:r>
          </a:p>
          <a:p>
            <a:endParaRPr lang="en-US" dirty="0"/>
          </a:p>
          <a:p>
            <a:pPr lvl="1"/>
            <a:endParaRPr lang="en-US" dirty="0"/>
          </a:p>
          <a:p>
            <a:pPr lvl="1"/>
            <a:endParaRPr lang="en-US" dirty="0"/>
          </a:p>
        </p:txBody>
      </p:sp>
      <p:sp>
        <p:nvSpPr>
          <p:cNvPr id="34"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1066902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chemeClr val="bg1"/>
        </a:solidFill>
        <a:effectLst/>
      </p:bgPr>
    </p:bg>
    <p:spTree>
      <p:nvGrpSpPr>
        <p:cNvPr id="1" name=""/>
        <p:cNvGrpSpPr/>
        <p:nvPr/>
      </p:nvGrpSpPr>
      <p:grpSpPr>
        <a:xfrm>
          <a:off x="0" y="0"/>
          <a:ext cx="0" cy="0"/>
          <a:chOff x="0" y="0"/>
          <a:chExt cx="0" cy="0"/>
        </a:xfrm>
      </p:grpSpPr>
      <p:grpSp>
        <p:nvGrpSpPr>
          <p:cNvPr id="31" name="Group 30"/>
          <p:cNvGrpSpPr/>
          <p:nvPr userDrawn="1"/>
        </p:nvGrpSpPr>
        <p:grpSpPr>
          <a:xfrm>
            <a:off x="0" y="-4014"/>
            <a:ext cx="9144000" cy="1441162"/>
            <a:chOff x="0" y="5416839"/>
            <a:chExt cx="9144000" cy="1441162"/>
          </a:xfrm>
        </p:grpSpPr>
        <p:sp>
          <p:nvSpPr>
            <p:cNvPr id="32" name="Rectangle 31"/>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33" name="Rectangle 32"/>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Rectangle 33"/>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Rectangle 34"/>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18" name="Group 17"/>
          <p:cNvGrpSpPr/>
          <p:nvPr userDrawn="1"/>
        </p:nvGrpSpPr>
        <p:grpSpPr>
          <a:xfrm rot="10800000">
            <a:off x="0" y="6117336"/>
            <a:ext cx="9144000" cy="740664"/>
            <a:chOff x="0" y="-1"/>
            <a:chExt cx="9144000" cy="1441162"/>
          </a:xfrm>
        </p:grpSpPr>
        <p:sp>
          <p:nvSpPr>
            <p:cNvPr id="19" name="Rectangle 18"/>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ectangle 20"/>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7" name="Rectangle 36"/>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sp>
        <p:nvSpPr>
          <p:cNvPr id="24" name="Text Placeholder 2"/>
          <p:cNvSpPr>
            <a:spLocks noGrp="1"/>
          </p:cNvSpPr>
          <p:nvPr>
            <p:ph type="body" idx="1"/>
          </p:nvPr>
        </p:nvSpPr>
        <p:spPr>
          <a:xfrm>
            <a:off x="629842" y="1681164"/>
            <a:ext cx="3868340" cy="747291"/>
          </a:xfrm>
        </p:spPr>
        <p:txBody>
          <a:bodyPr anchor="b"/>
          <a:lstStyle>
            <a:lvl1pPr marL="0" indent="0">
              <a:buNone/>
              <a:defRPr sz="21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5" name="Content Placeholder 3"/>
          <p:cNvSpPr>
            <a:spLocks noGrp="1"/>
          </p:cNvSpPr>
          <p:nvPr>
            <p:ph sz="half" idx="2"/>
          </p:nvPr>
        </p:nvSpPr>
        <p:spPr>
          <a:xfrm>
            <a:off x="629842" y="2505075"/>
            <a:ext cx="3868340" cy="334193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4"/>
          <p:cNvSpPr>
            <a:spLocks noGrp="1"/>
          </p:cNvSpPr>
          <p:nvPr>
            <p:ph type="body" sz="quarter" idx="3"/>
          </p:nvPr>
        </p:nvSpPr>
        <p:spPr>
          <a:xfrm>
            <a:off x="4629150" y="1681164"/>
            <a:ext cx="3887391" cy="747291"/>
          </a:xfrm>
        </p:spPr>
        <p:txBody>
          <a:bodyPr anchor="b"/>
          <a:lstStyle>
            <a:lvl1pPr marL="0" indent="0">
              <a:buNone/>
              <a:defRPr sz="21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7" name="Content Placeholder 5"/>
          <p:cNvSpPr>
            <a:spLocks noGrp="1"/>
          </p:cNvSpPr>
          <p:nvPr>
            <p:ph sz="quarter" idx="4"/>
          </p:nvPr>
        </p:nvSpPr>
        <p:spPr>
          <a:xfrm>
            <a:off x="4629150" y="2505075"/>
            <a:ext cx="3887391" cy="334193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243324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428625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BFE66C0-A2DA-4177-B464-716B410A486B}" type="slidenum">
              <a:rPr lang="en-US" smtClean="0"/>
              <a:t>‹#›</a:t>
            </a:fld>
            <a:endParaRPr lang="en-US"/>
          </a:p>
        </p:txBody>
      </p:sp>
      <p:grpSp>
        <p:nvGrpSpPr>
          <p:cNvPr id="11" name="Group 10"/>
          <p:cNvGrpSpPr/>
          <p:nvPr userDrawn="1"/>
        </p:nvGrpSpPr>
        <p:grpSpPr>
          <a:xfrm>
            <a:off x="0" y="-2"/>
            <a:ext cx="9144000" cy="1442435"/>
            <a:chOff x="0" y="-1"/>
            <a:chExt cx="9144000" cy="1441162"/>
          </a:xfrm>
        </p:grpSpPr>
        <p:sp>
          <p:nvSpPr>
            <p:cNvPr id="19" name="Rectangle 18"/>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ectangle 20"/>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Rectangle 21"/>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4" name="Picture Placeholder 13"/>
          <p:cNvSpPr>
            <a:spLocks noGrp="1"/>
          </p:cNvSpPr>
          <p:nvPr>
            <p:ph type="pic" sz="quarter" idx="13" hasCustomPrompt="1"/>
          </p:nvPr>
        </p:nvSpPr>
        <p:spPr>
          <a:xfrm>
            <a:off x="5029200" y="1825625"/>
            <a:ext cx="3486150" cy="4351338"/>
          </a:xfrm>
          <a:ln w="38100" cap="sq">
            <a:solidFill>
              <a:srgbClr val="000000"/>
            </a:solidFill>
            <a:prstDash val="solid"/>
            <a:miter lim="800000"/>
          </a:ln>
          <a:effectLst/>
        </p:spPr>
        <p:txBody>
          <a:bodyPr/>
          <a:lstStyle>
            <a:lvl1pPr>
              <a:defRPr baseline="0"/>
            </a:lvl1pPr>
            <a:lvl2pPr>
              <a:defRPr baseline="0"/>
            </a:lvl2pPr>
          </a:lstStyle>
          <a:p>
            <a:r>
              <a:rPr lang="en-US" dirty="0"/>
              <a:t>Click to insert media file </a:t>
            </a:r>
          </a:p>
          <a:p>
            <a:pPr lvl="1"/>
            <a:endParaRPr lang="en-US" dirty="0"/>
          </a:p>
          <a:p>
            <a:pPr lvl="1"/>
            <a:endParaRPr lang="en-US" dirty="0"/>
          </a:p>
        </p:txBody>
      </p:sp>
      <p:sp>
        <p:nvSpPr>
          <p:cNvPr id="18"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2368764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bg>
      <p:bgPr>
        <a:solidFill>
          <a:schemeClr val="bg1"/>
        </a:solidFill>
        <a:effectLst/>
      </p:bgPr>
    </p:bg>
    <p:spTree>
      <p:nvGrpSpPr>
        <p:cNvPr id="1" name=""/>
        <p:cNvGrpSpPr/>
        <p:nvPr/>
      </p:nvGrpSpPr>
      <p:grpSpPr>
        <a:xfrm>
          <a:off x="0" y="0"/>
          <a:ext cx="0" cy="0"/>
          <a:chOff x="0" y="0"/>
          <a:chExt cx="0" cy="0"/>
        </a:xfrm>
      </p:grpSpPr>
      <p:grpSp>
        <p:nvGrpSpPr>
          <p:cNvPr id="15" name="Group 14"/>
          <p:cNvGrpSpPr/>
          <p:nvPr userDrawn="1"/>
        </p:nvGrpSpPr>
        <p:grpSpPr>
          <a:xfrm rot="10800000">
            <a:off x="0" y="6117336"/>
            <a:ext cx="9144000" cy="740664"/>
            <a:chOff x="0" y="-1"/>
            <a:chExt cx="9144000" cy="1441162"/>
          </a:xfrm>
        </p:grpSpPr>
        <p:sp>
          <p:nvSpPr>
            <p:cNvPr id="16" name="Rectangle 15"/>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28" name="Group 27"/>
          <p:cNvGrpSpPr/>
          <p:nvPr userDrawn="1"/>
        </p:nvGrpSpPr>
        <p:grpSpPr>
          <a:xfrm>
            <a:off x="0" y="-4014"/>
            <a:ext cx="9144000" cy="1441162"/>
            <a:chOff x="0" y="5416839"/>
            <a:chExt cx="9144000" cy="1441162"/>
          </a:xfrm>
        </p:grpSpPr>
        <p:sp>
          <p:nvSpPr>
            <p:cNvPr id="29" name="Rectangle 28"/>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30" name="Rectangle 29"/>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Rectangle 30"/>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sp>
        <p:nvSpPr>
          <p:cNvPr id="22" name="Content Placeholder 2"/>
          <p:cNvSpPr>
            <a:spLocks noGrp="1"/>
          </p:cNvSpPr>
          <p:nvPr>
            <p:ph idx="1"/>
          </p:nvPr>
        </p:nvSpPr>
        <p:spPr>
          <a:xfrm>
            <a:off x="628650" y="1825625"/>
            <a:ext cx="7886700" cy="4142436"/>
          </a:xfrm>
        </p:spPr>
        <p:txBody>
          <a:bodyPr/>
          <a:lstStyle>
            <a:lvl1pPr>
              <a:defRPr baseline="0">
                <a:latin typeface="+mn-lt"/>
              </a:defRPr>
            </a:lvl1pPr>
            <a:lvl2pPr>
              <a:defRPr>
                <a:latin typeface="+mn-lt"/>
              </a:defRPr>
            </a:lvl2pPr>
            <a:lvl3pPr>
              <a:defRPr>
                <a:latin typeface="+mn-lt"/>
              </a:defRPr>
            </a:lvl3pPr>
          </a:lstStyle>
          <a:p>
            <a:pPr lvl="0"/>
            <a:r>
              <a:rPr lang="en-US" dirty="0"/>
              <a:t>Edit Master text styles</a:t>
            </a:r>
          </a:p>
          <a:p>
            <a:pPr lvl="1"/>
            <a:r>
              <a:rPr lang="en-US" dirty="0"/>
              <a:t>Second level</a:t>
            </a:r>
          </a:p>
          <a:p>
            <a:pPr lvl="2"/>
            <a:r>
              <a:rPr lang="en-US" dirty="0"/>
              <a:t>Third level</a:t>
            </a:r>
          </a:p>
        </p:txBody>
      </p:sp>
      <p:sp>
        <p:nvSpPr>
          <p:cNvPr id="33"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323369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19" name="Group 18"/>
          <p:cNvGrpSpPr/>
          <p:nvPr userDrawn="1"/>
        </p:nvGrpSpPr>
        <p:grpSpPr>
          <a:xfrm>
            <a:off x="0" y="1371600"/>
            <a:ext cx="9144000" cy="4082716"/>
            <a:chOff x="0" y="1371600"/>
            <a:chExt cx="12192000" cy="4082716"/>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71600"/>
              <a:ext cx="12192000" cy="4082716"/>
            </a:xfrm>
            <a:prstGeom prst="rect">
              <a:avLst/>
            </a:prstGeom>
            <a:solidFill>
              <a:schemeClr val="bg1"/>
            </a:solidFill>
          </p:spPr>
        </p:pic>
        <p:sp>
          <p:nvSpPr>
            <p:cNvPr id="5" name="Rectangle 4"/>
            <p:cNvSpPr/>
            <p:nvPr userDrawn="1"/>
          </p:nvSpPr>
          <p:spPr>
            <a:xfrm>
              <a:off x="0" y="1441159"/>
              <a:ext cx="12192000" cy="401315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ctrTitle" hasCustomPrompt="1"/>
          </p:nvPr>
        </p:nvSpPr>
        <p:spPr>
          <a:xfrm>
            <a:off x="927601" y="1520680"/>
            <a:ext cx="7288799" cy="1989283"/>
          </a:xfrm>
        </p:spPr>
        <p:txBody>
          <a:bodyPr anchor="b"/>
          <a:lstStyle>
            <a:lvl1pPr algn="ctr">
              <a:defRPr lang="en-US" sz="4400" kern="1200" dirty="0">
                <a:solidFill>
                  <a:schemeClr val="tx1"/>
                </a:solidFill>
                <a:latin typeface="Tw Cen MT" panose="020B0602020104020603" pitchFamily="34" charset="0"/>
                <a:ea typeface="+mj-ea"/>
                <a:cs typeface="Helvetica"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927600" y="3602038"/>
            <a:ext cx="7288800" cy="1655762"/>
          </a:xfrm>
        </p:spPr>
        <p:txBody>
          <a:bodyPr>
            <a:normAutofit/>
          </a:bodyPr>
          <a:lstStyle>
            <a:lvl1pPr marL="0" indent="0" algn="ctr" defTabSz="685800" rtl="0" eaLnBrk="1" latinLnBrk="0" hangingPunct="1">
              <a:lnSpc>
                <a:spcPct val="90000"/>
              </a:lnSpc>
              <a:spcBef>
                <a:spcPts val="750"/>
              </a:spcBef>
              <a:buFont typeface="Arial" panose="020B0604020202020204" pitchFamily="34" charset="0"/>
              <a:buNone/>
              <a:defRPr lang="en-US" sz="1800" kern="1200" dirty="0">
                <a:solidFill>
                  <a:schemeClr val="tx1"/>
                </a:solidFill>
                <a:latin typeface="+mn-lt"/>
                <a:ea typeface="+mn-ea"/>
                <a:cs typeface="Helvetica"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grpSp>
        <p:nvGrpSpPr>
          <p:cNvPr id="31" name="Group 30"/>
          <p:cNvGrpSpPr/>
          <p:nvPr userDrawn="1"/>
        </p:nvGrpSpPr>
        <p:grpSpPr>
          <a:xfrm rot="10800000">
            <a:off x="0" y="5416839"/>
            <a:ext cx="9144000" cy="1441162"/>
            <a:chOff x="0" y="5416839"/>
            <a:chExt cx="9144000" cy="1441162"/>
          </a:xfrm>
        </p:grpSpPr>
        <p:sp>
          <p:nvSpPr>
            <p:cNvPr id="32" name="Rectangle 31"/>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33" name="Rectangle 32"/>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Rectangle 33"/>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Rectangle 34"/>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7" name="Date Placeholder 3"/>
          <p:cNvSpPr>
            <a:spLocks noGrp="1"/>
          </p:cNvSpPr>
          <p:nvPr>
            <p:ph type="dt" sz="half" idx="10"/>
          </p:nvPr>
        </p:nvSpPr>
        <p:spPr>
          <a:xfrm>
            <a:off x="7086600" y="6492875"/>
            <a:ext cx="2057400" cy="365125"/>
          </a:xfrm>
          <a:prstGeom prst="rect">
            <a:avLst/>
          </a:prstGeom>
        </p:spPr>
        <p:txBody>
          <a:bodyPr/>
          <a:lstStyle>
            <a:lvl1pPr algn="r">
              <a:defRPr sz="1200">
                <a:latin typeface="+mn-lt"/>
                <a:cs typeface="Helvetica" panose="020B0604020202020204" pitchFamily="34" charset="0"/>
              </a:defRPr>
            </a:lvl1pPr>
          </a:lstStyle>
          <a:p>
            <a:fld id="{2105C3C0-970D-4DDE-8ED5-EB62AD5C4161}" type="datetime1">
              <a:rPr lang="en-US" smtClean="0"/>
              <a:pPr/>
              <a:t>1/22/2020</a:t>
            </a:fld>
            <a:endParaRPr lang="en-US" dirty="0"/>
          </a:p>
        </p:txBody>
      </p:sp>
      <p:grpSp>
        <p:nvGrpSpPr>
          <p:cNvPr id="41" name="Group 40"/>
          <p:cNvGrpSpPr/>
          <p:nvPr userDrawn="1"/>
        </p:nvGrpSpPr>
        <p:grpSpPr>
          <a:xfrm>
            <a:off x="0" y="-2"/>
            <a:ext cx="9144000" cy="1442435"/>
            <a:chOff x="0" y="-1"/>
            <a:chExt cx="9144000" cy="1441162"/>
          </a:xfrm>
        </p:grpSpPr>
        <p:sp>
          <p:nvSpPr>
            <p:cNvPr id="42" name="Rectangle 41"/>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3" name="Rectangle 42"/>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4" name="Rectangle 43"/>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5" name="Rectangle 44"/>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2599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grpSp>
        <p:nvGrpSpPr>
          <p:cNvPr id="17" name="Group 16"/>
          <p:cNvGrpSpPr/>
          <p:nvPr userDrawn="1"/>
        </p:nvGrpSpPr>
        <p:grpSpPr>
          <a:xfrm>
            <a:off x="0" y="1308233"/>
            <a:ext cx="9144000" cy="4241532"/>
            <a:chOff x="0" y="1283369"/>
            <a:chExt cx="12192000" cy="4238048"/>
          </a:xfrm>
        </p:grpSpPr>
        <p:pic>
          <p:nvPicPr>
            <p:cNvPr id="20" name="Picture 19" descr="Suburban Flood Edi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11705"/>
              <a:ext cx="12192000" cy="4090738"/>
            </a:xfrm>
            <a:prstGeom prst="rect">
              <a:avLst/>
            </a:prstGeom>
          </p:spPr>
        </p:pic>
        <p:sp>
          <p:nvSpPr>
            <p:cNvPr id="5" name="Rectangle 4"/>
            <p:cNvSpPr/>
            <p:nvPr userDrawn="1"/>
          </p:nvSpPr>
          <p:spPr>
            <a:xfrm>
              <a:off x="0" y="1283369"/>
              <a:ext cx="12192000" cy="42380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ctrTitle" hasCustomPrompt="1"/>
          </p:nvPr>
        </p:nvSpPr>
        <p:spPr>
          <a:xfrm>
            <a:off x="927601" y="1520680"/>
            <a:ext cx="7288799" cy="1989283"/>
          </a:xfrm>
        </p:spPr>
        <p:txBody>
          <a:bodyPr anchor="b"/>
          <a:lstStyle>
            <a:lvl1pPr algn="ctr">
              <a:defRPr lang="en-US" sz="4400" kern="1200" dirty="0">
                <a:solidFill>
                  <a:schemeClr val="tx1"/>
                </a:solidFill>
                <a:latin typeface="Tw Cen MT" panose="020B0602020104020603" pitchFamily="34" charset="0"/>
                <a:ea typeface="+mj-ea"/>
                <a:cs typeface="Helvetica"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927600" y="3602038"/>
            <a:ext cx="7288800" cy="1655762"/>
          </a:xfrm>
        </p:spPr>
        <p:txBody>
          <a:bodyPr>
            <a:normAutofit/>
          </a:bodyPr>
          <a:lstStyle>
            <a:lvl1pPr marL="0" indent="0" algn="ctr" defTabSz="685800" rtl="0" eaLnBrk="1" latinLnBrk="0" hangingPunct="1">
              <a:lnSpc>
                <a:spcPct val="90000"/>
              </a:lnSpc>
              <a:spcBef>
                <a:spcPts val="750"/>
              </a:spcBef>
              <a:buFont typeface="Arial" panose="020B0604020202020204" pitchFamily="34" charset="0"/>
              <a:buNone/>
              <a:defRPr lang="en-US" sz="1800" kern="1200" dirty="0">
                <a:solidFill>
                  <a:schemeClr val="tx1"/>
                </a:solidFill>
                <a:latin typeface="+mn-lt"/>
                <a:ea typeface="+mn-ea"/>
                <a:cs typeface="Helvetica"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grpSp>
        <p:nvGrpSpPr>
          <p:cNvPr id="18" name="Group 17"/>
          <p:cNvGrpSpPr/>
          <p:nvPr userDrawn="1"/>
        </p:nvGrpSpPr>
        <p:grpSpPr>
          <a:xfrm rot="10800000">
            <a:off x="0" y="5416839"/>
            <a:ext cx="9144000" cy="1441162"/>
            <a:chOff x="0" y="5416839"/>
            <a:chExt cx="9144000" cy="1441162"/>
          </a:xfrm>
        </p:grpSpPr>
        <p:sp>
          <p:nvSpPr>
            <p:cNvPr id="19" name="Rectangle 18"/>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21" name="Rectangle 20"/>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Rectangle 26"/>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 name="Rectangle 27"/>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9" name="Date Placeholder 3"/>
          <p:cNvSpPr>
            <a:spLocks noGrp="1"/>
          </p:cNvSpPr>
          <p:nvPr>
            <p:ph type="dt" sz="half" idx="10"/>
          </p:nvPr>
        </p:nvSpPr>
        <p:spPr>
          <a:xfrm>
            <a:off x="7086600" y="6492875"/>
            <a:ext cx="2057400" cy="365125"/>
          </a:xfrm>
          <a:prstGeom prst="rect">
            <a:avLst/>
          </a:prstGeom>
        </p:spPr>
        <p:txBody>
          <a:bodyPr/>
          <a:lstStyle>
            <a:lvl1pPr algn="r">
              <a:defRPr sz="1200">
                <a:latin typeface="+mn-lt"/>
                <a:cs typeface="Helvetica" panose="020B0604020202020204" pitchFamily="34" charset="0"/>
              </a:defRPr>
            </a:lvl1pPr>
          </a:lstStyle>
          <a:p>
            <a:fld id="{2105C3C0-970D-4DDE-8ED5-EB62AD5C4161}" type="datetime1">
              <a:rPr lang="en-US" smtClean="0"/>
              <a:pPr/>
              <a:t>1/22/2020</a:t>
            </a:fld>
            <a:endParaRPr lang="en-US" dirty="0"/>
          </a:p>
        </p:txBody>
      </p:sp>
      <p:grpSp>
        <p:nvGrpSpPr>
          <p:cNvPr id="30" name="Group 29"/>
          <p:cNvGrpSpPr/>
          <p:nvPr userDrawn="1"/>
        </p:nvGrpSpPr>
        <p:grpSpPr>
          <a:xfrm>
            <a:off x="0" y="-2"/>
            <a:ext cx="9144000" cy="1442435"/>
            <a:chOff x="0" y="-1"/>
            <a:chExt cx="9144000" cy="1441162"/>
          </a:xfrm>
        </p:grpSpPr>
        <p:sp>
          <p:nvSpPr>
            <p:cNvPr id="31" name="Rectangle 30"/>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Rectangle 32"/>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Rectangle 33"/>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234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1" name="Group 20"/>
          <p:cNvGrpSpPr/>
          <p:nvPr userDrawn="1"/>
        </p:nvGrpSpPr>
        <p:grpSpPr>
          <a:xfrm>
            <a:off x="0" y="-2"/>
            <a:ext cx="9144000" cy="1442435"/>
            <a:chOff x="0" y="-1"/>
            <a:chExt cx="9144000" cy="1441162"/>
          </a:xfrm>
        </p:grpSpPr>
        <p:sp>
          <p:nvSpPr>
            <p:cNvPr id="22" name="Rectangle 21"/>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Rectangle 22"/>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Rectangle 23"/>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3BFE66C0-A2DA-4177-B464-716B410A486B}" type="slidenum">
              <a:rPr lang="en-US" smtClean="0"/>
              <a:t>‹#›</a:t>
            </a:fld>
            <a:endParaRPr lang="en-US"/>
          </a:p>
        </p:txBody>
      </p:sp>
      <p:sp>
        <p:nvSpPr>
          <p:cNvPr id="4" name="Footer Placeholder 3"/>
          <p:cNvSpPr>
            <a:spLocks noGrp="1"/>
          </p:cNvSpPr>
          <p:nvPr>
            <p:ph type="ftr" sz="quarter" idx="13"/>
          </p:nvPr>
        </p:nvSpPr>
        <p:spPr>
          <a:xfrm>
            <a:off x="628650" y="6356351"/>
            <a:ext cx="54864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338215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2"/>
            <a:ext cx="9144000" cy="1442435"/>
            <a:chOff x="0" y="-1"/>
            <a:chExt cx="9144000" cy="1441162"/>
          </a:xfrm>
        </p:grpSpPr>
        <p:sp>
          <p:nvSpPr>
            <p:cNvPr id="13" name="Rectangle 12"/>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 name="Content Placeholder 2"/>
          <p:cNvSpPr>
            <a:spLocks noGrp="1"/>
          </p:cNvSpPr>
          <p:nvPr>
            <p:ph idx="1"/>
          </p:nvPr>
        </p:nvSpPr>
        <p:spPr>
          <a:xfrm>
            <a:off x="628650" y="1825625"/>
            <a:ext cx="428625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BFE66C0-A2DA-4177-B464-716B410A486B}" type="slidenum">
              <a:rPr lang="en-US" smtClean="0"/>
              <a:t>‹#›</a:t>
            </a:fld>
            <a:endParaRPr lang="en-US"/>
          </a:p>
        </p:txBody>
      </p:sp>
      <p:sp>
        <p:nvSpPr>
          <p:cNvPr id="14" name="Picture Placeholder 13"/>
          <p:cNvSpPr>
            <a:spLocks noGrp="1"/>
          </p:cNvSpPr>
          <p:nvPr>
            <p:ph type="pic" sz="quarter" idx="13" hasCustomPrompt="1"/>
          </p:nvPr>
        </p:nvSpPr>
        <p:spPr>
          <a:xfrm>
            <a:off x="5029200" y="1825625"/>
            <a:ext cx="3486150" cy="4351338"/>
          </a:xfrm>
          <a:ln w="38100" cap="sq">
            <a:solidFill>
              <a:srgbClr val="000000"/>
            </a:solidFill>
            <a:prstDash val="solid"/>
            <a:miter lim="800000"/>
          </a:ln>
          <a:effectLst/>
        </p:spPr>
        <p:txBody>
          <a:bodyPr/>
          <a:lstStyle>
            <a:lvl1pPr>
              <a:defRPr baseline="0"/>
            </a:lvl1pPr>
            <a:lvl2pPr>
              <a:defRPr baseline="0"/>
            </a:lvl2pPr>
          </a:lstStyle>
          <a:p>
            <a:r>
              <a:rPr lang="en-US" dirty="0"/>
              <a:t>Click to insert media file </a:t>
            </a:r>
          </a:p>
          <a:p>
            <a:pPr lvl="1"/>
            <a:endParaRPr lang="en-US" dirty="0"/>
          </a:p>
          <a:p>
            <a:pPr lvl="1"/>
            <a:endParaRPr lang="en-US" dirty="0"/>
          </a:p>
        </p:txBody>
      </p:sp>
      <p:sp>
        <p:nvSpPr>
          <p:cNvPr id="18"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23" name="Footer Placeholder 3"/>
          <p:cNvSpPr>
            <a:spLocks noGrp="1"/>
          </p:cNvSpPr>
          <p:nvPr>
            <p:ph type="ftr" sz="quarter" idx="14"/>
          </p:nvPr>
        </p:nvSpPr>
        <p:spPr>
          <a:xfrm>
            <a:off x="628650" y="6356351"/>
            <a:ext cx="54864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377576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grpSp>
        <p:nvGrpSpPr>
          <p:cNvPr id="12" name="Group 11"/>
          <p:cNvGrpSpPr/>
          <p:nvPr userDrawn="1"/>
        </p:nvGrpSpPr>
        <p:grpSpPr>
          <a:xfrm>
            <a:off x="0" y="-2"/>
            <a:ext cx="9144000" cy="1442435"/>
            <a:chOff x="0" y="-1"/>
            <a:chExt cx="9144000" cy="1441162"/>
          </a:xfrm>
        </p:grpSpPr>
        <p:sp>
          <p:nvSpPr>
            <p:cNvPr id="18" name="Rectangle 17"/>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Rectangle 21"/>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Rectangle 22"/>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Rectangle 23"/>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3" name="Content Placeholder 2"/>
          <p:cNvSpPr>
            <a:spLocks noGrp="1"/>
          </p:cNvSpPr>
          <p:nvPr>
            <p:ph sz="half" idx="13"/>
          </p:nvPr>
        </p:nvSpPr>
        <p:spPr>
          <a:xfrm>
            <a:off x="4698532" y="1825625"/>
            <a:ext cx="38862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21" name="Footer Placeholder 3"/>
          <p:cNvSpPr>
            <a:spLocks noGrp="1"/>
          </p:cNvSpPr>
          <p:nvPr>
            <p:ph type="ftr" sz="quarter" idx="14"/>
          </p:nvPr>
        </p:nvSpPr>
        <p:spPr>
          <a:xfrm>
            <a:off x="628650" y="6356351"/>
            <a:ext cx="54864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169463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2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5"/>
          <p:cNvGrpSpPr/>
          <p:nvPr userDrawn="1"/>
        </p:nvGrpSpPr>
        <p:grpSpPr>
          <a:xfrm>
            <a:off x="0" y="-2"/>
            <a:ext cx="9144000" cy="1442435"/>
            <a:chOff x="0" y="-1"/>
            <a:chExt cx="9144000" cy="1441162"/>
          </a:xfrm>
        </p:grpSpPr>
        <p:sp>
          <p:nvSpPr>
            <p:cNvPr id="17" name="Rectangle 16"/>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9" name="Slide Number Placeholder 8"/>
          <p:cNvSpPr>
            <a:spLocks noGrp="1"/>
          </p:cNvSpPr>
          <p:nvPr>
            <p:ph type="sldNum" sz="quarter" idx="12"/>
          </p:nvPr>
        </p:nvSpPr>
        <p:spPr/>
        <p:txBody>
          <a:bodyPr/>
          <a:lstStyle/>
          <a:p>
            <a:fld id="{3BFE66C0-A2DA-4177-B464-716B410A486B}" type="slidenum">
              <a:rPr lang="en-US" smtClean="0"/>
              <a:t>‹#›</a:t>
            </a:fld>
            <a:endParaRPr lang="en-US"/>
          </a:p>
        </p:txBody>
      </p:sp>
      <p:sp>
        <p:nvSpPr>
          <p:cNvPr id="24"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25" name="Footer Placeholder 3"/>
          <p:cNvSpPr>
            <a:spLocks noGrp="1"/>
          </p:cNvSpPr>
          <p:nvPr>
            <p:ph type="ftr" sz="quarter" idx="13"/>
          </p:nvPr>
        </p:nvSpPr>
        <p:spPr>
          <a:xfrm>
            <a:off x="628650" y="6356351"/>
            <a:ext cx="54864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43898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0" y="-4014"/>
            <a:ext cx="9144000" cy="1441162"/>
            <a:chOff x="0" y="5416839"/>
            <a:chExt cx="9144000" cy="1441162"/>
          </a:xfrm>
        </p:grpSpPr>
        <p:sp>
          <p:nvSpPr>
            <p:cNvPr id="11" name="Rectangle 10"/>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17" name="Rectangle 16"/>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 name="Content Placeholder 2"/>
          <p:cNvSpPr>
            <a:spLocks noGrp="1"/>
          </p:cNvSpPr>
          <p:nvPr>
            <p:ph idx="1"/>
          </p:nvPr>
        </p:nvSpPr>
        <p:spPr/>
        <p:txBody>
          <a:bodyPr/>
          <a:lstStyle>
            <a:lvl1pPr>
              <a:defRPr baseline="0">
                <a:latin typeface="+mn-lt"/>
              </a:defRPr>
            </a:lvl1pPr>
            <a:lvl2pPr>
              <a:defRPr>
                <a:latin typeface="+mn-lt"/>
              </a:defRPr>
            </a:lvl2pPr>
            <a:lvl3pPr>
              <a:defRPr>
                <a:latin typeface="+mn-lt"/>
              </a:defRPr>
            </a:lvl3p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3BFE66C0-A2DA-4177-B464-716B410A486B}" type="slidenum">
              <a:rPr lang="en-US" smtClean="0"/>
              <a:t>‹#›</a:t>
            </a:fld>
            <a:endParaRPr lang="en-US"/>
          </a:p>
        </p:txBody>
      </p:sp>
      <p:sp>
        <p:nvSpPr>
          <p:cNvPr id="20"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21" name="Footer Placeholder 3"/>
          <p:cNvSpPr>
            <a:spLocks noGrp="1"/>
          </p:cNvSpPr>
          <p:nvPr>
            <p:ph type="ftr" sz="quarter" idx="13"/>
          </p:nvPr>
        </p:nvSpPr>
        <p:spPr>
          <a:xfrm>
            <a:off x="628650" y="6356351"/>
            <a:ext cx="54864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257502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0" y="-4014"/>
            <a:ext cx="9144000" cy="1441162"/>
            <a:chOff x="0" y="5416839"/>
            <a:chExt cx="9144000" cy="1441162"/>
          </a:xfrm>
        </p:grpSpPr>
        <p:sp>
          <p:nvSpPr>
            <p:cNvPr id="11" name="Rectangle 10"/>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17" name="Rectangle 16"/>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6" name="Slide Number Placeholder 5"/>
          <p:cNvSpPr>
            <a:spLocks noGrp="1"/>
          </p:cNvSpPr>
          <p:nvPr>
            <p:ph type="sldNum" sz="quarter" idx="12"/>
          </p:nvPr>
        </p:nvSpPr>
        <p:spPr/>
        <p:txBody>
          <a:bodyPr/>
          <a:lstStyle/>
          <a:p>
            <a:fld id="{3BFE66C0-A2DA-4177-B464-716B410A486B}" type="slidenum">
              <a:rPr lang="en-US" smtClean="0"/>
              <a:t>‹#›</a:t>
            </a:fld>
            <a:endParaRPr lang="en-US"/>
          </a:p>
        </p:txBody>
      </p:sp>
      <p:sp>
        <p:nvSpPr>
          <p:cNvPr id="20" name="Title 1"/>
          <p:cNvSpPr>
            <a:spLocks noGrp="1"/>
          </p:cNvSpPr>
          <p:nvPr>
            <p:ph type="title" hasCustomPrompt="1"/>
          </p:nvPr>
        </p:nvSpPr>
        <p:spPr>
          <a:xfrm>
            <a:off x="628650" y="-1"/>
            <a:ext cx="78867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21" name="Footer Placeholder 3"/>
          <p:cNvSpPr>
            <a:spLocks noGrp="1"/>
          </p:cNvSpPr>
          <p:nvPr>
            <p:ph type="ftr" sz="quarter" idx="13"/>
          </p:nvPr>
        </p:nvSpPr>
        <p:spPr>
          <a:xfrm>
            <a:off x="628650" y="6356351"/>
            <a:ext cx="5486400" cy="365125"/>
          </a:xfrm>
        </p:spPr>
        <p:txBody>
          <a:bodyPr/>
          <a:lstStyle>
            <a:lvl1pPr algn="l">
              <a:defRPr sz="1200">
                <a:solidFill>
                  <a:schemeClr val="tx1"/>
                </a:solidFill>
              </a:defRPr>
            </a:lvl1pPr>
          </a:lstStyle>
          <a:p>
            <a:endParaRPr lang="en-US" dirty="0"/>
          </a:p>
        </p:txBody>
      </p:sp>
      <p:graphicFrame>
        <p:nvGraphicFramePr>
          <p:cNvPr id="12" name="Table 11"/>
          <p:cNvGraphicFramePr>
            <a:graphicFrameLocks noGrp="1"/>
          </p:cNvGraphicFramePr>
          <p:nvPr userDrawn="1">
            <p:extLst>
              <p:ext uri="{D42A27DB-BD31-4B8C-83A1-F6EECF244321}">
                <p14:modId xmlns:p14="http://schemas.microsoft.com/office/powerpoint/2010/main" val="2758379460"/>
              </p:ext>
            </p:extLst>
          </p:nvPr>
        </p:nvGraphicFramePr>
        <p:xfrm>
          <a:off x="628649" y="1947416"/>
          <a:ext cx="7886700" cy="4088314"/>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20000"/>
                    </a:ext>
                  </a:extLst>
                </a:gridCol>
                <a:gridCol w="1971675">
                  <a:extLst>
                    <a:ext uri="{9D8B030D-6E8A-4147-A177-3AD203B41FA5}">
                      <a16:colId xmlns:a16="http://schemas.microsoft.com/office/drawing/2014/main" val="20001"/>
                    </a:ext>
                  </a:extLst>
                </a:gridCol>
                <a:gridCol w="1971675">
                  <a:extLst>
                    <a:ext uri="{9D8B030D-6E8A-4147-A177-3AD203B41FA5}">
                      <a16:colId xmlns:a16="http://schemas.microsoft.com/office/drawing/2014/main" val="20002"/>
                    </a:ext>
                  </a:extLst>
                </a:gridCol>
                <a:gridCol w="1971675">
                  <a:extLst>
                    <a:ext uri="{9D8B030D-6E8A-4147-A177-3AD203B41FA5}">
                      <a16:colId xmlns:a16="http://schemas.microsoft.com/office/drawing/2014/main" val="20003"/>
                    </a:ext>
                  </a:extLst>
                </a:gridCol>
              </a:tblGrid>
              <a:tr h="360778">
                <a:tc>
                  <a:txBody>
                    <a:bodyPr/>
                    <a:lstStyle/>
                    <a:p>
                      <a:r>
                        <a:rPr lang="en-US" sz="1600" dirty="0"/>
                        <a:t>COLUMN HEADING</a:t>
                      </a:r>
                    </a:p>
                  </a:txBody>
                  <a:tcPr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tc>
                  <a:txBody>
                    <a:bodyPr/>
                    <a:lstStyle/>
                    <a:p>
                      <a:r>
                        <a:rPr lang="en-US" sz="1600" dirty="0"/>
                        <a:t>COLUMN</a:t>
                      </a:r>
                      <a:r>
                        <a:rPr lang="en-US" sz="1600" baseline="0" dirty="0"/>
                        <a:t> HEADING</a:t>
                      </a:r>
                      <a:endParaRPr lang="en-US" sz="1600" dirty="0"/>
                    </a:p>
                  </a:txBody>
                  <a:tcPr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tc>
                  <a:txBody>
                    <a:bodyPr/>
                    <a:lstStyle/>
                    <a:p>
                      <a:r>
                        <a:rPr lang="en-US" sz="1600" dirty="0"/>
                        <a:t>COLUMN HEADING</a:t>
                      </a:r>
                    </a:p>
                  </a:txBody>
                  <a:tcPr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tc>
                  <a:txBody>
                    <a:bodyPr/>
                    <a:lstStyle/>
                    <a:p>
                      <a:r>
                        <a:rPr lang="en-US" sz="1600" dirty="0"/>
                        <a:t>COLUMN HEADING</a:t>
                      </a:r>
                    </a:p>
                  </a:txBody>
                  <a:tcPr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extLst>
                  <a:ext uri="{0D108BD9-81ED-4DB2-BD59-A6C34878D82A}">
                    <a16:rowId xmlns:a16="http://schemas.microsoft.com/office/drawing/2014/main" val="10000"/>
                  </a:ext>
                </a:extLst>
              </a:tr>
              <a:tr h="159798">
                <a:tc gridSpan="4">
                  <a:txBody>
                    <a:bodyPr/>
                    <a:lstStyle/>
                    <a:p>
                      <a:r>
                        <a:rPr lang="en-US" sz="1600" b="1" dirty="0">
                          <a:solidFill>
                            <a:schemeClr val="tx1"/>
                          </a:solidFill>
                        </a:rPr>
                        <a:t>SUBHEADING</a:t>
                      </a:r>
                    </a:p>
                  </a:txBody>
                  <a:tcPr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9CBB59"/>
                    </a:solidFill>
                  </a:tcPr>
                </a:tc>
                <a:tc hMerge="1">
                  <a:txBody>
                    <a:bodyPr/>
                    <a:lstStyle/>
                    <a:p>
                      <a:pPr marL="285750" indent="-285750">
                        <a:buFont typeface="Arial" panose="020B0604020202020204" pitchFamily="34" charset="0"/>
                        <a:buChar char="•"/>
                      </a:pPr>
                      <a:endParaRPr lang="en-US" sz="16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85750" indent="-285750">
                        <a:buFont typeface="Arial" panose="020B0604020202020204" pitchFamily="34" charset="0"/>
                        <a:buChar char="•"/>
                      </a:pPr>
                      <a:endParaRPr lang="en-US" sz="16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6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8064">
                <a:tc>
                  <a:txBody>
                    <a:bodyPr/>
                    <a:lstStyle/>
                    <a:p>
                      <a:r>
                        <a:rPr lang="en-US" sz="1400" dirty="0"/>
                        <a:t>Text</a:t>
                      </a:r>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t>Bullets</a:t>
                      </a:r>
                    </a:p>
                    <a:p>
                      <a:pPr marL="285750" indent="-285750">
                        <a:buFont typeface="Arial" panose="020B0604020202020204" pitchFamily="34" charset="0"/>
                        <a:buChar char="•"/>
                      </a:pPr>
                      <a:r>
                        <a:rPr lang="en-US" sz="1400" dirty="0"/>
                        <a:t>Bullets</a:t>
                      </a:r>
                    </a:p>
                    <a:p>
                      <a:pPr marL="285750" indent="-285750">
                        <a:buFont typeface="Arial" panose="020B0604020202020204" pitchFamily="34" charset="0"/>
                        <a:buChar char="•"/>
                      </a:pPr>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t>Bullets</a:t>
                      </a:r>
                    </a:p>
                    <a:p>
                      <a:pPr marL="285750" indent="-285750">
                        <a:buFont typeface="Arial" panose="020B0604020202020204" pitchFamily="34" charset="0"/>
                        <a:buChar char="•"/>
                      </a:pPr>
                      <a:r>
                        <a:rPr lang="en-US" sz="1400" dirty="0"/>
                        <a:t>Bullets</a:t>
                      </a:r>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Text</a:t>
                      </a:r>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48064">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48064">
                <a:tc>
                  <a:txBody>
                    <a:bodyPr/>
                    <a:lstStyle/>
                    <a:p>
                      <a:endParaRPr lang="en-US" sz="140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48064">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2652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latin typeface="+mn-lt"/>
                <a:cs typeface="Helvetica" panose="020B0604020202020204" pitchFamily="34" charset="0"/>
              </a:defRPr>
            </a:lvl1pPr>
          </a:lstStyle>
          <a:p>
            <a:fld id="{3BFE66C0-A2DA-4177-B464-716B410A486B}" type="slidenum">
              <a:rPr lang="en-US" smtClean="0"/>
              <a:pPr/>
              <a:t>‹#›</a:t>
            </a:fld>
            <a:endParaRPr lang="en-US" dirty="0"/>
          </a:p>
        </p:txBody>
      </p:sp>
      <p:sp>
        <p:nvSpPr>
          <p:cNvPr id="4" name="Footer Placeholder 3"/>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428614304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0" r:id="rId4"/>
    <p:sldLayoutId id="2147483660" r:id="rId5"/>
    <p:sldLayoutId id="2147483652" r:id="rId6"/>
    <p:sldLayoutId id="2147483653" r:id="rId7"/>
    <p:sldLayoutId id="2147483663" r:id="rId8"/>
    <p:sldLayoutId id="2147483685" r:id="rId9"/>
    <p:sldLayoutId id="2147483664" r:id="rId10"/>
    <p:sldLayoutId id="2147483661" r:id="rId11"/>
    <p:sldLayoutId id="2147483665" r:id="rId12"/>
    <p:sldLayoutId id="2147483686" r:id="rId13"/>
    <p:sldLayoutId id="2147483662" r:id="rId14"/>
    <p:sldLayoutId id="2147483666" r:id="rId15"/>
    <p:sldLayoutId id="2147483667" r:id="rId16"/>
    <p:sldLayoutId id="2147483682" r:id="rId17"/>
    <p:sldLayoutId id="2147483683" r:id="rId18"/>
  </p:sldLayoutIdLst>
  <p:hf hdr="0" ftr="0" dt="0"/>
  <p:txStyles>
    <p:titleStyle>
      <a:lvl1pPr algn="l" defTabSz="685800" rtl="0" eaLnBrk="1" latinLnBrk="0" hangingPunct="1">
        <a:lnSpc>
          <a:spcPct val="90000"/>
        </a:lnSpc>
        <a:spcBef>
          <a:spcPct val="0"/>
        </a:spcBef>
        <a:buNone/>
        <a:defRPr lang="en-US" sz="4400" kern="1200" dirty="0">
          <a:solidFill>
            <a:schemeClr val="tx1"/>
          </a:solidFill>
          <a:latin typeface="Tw Cen MT" panose="020B0602020104020603" pitchFamily="34" charset="0"/>
          <a:ea typeface="+mj-ea"/>
          <a:cs typeface="Helvetica" panose="020B0604020202020204" pitchFamily="34" charset="0"/>
        </a:defRPr>
      </a:lvl1pPr>
    </p:titleStyle>
    <p:bodyStyle>
      <a:lvl1pPr marL="253604" indent="-253604"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Helvetica" panose="020B0604020202020204" pitchFamily="34" charset="0"/>
        </a:defRPr>
      </a:lvl1pPr>
      <a:lvl2pPr marL="596504" indent="-253604" algn="l" defTabSz="685800" rtl="0" eaLnBrk="1" latinLnBrk="0" hangingPunct="1">
        <a:lnSpc>
          <a:spcPct val="90000"/>
        </a:lnSpc>
        <a:spcBef>
          <a:spcPts val="375"/>
        </a:spcBef>
        <a:buFont typeface="Courier New" panose="02070309020205020404" pitchFamily="49" charset="0"/>
        <a:buChar char="o"/>
        <a:defRPr sz="2400" kern="1200">
          <a:solidFill>
            <a:schemeClr val="tx1"/>
          </a:solidFill>
          <a:latin typeface="+mn-lt"/>
          <a:ea typeface="+mn-ea"/>
          <a:cs typeface="Helvetica" panose="020B0604020202020204" pitchFamily="34" charset="0"/>
        </a:defRPr>
      </a:lvl2pPr>
      <a:lvl3pPr marL="939404" indent="-253604"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Helvetica" panose="020B0604020202020204" pitchFamily="34" charset="0"/>
        </a:defRPr>
      </a:lvl3pPr>
      <a:lvl4pPr marL="12001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tx1"/>
          </a:solidFill>
          <a:latin typeface="+mn-lt"/>
          <a:ea typeface="+mn-ea"/>
          <a:cs typeface="Helvetica"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Helvetica"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cid:image001.jpg@01D5D06D.AC92010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601" y="1836365"/>
            <a:ext cx="7288799" cy="1989283"/>
          </a:xfrm>
        </p:spPr>
        <p:txBody>
          <a:bodyPr/>
          <a:lstStyle/>
          <a:p>
            <a:r>
              <a:rPr lang="en-US" dirty="0"/>
              <a:t>Chehalis Basin Strategy</a:t>
            </a:r>
            <a:br>
              <a:rPr lang="en-US" dirty="0"/>
            </a:br>
            <a:r>
              <a:rPr lang="en-US" dirty="0"/>
              <a:t>Community Flood Assistance &amp; Resilience (CFAR) Program</a:t>
            </a:r>
          </a:p>
        </p:txBody>
      </p:sp>
      <p:sp>
        <p:nvSpPr>
          <p:cNvPr id="3" name="Subtitle 2"/>
          <p:cNvSpPr>
            <a:spLocks noGrp="1"/>
          </p:cNvSpPr>
          <p:nvPr>
            <p:ph type="subTitle" idx="1"/>
          </p:nvPr>
        </p:nvSpPr>
        <p:spPr>
          <a:xfrm>
            <a:off x="927600" y="4309608"/>
            <a:ext cx="7288800" cy="763133"/>
          </a:xfrm>
        </p:spPr>
        <p:txBody>
          <a:bodyPr/>
          <a:lstStyle/>
          <a:p>
            <a:r>
              <a:rPr lang="en-US" dirty="0"/>
              <a:t>Chehalis River Basin Flood Authority</a:t>
            </a:r>
          </a:p>
          <a:p>
            <a:r>
              <a:rPr lang="en-US" dirty="0"/>
              <a:t>January 23, 2020</a:t>
            </a:r>
          </a:p>
        </p:txBody>
      </p:sp>
    </p:spTree>
    <p:extLst>
      <p:ext uri="{BB962C8B-B14F-4D97-AF65-F5344CB8AC3E}">
        <p14:creationId xmlns:p14="http://schemas.microsoft.com/office/powerpoint/2010/main" val="328986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441163"/>
          </a:xfrm>
        </p:spPr>
        <p:txBody>
          <a:bodyPr/>
          <a:lstStyle/>
          <a:p>
            <a:r>
              <a:rPr lang="en-US" dirty="0"/>
              <a:t>Relationship to Local Projects</a:t>
            </a:r>
          </a:p>
        </p:txBody>
      </p:sp>
      <p:sp>
        <p:nvSpPr>
          <p:cNvPr id="4" name="Slide Number Placeholder 3"/>
          <p:cNvSpPr>
            <a:spLocks noGrp="1"/>
          </p:cNvSpPr>
          <p:nvPr>
            <p:ph type="sldNum" sz="quarter" idx="12"/>
          </p:nvPr>
        </p:nvSpPr>
        <p:spPr/>
        <p:txBody>
          <a:bodyPr/>
          <a:lstStyle/>
          <a:p>
            <a:fld id="{3BFE66C0-A2DA-4177-B464-716B410A486B}" type="slidenum">
              <a:rPr lang="en-US" smtClean="0"/>
              <a:t>10</a:t>
            </a:fld>
            <a:endParaRPr lang="en-US"/>
          </a:p>
        </p:txBody>
      </p:sp>
      <p:sp>
        <p:nvSpPr>
          <p:cNvPr id="6" name="Content Placeholder 2"/>
          <p:cNvSpPr>
            <a:spLocks noGrp="1"/>
          </p:cNvSpPr>
          <p:nvPr>
            <p:ph idx="1"/>
          </p:nvPr>
        </p:nvSpPr>
        <p:spPr/>
        <p:txBody>
          <a:bodyPr>
            <a:normAutofit/>
          </a:bodyPr>
          <a:lstStyle/>
          <a:p>
            <a:pPr marL="0" indent="0" algn="ctr">
              <a:lnSpc>
                <a:spcPct val="100000"/>
              </a:lnSpc>
              <a:buNone/>
            </a:pPr>
            <a:endParaRPr lang="en-US" i="1" dirty="0"/>
          </a:p>
          <a:p>
            <a:pPr marL="0" indent="0" algn="ctr">
              <a:lnSpc>
                <a:spcPct val="100000"/>
              </a:lnSpc>
              <a:buNone/>
            </a:pPr>
            <a:r>
              <a:rPr lang="en-US" i="1" dirty="0"/>
              <a:t>“Design and construct local projects that will provide immediate flood damage reduction including the protection of critical infrastructure, wellheads, wastewater treatment plants, roads, </a:t>
            </a:r>
            <a:r>
              <a:rPr lang="en-US" b="1" i="1" dirty="0"/>
              <a:t>homes, and businesses</a:t>
            </a:r>
            <a:r>
              <a:rPr lang="en-US" i="1" dirty="0"/>
              <a:t>. Concurrent with these projects, develop and implement a long-term strategy for localized flood damage reduction actions.” </a:t>
            </a:r>
          </a:p>
        </p:txBody>
      </p:sp>
    </p:spTree>
    <p:extLst>
      <p:ext uri="{BB962C8B-B14F-4D97-AF65-F5344CB8AC3E}">
        <p14:creationId xmlns:p14="http://schemas.microsoft.com/office/powerpoint/2010/main" val="315739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2000" r="-5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Define mechanics for program administration</a:t>
            </a:r>
          </a:p>
          <a:p>
            <a:r>
              <a:rPr lang="en-US" dirty="0"/>
              <a:t>Continued coordination with local governments to </a:t>
            </a:r>
            <a:r>
              <a:rPr lang="en-US"/>
              <a:t>guage</a:t>
            </a:r>
            <a:r>
              <a:rPr lang="en-US" dirty="0"/>
              <a:t> community and property owner interest</a:t>
            </a:r>
          </a:p>
          <a:p>
            <a:r>
              <a:rPr lang="en-US" dirty="0"/>
              <a:t>Draft project solicitation forms and criteria</a:t>
            </a:r>
          </a:p>
          <a:p>
            <a:r>
              <a:rPr lang="en-US" dirty="0"/>
              <a:t>Fund projects in 2 or 3 communities that are ready to proceed</a:t>
            </a:r>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BFE66C0-A2DA-4177-B464-716B410A486B}" type="slidenum">
              <a:rPr lang="en-US" smtClean="0"/>
              <a:t>11</a:t>
            </a:fld>
            <a:endParaRPr lang="en-US" dirty="0"/>
          </a:p>
        </p:txBody>
      </p:sp>
      <p:sp>
        <p:nvSpPr>
          <p:cNvPr id="4" name="Title 3"/>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30871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441163"/>
          </a:xfrm>
        </p:spPr>
        <p:txBody>
          <a:bodyPr/>
          <a:lstStyle/>
          <a:p>
            <a:r>
              <a:rPr lang="en-US" dirty="0"/>
              <a:t>Why CFAR?</a:t>
            </a:r>
          </a:p>
        </p:txBody>
      </p:sp>
      <p:sp>
        <p:nvSpPr>
          <p:cNvPr id="4" name="Slide Number Placeholder 3"/>
          <p:cNvSpPr>
            <a:spLocks noGrp="1"/>
          </p:cNvSpPr>
          <p:nvPr>
            <p:ph type="sldNum" sz="quarter" idx="12"/>
          </p:nvPr>
        </p:nvSpPr>
        <p:spPr/>
        <p:txBody>
          <a:bodyPr/>
          <a:lstStyle/>
          <a:p>
            <a:fld id="{3BFE66C0-A2DA-4177-B464-716B410A486B}" type="slidenum">
              <a:rPr lang="en-US" smtClean="0"/>
              <a:t>2</a:t>
            </a:fld>
            <a:endParaRPr lang="en-US"/>
          </a:p>
        </p:txBody>
      </p:sp>
      <p:sp>
        <p:nvSpPr>
          <p:cNvPr id="7" name="Content Placeholder 2"/>
          <p:cNvSpPr>
            <a:spLocks noGrp="1"/>
          </p:cNvSpPr>
          <p:nvPr>
            <p:ph idx="1"/>
          </p:nvPr>
        </p:nvSpPr>
        <p:spPr>
          <a:xfrm>
            <a:off x="628650" y="1632897"/>
            <a:ext cx="7886700" cy="2218134"/>
          </a:xfrm>
        </p:spPr>
        <p:txBody>
          <a:bodyPr>
            <a:normAutofit fontScale="25000" lnSpcReduction="20000"/>
          </a:bodyPr>
          <a:lstStyle/>
          <a:p>
            <a:pPr marL="0" indent="0">
              <a:lnSpc>
                <a:spcPct val="100000"/>
              </a:lnSpc>
              <a:buNone/>
            </a:pPr>
            <a:r>
              <a:rPr lang="en-US" sz="8000" b="1" dirty="0"/>
              <a:t>Element of multiple reports and recommendations:</a:t>
            </a:r>
          </a:p>
          <a:p>
            <a:pPr lvl="1">
              <a:lnSpc>
                <a:spcPct val="100000"/>
              </a:lnSpc>
              <a:buFont typeface="Arial" panose="020B0604020202020204" pitchFamily="34" charset="0"/>
              <a:buChar char="•"/>
            </a:pPr>
            <a:r>
              <a:rPr lang="en-US" sz="8000" b="1" dirty="0"/>
              <a:t>Work Group OFM report (Ruckelshaus Center), December 2012</a:t>
            </a:r>
          </a:p>
          <a:p>
            <a:pPr lvl="1">
              <a:lnSpc>
                <a:spcPct val="100000"/>
              </a:lnSpc>
              <a:buFont typeface="Arial" panose="020B0604020202020204" pitchFamily="34" charset="0"/>
              <a:buChar char="•"/>
            </a:pPr>
            <a:r>
              <a:rPr lang="en-US" sz="8000" b="1" dirty="0"/>
              <a:t>Work Group recommendations report (Ruckelshaus Center), November 2014</a:t>
            </a:r>
          </a:p>
          <a:p>
            <a:pPr lvl="1">
              <a:lnSpc>
                <a:spcPct val="100000"/>
              </a:lnSpc>
              <a:buFont typeface="Arial" panose="020B0604020202020204" pitchFamily="34" charset="0"/>
              <a:buChar char="•"/>
            </a:pPr>
            <a:r>
              <a:rPr lang="en-US" sz="8000" b="1" dirty="0" err="1"/>
              <a:t>Bucoda</a:t>
            </a:r>
            <a:r>
              <a:rPr lang="en-US" sz="8000" b="1" dirty="0"/>
              <a:t> Foundation Flood Opening Lessons Learned (Flood Authority), July 2016</a:t>
            </a:r>
          </a:p>
          <a:p>
            <a:pPr lvl="1">
              <a:lnSpc>
                <a:spcPct val="100000"/>
              </a:lnSpc>
              <a:buFont typeface="Arial" panose="020B0604020202020204" pitchFamily="34" charset="0"/>
              <a:buChar char="•"/>
            </a:pPr>
            <a:r>
              <a:rPr lang="en-US" sz="8000" b="1" dirty="0"/>
              <a:t>Work Group budget recommendations to the Governor, December 2016</a:t>
            </a:r>
          </a:p>
          <a:p>
            <a:pPr lvl="1">
              <a:lnSpc>
                <a:spcPct val="100000"/>
              </a:lnSpc>
              <a:buFont typeface="Arial" panose="020B0604020202020204" pitchFamily="34" charset="0"/>
              <a:buChar char="•"/>
            </a:pPr>
            <a:endParaRPr lang="en-US" b="1" dirty="0"/>
          </a:p>
          <a:p>
            <a:pPr lvl="1">
              <a:lnSpc>
                <a:spcPct val="100000"/>
              </a:lnSpc>
              <a:buFont typeface="Arial" panose="020B0604020202020204" pitchFamily="34" charset="0"/>
              <a:buChar char="•"/>
            </a:pPr>
            <a:endParaRPr lang="en-US" b="1" dirty="0"/>
          </a:p>
        </p:txBody>
      </p:sp>
      <p:sp>
        <p:nvSpPr>
          <p:cNvPr id="5" name="TextBox 4"/>
          <p:cNvSpPr txBox="1"/>
          <p:nvPr/>
        </p:nvSpPr>
        <p:spPr>
          <a:xfrm>
            <a:off x="1078524" y="4016752"/>
            <a:ext cx="3061028" cy="2339102"/>
          </a:xfrm>
          <a:prstGeom prst="rect">
            <a:avLst/>
          </a:prstGeom>
          <a:noFill/>
        </p:spPr>
        <p:txBody>
          <a:bodyPr wrap="square" rtlCol="0">
            <a:spAutoFit/>
          </a:bodyPr>
          <a:lstStyle/>
          <a:p>
            <a:pPr algn="ctr"/>
            <a:r>
              <a:rPr lang="en-US" sz="1600" i="1" dirty="0"/>
              <a:t>“Reduce the cost of repetitive damage to residences in the floodplain through a </a:t>
            </a:r>
            <a:r>
              <a:rPr lang="en-US" sz="1600" i="1" dirty="0">
                <a:solidFill>
                  <a:srgbClr val="FF0000"/>
                </a:solidFill>
              </a:rPr>
              <a:t>strategic program of buyouts and flood proofing</a:t>
            </a:r>
            <a:r>
              <a:rPr lang="en-US" sz="1600" i="1" dirty="0"/>
              <a:t>, and encourage a comprehensive effort to prevent new development in the Basin from increasing flood damages.”</a:t>
            </a:r>
          </a:p>
          <a:p>
            <a:endParaRPr lang="en-US" dirty="0"/>
          </a:p>
        </p:txBody>
      </p:sp>
      <p:sp>
        <p:nvSpPr>
          <p:cNvPr id="8" name="TextBox 7"/>
          <p:cNvSpPr txBox="1"/>
          <p:nvPr/>
        </p:nvSpPr>
        <p:spPr>
          <a:xfrm>
            <a:off x="5021144" y="4016752"/>
            <a:ext cx="3428263" cy="2339102"/>
          </a:xfrm>
          <a:prstGeom prst="rect">
            <a:avLst/>
          </a:prstGeom>
          <a:noFill/>
        </p:spPr>
        <p:txBody>
          <a:bodyPr wrap="square" rtlCol="0">
            <a:spAutoFit/>
          </a:bodyPr>
          <a:lstStyle/>
          <a:p>
            <a:pPr indent="-114300" algn="ctr"/>
            <a:r>
              <a:rPr lang="en-US" sz="1600" i="1" dirty="0"/>
              <a:t>“Further enhancements to state and local land use policies will </a:t>
            </a:r>
            <a:r>
              <a:rPr lang="en-US" sz="1600" i="1" dirty="0">
                <a:solidFill>
                  <a:srgbClr val="FF0000"/>
                </a:solidFill>
              </a:rPr>
              <a:t>help ensure new development and other land management activities do not increase the risk of additional flood-related damages</a:t>
            </a:r>
            <a:r>
              <a:rPr lang="en-US" sz="1600" i="1" dirty="0"/>
              <a:t> and, to the extent possible, reduce damages and costs to existing development affected by flooding.”</a:t>
            </a:r>
          </a:p>
          <a:p>
            <a:endParaRPr lang="en-US" dirty="0"/>
          </a:p>
        </p:txBody>
      </p:sp>
    </p:spTree>
    <p:extLst>
      <p:ext uri="{BB962C8B-B14F-4D97-AF65-F5344CB8AC3E}">
        <p14:creationId xmlns:p14="http://schemas.microsoft.com/office/powerpoint/2010/main" val="18248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441163"/>
          </a:xfrm>
        </p:spPr>
        <p:txBody>
          <a:bodyPr/>
          <a:lstStyle/>
          <a:p>
            <a:r>
              <a:rPr lang="en-US" dirty="0"/>
              <a:t>Why CFAR?</a:t>
            </a:r>
          </a:p>
        </p:txBody>
      </p:sp>
      <p:sp>
        <p:nvSpPr>
          <p:cNvPr id="4" name="Slide Number Placeholder 3"/>
          <p:cNvSpPr>
            <a:spLocks noGrp="1"/>
          </p:cNvSpPr>
          <p:nvPr>
            <p:ph type="sldNum" sz="quarter" idx="12"/>
          </p:nvPr>
        </p:nvSpPr>
        <p:spPr/>
        <p:txBody>
          <a:bodyPr/>
          <a:lstStyle/>
          <a:p>
            <a:fld id="{3BFE66C0-A2DA-4177-B464-716B410A486B}" type="slidenum">
              <a:rPr lang="en-US" smtClean="0"/>
              <a:t>3</a:t>
            </a:fld>
            <a:endParaRPr lang="en-US"/>
          </a:p>
        </p:txBody>
      </p:sp>
      <p:sp>
        <p:nvSpPr>
          <p:cNvPr id="7" name="Content Placeholder 2"/>
          <p:cNvSpPr>
            <a:spLocks noGrp="1"/>
          </p:cNvSpPr>
          <p:nvPr>
            <p:ph idx="1"/>
          </p:nvPr>
        </p:nvSpPr>
        <p:spPr>
          <a:xfrm>
            <a:off x="5189838" y="1527661"/>
            <a:ext cx="3325512" cy="5046135"/>
          </a:xfrm>
        </p:spPr>
        <p:txBody>
          <a:bodyPr>
            <a:normAutofit fontScale="85000" lnSpcReduction="10000"/>
          </a:bodyPr>
          <a:lstStyle/>
          <a:p>
            <a:pPr marL="0" indent="0" algn="ctr">
              <a:lnSpc>
                <a:spcPct val="100000"/>
              </a:lnSpc>
              <a:buNone/>
            </a:pPr>
            <a:r>
              <a:rPr lang="en-US" sz="2200" b="1" dirty="0"/>
              <a:t>Chehalis Basin Board - Fall 2018</a:t>
            </a:r>
          </a:p>
          <a:p>
            <a:pPr marL="0" indent="0" algn="ctr">
              <a:lnSpc>
                <a:spcPct val="100000"/>
              </a:lnSpc>
              <a:buNone/>
            </a:pPr>
            <a:endParaRPr lang="en-US" sz="2200" b="1" dirty="0"/>
          </a:p>
          <a:p>
            <a:pPr marL="0" indent="0" algn="ctr">
              <a:lnSpc>
                <a:spcPct val="100000"/>
              </a:lnSpc>
              <a:buNone/>
            </a:pPr>
            <a:r>
              <a:rPr lang="en-US" sz="2400" i="1" dirty="0"/>
              <a:t>“In addition to damage caused by rising flood waters, damage also occurs in a number of places in the Chehalis Basin as a result of river channels migrating, eroding land and damaging structures and beneficial uses of the land. </a:t>
            </a:r>
            <a:r>
              <a:rPr lang="en-US" sz="2400" i="1" dirty="0">
                <a:solidFill>
                  <a:srgbClr val="FF0000"/>
                </a:solidFill>
              </a:rPr>
              <a:t>The CFAR program will need to address damage from both of these issues, rising flood waters and channel migration</a:t>
            </a:r>
            <a:r>
              <a:rPr lang="en-US" sz="2400" i="1" dirty="0"/>
              <a:t>.”</a:t>
            </a:r>
            <a:br>
              <a:rPr lang="en-US" sz="2400" i="1" dirty="0"/>
            </a:br>
            <a:endParaRPr lang="en-US" sz="2400" i="1" dirty="0"/>
          </a:p>
          <a:p>
            <a:pPr marL="0" indent="0" algn="ctr">
              <a:lnSpc>
                <a:spcPct val="100000"/>
              </a:lnSpc>
              <a:buNone/>
            </a:pPr>
            <a:endParaRPr lang="en-US" sz="2400" dirty="0"/>
          </a:p>
          <a:p>
            <a:pPr marL="0" indent="0" algn="ctr">
              <a:lnSpc>
                <a:spcPct val="100000"/>
              </a:lnSpc>
              <a:buNone/>
            </a:pPr>
            <a:endParaRPr lang="en-US" sz="2400" dirty="0"/>
          </a:p>
        </p:txBody>
      </p:sp>
      <p:sp>
        <p:nvSpPr>
          <p:cNvPr id="5" name="Rectangle 4"/>
          <p:cNvSpPr/>
          <p:nvPr/>
        </p:nvSpPr>
        <p:spPr>
          <a:xfrm>
            <a:off x="-86735" y="3932467"/>
            <a:ext cx="4572000" cy="276999"/>
          </a:xfrm>
          <a:prstGeom prst="rect">
            <a:avLst/>
          </a:prstGeom>
        </p:spPr>
        <p:txBody>
          <a:bodyPr>
            <a:spAutoFit/>
          </a:bodyPr>
          <a:lstStyle/>
          <a:p>
            <a:pPr algn="ctr"/>
            <a:r>
              <a:rPr lang="en-US" sz="1200" dirty="0"/>
              <a:t>Cowlitz River, 2007</a:t>
            </a:r>
          </a:p>
        </p:txBody>
      </p:sp>
      <p:sp>
        <p:nvSpPr>
          <p:cNvPr id="6" name="Rectangle 2"/>
          <p:cNvSpPr>
            <a:spLocks noChangeArrowheads="1"/>
          </p:cNvSpPr>
          <p:nvPr/>
        </p:nvSpPr>
        <p:spPr bwMode="auto">
          <a:xfrm>
            <a:off x="313031" y="2067614"/>
            <a:ext cx="103503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6" descr="Title: channel movement - Description: photo of a damaged house sitting partially submerged on the edge of a river that has shifted its channel"/>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28650" y="1681429"/>
            <a:ext cx="3389435" cy="22717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628650" y="4269832"/>
            <a:ext cx="3389435" cy="2086519"/>
          </a:xfrm>
          <a:prstGeom prst="rect">
            <a:avLst/>
          </a:prstGeom>
        </p:spPr>
      </p:pic>
      <p:sp>
        <p:nvSpPr>
          <p:cNvPr id="10" name="Rectangle 9"/>
          <p:cNvSpPr/>
          <p:nvPr/>
        </p:nvSpPr>
        <p:spPr>
          <a:xfrm>
            <a:off x="-86735" y="6333738"/>
            <a:ext cx="4572000" cy="276999"/>
          </a:xfrm>
          <a:prstGeom prst="rect">
            <a:avLst/>
          </a:prstGeom>
        </p:spPr>
        <p:txBody>
          <a:bodyPr>
            <a:spAutoFit/>
          </a:bodyPr>
          <a:lstStyle/>
          <a:p>
            <a:pPr algn="ctr"/>
            <a:r>
              <a:rPr lang="en-US" sz="1200" dirty="0" err="1"/>
              <a:t>Newaukum</a:t>
            </a:r>
            <a:r>
              <a:rPr lang="en-US" sz="1200" dirty="0"/>
              <a:t> River, 2017</a:t>
            </a:r>
          </a:p>
        </p:txBody>
      </p:sp>
    </p:spTree>
    <p:extLst>
      <p:ext uri="{BB962C8B-B14F-4D97-AF65-F5344CB8AC3E}">
        <p14:creationId xmlns:p14="http://schemas.microsoft.com/office/powerpoint/2010/main" val="41642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441163"/>
          </a:xfrm>
        </p:spPr>
        <p:txBody>
          <a:bodyPr/>
          <a:lstStyle/>
          <a:p>
            <a:r>
              <a:rPr lang="en-US" dirty="0"/>
              <a:t>Why CFAR?</a:t>
            </a:r>
          </a:p>
        </p:txBody>
      </p:sp>
      <p:sp>
        <p:nvSpPr>
          <p:cNvPr id="4" name="Slide Number Placeholder 3"/>
          <p:cNvSpPr>
            <a:spLocks noGrp="1"/>
          </p:cNvSpPr>
          <p:nvPr>
            <p:ph type="sldNum" sz="quarter" idx="12"/>
          </p:nvPr>
        </p:nvSpPr>
        <p:spPr/>
        <p:txBody>
          <a:bodyPr/>
          <a:lstStyle/>
          <a:p>
            <a:fld id="{3BFE66C0-A2DA-4177-B464-716B410A486B}" type="slidenum">
              <a:rPr lang="en-US" smtClean="0"/>
              <a:t>4</a:t>
            </a:fld>
            <a:endParaRPr lang="en-US"/>
          </a:p>
        </p:txBody>
      </p:sp>
      <p:sp>
        <p:nvSpPr>
          <p:cNvPr id="7" name="Content Placeholder 2"/>
          <p:cNvSpPr>
            <a:spLocks noGrp="1"/>
          </p:cNvSpPr>
          <p:nvPr>
            <p:ph idx="1"/>
          </p:nvPr>
        </p:nvSpPr>
        <p:spPr>
          <a:xfrm>
            <a:off x="380998" y="4506541"/>
            <a:ext cx="8134352" cy="2214935"/>
          </a:xfrm>
        </p:spPr>
        <p:txBody>
          <a:bodyPr>
            <a:normAutofit fontScale="70000" lnSpcReduction="20000"/>
          </a:bodyPr>
          <a:lstStyle/>
          <a:p>
            <a:pPr marL="0" indent="0">
              <a:lnSpc>
                <a:spcPct val="100000"/>
              </a:lnSpc>
              <a:buNone/>
            </a:pPr>
            <a:r>
              <a:rPr lang="en-US" sz="2200" b="1" dirty="0"/>
              <a:t>Draft Economics Study Update (EES Consulting)</a:t>
            </a:r>
          </a:p>
          <a:p>
            <a:pPr marL="0" indent="0">
              <a:lnSpc>
                <a:spcPct val="100000"/>
              </a:lnSpc>
              <a:buNone/>
            </a:pPr>
            <a:r>
              <a:rPr lang="en-US" sz="2200" b="1" dirty="0"/>
              <a:t>	                    June 2017</a:t>
            </a:r>
          </a:p>
          <a:p>
            <a:pPr marL="0" indent="0" algn="ctr">
              <a:lnSpc>
                <a:spcPct val="100000"/>
              </a:lnSpc>
              <a:buNone/>
            </a:pPr>
            <a:endParaRPr lang="en-US" sz="2200" b="1" dirty="0"/>
          </a:p>
          <a:p>
            <a:pPr marL="0" indent="0" algn="ctr">
              <a:lnSpc>
                <a:spcPct val="100000"/>
              </a:lnSpc>
              <a:buNone/>
            </a:pPr>
            <a:r>
              <a:rPr lang="en-US" sz="2400" i="1" dirty="0"/>
              <a:t>“The greatest flood damage reduction benefit from most action alternatives comes from eliminating damage to structures and their contents.</a:t>
            </a:r>
          </a:p>
          <a:p>
            <a:pPr marL="0" indent="0" algn="ctr">
              <a:lnSpc>
                <a:spcPct val="100000"/>
              </a:lnSpc>
              <a:buNone/>
            </a:pPr>
            <a:r>
              <a:rPr lang="en-US" sz="2400" i="1" dirty="0"/>
              <a:t>The avoided damages due to floodproofing buildings or buying out properties over 100 years is significant.”</a:t>
            </a:r>
            <a:br>
              <a:rPr lang="en-US" sz="2400" i="1" dirty="0"/>
            </a:br>
            <a:endParaRPr lang="en-US" sz="2400" i="1" dirty="0"/>
          </a:p>
          <a:p>
            <a:pPr marL="0" indent="0" algn="ctr">
              <a:lnSpc>
                <a:spcPct val="100000"/>
              </a:lnSpc>
              <a:buNone/>
            </a:pPr>
            <a:endParaRPr lang="en-US" sz="2400" dirty="0"/>
          </a:p>
          <a:p>
            <a:pPr marL="0" indent="0" algn="ctr">
              <a:lnSpc>
                <a:spcPct val="100000"/>
              </a:lnSpc>
              <a:buNone/>
            </a:pPr>
            <a:endParaRPr lang="en-US" sz="2400" dirty="0"/>
          </a:p>
        </p:txBody>
      </p:sp>
      <p:pic>
        <p:nvPicPr>
          <p:cNvPr id="5" name="Picture 4" descr="C:\1Download\IMG_2055.JPG"/>
          <p:cNvPicPr/>
          <p:nvPr/>
        </p:nvPicPr>
        <p:blipFill rotWithShape="1">
          <a:blip r:embed="rId3" cstate="print">
            <a:extLst>
              <a:ext uri="{28A0092B-C50C-407E-A947-70E740481C1C}">
                <a14:useLocalDpi xmlns:a14="http://schemas.microsoft.com/office/drawing/2010/main" val="0"/>
              </a:ext>
            </a:extLst>
          </a:blip>
          <a:srcRect b="15625"/>
          <a:stretch/>
        </p:blipFill>
        <p:spPr bwMode="auto">
          <a:xfrm>
            <a:off x="526175" y="1642940"/>
            <a:ext cx="3531475" cy="2073862"/>
          </a:xfrm>
          <a:prstGeom prst="rect">
            <a:avLst/>
          </a:prstGeom>
          <a:noFill/>
          <a:ln w="15875">
            <a:solidFill>
              <a:schemeClr val="tx1"/>
            </a:solidFill>
          </a:ln>
          <a:extLst>
            <a:ext uri="{53640926-AAD7-44D8-BBD7-CCE9431645EC}">
              <a14:shadowObscured xmlns:a14="http://schemas.microsoft.com/office/drawing/2010/main"/>
            </a:ext>
          </a:extLst>
        </p:spPr>
      </p:pic>
      <p:pic>
        <p:nvPicPr>
          <p:cNvPr id="6" name="Picture 5" descr="F:\PHOTOS\NFIP photos\Elevated utilities\607 Oliver 005.jpg">
            <a:extLst>
              <a:ext uri="{FF2B5EF4-FFF2-40B4-BE49-F238E27FC236}">
                <a16:creationId xmlns:a16="http://schemas.microsoft.com/office/drawing/2014/main" id="{DA8452B6-B099-4AED-9CB1-91278A0E8A03}"/>
              </a:ext>
            </a:extLst>
          </p:cNvPr>
          <p:cNvPicPr/>
          <p:nvPr/>
        </p:nvPicPr>
        <p:blipFill rotWithShape="1">
          <a:blip r:embed="rId4">
            <a:extLst>
              <a:ext uri="{28A0092B-C50C-407E-A947-70E740481C1C}">
                <a14:useLocalDpi xmlns:a14="http://schemas.microsoft.com/office/drawing/2010/main" val="0"/>
              </a:ext>
            </a:extLst>
          </a:blip>
          <a:srcRect r="10889"/>
          <a:stretch/>
        </p:blipFill>
        <p:spPr bwMode="auto">
          <a:xfrm>
            <a:off x="4962816" y="2230901"/>
            <a:ext cx="3409659" cy="2560637"/>
          </a:xfrm>
          <a:prstGeom prst="rect">
            <a:avLst/>
          </a:prstGeom>
          <a:noFill/>
          <a:ln w="15875">
            <a:solidFill>
              <a:schemeClr val="tx1"/>
            </a:solidFill>
          </a:ln>
          <a:extLst>
            <a:ext uri="{53640926-AAD7-44D8-BBD7-CCE9431645EC}">
              <a14:shadowObscured xmlns:a14="http://schemas.microsoft.com/office/drawing/2010/main"/>
            </a:ext>
          </a:extLst>
        </p:spPr>
      </p:pic>
      <p:sp>
        <p:nvSpPr>
          <p:cNvPr id="8" name="Rectangle 7"/>
          <p:cNvSpPr/>
          <p:nvPr/>
        </p:nvSpPr>
        <p:spPr>
          <a:xfrm>
            <a:off x="5912" y="3741443"/>
            <a:ext cx="4572000" cy="276999"/>
          </a:xfrm>
          <a:prstGeom prst="rect">
            <a:avLst/>
          </a:prstGeom>
        </p:spPr>
        <p:txBody>
          <a:bodyPr>
            <a:spAutoFit/>
          </a:bodyPr>
          <a:lstStyle/>
          <a:p>
            <a:pPr algn="ctr"/>
            <a:r>
              <a:rPr lang="en-US" sz="1200" dirty="0"/>
              <a:t>Home Elevation, Thurston County</a:t>
            </a:r>
          </a:p>
        </p:txBody>
      </p:sp>
      <p:sp>
        <p:nvSpPr>
          <p:cNvPr id="9" name="Rectangle 8"/>
          <p:cNvSpPr/>
          <p:nvPr/>
        </p:nvSpPr>
        <p:spPr>
          <a:xfrm>
            <a:off x="4381645" y="1910447"/>
            <a:ext cx="4572000" cy="276999"/>
          </a:xfrm>
          <a:prstGeom prst="rect">
            <a:avLst/>
          </a:prstGeom>
        </p:spPr>
        <p:txBody>
          <a:bodyPr>
            <a:spAutoFit/>
          </a:bodyPr>
          <a:lstStyle/>
          <a:p>
            <a:pPr algn="ctr"/>
            <a:r>
              <a:rPr lang="en-US" sz="1200" dirty="0"/>
              <a:t>Wet </a:t>
            </a:r>
            <a:r>
              <a:rPr lang="en-US" sz="1200" dirty="0" err="1"/>
              <a:t>floodproofing</a:t>
            </a:r>
            <a:r>
              <a:rPr lang="en-US" sz="1200" dirty="0"/>
              <a:t> floodable areas</a:t>
            </a:r>
          </a:p>
        </p:txBody>
      </p:sp>
    </p:spTree>
    <p:extLst>
      <p:ext uri="{BB962C8B-B14F-4D97-AF65-F5344CB8AC3E}">
        <p14:creationId xmlns:p14="http://schemas.microsoft.com/office/powerpoint/2010/main" val="345557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441163"/>
          </a:xfrm>
        </p:spPr>
        <p:txBody>
          <a:bodyPr/>
          <a:lstStyle/>
          <a:p>
            <a:r>
              <a:rPr lang="en-US" dirty="0"/>
              <a:t>Chehalis Basin Strategy</a:t>
            </a:r>
          </a:p>
        </p:txBody>
      </p:sp>
      <p:sp>
        <p:nvSpPr>
          <p:cNvPr id="4" name="Slide Number Placeholder 3"/>
          <p:cNvSpPr>
            <a:spLocks noGrp="1"/>
          </p:cNvSpPr>
          <p:nvPr>
            <p:ph type="sldNum" sz="quarter" idx="12"/>
          </p:nvPr>
        </p:nvSpPr>
        <p:spPr/>
        <p:txBody>
          <a:bodyPr/>
          <a:lstStyle/>
          <a:p>
            <a:fld id="{3BFE66C0-A2DA-4177-B464-716B410A486B}" type="slidenum">
              <a:rPr lang="en-US" smtClean="0"/>
              <a:t>5</a:t>
            </a:fld>
            <a:endParaRPr lang="en-US"/>
          </a:p>
        </p:txBody>
      </p:sp>
      <p:pic>
        <p:nvPicPr>
          <p:cNvPr id="10" name="Content Placeholder 9"/>
          <p:cNvPicPr>
            <a:picLocks noGrp="1" noChangeAspect="1"/>
          </p:cNvPicPr>
          <p:nvPr>
            <p:ph idx="1"/>
          </p:nvPr>
        </p:nvPicPr>
        <p:blipFill>
          <a:blip r:embed="rId3"/>
          <a:stretch>
            <a:fillRect/>
          </a:stretch>
        </p:blipFill>
        <p:spPr>
          <a:xfrm>
            <a:off x="832339" y="1842628"/>
            <a:ext cx="5148274" cy="3915114"/>
          </a:xfrm>
          <a:prstGeom prst="rect">
            <a:avLst/>
          </a:prstGeom>
        </p:spPr>
      </p:pic>
      <p:grpSp>
        <p:nvGrpSpPr>
          <p:cNvPr id="11" name="Group 10">
            <a:extLst>
              <a:ext uri="{FF2B5EF4-FFF2-40B4-BE49-F238E27FC236}">
                <a16:creationId xmlns:a16="http://schemas.microsoft.com/office/drawing/2014/main" id="{0C84DB70-FC53-4E20-A260-B1D86CEC7E44}"/>
              </a:ext>
            </a:extLst>
          </p:cNvPr>
          <p:cNvGrpSpPr/>
          <p:nvPr/>
        </p:nvGrpSpPr>
        <p:grpSpPr>
          <a:xfrm>
            <a:off x="4858568" y="1842628"/>
            <a:ext cx="2238374" cy="2953876"/>
            <a:chOff x="4896612" y="1809183"/>
            <a:chExt cx="2617747" cy="3454915"/>
          </a:xfrm>
        </p:grpSpPr>
        <p:pic>
          <p:nvPicPr>
            <p:cNvPr id="12" name="12">
              <a:extLst>
                <a:ext uri="{FF2B5EF4-FFF2-40B4-BE49-F238E27FC236}">
                  <a16:creationId xmlns:a16="http://schemas.microsoft.com/office/drawing/2014/main" id="{20954CF6-0189-4AA6-AD79-B039EC65E9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0749" y="1809183"/>
              <a:ext cx="1500044" cy="1500044"/>
            </a:xfrm>
            <a:prstGeom prst="rect">
              <a:avLst/>
            </a:prstGeom>
          </p:spPr>
        </p:pic>
        <p:pic>
          <p:nvPicPr>
            <p:cNvPr id="13" name="11">
              <a:extLst>
                <a:ext uri="{FF2B5EF4-FFF2-40B4-BE49-F238E27FC236}">
                  <a16:creationId xmlns:a16="http://schemas.microsoft.com/office/drawing/2014/main" id="{1511F020-2CB5-4362-82ED-6FD8836CB0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612" y="3764054"/>
              <a:ext cx="1487896" cy="1500044"/>
            </a:xfrm>
            <a:prstGeom prst="rect">
              <a:avLst/>
            </a:prstGeom>
          </p:spPr>
        </p:pic>
        <p:pic>
          <p:nvPicPr>
            <p:cNvPr id="14" name="13">
              <a:extLst>
                <a:ext uri="{FF2B5EF4-FFF2-40B4-BE49-F238E27FC236}">
                  <a16:creationId xmlns:a16="http://schemas.microsoft.com/office/drawing/2014/main" id="{CA755AE8-ED30-4DE7-83DA-35F9A54EA0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4315" y="3144600"/>
              <a:ext cx="1500044" cy="1500044"/>
            </a:xfrm>
            <a:prstGeom prst="rect">
              <a:avLst/>
            </a:prstGeom>
          </p:spPr>
        </p:pic>
      </p:grpSp>
      <p:grpSp>
        <p:nvGrpSpPr>
          <p:cNvPr id="15" name="Group 14">
            <a:extLst>
              <a:ext uri="{FF2B5EF4-FFF2-40B4-BE49-F238E27FC236}">
                <a16:creationId xmlns:a16="http://schemas.microsoft.com/office/drawing/2014/main" id="{D670680A-607D-4B3F-B5D9-4538C508A0F8}"/>
              </a:ext>
            </a:extLst>
          </p:cNvPr>
          <p:cNvGrpSpPr/>
          <p:nvPr/>
        </p:nvGrpSpPr>
        <p:grpSpPr>
          <a:xfrm>
            <a:off x="5163603" y="4965841"/>
            <a:ext cx="2615185" cy="874279"/>
            <a:chOff x="4693550" y="5360286"/>
            <a:chExt cx="3486913" cy="1165705"/>
          </a:xfrm>
        </p:grpSpPr>
        <p:pic>
          <p:nvPicPr>
            <p:cNvPr id="16" name="Picture 15">
              <a:extLst>
                <a:ext uri="{FF2B5EF4-FFF2-40B4-BE49-F238E27FC236}">
                  <a16:creationId xmlns:a16="http://schemas.microsoft.com/office/drawing/2014/main" id="{5FB420FD-3AED-4A11-94AD-633A0E4BCB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7130" y="5360286"/>
              <a:ext cx="2053333" cy="342857"/>
            </a:xfrm>
            <a:prstGeom prst="rect">
              <a:avLst/>
            </a:prstGeom>
          </p:spPr>
        </p:pic>
        <p:pic>
          <p:nvPicPr>
            <p:cNvPr id="17" name="Picture 16">
              <a:extLst>
                <a:ext uri="{FF2B5EF4-FFF2-40B4-BE49-F238E27FC236}">
                  <a16:creationId xmlns:a16="http://schemas.microsoft.com/office/drawing/2014/main" id="{CD13FDF6-D766-4866-8661-9E5E34DFA1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5745" y="6160231"/>
              <a:ext cx="3474718" cy="365760"/>
            </a:xfrm>
            <a:prstGeom prst="rect">
              <a:avLst/>
            </a:prstGeom>
          </p:spPr>
        </p:pic>
        <p:pic>
          <p:nvPicPr>
            <p:cNvPr id="18" name="Picture 17">
              <a:extLst>
                <a:ext uri="{FF2B5EF4-FFF2-40B4-BE49-F238E27FC236}">
                  <a16:creationId xmlns:a16="http://schemas.microsoft.com/office/drawing/2014/main" id="{C59920D4-DAF3-4492-BB92-79DD4F0845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3550" y="5762124"/>
              <a:ext cx="3486913" cy="365760"/>
            </a:xfrm>
            <a:prstGeom prst="rect">
              <a:avLst/>
            </a:prstGeom>
          </p:spPr>
        </p:pic>
      </p:grpSp>
      <p:sp>
        <p:nvSpPr>
          <p:cNvPr id="19" name="Oval 18"/>
          <p:cNvSpPr/>
          <p:nvPr/>
        </p:nvSpPr>
        <p:spPr>
          <a:xfrm>
            <a:off x="4723724" y="2398899"/>
            <a:ext cx="1251172" cy="13493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3783344" y="4121818"/>
            <a:ext cx="1251172" cy="1349371"/>
          </a:xfrm>
          <a:prstGeom prst="ellipse">
            <a:avLst/>
          </a:prstGeom>
          <a:noFill/>
          <a:ln w="254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3450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658100" cy="4351338"/>
          </a:xfrm>
        </p:spPr>
        <p:txBody>
          <a:bodyPr>
            <a:normAutofit lnSpcReduction="10000"/>
          </a:bodyPr>
          <a:lstStyle/>
          <a:p>
            <a:pPr marL="0" indent="0">
              <a:buNone/>
            </a:pPr>
            <a:r>
              <a:rPr lang="en-US" dirty="0"/>
              <a:t>Office of Chehalis Basin (OCB)</a:t>
            </a:r>
          </a:p>
          <a:p>
            <a:pPr lvl="1"/>
            <a:r>
              <a:rPr lang="en-US" dirty="0"/>
              <a:t>Program administration and management</a:t>
            </a:r>
          </a:p>
          <a:p>
            <a:pPr lvl="1"/>
            <a:r>
              <a:rPr lang="en-US" dirty="0"/>
              <a:t>Project approval</a:t>
            </a:r>
          </a:p>
          <a:p>
            <a:pPr lvl="1"/>
            <a:r>
              <a:rPr lang="en-US" dirty="0"/>
              <a:t>Contracting with project contractors</a:t>
            </a:r>
          </a:p>
          <a:p>
            <a:endParaRPr lang="en-US" dirty="0"/>
          </a:p>
          <a:p>
            <a:pPr marL="0" indent="0">
              <a:buNone/>
            </a:pPr>
            <a:r>
              <a:rPr lang="en-US" dirty="0"/>
              <a:t>Community</a:t>
            </a:r>
          </a:p>
          <a:p>
            <a:pPr lvl="1"/>
            <a:r>
              <a:rPr lang="en-US" dirty="0"/>
              <a:t>Publicize the program, talk to property owners</a:t>
            </a:r>
          </a:p>
          <a:p>
            <a:pPr lvl="1"/>
            <a:r>
              <a:rPr lang="en-US" dirty="0"/>
              <a:t>Review and comment on project applications</a:t>
            </a:r>
          </a:p>
          <a:p>
            <a:pPr lvl="1"/>
            <a:r>
              <a:rPr lang="en-US" dirty="0"/>
              <a:t>Project permitting, inspections, approval</a:t>
            </a:r>
          </a:p>
          <a:p>
            <a:pPr lvl="1"/>
            <a:r>
              <a:rPr lang="en-US" dirty="0"/>
              <a:t>Monitor owner compliance with non-conversion or re-use agreement </a:t>
            </a:r>
          </a:p>
        </p:txBody>
      </p:sp>
      <p:sp>
        <p:nvSpPr>
          <p:cNvPr id="3" name="Slide Number Placeholder 2"/>
          <p:cNvSpPr>
            <a:spLocks noGrp="1"/>
          </p:cNvSpPr>
          <p:nvPr>
            <p:ph type="sldNum" sz="quarter" idx="12"/>
          </p:nvPr>
        </p:nvSpPr>
        <p:spPr/>
        <p:txBody>
          <a:bodyPr/>
          <a:lstStyle/>
          <a:p>
            <a:fld id="{3BFE66C0-A2DA-4177-B464-716B410A486B}" type="slidenum">
              <a:rPr lang="en-US" smtClean="0"/>
              <a:t>6</a:t>
            </a:fld>
            <a:endParaRPr lang="en-US"/>
          </a:p>
        </p:txBody>
      </p:sp>
      <p:sp>
        <p:nvSpPr>
          <p:cNvPr id="4" name="Title 3"/>
          <p:cNvSpPr>
            <a:spLocks noGrp="1"/>
          </p:cNvSpPr>
          <p:nvPr>
            <p:ph type="title"/>
          </p:nvPr>
        </p:nvSpPr>
        <p:spPr>
          <a:xfrm>
            <a:off x="628650" y="9927"/>
            <a:ext cx="7886700" cy="1441163"/>
          </a:xfrm>
        </p:spPr>
        <p:txBody>
          <a:bodyPr/>
          <a:lstStyle/>
          <a:p>
            <a:r>
              <a:rPr lang="en-US" dirty="0"/>
              <a:t>Roles and Responsibilities</a:t>
            </a:r>
          </a:p>
        </p:txBody>
      </p:sp>
    </p:spTree>
    <p:extLst>
      <p:ext uri="{BB962C8B-B14F-4D97-AF65-F5344CB8AC3E}">
        <p14:creationId xmlns:p14="http://schemas.microsoft.com/office/powerpoint/2010/main" val="230560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4351338"/>
          </a:xfrm>
        </p:spPr>
        <p:txBody>
          <a:bodyPr/>
          <a:lstStyle/>
          <a:p>
            <a:pPr marL="0" indent="0">
              <a:buNone/>
            </a:pPr>
            <a:r>
              <a:rPr lang="en-US" dirty="0"/>
              <a:t>Property Owners</a:t>
            </a:r>
          </a:p>
          <a:p>
            <a:pPr lvl="1"/>
            <a:r>
              <a:rPr lang="en-US" dirty="0"/>
              <a:t>Contribute to the project</a:t>
            </a:r>
          </a:p>
          <a:p>
            <a:pPr lvl="1"/>
            <a:r>
              <a:rPr lang="en-US" dirty="0"/>
              <a:t>Agree to not convert the property to negate the protection provided</a:t>
            </a:r>
          </a:p>
          <a:p>
            <a:pPr lvl="1"/>
            <a:r>
              <a:rPr lang="en-US" dirty="0"/>
              <a:t>Agree to keep flood insurance on the building</a:t>
            </a:r>
          </a:p>
          <a:p>
            <a:pPr marL="0" indent="0">
              <a:buNone/>
            </a:pPr>
            <a:endParaRPr lang="en-US" dirty="0"/>
          </a:p>
          <a:p>
            <a:pPr marL="0" indent="0">
              <a:buNone/>
            </a:pPr>
            <a:r>
              <a:rPr lang="en-US" dirty="0"/>
              <a:t>Flood Authority</a:t>
            </a:r>
          </a:p>
          <a:p>
            <a:pPr lvl="1"/>
            <a:r>
              <a:rPr lang="en-US" dirty="0"/>
              <a:t>Help publicize the program</a:t>
            </a:r>
          </a:p>
          <a:p>
            <a:pPr lvl="1"/>
            <a:r>
              <a:rPr lang="en-US" dirty="0"/>
              <a:t>Review and comment on applications</a:t>
            </a:r>
          </a:p>
          <a:p>
            <a:pPr marL="0" indent="0">
              <a:buNone/>
            </a:pPr>
            <a:endParaRPr lang="en-US" dirty="0"/>
          </a:p>
        </p:txBody>
      </p:sp>
      <p:sp>
        <p:nvSpPr>
          <p:cNvPr id="3" name="Slide Number Placeholder 2"/>
          <p:cNvSpPr>
            <a:spLocks noGrp="1"/>
          </p:cNvSpPr>
          <p:nvPr>
            <p:ph type="sldNum" sz="quarter" idx="12"/>
          </p:nvPr>
        </p:nvSpPr>
        <p:spPr/>
        <p:txBody>
          <a:bodyPr/>
          <a:lstStyle/>
          <a:p>
            <a:fld id="{3BFE66C0-A2DA-4177-B464-716B410A486B}" type="slidenum">
              <a:rPr lang="en-US" smtClean="0"/>
              <a:t>7</a:t>
            </a:fld>
            <a:endParaRPr lang="en-US"/>
          </a:p>
        </p:txBody>
      </p:sp>
      <p:sp>
        <p:nvSpPr>
          <p:cNvPr id="4" name="Title 3"/>
          <p:cNvSpPr>
            <a:spLocks noGrp="1"/>
          </p:cNvSpPr>
          <p:nvPr>
            <p:ph type="title"/>
          </p:nvPr>
        </p:nvSpPr>
        <p:spPr/>
        <p:txBody>
          <a:bodyPr/>
          <a:lstStyle/>
          <a:p>
            <a:r>
              <a:rPr lang="en-US" dirty="0"/>
              <a:t>Roles and Responsibilities</a:t>
            </a:r>
          </a:p>
        </p:txBody>
      </p:sp>
    </p:spTree>
    <p:extLst>
      <p:ext uri="{BB962C8B-B14F-4D97-AF65-F5344CB8AC3E}">
        <p14:creationId xmlns:p14="http://schemas.microsoft.com/office/powerpoint/2010/main" val="196455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655" y="1905000"/>
            <a:ext cx="4892919" cy="4633913"/>
          </a:xfrm>
        </p:spPr>
        <p:txBody>
          <a:bodyPr>
            <a:normAutofit fontScale="77500" lnSpcReduction="20000"/>
          </a:bodyPr>
          <a:lstStyle/>
          <a:p>
            <a:pPr lvl="0"/>
            <a:r>
              <a:rPr lang="en-US" dirty="0"/>
              <a:t>Technical assistance </a:t>
            </a:r>
          </a:p>
          <a:p>
            <a:pPr lvl="0"/>
            <a:r>
              <a:rPr lang="en-US" dirty="0"/>
              <a:t>Residential and commercial properties</a:t>
            </a:r>
          </a:p>
          <a:p>
            <a:pPr lvl="0"/>
            <a:r>
              <a:rPr lang="en-US" dirty="0"/>
              <a:t>Acquisition, relocation of buildings, and/or clearance of a parcel, with deed restriction</a:t>
            </a:r>
          </a:p>
          <a:p>
            <a:pPr lvl="0"/>
            <a:r>
              <a:rPr lang="en-US" dirty="0"/>
              <a:t>Elevation, dry </a:t>
            </a:r>
            <a:r>
              <a:rPr lang="en-US" dirty="0" err="1"/>
              <a:t>floodproofing</a:t>
            </a:r>
            <a:r>
              <a:rPr lang="en-US" dirty="0"/>
              <a:t>, other retrofitting measures, with non-conversion agreement</a:t>
            </a:r>
          </a:p>
          <a:p>
            <a:pPr lvl="0"/>
            <a:r>
              <a:rPr lang="en-US" dirty="0"/>
              <a:t>Channel migration zone easements, small habitat friendly, </a:t>
            </a:r>
            <a:r>
              <a:rPr lang="en-US" dirty="0" err="1"/>
              <a:t>permittable</a:t>
            </a:r>
            <a:r>
              <a:rPr lang="en-US" dirty="0"/>
              <a:t> bank protection</a:t>
            </a:r>
          </a:p>
          <a:p>
            <a:pPr lvl="0"/>
            <a:r>
              <a:rPr lang="en-US" dirty="0"/>
              <a:t>Not eligible: Properties to be protected by another Strategy flood damage reduction project </a:t>
            </a:r>
          </a:p>
          <a:p>
            <a:r>
              <a:rPr lang="en-US" dirty="0"/>
              <a:t>Not eligible for retrofitting: accessory structures and dilapidated buildings </a:t>
            </a:r>
          </a:p>
        </p:txBody>
      </p:sp>
      <p:sp>
        <p:nvSpPr>
          <p:cNvPr id="3" name="Slide Number Placeholder 2"/>
          <p:cNvSpPr>
            <a:spLocks noGrp="1"/>
          </p:cNvSpPr>
          <p:nvPr>
            <p:ph type="sldNum" sz="quarter" idx="12"/>
          </p:nvPr>
        </p:nvSpPr>
        <p:spPr/>
        <p:txBody>
          <a:bodyPr/>
          <a:lstStyle/>
          <a:p>
            <a:fld id="{3BFE66C0-A2DA-4177-B464-716B410A486B}" type="slidenum">
              <a:rPr lang="en-US" smtClean="0"/>
              <a:t>8</a:t>
            </a:fld>
            <a:endParaRPr lang="en-US"/>
          </a:p>
        </p:txBody>
      </p:sp>
      <p:sp>
        <p:nvSpPr>
          <p:cNvPr id="4" name="Title 3"/>
          <p:cNvSpPr>
            <a:spLocks noGrp="1"/>
          </p:cNvSpPr>
          <p:nvPr>
            <p:ph type="title"/>
          </p:nvPr>
        </p:nvSpPr>
        <p:spPr/>
        <p:txBody>
          <a:bodyPr/>
          <a:lstStyle/>
          <a:p>
            <a:r>
              <a:rPr lang="en-US" dirty="0"/>
              <a:t>Eligible Actions</a:t>
            </a:r>
          </a:p>
        </p:txBody>
      </p:sp>
      <p:pic>
        <p:nvPicPr>
          <p:cNvPr id="5" name="Picture 4" descr="small house move">
            <a:extLst>
              <a:ext uri="{FF2B5EF4-FFF2-40B4-BE49-F238E27FC236}">
                <a16:creationId xmlns:a16="http://schemas.microsoft.com/office/drawing/2014/main" id="{7B75F93D-484D-4DE4-A9D2-3800D8F4BF94}"/>
              </a:ext>
            </a:extLst>
          </p:cNvPr>
          <p:cNvPicPr/>
          <p:nvPr/>
        </p:nvPicPr>
        <p:blipFill>
          <a:blip r:embed="rId3">
            <a:extLst>
              <a:ext uri="{28A0092B-C50C-407E-A947-70E740481C1C}">
                <a14:useLocalDpi xmlns:a14="http://schemas.microsoft.com/office/drawing/2010/main" val="0"/>
              </a:ext>
            </a:extLst>
          </a:blip>
          <a:srcRect l="10489"/>
          <a:stretch>
            <a:fillRect/>
          </a:stretch>
        </p:blipFill>
        <p:spPr bwMode="auto">
          <a:xfrm>
            <a:off x="5407269" y="1599933"/>
            <a:ext cx="3305908" cy="2298823"/>
          </a:xfrm>
          <a:prstGeom prst="rect">
            <a:avLst/>
          </a:prstGeom>
          <a:noFill/>
          <a:ln w="15875">
            <a:solidFill>
              <a:schemeClr val="tx1"/>
            </a:solidFill>
          </a:ln>
        </p:spPr>
      </p:pic>
      <p:pic>
        <p:nvPicPr>
          <p:cNvPr id="6" name="Picture 5" descr="Centralia floodwall">
            <a:extLst>
              <a:ext uri="{FF2B5EF4-FFF2-40B4-BE49-F238E27FC236}">
                <a16:creationId xmlns:a16="http://schemas.microsoft.com/office/drawing/2014/main" id="{CCA49154-2286-42E1-92FC-E623F3956398}"/>
              </a:ext>
            </a:extLst>
          </p:cNvPr>
          <p:cNvPicPr/>
          <p:nvPr/>
        </p:nvPicPr>
        <p:blipFill rotWithShape="1">
          <a:blip r:embed="rId4" cstate="print">
            <a:extLst>
              <a:ext uri="{28A0092B-C50C-407E-A947-70E740481C1C}">
                <a14:useLocalDpi xmlns:a14="http://schemas.microsoft.com/office/drawing/2010/main" val="0"/>
              </a:ext>
            </a:extLst>
          </a:blip>
          <a:srcRect l="11875" t="20577" b="15084"/>
          <a:stretch/>
        </p:blipFill>
        <p:spPr bwMode="auto">
          <a:xfrm>
            <a:off x="4981574" y="4137737"/>
            <a:ext cx="4029075" cy="2029460"/>
          </a:xfrm>
          <a:prstGeom prst="rect">
            <a:avLst/>
          </a:prstGeom>
          <a:noFill/>
          <a:ln w="158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119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Properties facing the greatest flood or erosion risk</a:t>
            </a:r>
          </a:p>
          <a:p>
            <a:pPr lvl="0"/>
            <a:r>
              <a:rPr lang="en-US" dirty="0"/>
              <a:t>Least costly technique that provides equivalent protection</a:t>
            </a:r>
          </a:p>
          <a:p>
            <a:pPr lvl="0"/>
            <a:r>
              <a:rPr lang="en-US" dirty="0"/>
              <a:t>Projects with cost sharing from other sources</a:t>
            </a:r>
          </a:p>
          <a:p>
            <a:pPr lvl="0"/>
            <a:r>
              <a:rPr lang="en-US" dirty="0"/>
              <a:t>Projects that provide a clear benefit to the Aquatic Species Restoration Plan (ASRP)</a:t>
            </a:r>
          </a:p>
          <a:p>
            <a:endParaRPr lang="en-US" dirty="0"/>
          </a:p>
        </p:txBody>
      </p:sp>
      <p:sp>
        <p:nvSpPr>
          <p:cNvPr id="3" name="Slide Number Placeholder 2"/>
          <p:cNvSpPr>
            <a:spLocks noGrp="1"/>
          </p:cNvSpPr>
          <p:nvPr>
            <p:ph type="sldNum" sz="quarter" idx="12"/>
          </p:nvPr>
        </p:nvSpPr>
        <p:spPr/>
        <p:txBody>
          <a:bodyPr/>
          <a:lstStyle/>
          <a:p>
            <a:fld id="{3BFE66C0-A2DA-4177-B464-716B410A486B}" type="slidenum">
              <a:rPr lang="en-US" smtClean="0"/>
              <a:t>9</a:t>
            </a:fld>
            <a:endParaRPr lang="en-US"/>
          </a:p>
        </p:txBody>
      </p:sp>
      <p:sp>
        <p:nvSpPr>
          <p:cNvPr id="4" name="Title 3"/>
          <p:cNvSpPr>
            <a:spLocks noGrp="1"/>
          </p:cNvSpPr>
          <p:nvPr>
            <p:ph type="title"/>
          </p:nvPr>
        </p:nvSpPr>
        <p:spPr/>
        <p:txBody>
          <a:bodyPr/>
          <a:lstStyle/>
          <a:p>
            <a:r>
              <a:rPr lang="en-US" dirty="0"/>
              <a:t>Project Priorities</a:t>
            </a:r>
          </a:p>
        </p:txBody>
      </p:sp>
    </p:spTree>
    <p:extLst>
      <p:ext uri="{BB962C8B-B14F-4D97-AF65-F5344CB8AC3E}">
        <p14:creationId xmlns:p14="http://schemas.microsoft.com/office/powerpoint/2010/main" val="1262354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986AB451957B4A9D3C906B85E1F34B" ma:contentTypeVersion="5" ma:contentTypeDescription="Create a new document." ma:contentTypeScope="" ma:versionID="7a7dd0e3d77a6130d1a8f631457285a9">
  <xsd:schema xmlns:xsd="http://www.w3.org/2001/XMLSchema" xmlns:xs="http://www.w3.org/2001/XMLSchema" xmlns:p="http://schemas.microsoft.com/office/2006/metadata/properties" xmlns:ns2="2F268C32-F5A8-4CF2-8D20-4ED9A23D9D6A" xmlns:ns3="9e60e796-0612-4d21-b42b-f8375543952f" xmlns:ns4="a369dffc-b10b-4e7f-9605-9472120fff0b" xmlns:ns5="e56a9a4a-99a3-4708-b025-cc895b1fb658" xmlns:ns6="5cfaffe4-73c0-4ca5-a90b-e133db68fed9" xmlns:ns7="2dcfc3d5-732d-488b-bac8-ab0d9f7e1d6b" targetNamespace="http://schemas.microsoft.com/office/2006/metadata/properties" ma:root="true" ma:fieldsID="5b7182ec7378ac613419cab4ac137d24" ns2:_="" ns3:_="" ns4:_="" ns5:_="" ns6:_="" ns7:_="">
    <xsd:import namespace="2F268C32-F5A8-4CF2-8D20-4ED9A23D9D6A"/>
    <xsd:import namespace="9e60e796-0612-4d21-b42b-f8375543952f"/>
    <xsd:import namespace="a369dffc-b10b-4e7f-9605-9472120fff0b"/>
    <xsd:import namespace="e56a9a4a-99a3-4708-b025-cc895b1fb658"/>
    <xsd:import namespace="5cfaffe4-73c0-4ca5-a90b-e133db68fed9"/>
    <xsd:import namespace="2dcfc3d5-732d-488b-bac8-ab0d9f7e1d6b"/>
    <xsd:element name="properties">
      <xsd:complexType>
        <xsd:sequence>
          <xsd:element name="documentManagement">
            <xsd:complexType>
              <xsd:all>
                <xsd:element ref="ns2:Topic10" minOccurs="0"/>
                <xsd:element ref="ns2:Topic1" minOccurs="0"/>
                <xsd:element ref="ns2:Topic2" minOccurs="0"/>
                <xsd:element ref="ns2:Call_x002f_Meeting_x0020_Date" minOccurs="0"/>
                <xsd:element ref="ns2:Item_x0020_Type" minOccurs="0"/>
                <xsd:element ref="ns3:DocumentStatus" minOccurs="0"/>
                <xsd:element ref="ns2:Notes0" minOccurs="0"/>
                <xsd:element ref="ns2:PrimaryAuthor" minOccurs="0"/>
                <xsd:element ref="ns2:Set_x0020_Project_x0020_Number" minOccurs="0"/>
                <xsd:element ref="ns4:TaxCatchAll" minOccurs="0"/>
                <xsd:element ref="ns2:MediaServiceMetadata" minOccurs="0"/>
                <xsd:element ref="ns4:o56bc1fe91ba4eae8cad7b32a03e9569" minOccurs="0"/>
                <xsd:element ref="ns2:MediaServiceFastMetadata" minOccurs="0"/>
                <xsd:element ref="ns2:MediaServiceAutoTags" minOccurs="0"/>
                <xsd:element ref="ns4:TaxKeywordTaxHTField" minOccurs="0"/>
                <xsd:element ref="ns5:SiteTopic1" minOccurs="0"/>
                <xsd:element ref="ns6:MediaServiceDateTaken" minOccurs="0"/>
                <xsd:element ref="ns6:MediaServiceLocation" minOccurs="0"/>
                <xsd:element ref="ns6:MediaServiceOCR" minOccurs="0"/>
                <xsd:element ref="ns7:SharedWithUsers" minOccurs="0"/>
                <xsd:element ref="ns7: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68C32-F5A8-4CF2-8D20-4ED9A23D9D6A" elementFormDefault="qualified">
    <xsd:import namespace="http://schemas.microsoft.com/office/2006/documentManagement/types"/>
    <xsd:import namespace="http://schemas.microsoft.com/office/infopath/2007/PartnerControls"/>
    <xsd:element name="Topic10" ma:index="1" nillable="true" ma:displayName="Topic1" ma:description="Use this column to define your top-level organizational structure (e.g., WORKGROUP1:Outreach:Pesticides)" ma:format="Dropdown" ma:indexed="true" ma:internalName="Topic10">
      <xsd:simpleType>
        <xsd:restriction base="dms:Choice">
          <xsd:enumeration value="Enter Choice #1"/>
          <xsd:enumeration value="Enter Choice #2"/>
          <xsd:enumeration value="Enter Choice #3"/>
        </xsd:restriction>
      </xsd:simpleType>
    </xsd:element>
    <xsd:element name="Topic1" ma:index="2" nillable="true" ma:displayName="Topic2" ma:description="Use this column to define your second-level organizational structure (e.g., Workgroup1:OUTREACH:Pesticides)" ma:format="Dropdown" ma:indexed="true" ma:internalName="Topic1">
      <xsd:simpleType>
        <xsd:restriction base="dms:Choice">
          <xsd:enumeration value="Enter Choice #1"/>
          <xsd:enumeration value="Enter Choice #2"/>
          <xsd:enumeration value="Enter Choice #3"/>
        </xsd:restriction>
      </xsd:simpleType>
    </xsd:element>
    <xsd:element name="Topic2" ma:index="3" nillable="true" ma:displayName="Topic3" ma:description="Use this field for your third-level organization (e.g., Workgroup1:Outreach:PESTICIDES).  You can keep adding additional columns if needed" ma:format="Dropdown" ma:internalName="Topic2">
      <xsd:simpleType>
        <xsd:restriction base="dms:Choice">
          <xsd:enumeration value="Enter Choice #1"/>
          <xsd:enumeration value="Enter Choice #2"/>
          <xsd:enumeration value="Enter Choice #3"/>
        </xsd:restriction>
      </xsd:simpleType>
    </xsd:element>
    <xsd:element name="Call_x002f_Meeting_x0020_Date" ma:index="4" nillable="true" ma:displayName="Item Date" ma:description="Use this to flag the date of a call, meeting, webinar, document, etc." ma:format="DateOnly" ma:indexed="true" ma:internalName="Call_x002f_Meeting_x0020_Date">
      <xsd:simpleType>
        <xsd:restriction base="dms:DateTime"/>
      </xsd:simpleType>
    </xsd:element>
    <xsd:element name="Item_x0020_Type" ma:index="5" nillable="true" ma:displayName="Item Type" ma:description="This is a list of common content types.  You can use it to flag individual documents or as on of your major organizational elements.  (You can also enter items from this list into your &quot;topicX&quot; column if that works better for your project" ma:format="Dropdown" ma:internalName="Item_x0020_Type">
      <xsd:simpleType>
        <xsd:restriction base="dms:Choice">
          <xsd:enumeration value="Agenda"/>
          <xsd:enumeration value="Attendee list"/>
          <xsd:enumeration value="Background"/>
          <xsd:enumeration value="Call notes"/>
          <xsd:enumeration value="Fact sheet"/>
          <xsd:enumeration value="Final document"/>
          <xsd:enumeration value="Planning document"/>
          <xsd:enumeration value="Presentation"/>
          <xsd:enumeration value="Primer"/>
          <xsd:enumeration value="Project management"/>
          <xsd:enumeration value="Report"/>
          <xsd:enumeration value="Slides"/>
          <xsd:enumeration value="Template"/>
          <xsd:enumeration value="Webinar recording"/>
          <xsd:enumeration value="Working document"/>
        </xsd:restriction>
      </xsd:simpleType>
    </xsd:element>
    <xsd:element name="Notes0" ma:index="9" nillable="true" ma:displayName="Notes" ma:internalName="Notes0">
      <xsd:simpleType>
        <xsd:restriction base="dms:Note">
          <xsd:maxLength value="255"/>
        </xsd:restriction>
      </xsd:simpleType>
    </xsd:element>
    <xsd:element name="PrimaryAuthor" ma:index="11" nillable="true" ma:displayName="PrimaryAuthor" ma:list="UserInfo" ma:SearchPeopleOnly="false" ma:SharePointGroup="0" ma:internalName="Primary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t_x0020_Project_x0020_Number" ma:index="12" nillable="true" ma:displayName="Set Project Number" ma:internalName="Set_x0020_Project_x0020_Number">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AutoTags" ma:index="21"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60e796-0612-4d21-b42b-f8375543952f" elementFormDefault="qualified">
    <xsd:import namespace="http://schemas.microsoft.com/office/2006/documentManagement/types"/>
    <xsd:import namespace="http://schemas.microsoft.com/office/infopath/2007/PartnerControls"/>
    <xsd:element name="DocumentStatus" ma:index="6" nillable="true" ma:displayName="DocumentStatus" ma:description="This is an example of a choice field.  The contents can be edited, and/or you can have a variety of columns to track different data" ma:format="Dropdown" ma:internalName="DocumentStatus">
      <xsd:simpleType>
        <xsd:restriction base="dms:Choice">
          <xsd:enumeration value="working file"/>
          <xsd:enumeration value="final document"/>
          <xsd:enumeration value="comments"/>
          <xsd:enumeration value="old version"/>
          <xsd:enumeration value="current version"/>
          <xsd:enumeration value="background"/>
        </xsd:restriction>
      </xsd:simpleType>
    </xsd:element>
  </xsd:schema>
  <xsd:schema xmlns:xsd="http://www.w3.org/2001/XMLSchema" xmlns:xs="http://www.w3.org/2001/XMLSchema" xmlns:dms="http://schemas.microsoft.com/office/2006/documentManagement/types" xmlns:pc="http://schemas.microsoft.com/office/infopath/2007/PartnerControls" targetNamespace="a369dffc-b10b-4e7f-9605-9472120fff0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33fd2c9-9a0c-4796-bad0-38b4a589c3a4}" ma:internalName="TaxCatchAll" ma:showField="CatchAllData" ma:web="a369dffc-b10b-4e7f-9605-9472120fff0b">
      <xsd:complexType>
        <xsd:complexContent>
          <xsd:extension base="dms:MultiChoiceLookup">
            <xsd:sequence>
              <xsd:element name="Value" type="dms:Lookup" maxOccurs="unbounded" minOccurs="0" nillable="true"/>
            </xsd:sequence>
          </xsd:extension>
        </xsd:complexContent>
      </xsd:complexType>
    </xsd:element>
    <xsd:element name="o56bc1fe91ba4eae8cad7b32a03e9569" ma:index="16" nillable="true" ma:taxonomy="true" ma:internalName="o56bc1fe91ba4eae8cad7b32a03e9569" ma:taxonomyFieldName="Project_x0020_Number" ma:displayName="Project Number" ma:default="" ma:fieldId="{856bc1fe-91ba-4eae-8cad-7b32a03e9569}" ma:sspId="51ec7f0f-d45d-4bc7-a5ce-c293a6b4e0ea" ma:termSetId="884b6708-97cc-4006-b0ca-4d114677a91c" ma:anchorId="00000000-0000-0000-0000-000000000000" ma:open="false" ma:isKeyword="false">
      <xsd:complexType>
        <xsd:sequence>
          <xsd:element ref="pc:Terms" minOccurs="0" maxOccurs="1"/>
        </xsd:sequence>
      </xsd:complexType>
    </xsd:element>
    <xsd:element name="TaxKeywordTaxHTField" ma:index="24"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6a9a4a-99a3-4708-b025-cc895b1fb658" elementFormDefault="qualified">
    <xsd:import namespace="http://schemas.microsoft.com/office/2006/documentManagement/types"/>
    <xsd:import namespace="http://schemas.microsoft.com/office/infopath/2007/PartnerControls"/>
    <xsd:element name="SiteTopic1" ma:index="25" nillable="true" ma:displayName="SiteTopic1" ma:format="Dropdown" ma:internalName="SiteTopic1">
      <xsd:simpleType>
        <xsd:restriction base="dms:Choice">
          <xsd:enumeration value="Enter Choice #1"/>
          <xsd:enumeration value="Enter Choice #2"/>
          <xsd:enumeration value="Enter Choice #3"/>
          <xsd:enumeration value="other"/>
          <xsd:enumeration value="---"/>
        </xsd:restriction>
      </xsd:simpleType>
    </xsd:element>
  </xsd:schema>
  <xsd:schema xmlns:xsd="http://www.w3.org/2001/XMLSchema" xmlns:xs="http://www.w3.org/2001/XMLSchema" xmlns:dms="http://schemas.microsoft.com/office/2006/documentManagement/types" xmlns:pc="http://schemas.microsoft.com/office/infopath/2007/PartnerControls" targetNamespace="5cfaffe4-73c0-4ca5-a90b-e133db68fed9" elementFormDefault="qualified">
    <xsd:import namespace="http://schemas.microsoft.com/office/2006/documentManagement/types"/>
    <xsd:import namespace="http://schemas.microsoft.com/office/infopath/2007/PartnerControls"/>
    <xsd:element name="MediaServiceDateTaken" ma:index="26" nillable="true" ma:displayName="MediaServiceDateTaken" ma:hidden="true" ma:internalName="MediaServiceDateTaken" ma:readOnly="true">
      <xsd:simpleType>
        <xsd:restriction base="dms:Text"/>
      </xsd:simpleType>
    </xsd:element>
    <xsd:element name="MediaServiceLocation" ma:index="27" nillable="true" ma:displayName="MediaServiceLocation" ma:internalName="MediaServiceLocation" ma:readOnly="true">
      <xsd:simpleType>
        <xsd:restriction base="dms:Text"/>
      </xsd:simpleType>
    </xsd:element>
    <xsd:element name="MediaServiceOCR" ma:index="28"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cfc3d5-732d-488b-bac8-ab0d9f7e1d6b"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maryAuthor xmlns="2F268C32-F5A8-4CF2-8D20-4ED9A23D9D6A">
      <UserInfo>
        <DisplayName/>
        <AccountId xsi:nil="true"/>
        <AccountType/>
      </UserInfo>
    </PrimaryAuthor>
    <Topic2 xmlns="2F268C32-F5A8-4CF2-8D20-4ED9A23D9D6A" xsi:nil="true"/>
    <DocumentStatus xmlns="9e60e796-0612-4d21-b42b-f8375543952f" xsi:nil="true"/>
    <TaxCatchAll xmlns="a369dffc-b10b-4e7f-9605-9472120fff0b"/>
    <Topic10 xmlns="2F268C32-F5A8-4CF2-8D20-4ED9A23D9D6A" xsi:nil="true"/>
    <Notes0 xmlns="2F268C32-F5A8-4CF2-8D20-4ED9A23D9D6A" xsi:nil="true"/>
    <Item_x0020_Type xmlns="2F268C32-F5A8-4CF2-8D20-4ED9A23D9D6A" xsi:nil="true"/>
    <Call_x002f_Meeting_x0020_Date xmlns="2F268C32-F5A8-4CF2-8D20-4ED9A23D9D6A" xsi:nil="true"/>
    <SiteTopic1 xmlns="e56a9a4a-99a3-4708-b025-cc895b1fb658" xsi:nil="true"/>
    <Topic1 xmlns="2F268C32-F5A8-4CF2-8D20-4ED9A23D9D6A" xsi:nil="true"/>
    <TaxKeywordTaxHTField xmlns="a369dffc-b10b-4e7f-9605-9472120fff0b">
      <Terms xmlns="http://schemas.microsoft.com/office/infopath/2007/PartnerControls"/>
    </TaxKeywordTaxHTField>
    <Set_x0020_Project_x0020_Number xmlns="2F268C32-F5A8-4CF2-8D20-4ED9A23D9D6A">
      <Url xsi:nil="true"/>
      <Description xsi:nil="true"/>
    </Set_x0020_Project_x0020_Number>
    <o56bc1fe91ba4eae8cad7b32a03e9569 xmlns="a369dffc-b10b-4e7f-9605-9472120fff0b">
      <Terms xmlns="http://schemas.microsoft.com/office/infopath/2007/PartnerControls"/>
    </o56bc1fe91ba4eae8cad7b32a03e9569>
  </documentManagement>
</p:properties>
</file>

<file path=customXml/itemProps1.xml><?xml version="1.0" encoding="utf-8"?>
<ds:datastoreItem xmlns:ds="http://schemas.openxmlformats.org/officeDocument/2006/customXml" ds:itemID="{3D7100E3-8CF0-41EC-8AB4-475258517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68C32-F5A8-4CF2-8D20-4ED9A23D9D6A"/>
    <ds:schemaRef ds:uri="9e60e796-0612-4d21-b42b-f8375543952f"/>
    <ds:schemaRef ds:uri="a369dffc-b10b-4e7f-9605-9472120fff0b"/>
    <ds:schemaRef ds:uri="e56a9a4a-99a3-4708-b025-cc895b1fb658"/>
    <ds:schemaRef ds:uri="5cfaffe4-73c0-4ca5-a90b-e133db68fed9"/>
    <ds:schemaRef ds:uri="2dcfc3d5-732d-488b-bac8-ab0d9f7e1d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A41E69-27F6-4039-9DE4-8D832971AAEB}">
  <ds:schemaRefs>
    <ds:schemaRef ds:uri="http://schemas.microsoft.com/sharepoint/v3/contenttype/forms"/>
  </ds:schemaRefs>
</ds:datastoreItem>
</file>

<file path=customXml/itemProps3.xml><?xml version="1.0" encoding="utf-8"?>
<ds:datastoreItem xmlns:ds="http://schemas.openxmlformats.org/officeDocument/2006/customXml" ds:itemID="{9A7621C6-5278-4EEB-8D4B-C0EE77E57A55}">
  <ds:schemaRefs>
    <ds:schemaRef ds:uri="2F268C32-F5A8-4CF2-8D20-4ED9A23D9D6A"/>
    <ds:schemaRef ds:uri="e56a9a4a-99a3-4708-b025-cc895b1fb658"/>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2dcfc3d5-732d-488b-bac8-ab0d9f7e1d6b"/>
    <ds:schemaRef ds:uri="9e60e796-0612-4d21-b42b-f8375543952f"/>
    <ds:schemaRef ds:uri="http://purl.org/dc/elements/1.1/"/>
    <ds:schemaRef ds:uri="5cfaffe4-73c0-4ca5-a90b-e133db68fed9"/>
    <ds:schemaRef ds:uri="a369dffc-b10b-4e7f-9605-9472120fff0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4421</TotalTime>
  <Words>1670</Words>
  <Application>Microsoft Office PowerPoint</Application>
  <PresentationFormat>On-screen Show (4:3)</PresentationFormat>
  <Paragraphs>147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Tw Cen MT</vt:lpstr>
      <vt:lpstr>Office Theme</vt:lpstr>
      <vt:lpstr>Chehalis Basin Strategy Community Flood Assistance &amp; Resilience (CFAR) Program</vt:lpstr>
      <vt:lpstr>Why CFAR?</vt:lpstr>
      <vt:lpstr>Why CFAR?</vt:lpstr>
      <vt:lpstr>Why CFAR?</vt:lpstr>
      <vt:lpstr>Chehalis Basin Strategy</vt:lpstr>
      <vt:lpstr>Roles and Responsibilities</vt:lpstr>
      <vt:lpstr>Roles and Responsibilities</vt:lpstr>
      <vt:lpstr>Eligible Actions</vt:lpstr>
      <vt:lpstr>Project Priorities</vt:lpstr>
      <vt:lpstr>Relationship to Local Projects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Litzenberger</dc:creator>
  <cp:lastModifiedBy>Scott Boettcher</cp:lastModifiedBy>
  <cp:revision>172</cp:revision>
  <cp:lastPrinted>2019-06-06T01:02:45Z</cp:lastPrinted>
  <dcterms:created xsi:type="dcterms:W3CDTF">2016-03-31T19:08:35Z</dcterms:created>
  <dcterms:modified xsi:type="dcterms:W3CDTF">2020-01-23T00:27:32Z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0x0101003D986AB451957B4A9D3C906B85E1F34B</vt:lpwstr>
  </property>
  <property fmtid="{D5CDD505-2E9C-101B-9397-08002B2CF9AE}" pid="3" name="TaxKeyword">
    <vt:lpwstr/>
  </property>
  <property fmtid="{D5CDD505-2E9C-101B-9397-08002B2CF9AE}" pid="4" name="AuthorIds_UIVersion_3584">
    <vt:lpwstr>43</vt:lpwstr>
  </property>
  <property fmtid="{D5CDD505-2E9C-101B-9397-08002B2CF9AE}" pid="5" name="Project Number">
    <vt:lpwstr/>
  </property>
</Properties>
</file>