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60" r:id="rId5"/>
    <p:sldId id="256" r:id="rId6"/>
    <p:sldId id="257" r:id="rId7"/>
    <p:sldId id="262" r:id="rId8"/>
    <p:sldId id="263" r:id="rId9"/>
    <p:sldId id="272" r:id="rId10"/>
    <p:sldId id="264" r:id="rId11"/>
    <p:sldId id="275" r:id="rId12"/>
    <p:sldId id="309" r:id="rId13"/>
    <p:sldId id="278" r:id="rId14"/>
    <p:sldId id="265" r:id="rId15"/>
    <p:sldId id="284" r:id="rId16"/>
    <p:sldId id="286" r:id="rId17"/>
    <p:sldId id="288" r:id="rId18"/>
    <p:sldId id="292" r:id="rId19"/>
    <p:sldId id="306" r:id="rId20"/>
    <p:sldId id="307" r:id="rId21"/>
    <p:sldId id="271" r:id="rId22"/>
    <p:sldId id="308" r:id="rId23"/>
    <p:sldId id="259" r:id="rId24"/>
    <p:sldId id="269" r:id="rId25"/>
    <p:sldId id="273" r:id="rId26"/>
    <p:sldId id="274" r:id="rId27"/>
    <p:sldId id="266" r:id="rId28"/>
    <p:sldId id="267" r:id="rId29"/>
    <p:sldId id="268" r:id="rId30"/>
    <p:sldId id="276"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3D79476-96AF-4D4E-AA27-AD0784B974FC}">
          <p14:sldIdLst>
            <p14:sldId id="260"/>
            <p14:sldId id="256"/>
            <p14:sldId id="257"/>
            <p14:sldId id="262"/>
            <p14:sldId id="263"/>
          </p14:sldIdLst>
        </p14:section>
        <p14:section name="New Business" id="{F5333641-87DC-4EDD-9A8B-F2930736CEF2}">
          <p14:sldIdLst>
            <p14:sldId id="272"/>
            <p14:sldId id="264"/>
            <p14:sldId id="275"/>
            <p14:sldId id="309"/>
            <p14:sldId id="278"/>
            <p14:sldId id="265"/>
            <p14:sldId id="284"/>
            <p14:sldId id="286"/>
            <p14:sldId id="288"/>
            <p14:sldId id="292"/>
          </p14:sldIdLst>
        </p14:section>
        <p14:section name="Old Business" id="{F265B681-B0A9-4D98-B9BA-7616631FA55F}">
          <p14:sldIdLst>
            <p14:sldId id="306"/>
          </p14:sldIdLst>
        </p14:section>
        <p14:section name="Announcements" id="{442846AE-3A38-4196-8AD2-B52DF115FCE4}">
          <p14:sldIdLst>
            <p14:sldId id="307"/>
            <p14:sldId id="271"/>
          </p14:sldIdLst>
        </p14:section>
        <p14:section name="Special Items" id="{A51CCB43-FC1A-46AF-8AA0-9D1627D50250}">
          <p14:sldIdLst>
            <p14:sldId id="308"/>
          </p14:sldIdLst>
        </p14:section>
        <p14:section name="Specialty Slides" id="{FC4C0EFB-14DE-48BE-8F6F-178AC4C26326}">
          <p14:sldIdLst>
            <p14:sldId id="259"/>
            <p14:sldId id="269"/>
            <p14:sldId id="273"/>
          </p14:sldIdLst>
        </p14:section>
        <p14:section name="Tables and Charts" id="{C333B6F4-AFC1-4404-9B2D-FC77CA2DDC90}">
          <p14:sldIdLst>
            <p14:sldId id="274"/>
            <p14:sldId id="266"/>
            <p14:sldId id="267"/>
            <p14:sldId id="268"/>
            <p14:sldId id="276"/>
            <p14:sldId id="270"/>
          </p14:sldIdLst>
        </p14:section>
      </p14:sectionLst>
    </p:ext>
    <p:ext uri="{EFAFB233-063F-42B5-8137-9DF3F51BA10A}">
      <p15:sldGuideLst xmlns:p15="http://schemas.microsoft.com/office/powerpoint/2012/main">
        <p15:guide id="1" orient="horz" pos="17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F16FAB-8198-4D4D-86BB-F8EC53F3E7F9}" v="7" dt="2023-03-08T00:35:54.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50" autoAdjust="0"/>
    <p:restoredTop sz="70935" autoAdjust="0"/>
  </p:normalViewPr>
  <p:slideViewPr>
    <p:cSldViewPr snapToGrid="0" showGuides="1">
      <p:cViewPr varScale="1">
        <p:scale>
          <a:sx n="44" d="100"/>
          <a:sy n="44" d="100"/>
        </p:scale>
        <p:origin x="1560" y="36"/>
      </p:cViewPr>
      <p:guideLst>
        <p:guide orient="horz" pos="1752"/>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an, Geoff (ECY)" userId="8691b16c-5858-4bb3-a64d-f84ad64cd35a" providerId="ADAL" clId="{EFF16FAB-8198-4D4D-86BB-F8EC53F3E7F9}"/>
    <pc:docChg chg="undo redo custSel addSld delSld modSld sldOrd modSection">
      <pc:chgData name="Baran, Geoff (ECY)" userId="8691b16c-5858-4bb3-a64d-f84ad64cd35a" providerId="ADAL" clId="{EFF16FAB-8198-4D4D-86BB-F8EC53F3E7F9}" dt="2023-03-08T01:16:31.783" v="1038" actId="20577"/>
      <pc:docMkLst>
        <pc:docMk/>
      </pc:docMkLst>
      <pc:sldChg chg="modSp mod">
        <pc:chgData name="Baran, Geoff (ECY)" userId="8691b16c-5858-4bb3-a64d-f84ad64cd35a" providerId="ADAL" clId="{EFF16FAB-8198-4D4D-86BB-F8EC53F3E7F9}" dt="2023-03-07T23:39:22.120" v="4" actId="20577"/>
        <pc:sldMkLst>
          <pc:docMk/>
          <pc:sldMk cId="3484986873" sldId="256"/>
        </pc:sldMkLst>
        <pc:spChg chg="mod">
          <ac:chgData name="Baran, Geoff (ECY)" userId="8691b16c-5858-4bb3-a64d-f84ad64cd35a" providerId="ADAL" clId="{EFF16FAB-8198-4D4D-86BB-F8EC53F3E7F9}" dt="2023-03-07T23:39:22.120" v="4" actId="20577"/>
          <ac:spMkLst>
            <pc:docMk/>
            <pc:sldMk cId="3484986873" sldId="256"/>
            <ac:spMk id="3" creationId="{00000000-0000-0000-0000-000000000000}"/>
          </ac:spMkLst>
        </pc:spChg>
      </pc:sldChg>
      <pc:sldChg chg="modSp mod">
        <pc:chgData name="Baran, Geoff (ECY)" userId="8691b16c-5858-4bb3-a64d-f84ad64cd35a" providerId="ADAL" clId="{EFF16FAB-8198-4D4D-86BB-F8EC53F3E7F9}" dt="2023-03-08T00:31:58.534" v="689" actId="14826"/>
        <pc:sldMkLst>
          <pc:docMk/>
          <pc:sldMk cId="2401488064" sldId="264"/>
        </pc:sldMkLst>
        <pc:spChg chg="mod">
          <ac:chgData name="Baran, Geoff (ECY)" userId="8691b16c-5858-4bb3-a64d-f84ad64cd35a" providerId="ADAL" clId="{EFF16FAB-8198-4D4D-86BB-F8EC53F3E7F9}" dt="2023-03-08T00:29:56.878" v="636" actId="20577"/>
          <ac:spMkLst>
            <pc:docMk/>
            <pc:sldMk cId="2401488064" sldId="264"/>
            <ac:spMk id="2" creationId="{00000000-0000-0000-0000-000000000000}"/>
          </ac:spMkLst>
        </pc:spChg>
        <pc:spChg chg="mod">
          <ac:chgData name="Baran, Geoff (ECY)" userId="8691b16c-5858-4bb3-a64d-f84ad64cd35a" providerId="ADAL" clId="{EFF16FAB-8198-4D4D-86BB-F8EC53F3E7F9}" dt="2023-03-08T00:30:14.092" v="688" actId="20577"/>
          <ac:spMkLst>
            <pc:docMk/>
            <pc:sldMk cId="2401488064" sldId="264"/>
            <ac:spMk id="3" creationId="{00000000-0000-0000-0000-000000000000}"/>
          </ac:spMkLst>
        </pc:spChg>
        <pc:picChg chg="mod">
          <ac:chgData name="Baran, Geoff (ECY)" userId="8691b16c-5858-4bb3-a64d-f84ad64cd35a" providerId="ADAL" clId="{EFF16FAB-8198-4D4D-86BB-F8EC53F3E7F9}" dt="2023-03-08T00:31:58.534" v="689" actId="14826"/>
          <ac:picMkLst>
            <pc:docMk/>
            <pc:sldMk cId="2401488064" sldId="264"/>
            <ac:picMk id="3074" creationId="{006F7256-E62A-6CEF-22C0-94291B075F76}"/>
          </ac:picMkLst>
        </pc:picChg>
      </pc:sldChg>
      <pc:sldChg chg="modSp mod">
        <pc:chgData name="Baran, Geoff (ECY)" userId="8691b16c-5858-4bb3-a64d-f84ad64cd35a" providerId="ADAL" clId="{EFF16FAB-8198-4D4D-86BB-F8EC53F3E7F9}" dt="2023-03-08T00:37:23.193" v="823" actId="21"/>
        <pc:sldMkLst>
          <pc:docMk/>
          <pc:sldMk cId="2335707638" sldId="265"/>
        </pc:sldMkLst>
        <pc:spChg chg="mod">
          <ac:chgData name="Baran, Geoff (ECY)" userId="8691b16c-5858-4bb3-a64d-f84ad64cd35a" providerId="ADAL" clId="{EFF16FAB-8198-4D4D-86BB-F8EC53F3E7F9}" dt="2023-03-08T00:37:23.193" v="823" actId="21"/>
          <ac:spMkLst>
            <pc:docMk/>
            <pc:sldMk cId="2335707638" sldId="265"/>
            <ac:spMk id="2" creationId="{00000000-0000-0000-0000-000000000000}"/>
          </ac:spMkLst>
        </pc:spChg>
        <pc:picChg chg="mod modCrop">
          <ac:chgData name="Baran, Geoff (ECY)" userId="8691b16c-5858-4bb3-a64d-f84ad64cd35a" providerId="ADAL" clId="{EFF16FAB-8198-4D4D-86BB-F8EC53F3E7F9}" dt="2023-03-08T00:34:23.048" v="813" actId="18131"/>
          <ac:picMkLst>
            <pc:docMk/>
            <pc:sldMk cId="2335707638" sldId="265"/>
            <ac:picMk id="5" creationId="{89895EC8-4FD7-802B-1013-DED47D573BBD}"/>
          </ac:picMkLst>
        </pc:picChg>
      </pc:sldChg>
      <pc:sldChg chg="modSp mod">
        <pc:chgData name="Baran, Geoff (ECY)" userId="8691b16c-5858-4bb3-a64d-f84ad64cd35a" providerId="ADAL" clId="{EFF16FAB-8198-4D4D-86BB-F8EC53F3E7F9}" dt="2023-03-08T00:08:45.421" v="88" actId="20577"/>
        <pc:sldMkLst>
          <pc:docMk/>
          <pc:sldMk cId="1757095258" sldId="272"/>
        </pc:sldMkLst>
        <pc:spChg chg="mod">
          <ac:chgData name="Baran, Geoff (ECY)" userId="8691b16c-5858-4bb3-a64d-f84ad64cd35a" providerId="ADAL" clId="{EFF16FAB-8198-4D4D-86BB-F8EC53F3E7F9}" dt="2023-03-08T00:08:45.421" v="88" actId="20577"/>
          <ac:spMkLst>
            <pc:docMk/>
            <pc:sldMk cId="1757095258" sldId="272"/>
            <ac:spMk id="6" creationId="{00000000-0000-0000-0000-000000000000}"/>
          </ac:spMkLst>
        </pc:spChg>
      </pc:sldChg>
      <pc:sldChg chg="modSp mod">
        <pc:chgData name="Baran, Geoff (ECY)" userId="8691b16c-5858-4bb3-a64d-f84ad64cd35a" providerId="ADAL" clId="{EFF16FAB-8198-4D4D-86BB-F8EC53F3E7F9}" dt="2023-03-08T00:57:23.255" v="842" actId="14826"/>
        <pc:sldMkLst>
          <pc:docMk/>
          <pc:sldMk cId="1334488358" sldId="275"/>
        </pc:sldMkLst>
        <pc:picChg chg="mod">
          <ac:chgData name="Baran, Geoff (ECY)" userId="8691b16c-5858-4bb3-a64d-f84ad64cd35a" providerId="ADAL" clId="{EFF16FAB-8198-4D4D-86BB-F8EC53F3E7F9}" dt="2023-03-08T00:57:23.255" v="842" actId="14826"/>
          <ac:picMkLst>
            <pc:docMk/>
            <pc:sldMk cId="1334488358" sldId="275"/>
            <ac:picMk id="6" creationId="{A23AEEF6-D8A4-9570-9BF5-3F16E65C508B}"/>
          </ac:picMkLst>
        </pc:picChg>
      </pc:sldChg>
      <pc:sldChg chg="del">
        <pc:chgData name="Baran, Geoff (ECY)" userId="8691b16c-5858-4bb3-a64d-f84ad64cd35a" providerId="ADAL" clId="{EFF16FAB-8198-4D4D-86BB-F8EC53F3E7F9}" dt="2023-03-08T00:57:33.609" v="843" actId="47"/>
        <pc:sldMkLst>
          <pc:docMk/>
          <pc:sldMk cId="136428312" sldId="277"/>
        </pc:sldMkLst>
      </pc:sldChg>
      <pc:sldChg chg="modSp mod">
        <pc:chgData name="Baran, Geoff (ECY)" userId="8691b16c-5858-4bb3-a64d-f84ad64cd35a" providerId="ADAL" clId="{EFF16FAB-8198-4D4D-86BB-F8EC53F3E7F9}" dt="2023-03-08T00:38:44.984" v="837" actId="14100"/>
        <pc:sldMkLst>
          <pc:docMk/>
          <pc:sldMk cId="3287807577" sldId="278"/>
        </pc:sldMkLst>
        <pc:spChg chg="mod">
          <ac:chgData name="Baran, Geoff (ECY)" userId="8691b16c-5858-4bb3-a64d-f84ad64cd35a" providerId="ADAL" clId="{EFF16FAB-8198-4D4D-86BB-F8EC53F3E7F9}" dt="2023-03-08T00:38:44.984" v="837" actId="14100"/>
          <ac:spMkLst>
            <pc:docMk/>
            <pc:sldMk cId="3287807577" sldId="278"/>
            <ac:spMk id="12" creationId="{1BD4F7CA-A430-C54E-3F69-C7A1243B009C}"/>
          </ac:spMkLst>
        </pc:spChg>
        <pc:picChg chg="mod modCrop">
          <ac:chgData name="Baran, Geoff (ECY)" userId="8691b16c-5858-4bb3-a64d-f84ad64cd35a" providerId="ADAL" clId="{EFF16FAB-8198-4D4D-86BB-F8EC53F3E7F9}" dt="2023-03-08T00:32:26.797" v="691" actId="18131"/>
          <ac:picMkLst>
            <pc:docMk/>
            <pc:sldMk cId="3287807577" sldId="278"/>
            <ac:picMk id="8" creationId="{E9E980C5-410A-C549-F399-5E15D4A886A3}"/>
          </ac:picMkLst>
        </pc:picChg>
      </pc:sldChg>
      <pc:sldChg chg="modSp mod">
        <pc:chgData name="Baran, Geoff (ECY)" userId="8691b16c-5858-4bb3-a64d-f84ad64cd35a" providerId="ADAL" clId="{EFF16FAB-8198-4D4D-86BB-F8EC53F3E7F9}" dt="2023-03-08T00:11:38.805" v="169" actId="14826"/>
        <pc:sldMkLst>
          <pc:docMk/>
          <pc:sldMk cId="2731736861" sldId="284"/>
        </pc:sldMkLst>
        <pc:spChg chg="mod">
          <ac:chgData name="Baran, Geoff (ECY)" userId="8691b16c-5858-4bb3-a64d-f84ad64cd35a" providerId="ADAL" clId="{EFF16FAB-8198-4D4D-86BB-F8EC53F3E7F9}" dt="2023-03-08T00:10:22.540" v="134" actId="20577"/>
          <ac:spMkLst>
            <pc:docMk/>
            <pc:sldMk cId="2731736861" sldId="284"/>
            <ac:spMk id="2" creationId="{00000000-0000-0000-0000-000000000000}"/>
          </ac:spMkLst>
        </pc:spChg>
        <pc:spChg chg="mod">
          <ac:chgData name="Baran, Geoff (ECY)" userId="8691b16c-5858-4bb3-a64d-f84ad64cd35a" providerId="ADAL" clId="{EFF16FAB-8198-4D4D-86BB-F8EC53F3E7F9}" dt="2023-03-08T00:10:42.252" v="168" actId="20577"/>
          <ac:spMkLst>
            <pc:docMk/>
            <pc:sldMk cId="2731736861" sldId="284"/>
            <ac:spMk id="3" creationId="{00000000-0000-0000-0000-000000000000}"/>
          </ac:spMkLst>
        </pc:spChg>
        <pc:picChg chg="mod">
          <ac:chgData name="Baran, Geoff (ECY)" userId="8691b16c-5858-4bb3-a64d-f84ad64cd35a" providerId="ADAL" clId="{EFF16FAB-8198-4D4D-86BB-F8EC53F3E7F9}" dt="2023-03-08T00:11:38.805" v="169" actId="14826"/>
          <ac:picMkLst>
            <pc:docMk/>
            <pc:sldMk cId="2731736861" sldId="284"/>
            <ac:picMk id="3074" creationId="{006F7256-E62A-6CEF-22C0-94291B075F76}"/>
          </ac:picMkLst>
        </pc:picChg>
      </pc:sldChg>
      <pc:sldChg chg="del">
        <pc:chgData name="Baran, Geoff (ECY)" userId="8691b16c-5858-4bb3-a64d-f84ad64cd35a" providerId="ADAL" clId="{EFF16FAB-8198-4D4D-86BB-F8EC53F3E7F9}" dt="2023-03-08T00:12:23.330" v="173" actId="2696"/>
        <pc:sldMkLst>
          <pc:docMk/>
          <pc:sldMk cId="3012029916" sldId="285"/>
        </pc:sldMkLst>
      </pc:sldChg>
      <pc:sldChg chg="modSp mod">
        <pc:chgData name="Baran, Geoff (ECY)" userId="8691b16c-5858-4bb3-a64d-f84ad64cd35a" providerId="ADAL" clId="{EFF16FAB-8198-4D4D-86BB-F8EC53F3E7F9}" dt="2023-03-08T00:59:39.454" v="844" actId="14826"/>
        <pc:sldMkLst>
          <pc:docMk/>
          <pc:sldMk cId="278349342" sldId="286"/>
        </pc:sldMkLst>
        <pc:picChg chg="mod">
          <ac:chgData name="Baran, Geoff (ECY)" userId="8691b16c-5858-4bb3-a64d-f84ad64cd35a" providerId="ADAL" clId="{EFF16FAB-8198-4D4D-86BB-F8EC53F3E7F9}" dt="2023-03-08T00:59:39.454" v="844" actId="14826"/>
          <ac:picMkLst>
            <pc:docMk/>
            <pc:sldMk cId="278349342" sldId="286"/>
            <ac:picMk id="8" creationId="{E93DFDC5-AECE-B9AE-C6D0-3B9AE7EA523D}"/>
          </ac:picMkLst>
        </pc:picChg>
      </pc:sldChg>
      <pc:sldChg chg="modSp mod">
        <pc:chgData name="Baran, Geoff (ECY)" userId="8691b16c-5858-4bb3-a64d-f84ad64cd35a" providerId="ADAL" clId="{EFF16FAB-8198-4D4D-86BB-F8EC53F3E7F9}" dt="2023-03-08T00:13:56.294" v="267" actId="14100"/>
        <pc:sldMkLst>
          <pc:docMk/>
          <pc:sldMk cId="160284953" sldId="288"/>
        </pc:sldMkLst>
        <pc:spChg chg="mod">
          <ac:chgData name="Baran, Geoff (ECY)" userId="8691b16c-5858-4bb3-a64d-f84ad64cd35a" providerId="ADAL" clId="{EFF16FAB-8198-4D4D-86BB-F8EC53F3E7F9}" dt="2023-03-08T00:13:56.294" v="267" actId="14100"/>
          <ac:spMkLst>
            <pc:docMk/>
            <pc:sldMk cId="160284953" sldId="288"/>
            <ac:spMk id="2" creationId="{00000000-0000-0000-0000-000000000000}"/>
          </ac:spMkLst>
        </pc:spChg>
        <pc:picChg chg="mod">
          <ac:chgData name="Baran, Geoff (ECY)" userId="8691b16c-5858-4bb3-a64d-f84ad64cd35a" providerId="ADAL" clId="{EFF16FAB-8198-4D4D-86BB-F8EC53F3E7F9}" dt="2023-03-08T00:11:55.673" v="170" actId="14826"/>
          <ac:picMkLst>
            <pc:docMk/>
            <pc:sldMk cId="160284953" sldId="288"/>
            <ac:picMk id="6" creationId="{3C9D19C8-B7A0-2DAE-8EFB-8A3A8E93546E}"/>
          </ac:picMkLst>
        </pc:picChg>
        <pc:picChg chg="mod">
          <ac:chgData name="Baran, Geoff (ECY)" userId="8691b16c-5858-4bb3-a64d-f84ad64cd35a" providerId="ADAL" clId="{EFF16FAB-8198-4D4D-86BB-F8EC53F3E7F9}" dt="2023-03-08T00:12:11.699" v="171" actId="14826"/>
          <ac:picMkLst>
            <pc:docMk/>
            <pc:sldMk cId="160284953" sldId="288"/>
            <ac:picMk id="9" creationId="{959223A0-97B0-514F-B6E5-AD409AC1C60A}"/>
          </ac:picMkLst>
        </pc:picChg>
      </pc:sldChg>
      <pc:sldChg chg="modSp mod">
        <pc:chgData name="Baran, Geoff (ECY)" userId="8691b16c-5858-4bb3-a64d-f84ad64cd35a" providerId="ADAL" clId="{EFF16FAB-8198-4D4D-86BB-F8EC53F3E7F9}" dt="2023-03-08T00:13:33.551" v="261" actId="20577"/>
        <pc:sldMkLst>
          <pc:docMk/>
          <pc:sldMk cId="2640790153" sldId="292"/>
        </pc:sldMkLst>
        <pc:spChg chg="mod">
          <ac:chgData name="Baran, Geoff (ECY)" userId="8691b16c-5858-4bb3-a64d-f84ad64cd35a" providerId="ADAL" clId="{EFF16FAB-8198-4D4D-86BB-F8EC53F3E7F9}" dt="2023-03-08T00:13:33.551" v="261" actId="20577"/>
          <ac:spMkLst>
            <pc:docMk/>
            <pc:sldMk cId="2640790153" sldId="292"/>
            <ac:spMk id="2" creationId="{00000000-0000-0000-0000-000000000000}"/>
          </ac:spMkLst>
        </pc:spChg>
        <pc:picChg chg="mod">
          <ac:chgData name="Baran, Geoff (ECY)" userId="8691b16c-5858-4bb3-a64d-f84ad64cd35a" providerId="ADAL" clId="{EFF16FAB-8198-4D4D-86BB-F8EC53F3E7F9}" dt="2023-03-08T00:12:49.177" v="177" actId="14826"/>
          <ac:picMkLst>
            <pc:docMk/>
            <pc:sldMk cId="2640790153" sldId="292"/>
            <ac:picMk id="5" creationId="{89895EC8-4FD7-802B-1013-DED47D573BBD}"/>
          </ac:picMkLst>
        </pc:picChg>
      </pc:sldChg>
      <pc:sldChg chg="modNotesTx">
        <pc:chgData name="Baran, Geoff (ECY)" userId="8691b16c-5858-4bb3-a64d-f84ad64cd35a" providerId="ADAL" clId="{EFF16FAB-8198-4D4D-86BB-F8EC53F3E7F9}" dt="2023-03-08T01:16:31.783" v="1038" actId="20577"/>
        <pc:sldMkLst>
          <pc:docMk/>
          <pc:sldMk cId="3789980811" sldId="306"/>
        </pc:sldMkLst>
      </pc:sldChg>
      <pc:sldChg chg="modSp mod">
        <pc:chgData name="Baran, Geoff (ECY)" userId="8691b16c-5858-4bb3-a64d-f84ad64cd35a" providerId="ADAL" clId="{EFF16FAB-8198-4D4D-86BB-F8EC53F3E7F9}" dt="2023-03-08T00:20:17.799" v="615" actId="20577"/>
        <pc:sldMkLst>
          <pc:docMk/>
          <pc:sldMk cId="2426885022" sldId="307"/>
        </pc:sldMkLst>
        <pc:spChg chg="mod">
          <ac:chgData name="Baran, Geoff (ECY)" userId="8691b16c-5858-4bb3-a64d-f84ad64cd35a" providerId="ADAL" clId="{EFF16FAB-8198-4D4D-86BB-F8EC53F3E7F9}" dt="2023-03-08T00:20:17.799" v="615" actId="20577"/>
          <ac:spMkLst>
            <pc:docMk/>
            <pc:sldMk cId="2426885022" sldId="307"/>
            <ac:spMk id="6" creationId="{00000000-0000-0000-0000-000000000000}"/>
          </ac:spMkLst>
        </pc:spChg>
      </pc:sldChg>
      <pc:sldChg chg="del">
        <pc:chgData name="Baran, Geoff (ECY)" userId="8691b16c-5858-4bb3-a64d-f84ad64cd35a" providerId="ADAL" clId="{EFF16FAB-8198-4D4D-86BB-F8EC53F3E7F9}" dt="2023-03-08T00:12:17.543" v="172" actId="2696"/>
        <pc:sldMkLst>
          <pc:docMk/>
          <pc:sldMk cId="3125569354" sldId="309"/>
        </pc:sldMkLst>
      </pc:sldChg>
      <pc:sldChg chg="modSp add mod ord">
        <pc:chgData name="Baran, Geoff (ECY)" userId="8691b16c-5858-4bb3-a64d-f84ad64cd35a" providerId="ADAL" clId="{EFF16FAB-8198-4D4D-86BB-F8EC53F3E7F9}" dt="2023-03-08T00:38:54.298" v="841" actId="14100"/>
        <pc:sldMkLst>
          <pc:docMk/>
          <pc:sldMk cId="3256526438" sldId="309"/>
        </pc:sldMkLst>
        <pc:spChg chg="mod">
          <ac:chgData name="Baran, Geoff (ECY)" userId="8691b16c-5858-4bb3-a64d-f84ad64cd35a" providerId="ADAL" clId="{EFF16FAB-8198-4D4D-86BB-F8EC53F3E7F9}" dt="2023-03-08T00:38:54.298" v="841" actId="14100"/>
          <ac:spMkLst>
            <pc:docMk/>
            <pc:sldMk cId="3256526438" sldId="309"/>
            <ac:spMk id="2" creationId="{00000000-0000-0000-0000-000000000000}"/>
          </ac:spMkLst>
        </pc:spChg>
        <pc:picChg chg="mod">
          <ac:chgData name="Baran, Geoff (ECY)" userId="8691b16c-5858-4bb3-a64d-f84ad64cd35a" providerId="ADAL" clId="{EFF16FAB-8198-4D4D-86BB-F8EC53F3E7F9}" dt="2023-03-08T00:35:31.945" v="819" actId="14826"/>
          <ac:picMkLst>
            <pc:docMk/>
            <pc:sldMk cId="3256526438" sldId="309"/>
            <ac:picMk id="6" creationId="{3C9D19C8-B7A0-2DAE-8EFB-8A3A8E93546E}"/>
          </ac:picMkLst>
        </pc:picChg>
        <pc:picChg chg="mod">
          <ac:chgData name="Baran, Geoff (ECY)" userId="8691b16c-5858-4bb3-a64d-f84ad64cd35a" providerId="ADAL" clId="{EFF16FAB-8198-4D4D-86BB-F8EC53F3E7F9}" dt="2023-03-08T00:35:54.751" v="820" actId="14826"/>
          <ac:picMkLst>
            <pc:docMk/>
            <pc:sldMk cId="3256526438" sldId="309"/>
            <ac:picMk id="9" creationId="{959223A0-97B0-514F-B6E5-AD409AC1C60A}"/>
          </ac:picMkLst>
        </pc:picChg>
      </pc:sldChg>
      <pc:sldChg chg="del">
        <pc:chgData name="Baran, Geoff (ECY)" userId="8691b16c-5858-4bb3-a64d-f84ad64cd35a" providerId="ADAL" clId="{EFF16FAB-8198-4D4D-86BB-F8EC53F3E7F9}" dt="2023-03-08T00:12:30.621" v="176" actId="47"/>
        <pc:sldMkLst>
          <pc:docMk/>
          <pc:sldMk cId="2595740220" sldId="310"/>
        </pc:sldMkLst>
      </pc:sldChg>
      <pc:sldChg chg="del">
        <pc:chgData name="Baran, Geoff (ECY)" userId="8691b16c-5858-4bb3-a64d-f84ad64cd35a" providerId="ADAL" clId="{EFF16FAB-8198-4D4D-86BB-F8EC53F3E7F9}" dt="2023-03-08T00:12:29.527" v="175" actId="47"/>
        <pc:sldMkLst>
          <pc:docMk/>
          <pc:sldMk cId="3382874949" sldId="312"/>
        </pc:sldMkLst>
      </pc:sldChg>
      <pc:sldChg chg="del">
        <pc:chgData name="Baran, Geoff (ECY)" userId="8691b16c-5858-4bb3-a64d-f84ad64cd35a" providerId="ADAL" clId="{EFF16FAB-8198-4D4D-86BB-F8EC53F3E7F9}" dt="2023-03-08T00:12:28.327" v="174" actId="47"/>
        <pc:sldMkLst>
          <pc:docMk/>
          <pc:sldMk cId="474842550" sldId="31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77167673373181E-2"/>
          <c:y val="1.9109237950231651E-2"/>
          <c:w val="0.93810516593621385"/>
          <c:h val="0.80402196146073102"/>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1B6-4CB6-8FBE-61A3550D171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1B6-4CB6-8FBE-61A3550D1711}"/>
            </c:ext>
          </c:extLst>
        </c:ser>
        <c:ser>
          <c:idx val="2"/>
          <c:order val="2"/>
          <c:tx>
            <c:strRef>
              <c:f>Sheet1!$D$1</c:f>
              <c:strCache>
                <c:ptCount val="1"/>
                <c:pt idx="0">
                  <c:v>Series 3</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1B6-4CB6-8FBE-61A3550D1711}"/>
            </c:ext>
          </c:extLst>
        </c:ser>
        <c:dLbls>
          <c:showLegendKey val="0"/>
          <c:showVal val="0"/>
          <c:showCatName val="0"/>
          <c:showSerName val="0"/>
          <c:showPercent val="0"/>
          <c:showBubbleSize val="0"/>
        </c:dLbls>
        <c:gapWidth val="150"/>
        <c:overlap val="100"/>
        <c:axId val="954460720"/>
        <c:axId val="954478760"/>
      </c:barChart>
      <c:catAx>
        <c:axId val="95446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4478760"/>
        <c:crosses val="autoZero"/>
        <c:auto val="1"/>
        <c:lblAlgn val="ctr"/>
        <c:lblOffset val="100"/>
        <c:noMultiLvlLbl val="0"/>
      </c:catAx>
      <c:valAx>
        <c:axId val="954478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446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008-452F-B809-B44941549E9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008-452F-B809-B44941549E9F}"/>
            </c:ext>
          </c:extLst>
        </c:ser>
        <c:ser>
          <c:idx val="2"/>
          <c:order val="2"/>
          <c:tx>
            <c:strRef>
              <c:f>Sheet1!$D$1</c:f>
              <c:strCache>
                <c:ptCount val="1"/>
                <c:pt idx="0">
                  <c:v>Series 3</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008-452F-B809-B44941549E9F}"/>
            </c:ext>
          </c:extLst>
        </c:ser>
        <c:dLbls>
          <c:showLegendKey val="0"/>
          <c:showVal val="0"/>
          <c:showCatName val="0"/>
          <c:showSerName val="0"/>
          <c:showPercent val="0"/>
          <c:showBubbleSize val="0"/>
        </c:dLbls>
        <c:gapWidth val="182"/>
        <c:axId val="951112544"/>
        <c:axId val="951110576"/>
      </c:barChart>
      <c:catAx>
        <c:axId val="951112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1110576"/>
        <c:crosses val="autoZero"/>
        <c:auto val="1"/>
        <c:lblAlgn val="ctr"/>
        <c:lblOffset val="100"/>
        <c:noMultiLvlLbl val="0"/>
      </c:catAx>
      <c:valAx>
        <c:axId val="951110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1112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371F5-6FDB-45CF-8B51-7150C9623C2F}"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68D1-8D74-44CF-B636-71010629075B}" type="slidenum">
              <a:rPr lang="en-US" smtClean="0"/>
              <a:t>‹#›</a:t>
            </a:fld>
            <a:endParaRPr lang="en-US"/>
          </a:p>
        </p:txBody>
      </p:sp>
    </p:spTree>
    <p:extLst>
      <p:ext uri="{BB962C8B-B14F-4D97-AF65-F5344CB8AC3E}">
        <p14:creationId xmlns:p14="http://schemas.microsoft.com/office/powerpoint/2010/main" val="16717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RDA Committee Meeting. Today’s date is February 8, 2023.</a:t>
            </a:r>
          </a:p>
        </p:txBody>
      </p:sp>
      <p:sp>
        <p:nvSpPr>
          <p:cNvPr id="4" name="Slide Number Placeholder 3"/>
          <p:cNvSpPr>
            <a:spLocks noGrp="1"/>
          </p:cNvSpPr>
          <p:nvPr>
            <p:ph type="sldNum" sz="quarter" idx="10"/>
          </p:nvPr>
        </p:nvSpPr>
        <p:spPr/>
        <p:txBody>
          <a:bodyPr/>
          <a:lstStyle/>
          <a:p>
            <a:fld id="{D98868D1-8D74-44CF-B636-71010629075B}" type="slidenum">
              <a:rPr lang="en-US" smtClean="0"/>
              <a:t>2</a:t>
            </a:fld>
            <a:endParaRPr lang="en-US"/>
          </a:p>
        </p:txBody>
      </p:sp>
    </p:spTree>
    <p:extLst>
      <p:ext uri="{BB962C8B-B14F-4D97-AF65-F5344CB8AC3E}">
        <p14:creationId xmlns:p14="http://schemas.microsoft.com/office/powerpoint/2010/main" val="1630969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16, 2023</a:t>
            </a:r>
          </a:p>
        </p:txBody>
      </p:sp>
      <p:sp>
        <p:nvSpPr>
          <p:cNvPr id="4" name="Slide Number Placeholder 3"/>
          <p:cNvSpPr>
            <a:spLocks noGrp="1"/>
          </p:cNvSpPr>
          <p:nvPr>
            <p:ph type="sldNum" sz="quarter" idx="5"/>
          </p:nvPr>
        </p:nvSpPr>
        <p:spPr/>
        <p:txBody>
          <a:bodyPr/>
          <a:lstStyle/>
          <a:p>
            <a:fld id="{D98868D1-8D74-44CF-B636-71010629075B}" type="slidenum">
              <a:rPr lang="en-US" smtClean="0"/>
              <a:t>14</a:t>
            </a:fld>
            <a:endParaRPr lang="en-US"/>
          </a:p>
        </p:txBody>
      </p:sp>
    </p:spTree>
    <p:extLst>
      <p:ext uri="{BB962C8B-B14F-4D97-AF65-F5344CB8AC3E}">
        <p14:creationId xmlns:p14="http://schemas.microsoft.com/office/powerpoint/2010/main" val="2629916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720988 – Feb 22, 2023 – Tug Tulalip Sinking and Spill into East Sound</a:t>
            </a:r>
          </a:p>
          <a:p>
            <a:endParaRPr lang="en-US" dirty="0"/>
          </a:p>
          <a:p>
            <a:r>
              <a:rPr lang="en-US" dirty="0"/>
              <a:t>721010 – Feb 23, 2023 – Kenan Advantage Semi-Truck Wreck and Spill </a:t>
            </a:r>
            <a:r>
              <a:rPr lang="en-US"/>
              <a:t>into Deschutes River</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16</a:t>
            </a:fld>
            <a:endParaRPr lang="en-US"/>
          </a:p>
        </p:txBody>
      </p:sp>
    </p:spTree>
    <p:extLst>
      <p:ext uri="{BB962C8B-B14F-4D97-AF65-F5344CB8AC3E}">
        <p14:creationId xmlns:p14="http://schemas.microsoft.com/office/powerpoint/2010/main" val="1363853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17</a:t>
            </a:fld>
            <a:endParaRPr lang="en-US"/>
          </a:p>
        </p:txBody>
      </p:sp>
    </p:spTree>
    <p:extLst>
      <p:ext uri="{BB962C8B-B14F-4D97-AF65-F5344CB8AC3E}">
        <p14:creationId xmlns:p14="http://schemas.microsoft.com/office/powerpoint/2010/main" val="2814861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basic Zoom instructions.</a:t>
            </a:r>
          </a:p>
        </p:txBody>
      </p:sp>
      <p:sp>
        <p:nvSpPr>
          <p:cNvPr id="4" name="Slide Number Placeholder 3"/>
          <p:cNvSpPr>
            <a:spLocks noGrp="1"/>
          </p:cNvSpPr>
          <p:nvPr>
            <p:ph type="sldNum" sz="quarter" idx="5"/>
          </p:nvPr>
        </p:nvSpPr>
        <p:spPr/>
        <p:txBody>
          <a:bodyPr/>
          <a:lstStyle/>
          <a:p>
            <a:fld id="{D98868D1-8D74-44CF-B636-71010629075B}" type="slidenum">
              <a:rPr lang="en-US" smtClean="0"/>
              <a:t>3</a:t>
            </a:fld>
            <a:endParaRPr lang="en-US"/>
          </a:p>
        </p:txBody>
      </p:sp>
    </p:spTree>
    <p:extLst>
      <p:ext uri="{BB962C8B-B14F-4D97-AF65-F5344CB8AC3E}">
        <p14:creationId xmlns:p14="http://schemas.microsoft.com/office/powerpoint/2010/main" val="45150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Agenda Review</a:t>
            </a:r>
          </a:p>
          <a:p>
            <a:r>
              <a:rPr lang="en-US" dirty="0"/>
              <a:t>Roll Call</a:t>
            </a:r>
          </a:p>
          <a:p>
            <a:r>
              <a:rPr lang="en-US" dirty="0"/>
              <a:t>Agenda Review</a:t>
            </a:r>
          </a:p>
          <a:p>
            <a:r>
              <a:rPr lang="en-US" dirty="0"/>
              <a:t>Intro: Review the purpose of our meeting today and the rules of this </a:t>
            </a:r>
            <a:r>
              <a:rPr lang="en-US" dirty="0" err="1"/>
              <a:t>commmittee</a:t>
            </a:r>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4</a:t>
            </a:fld>
            <a:endParaRPr lang="en-US"/>
          </a:p>
        </p:txBody>
      </p:sp>
    </p:spTree>
    <p:extLst>
      <p:ext uri="{BB962C8B-B14F-4D97-AF65-F5344CB8AC3E}">
        <p14:creationId xmlns:p14="http://schemas.microsoft.com/office/powerpoint/2010/main" val="872352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INTRODUCTION</a:t>
            </a:r>
          </a:p>
          <a:p>
            <a:r>
              <a:rPr lang="en-US" sz="1100" dirty="0"/>
              <a:t>Purpose:</a:t>
            </a:r>
          </a:p>
          <a:p>
            <a:pPr marL="275434" indent="-275434">
              <a:buFont typeface="Arial" panose="020B0604020202020204" pitchFamily="34" charset="0"/>
              <a:buChar char="•"/>
            </a:pPr>
            <a:r>
              <a:rPr lang="en-US" sz="1100" dirty="0"/>
              <a:t>This committee is responsible for conducting preassessment screenings for natural resource damage assessments for oil spill that impact the waters of Washington State.</a:t>
            </a:r>
          </a:p>
          <a:p>
            <a:pPr marL="275434" indent="-275434">
              <a:buFont typeface="Arial" panose="020B0604020202020204" pitchFamily="34" charset="0"/>
              <a:buChar char="•"/>
            </a:pPr>
            <a:r>
              <a:rPr lang="en-US" sz="1100" dirty="0"/>
              <a:t>The committee is defined in statute, and comprised of representatives of the Washington State Department of Fish and Wildlife, The Department of Natural Resources, Department of Archeology and History Preservation, Department of Health, and the Washington State Parkas and Recreation Commission</a:t>
            </a:r>
          </a:p>
          <a:p>
            <a:pPr marL="275434" indent="-275434">
              <a:buFont typeface="Arial" panose="020B0604020202020204" pitchFamily="34" charset="0"/>
              <a:buChar char="•"/>
            </a:pPr>
            <a:r>
              <a:rPr lang="en-US" sz="1100" dirty="0"/>
              <a:t>We are NOT assigning liability at this meeting. The purpose of this meeting is to evaluate the natural resource injuries from the spill, review available </a:t>
            </a:r>
            <a:r>
              <a:rPr lang="en-US" sz="1100"/>
              <a:t>data, and </a:t>
            </a:r>
            <a:r>
              <a:rPr lang="en-US" sz="1100" dirty="0"/>
              <a:t>work cooperatively with potentially liable parties to assess the harm to the environment from oil spills.</a:t>
            </a:r>
          </a:p>
          <a:p>
            <a:r>
              <a:rPr lang="en-US" sz="1100" dirty="0"/>
              <a:t>Goal:</a:t>
            </a:r>
          </a:p>
          <a:p>
            <a:pPr marL="275434" indent="-275434">
              <a:buFont typeface="Arial" panose="020B0604020202020204" pitchFamily="34" charset="0"/>
              <a:buChar char="•"/>
            </a:pPr>
            <a:r>
              <a:rPr lang="en-US" sz="1100" dirty="0"/>
              <a:t>Work cooperatively with the potentially liable party to determine whether detailed damage assessment studies should be conducted, or whether the compensation schedule will be used to assess the damages.</a:t>
            </a:r>
          </a:p>
          <a:p>
            <a:pPr marL="275434" indent="-275434">
              <a:buFont typeface="Arial" panose="020B0604020202020204" pitchFamily="34" charset="0"/>
              <a:buChar char="•"/>
            </a:pPr>
            <a:r>
              <a:rPr lang="en-US" sz="1100" dirty="0"/>
              <a:t>The ultimate goal of this process is to restore </a:t>
            </a:r>
            <a:r>
              <a:rPr lang="en-US" sz="1100" dirty="0" err="1"/>
              <a:t>publically</a:t>
            </a:r>
            <a:r>
              <a:rPr lang="en-US" sz="1100" dirty="0"/>
              <a:t> owned resources that have been damaged by oil spills.</a:t>
            </a:r>
          </a:p>
          <a:p>
            <a:r>
              <a:rPr lang="en-US" sz="1100" dirty="0"/>
              <a:t>Objectives:</a:t>
            </a:r>
          </a:p>
          <a:p>
            <a:pPr marL="165261" indent="-165261">
              <a:buFont typeface="Arial" panose="020B0604020202020204" pitchFamily="34" charset="0"/>
              <a:buChar char="•"/>
            </a:pPr>
            <a:r>
              <a:rPr lang="en-US" sz="1100" dirty="0"/>
              <a:t>Conduct preassessment screenings of all oil spills that impact Washington State waters.</a:t>
            </a:r>
          </a:p>
          <a:p>
            <a:pPr marL="445286" lvl="1" indent="-165261">
              <a:buFont typeface="Arial" panose="020B0604020202020204" pitchFamily="34" charset="0"/>
              <a:buChar char="•"/>
            </a:pPr>
            <a:r>
              <a:rPr lang="en-US" sz="1100" dirty="0"/>
              <a:t>Evaluate each case and consider whether damages are quantifiable at a reasonable cost</a:t>
            </a:r>
          </a:p>
          <a:p>
            <a:pPr marL="445286" lvl="1" indent="-165261">
              <a:buFont typeface="Arial" panose="020B0604020202020204" pitchFamily="34" charset="0"/>
              <a:buChar char="•"/>
            </a:pPr>
            <a:r>
              <a:rPr lang="en-US" sz="1100" dirty="0"/>
              <a:t>Whether restoration or enhancement is technically feasible.</a:t>
            </a:r>
          </a:p>
          <a:p>
            <a:pPr marL="445286" lvl="1" indent="-165261">
              <a:buFont typeface="Arial" panose="020B0604020202020204" pitchFamily="34" charset="0"/>
              <a:buChar char="•"/>
            </a:pPr>
            <a:r>
              <a:rPr lang="en-US" sz="1100" dirty="0"/>
              <a:t>Evaluate any projects proposed in lieu of a damage claim.</a:t>
            </a:r>
          </a:p>
          <a:p>
            <a:pPr marL="445286" lvl="1" indent="-165261">
              <a:buFont typeface="Arial" panose="020B0604020202020204" pitchFamily="34" charset="0"/>
              <a:buChar char="•"/>
            </a:pPr>
            <a:r>
              <a:rPr lang="en-US" sz="1100" dirty="0"/>
              <a:t>The committee will vote yes or no on those questions, and if the answer is no, the Compensation Schedule is authorized to assess damages</a:t>
            </a:r>
          </a:p>
          <a:p>
            <a:pPr marL="0" lvl="1"/>
            <a:r>
              <a:rPr lang="en-US" sz="1100" dirty="0"/>
              <a:t>Rules</a:t>
            </a:r>
          </a:p>
          <a:p>
            <a:pPr marL="165261" lvl="1" indent="-165261">
              <a:buFont typeface="Arial" panose="020B0604020202020204" pitchFamily="34" charset="0"/>
              <a:buChar char="•"/>
            </a:pPr>
            <a:r>
              <a:rPr lang="en-US" sz="1100" dirty="0"/>
              <a:t>Committee bylaws state the meeting will be carried out under parliamentary procedure. Motion, second, all in favor.</a:t>
            </a:r>
          </a:p>
          <a:p>
            <a:pPr marL="165261" lvl="1" indent="-165261">
              <a:buFont typeface="Arial" panose="020B0604020202020204" pitchFamily="34" charset="0"/>
              <a:buChar char="•"/>
            </a:pPr>
            <a:r>
              <a:rPr lang="en-US" sz="1100" dirty="0"/>
              <a:t>After</a:t>
            </a:r>
            <a:r>
              <a:rPr lang="en-US" sz="1100" baseline="0" dirty="0"/>
              <a:t> hearing discussion from the attendees, the each present RDA Committee Member will vote on two things:</a:t>
            </a:r>
          </a:p>
          <a:p>
            <a:pPr marL="851016" lvl="2" indent="-165261">
              <a:buFont typeface="Arial" panose="020B0604020202020204" pitchFamily="34" charset="0"/>
              <a:buChar char="•"/>
            </a:pPr>
            <a:r>
              <a:rPr lang="en-US" sz="1100" baseline="0" dirty="0"/>
              <a:t>Whether damages are quantifiable at a reasonable cost</a:t>
            </a:r>
          </a:p>
          <a:p>
            <a:pPr marL="851016" lvl="2" indent="-165261">
              <a:buFont typeface="Arial" panose="020B0604020202020204" pitchFamily="34" charset="0"/>
              <a:buChar char="•"/>
            </a:pPr>
            <a:r>
              <a:rPr lang="en-US" sz="1100" baseline="0" dirty="0"/>
              <a:t>And whether restoration or enhancement is technically feasible </a:t>
            </a:r>
            <a:endParaRPr lang="en-US" sz="1100" dirty="0"/>
          </a:p>
          <a:p>
            <a:pPr marL="660998" lvl="1"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D98868D1-8D74-44CF-B636-71010629075B}" type="slidenum">
              <a:rPr lang="en-US" smtClean="0"/>
              <a:t>5</a:t>
            </a:fld>
            <a:endParaRPr lang="en-US"/>
          </a:p>
        </p:txBody>
      </p:sp>
    </p:spTree>
    <p:extLst>
      <p:ext uri="{BB962C8B-B14F-4D97-AF65-F5344CB8AC3E}">
        <p14:creationId xmlns:p14="http://schemas.microsoft.com/office/powerpoint/2010/main" val="1058613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8</a:t>
            </a:fld>
            <a:endParaRPr lang="en-US"/>
          </a:p>
        </p:txBody>
      </p:sp>
    </p:spTree>
    <p:extLst>
      <p:ext uri="{BB962C8B-B14F-4D97-AF65-F5344CB8AC3E}">
        <p14:creationId xmlns:p14="http://schemas.microsoft.com/office/powerpoint/2010/main" val="11397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16, 2023</a:t>
            </a:r>
          </a:p>
        </p:txBody>
      </p:sp>
      <p:sp>
        <p:nvSpPr>
          <p:cNvPr id="4" name="Slide Number Placeholder 3"/>
          <p:cNvSpPr>
            <a:spLocks noGrp="1"/>
          </p:cNvSpPr>
          <p:nvPr>
            <p:ph type="sldNum" sz="quarter" idx="5"/>
          </p:nvPr>
        </p:nvSpPr>
        <p:spPr/>
        <p:txBody>
          <a:bodyPr/>
          <a:lstStyle/>
          <a:p>
            <a:fld id="{D98868D1-8D74-44CF-B636-71010629075B}" type="slidenum">
              <a:rPr lang="en-US" smtClean="0"/>
              <a:t>9</a:t>
            </a:fld>
            <a:endParaRPr lang="en-US"/>
          </a:p>
        </p:txBody>
      </p:sp>
    </p:spTree>
    <p:extLst>
      <p:ext uri="{BB962C8B-B14F-4D97-AF65-F5344CB8AC3E}">
        <p14:creationId xmlns:p14="http://schemas.microsoft.com/office/powerpoint/2010/main" val="3095687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10</a:t>
            </a:fld>
            <a:endParaRPr lang="en-US"/>
          </a:p>
        </p:txBody>
      </p:sp>
    </p:spTree>
    <p:extLst>
      <p:ext uri="{BB962C8B-B14F-4D97-AF65-F5344CB8AC3E}">
        <p14:creationId xmlns:p14="http://schemas.microsoft.com/office/powerpoint/2010/main" val="3551989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11</a:t>
            </a:fld>
            <a:endParaRPr lang="en-US"/>
          </a:p>
        </p:txBody>
      </p:sp>
    </p:spTree>
    <p:extLst>
      <p:ext uri="{BB962C8B-B14F-4D97-AF65-F5344CB8AC3E}">
        <p14:creationId xmlns:p14="http://schemas.microsoft.com/office/powerpoint/2010/main" val="4009944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13</a:t>
            </a:fld>
            <a:endParaRPr lang="en-US"/>
          </a:p>
        </p:txBody>
      </p:sp>
    </p:spTree>
    <p:extLst>
      <p:ext uri="{BB962C8B-B14F-4D97-AF65-F5344CB8AC3E}">
        <p14:creationId xmlns:p14="http://schemas.microsoft.com/office/powerpoint/2010/main" val="1635378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63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3/7/2023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59170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0394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61648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7763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99414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84671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820747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43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5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3/7/2023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290943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3/7/2023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402884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30146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54230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69922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8368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027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3/7/2023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487911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8" r:id="rId3"/>
    <p:sldLayoutId id="2147483665" r:id="rId4"/>
    <p:sldLayoutId id="2147483650" r:id="rId5"/>
    <p:sldLayoutId id="2147483667" r:id="rId6"/>
    <p:sldLayoutId id="2147483652" r:id="rId7"/>
    <p:sldLayoutId id="2147483659" r:id="rId8"/>
    <p:sldLayoutId id="2147483660" r:id="rId9"/>
    <p:sldLayoutId id="2147483656" r:id="rId10"/>
    <p:sldLayoutId id="2147483653" r:id="rId11"/>
    <p:sldLayoutId id="2147483654" r:id="rId12"/>
    <p:sldLayoutId id="2147483661" r:id="rId13"/>
    <p:sldLayoutId id="2147483662" r:id="rId14"/>
    <p:sldLayoutId id="2147483663" r:id="rId15"/>
    <p:sldLayoutId id="2147483655" r:id="rId16"/>
    <p:sldLayoutId id="2147483664" r:id="rId1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mailto:Geoff.Baran@ecy.wa.gov" TargetMode="External"/><Relationship Id="rId1" Type="http://schemas.openxmlformats.org/officeDocument/2006/relationships/slideLayout" Target="../slideLayouts/slideLayout17.xml"/><Relationship Id="rId5" Type="http://schemas.openxmlformats.org/officeDocument/2006/relationships/image" Target="../media/image1.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3" y="2885859"/>
            <a:ext cx="6688974" cy="1113906"/>
          </a:xfrm>
        </p:spPr>
        <p:txBody>
          <a:bodyPr anchor="t">
            <a:noAutofit/>
          </a:bodyPr>
          <a:lstStyle/>
          <a:p>
            <a:r>
              <a:rPr lang="en-US" sz="3200" i="1" dirty="0"/>
              <a:t>The meeting will begin shortly</a:t>
            </a:r>
          </a:p>
        </p:txBody>
      </p:sp>
      <p:sp>
        <p:nvSpPr>
          <p:cNvPr id="4" name="Text Placeholder 3"/>
          <p:cNvSpPr>
            <a:spLocks noGrp="1"/>
          </p:cNvSpPr>
          <p:nvPr>
            <p:ph type="body" sz="quarter" idx="13"/>
          </p:nvPr>
        </p:nvSpPr>
        <p:spPr>
          <a:xfrm>
            <a:off x="652463" y="3714292"/>
            <a:ext cx="6229782" cy="2024149"/>
          </a:xfrm>
        </p:spPr>
        <p:txBody>
          <a:bodyPr>
            <a:normAutofit/>
          </a:bodyPr>
          <a:lstStyle/>
          <a:p>
            <a:pPr marL="457200" indent="-457200">
              <a:buFont typeface="Arial" panose="020B0604020202020204" pitchFamily="34" charset="0"/>
              <a:buChar char="•"/>
            </a:pPr>
            <a:r>
              <a:rPr lang="en-US" sz="2400" i="1" dirty="0"/>
              <a:t>Please keep your microphone </a:t>
            </a:r>
            <a:r>
              <a:rPr lang="en-US" sz="2400" b="1" i="1" dirty="0"/>
              <a:t>muted</a:t>
            </a:r>
            <a:r>
              <a:rPr lang="en-US" sz="2400" i="1" dirty="0"/>
              <a:t> unless speaking</a:t>
            </a:r>
          </a:p>
          <a:p>
            <a:pPr marL="457200" indent="-457200">
              <a:buFont typeface="Arial" panose="020B0604020202020204" pitchFamily="34" charset="0"/>
              <a:buChar char="•"/>
            </a:pPr>
            <a:r>
              <a:rPr lang="en-US" sz="2400" i="1" dirty="0"/>
              <a:t>Webcam is </a:t>
            </a:r>
            <a:r>
              <a:rPr lang="en-US" sz="2400" b="1" i="1" dirty="0"/>
              <a:t>optional</a:t>
            </a:r>
          </a:p>
        </p:txBody>
      </p:sp>
      <p:pic>
        <p:nvPicPr>
          <p:cNvPr id="5" name="Picture 4" descr="People walking on a trail through green forests and grass on a sunny day, with mountains towering in the backgroun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smtClean="0"/>
              <a:pPr/>
              <a:t>1</a:t>
            </a:fld>
            <a:endParaRPr lang="en-US" dirty="0"/>
          </a:p>
        </p:txBody>
      </p:sp>
      <p:sp>
        <p:nvSpPr>
          <p:cNvPr id="7" name="Title 1">
            <a:extLst>
              <a:ext uri="{FF2B5EF4-FFF2-40B4-BE49-F238E27FC236}">
                <a16:creationId xmlns:a16="http://schemas.microsoft.com/office/drawing/2014/main" id="{088B985B-A7C5-E560-063F-2A55EC016E81}"/>
              </a:ext>
            </a:extLst>
          </p:cNvPr>
          <p:cNvSpPr txBox="1">
            <a:spLocks/>
          </p:cNvSpPr>
          <p:nvPr/>
        </p:nvSpPr>
        <p:spPr>
          <a:xfrm>
            <a:off x="1705496" y="1616825"/>
            <a:ext cx="5800896" cy="133110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3200" dirty="0"/>
              <a:t>Resource Damage Assessment Committee Meeting</a:t>
            </a:r>
          </a:p>
        </p:txBody>
      </p:sp>
      <p:pic>
        <p:nvPicPr>
          <p:cNvPr id="8" name="Picture 7">
            <a:extLst>
              <a:ext uri="{FF2B5EF4-FFF2-40B4-BE49-F238E27FC236}">
                <a16:creationId xmlns:a16="http://schemas.microsoft.com/office/drawing/2014/main" id="{21C1011B-5722-4F0E-86C4-8436CB34F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67" y="5399144"/>
            <a:ext cx="5974040" cy="434122"/>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10C56B0A-4278-00D7-43E6-DB02E7518355}"/>
              </a:ext>
            </a:extLst>
          </p:cNvPr>
          <p:cNvSpPr/>
          <p:nvPr/>
        </p:nvSpPr>
        <p:spPr>
          <a:xfrm rot="7901582">
            <a:off x="1138257" y="4963638"/>
            <a:ext cx="663980" cy="553293"/>
          </a:xfrm>
          <a:prstGeom prst="rightArrow">
            <a:avLst/>
          </a:prstGeom>
          <a:solidFill>
            <a:srgbClr val="FFD76D"/>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605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9E980C5-410A-C549-F399-5E15D4A886A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329" b="6927"/>
          <a:stretch/>
        </p:blipFill>
        <p:spPr>
          <a:xfrm>
            <a:off x="672905" y="435366"/>
            <a:ext cx="10978615" cy="5987268"/>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F275850-B71D-490D-965C-ED6AE5531855}" type="slidenum">
              <a:rPr lang="en-US" smtClean="0"/>
              <a:t>10</a:t>
            </a:fld>
            <a:endParaRPr lang="en-US"/>
          </a:p>
        </p:txBody>
      </p:sp>
      <p:sp>
        <p:nvSpPr>
          <p:cNvPr id="12" name="Title 1">
            <a:extLst>
              <a:ext uri="{FF2B5EF4-FFF2-40B4-BE49-F238E27FC236}">
                <a16:creationId xmlns:a16="http://schemas.microsoft.com/office/drawing/2014/main" id="{1BD4F7CA-A430-C54E-3F69-C7A1243B009C}"/>
              </a:ext>
            </a:extLst>
          </p:cNvPr>
          <p:cNvSpPr>
            <a:spLocks noGrp="1"/>
          </p:cNvSpPr>
          <p:nvPr>
            <p:ph type="title"/>
          </p:nvPr>
        </p:nvSpPr>
        <p:spPr>
          <a:xfrm>
            <a:off x="3905072" y="6217920"/>
            <a:ext cx="4324528" cy="503556"/>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717517 P/C Crab N Jazz</a:t>
            </a:r>
          </a:p>
        </p:txBody>
      </p:sp>
    </p:spTree>
    <p:extLst>
      <p:ext uri="{BB962C8B-B14F-4D97-AF65-F5344CB8AC3E}">
        <p14:creationId xmlns:p14="http://schemas.microsoft.com/office/powerpoint/2010/main" val="3287807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89895EC8-4FD7-802B-1013-DED47D573BBD}"/>
              </a:ext>
            </a:extLst>
          </p:cNvPr>
          <p:cNvPicPr>
            <a:picLocks noChangeAspect="1"/>
          </p:cNvPicPr>
          <p:nvPr/>
        </p:nvPicPr>
        <p:blipFill rotWithShape="1">
          <a:blip r:embed="rId3">
            <a:extLst>
              <a:ext uri="{28A0092B-C50C-407E-A947-70E740481C1C}">
                <a14:useLocalDpi xmlns:a14="http://schemas.microsoft.com/office/drawing/2010/main" val="0"/>
              </a:ext>
            </a:extLst>
          </a:blip>
          <a:srcRect t="9073" b="35904"/>
          <a:stretch/>
        </p:blipFill>
        <p:spPr bwMode="auto">
          <a:xfrm>
            <a:off x="3348055" y="969574"/>
            <a:ext cx="7624746" cy="3146168"/>
          </a:xfrm>
          <a:prstGeom prst="rect">
            <a:avLst/>
          </a:prstGeom>
          <a:noFill/>
          <a:ln>
            <a:noFill/>
          </a:ln>
        </p:spPr>
      </p:pic>
      <p:sp>
        <p:nvSpPr>
          <p:cNvPr id="4" name="Title 3"/>
          <p:cNvSpPr>
            <a:spLocks noGrp="1"/>
          </p:cNvSpPr>
          <p:nvPr>
            <p:ph type="title"/>
          </p:nvPr>
        </p:nvSpPr>
        <p:spPr/>
        <p:txBody>
          <a:bodyPr>
            <a:normAutofit/>
          </a:bodyPr>
          <a:lstStyle/>
          <a:p>
            <a:r>
              <a:rPr lang="en-US" sz="2400" dirty="0"/>
              <a:t>Preassessment Screening</a:t>
            </a:r>
          </a:p>
        </p:txBody>
      </p:sp>
      <p:sp>
        <p:nvSpPr>
          <p:cNvPr id="2" name="Content Placeholder 1"/>
          <p:cNvSpPr>
            <a:spLocks noGrp="1"/>
          </p:cNvSpPr>
          <p:nvPr>
            <p:ph sz="half" idx="1"/>
          </p:nvPr>
        </p:nvSpPr>
        <p:spPr>
          <a:xfrm>
            <a:off x="3348055" y="4282164"/>
            <a:ext cx="8195930" cy="1724244"/>
          </a:xfrm>
        </p:spPr>
        <p:txBody>
          <a:bodyPr anchor="t">
            <a:normAutofit fontScale="92500" lnSpcReduction="20000"/>
          </a:bodyPr>
          <a:lstStyle/>
          <a:p>
            <a:pPr marL="0" indent="0">
              <a:buNone/>
            </a:pPr>
            <a:r>
              <a:rPr lang="en-US" dirty="0"/>
              <a:t>ERTS# 717517 P/C </a:t>
            </a:r>
            <a:r>
              <a:rPr lang="en-US" i="1" dirty="0"/>
              <a:t>Crab N Jazz</a:t>
            </a:r>
            <a:endParaRPr lang="en-US" dirty="0"/>
          </a:p>
          <a:p>
            <a:r>
              <a:rPr lang="en-US" sz="2000" b="1" dirty="0"/>
              <a:t>Estimated spill to water volume:</a:t>
            </a:r>
            <a:r>
              <a:rPr lang="en-US" sz="2000" dirty="0"/>
              <a:t> 111 gallons</a:t>
            </a:r>
          </a:p>
          <a:p>
            <a:r>
              <a:rPr lang="en-US" sz="2000" b="1" dirty="0"/>
              <a:t>Oil Type:</a:t>
            </a:r>
            <a:r>
              <a:rPr lang="en-US" sz="2000" dirty="0"/>
              <a:t> 110 gallons gasoline, 1 gallon motor oil</a:t>
            </a:r>
          </a:p>
          <a:p>
            <a:r>
              <a:rPr lang="en-US" sz="2000" b="1" dirty="0"/>
              <a:t>Geographic Extent of Impacts: </a:t>
            </a:r>
            <a:r>
              <a:rPr lang="en-US" sz="2000" dirty="0"/>
              <a:t>Budd Inlet</a:t>
            </a:r>
          </a:p>
          <a:p>
            <a:r>
              <a:rPr lang="en-US" sz="2000" b="1" dirty="0"/>
              <a:t>Volume of oil recovered within the first 24-hours: </a:t>
            </a:r>
            <a:r>
              <a:rPr lang="en-US" sz="2000" dirty="0"/>
              <a:t>None</a:t>
            </a:r>
          </a:p>
          <a:p>
            <a:pPr marL="0" indent="0">
              <a:buNone/>
            </a:pPr>
            <a:endParaRPr lang="en-US" dirty="0"/>
          </a:p>
        </p:txBody>
      </p:sp>
      <p:sp>
        <p:nvSpPr>
          <p:cNvPr id="3" name="Slide Number Placeholder 2"/>
          <p:cNvSpPr>
            <a:spLocks noGrp="1"/>
          </p:cNvSpPr>
          <p:nvPr>
            <p:ph type="sldNum" sz="quarter" idx="12"/>
          </p:nvPr>
        </p:nvSpPr>
        <p:spPr/>
        <p:txBody>
          <a:bodyPr/>
          <a:lstStyle/>
          <a:p>
            <a:fld id="{BF275850-B71D-490D-965C-ED6AE5531855}" type="slidenum">
              <a:rPr lang="en-US" smtClean="0"/>
              <a:t>11</a:t>
            </a:fld>
            <a:endParaRPr lang="en-US"/>
          </a:p>
        </p:txBody>
      </p:sp>
    </p:spTree>
    <p:extLst>
      <p:ext uri="{BB962C8B-B14F-4D97-AF65-F5344CB8AC3E}">
        <p14:creationId xmlns:p14="http://schemas.microsoft.com/office/powerpoint/2010/main" val="233570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77" y="394246"/>
            <a:ext cx="6846663" cy="3331934"/>
          </a:xfrm>
        </p:spPr>
        <p:txBody>
          <a:bodyPr>
            <a:normAutofit/>
          </a:bodyPr>
          <a:lstStyle/>
          <a:p>
            <a:r>
              <a:rPr lang="en-US" dirty="0"/>
              <a:t>ERTS# 719397</a:t>
            </a:r>
            <a:br>
              <a:rPr lang="en-US" dirty="0"/>
            </a:br>
            <a:r>
              <a:rPr lang="en-US" dirty="0"/>
              <a:t>Clover Island Marina Fire</a:t>
            </a:r>
          </a:p>
        </p:txBody>
      </p:sp>
      <p:sp>
        <p:nvSpPr>
          <p:cNvPr id="3" name="Content Placeholder 2"/>
          <p:cNvSpPr>
            <a:spLocks noGrp="1"/>
          </p:cNvSpPr>
          <p:nvPr>
            <p:ph sz="half" idx="1"/>
          </p:nvPr>
        </p:nvSpPr>
        <p:spPr>
          <a:xfrm>
            <a:off x="615576" y="3947160"/>
            <a:ext cx="6846664" cy="2229802"/>
          </a:xfrm>
        </p:spPr>
        <p:txBody>
          <a:bodyPr/>
          <a:lstStyle/>
          <a:p>
            <a:pPr marL="0" indent="0">
              <a:buNone/>
            </a:pPr>
            <a:r>
              <a:rPr lang="en-US" dirty="0"/>
              <a:t>December 7, 2022 spill to the Columbia River</a:t>
            </a:r>
          </a:p>
        </p:txBody>
      </p:sp>
      <p:sp>
        <p:nvSpPr>
          <p:cNvPr id="4" name="Slide Number Placeholder 3"/>
          <p:cNvSpPr>
            <a:spLocks noGrp="1"/>
          </p:cNvSpPr>
          <p:nvPr>
            <p:ph type="sldNum" sz="quarter" idx="12"/>
          </p:nvPr>
        </p:nvSpPr>
        <p:spPr/>
        <p:txBody>
          <a:bodyPr/>
          <a:lstStyle/>
          <a:p>
            <a:fld id="{BF275850-B71D-490D-965C-ED6AE5531855}" type="slidenum">
              <a:rPr lang="en-US" smtClean="0"/>
              <a:t>12</a:t>
            </a:fld>
            <a:endParaRPr lang="en-US"/>
          </a:p>
        </p:txBody>
      </p:sp>
      <p:pic>
        <p:nvPicPr>
          <p:cNvPr id="3074" name="Picture 2">
            <a:extLst>
              <a:ext uri="{FF2B5EF4-FFF2-40B4-BE49-F238E27FC236}">
                <a16:creationId xmlns:a16="http://schemas.microsoft.com/office/drawing/2014/main" id="{006F7256-E62A-6CEF-22C0-94291B075F76}"/>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5355" r="5355"/>
          <a:stretch/>
        </p:blipFill>
        <p:spPr bwMode="auto">
          <a:xfrm>
            <a:off x="7599363" y="0"/>
            <a:ext cx="4592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36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13</a:t>
            </a:fld>
            <a:endParaRPr lang="en-US"/>
          </a:p>
        </p:txBody>
      </p:sp>
      <p:pic>
        <p:nvPicPr>
          <p:cNvPr id="8" name="Content Placeholder 7">
            <a:extLst>
              <a:ext uri="{FF2B5EF4-FFF2-40B4-BE49-F238E27FC236}">
                <a16:creationId xmlns:a16="http://schemas.microsoft.com/office/drawing/2014/main" id="{E93DFDC5-AECE-B9AE-C6D0-3B9AE7EA523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33862" y="1897764"/>
            <a:ext cx="10867125" cy="4156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349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14</a:t>
            </a:fld>
            <a:endParaRPr lang="en-US"/>
          </a:p>
        </p:txBody>
      </p:sp>
      <p:pic>
        <p:nvPicPr>
          <p:cNvPr id="6" name="Picture 2">
            <a:extLst>
              <a:ext uri="{FF2B5EF4-FFF2-40B4-BE49-F238E27FC236}">
                <a16:creationId xmlns:a16="http://schemas.microsoft.com/office/drawing/2014/main" id="{3C9D19C8-B7A0-2DAE-8EFB-8A3A8E935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326" b="9326"/>
          <a:stretch/>
        </p:blipFill>
        <p:spPr bwMode="auto">
          <a:xfrm>
            <a:off x="314961" y="409913"/>
            <a:ext cx="5679422" cy="6160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59223A0-97B0-514F-B6E5-AD409AC1C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326" b="9326"/>
          <a:stretch/>
        </p:blipFill>
        <p:spPr bwMode="auto">
          <a:xfrm>
            <a:off x="6197619" y="409913"/>
            <a:ext cx="5679422" cy="6160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90407" y="6217921"/>
            <a:ext cx="5553858"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719397 Clover Island Marina Fire</a:t>
            </a:r>
          </a:p>
        </p:txBody>
      </p:sp>
    </p:spTree>
    <p:extLst>
      <p:ext uri="{BB962C8B-B14F-4D97-AF65-F5344CB8AC3E}">
        <p14:creationId xmlns:p14="http://schemas.microsoft.com/office/powerpoint/2010/main" val="160284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89895EC8-4FD7-802B-1013-DED47D573BBD}"/>
              </a:ext>
            </a:extLst>
          </p:cNvPr>
          <p:cNvPicPr>
            <a:picLocks noChangeAspect="1"/>
          </p:cNvPicPr>
          <p:nvPr/>
        </p:nvPicPr>
        <p:blipFill rotWithShape="1">
          <a:blip r:embed="rId2">
            <a:extLst>
              <a:ext uri="{28A0092B-C50C-407E-A947-70E740481C1C}">
                <a14:useLocalDpi xmlns:a14="http://schemas.microsoft.com/office/drawing/2010/main" val="0"/>
              </a:ext>
            </a:extLst>
          </a:blip>
          <a:srcRect t="22492" b="22492"/>
          <a:stretch/>
        </p:blipFill>
        <p:spPr bwMode="auto">
          <a:xfrm>
            <a:off x="3348055" y="969574"/>
            <a:ext cx="7624746" cy="3146168"/>
          </a:xfrm>
          <a:prstGeom prst="rect">
            <a:avLst/>
          </a:prstGeom>
          <a:noFill/>
          <a:ln>
            <a:noFill/>
          </a:ln>
        </p:spPr>
      </p:pic>
      <p:sp>
        <p:nvSpPr>
          <p:cNvPr id="4" name="Title 3"/>
          <p:cNvSpPr>
            <a:spLocks noGrp="1"/>
          </p:cNvSpPr>
          <p:nvPr>
            <p:ph type="title"/>
          </p:nvPr>
        </p:nvSpPr>
        <p:spPr/>
        <p:txBody>
          <a:bodyPr>
            <a:normAutofit/>
          </a:bodyPr>
          <a:lstStyle/>
          <a:p>
            <a:r>
              <a:rPr lang="en-US" sz="2400" dirty="0"/>
              <a:t>Preassessment Screening</a:t>
            </a:r>
          </a:p>
        </p:txBody>
      </p:sp>
      <p:sp>
        <p:nvSpPr>
          <p:cNvPr id="2" name="Content Placeholder 1"/>
          <p:cNvSpPr>
            <a:spLocks noGrp="1"/>
          </p:cNvSpPr>
          <p:nvPr>
            <p:ph sz="half" idx="1"/>
          </p:nvPr>
        </p:nvSpPr>
        <p:spPr>
          <a:xfrm>
            <a:off x="3348055" y="4282164"/>
            <a:ext cx="8195930" cy="2217696"/>
          </a:xfrm>
        </p:spPr>
        <p:txBody>
          <a:bodyPr anchor="t">
            <a:normAutofit/>
          </a:bodyPr>
          <a:lstStyle/>
          <a:p>
            <a:pPr marL="0" indent="0">
              <a:buNone/>
            </a:pPr>
            <a:r>
              <a:rPr lang="en-US" dirty="0"/>
              <a:t>ERTS# 719397 Clover Island Marina Fire</a:t>
            </a:r>
          </a:p>
          <a:p>
            <a:r>
              <a:rPr lang="en-US" sz="2000" b="1" dirty="0"/>
              <a:t>Estimated spill to water volume: </a:t>
            </a:r>
            <a:r>
              <a:rPr lang="en-US" sz="2000" dirty="0"/>
              <a:t>160 gallons</a:t>
            </a:r>
          </a:p>
          <a:p>
            <a:r>
              <a:rPr lang="en-US" sz="2000" b="1" dirty="0"/>
              <a:t>Oil Type: </a:t>
            </a:r>
            <a:r>
              <a:rPr lang="en-US" sz="2000" dirty="0"/>
              <a:t>Gasoline</a:t>
            </a:r>
          </a:p>
          <a:p>
            <a:r>
              <a:rPr lang="en-US" sz="2000" b="1" dirty="0"/>
              <a:t>Geographic Extent of Impacts:</a:t>
            </a:r>
            <a:r>
              <a:rPr lang="en-US" sz="2000" dirty="0"/>
              <a:t> Columbia River</a:t>
            </a:r>
          </a:p>
          <a:p>
            <a:r>
              <a:rPr lang="en-US" sz="2000" b="1" dirty="0"/>
              <a:t>Volume of oil recovered within the first 24-hours: </a:t>
            </a:r>
            <a:r>
              <a:rPr lang="en-US" sz="2000" dirty="0"/>
              <a:t>None</a:t>
            </a:r>
          </a:p>
          <a:p>
            <a:pPr marL="0" indent="0">
              <a:buNone/>
            </a:pPr>
            <a:endParaRPr lang="en-US" dirty="0"/>
          </a:p>
        </p:txBody>
      </p:sp>
      <p:sp>
        <p:nvSpPr>
          <p:cNvPr id="3" name="Slide Number Placeholder 2"/>
          <p:cNvSpPr>
            <a:spLocks noGrp="1"/>
          </p:cNvSpPr>
          <p:nvPr>
            <p:ph type="sldNum" sz="quarter" idx="12"/>
          </p:nvPr>
        </p:nvSpPr>
        <p:spPr/>
        <p:txBody>
          <a:bodyPr/>
          <a:lstStyle/>
          <a:p>
            <a:fld id="{BF275850-B71D-490D-965C-ED6AE5531855}" type="slidenum">
              <a:rPr lang="en-US" smtClean="0"/>
              <a:t>15</a:t>
            </a:fld>
            <a:endParaRPr lang="en-US"/>
          </a:p>
        </p:txBody>
      </p:sp>
    </p:spTree>
    <p:extLst>
      <p:ext uri="{BB962C8B-B14F-4D97-AF65-F5344CB8AC3E}">
        <p14:creationId xmlns:p14="http://schemas.microsoft.com/office/powerpoint/2010/main" val="2640790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Old Business</a:t>
            </a:r>
          </a:p>
        </p:txBody>
      </p:sp>
      <p:pic>
        <p:nvPicPr>
          <p:cNvPr id="5" name="Picture 4" descr="Washington Deparment of Ecolog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369425" y="3429000"/>
            <a:ext cx="9453150" cy="646331"/>
          </a:xfrm>
          <a:prstGeom prst="rect">
            <a:avLst/>
          </a:prstGeom>
          <a:noFill/>
        </p:spPr>
        <p:txBody>
          <a:bodyPr wrap="square" rtlCol="0">
            <a:spAutoFit/>
          </a:bodyPr>
          <a:lstStyle/>
          <a:p>
            <a:pPr algn="ctr"/>
            <a:r>
              <a:rPr lang="en-US" sz="3600" dirty="0">
                <a:solidFill>
                  <a:schemeClr val="tx2"/>
                </a:solidFill>
                <a:latin typeface="+mj-lt"/>
              </a:rPr>
              <a:t>Open Case Updates</a:t>
            </a:r>
          </a:p>
        </p:txBody>
      </p:sp>
      <p:sp>
        <p:nvSpPr>
          <p:cNvPr id="3" name="Slide Number Placeholder 2"/>
          <p:cNvSpPr>
            <a:spLocks noGrp="1"/>
          </p:cNvSpPr>
          <p:nvPr>
            <p:ph type="sldNum" sz="quarter" idx="12"/>
          </p:nvPr>
        </p:nvSpPr>
        <p:spPr/>
        <p:txBody>
          <a:bodyPr/>
          <a:lstStyle/>
          <a:p>
            <a:fld id="{BF275850-B71D-490D-965C-ED6AE5531855}" type="slidenum">
              <a:rPr lang="en-US" smtClean="0"/>
              <a:pPr/>
              <a:t>16</a:t>
            </a:fld>
            <a:endParaRPr lang="en-US" dirty="0"/>
          </a:p>
        </p:txBody>
      </p:sp>
    </p:spTree>
    <p:extLst>
      <p:ext uri="{BB962C8B-B14F-4D97-AF65-F5344CB8AC3E}">
        <p14:creationId xmlns:p14="http://schemas.microsoft.com/office/powerpoint/2010/main" val="3789980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Announcements</a:t>
            </a:r>
          </a:p>
        </p:txBody>
      </p:sp>
      <p:pic>
        <p:nvPicPr>
          <p:cNvPr id="5" name="Picture 4" descr="Washington Deparment of Ecolog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250709" y="3437090"/>
            <a:ext cx="10227539" cy="830997"/>
          </a:xfrm>
          <a:prstGeom prst="rect">
            <a:avLst/>
          </a:prstGeom>
          <a:noFill/>
        </p:spPr>
        <p:txBody>
          <a:bodyPr wrap="square" rtlCol="0">
            <a:spAutoFit/>
          </a:bodyPr>
          <a:lstStyle/>
          <a:p>
            <a:pPr marL="457200" indent="-457200">
              <a:buFont typeface="Arial" panose="020B0604020202020204" pitchFamily="34" charset="0"/>
              <a:buChar char="•"/>
              <a:tabLst>
                <a:tab pos="2911475" algn="l"/>
              </a:tabLst>
            </a:pPr>
            <a:r>
              <a:rPr lang="en-US" sz="2400" dirty="0"/>
              <a:t>Ecology in initial stages of automating damages calculation</a:t>
            </a:r>
          </a:p>
          <a:p>
            <a:pPr marL="457200" indent="-457200">
              <a:buFont typeface="Arial" panose="020B0604020202020204" pitchFamily="34" charset="0"/>
              <a:buChar char="•"/>
              <a:tabLst>
                <a:tab pos="2911475" algn="l"/>
              </a:tabLst>
            </a:pPr>
            <a:r>
              <a:rPr lang="en-US" sz="2400" dirty="0"/>
              <a:t>Next meeting Wednesday, April 12, 2023 in Room R0A-32 (Zoom)</a:t>
            </a:r>
          </a:p>
        </p:txBody>
      </p:sp>
      <p:sp>
        <p:nvSpPr>
          <p:cNvPr id="3" name="Slide Number Placeholder 2"/>
          <p:cNvSpPr>
            <a:spLocks noGrp="1"/>
          </p:cNvSpPr>
          <p:nvPr>
            <p:ph type="sldNum" sz="quarter" idx="12"/>
          </p:nvPr>
        </p:nvSpPr>
        <p:spPr/>
        <p:txBody>
          <a:bodyPr/>
          <a:lstStyle/>
          <a:p>
            <a:fld id="{BF275850-B71D-490D-965C-ED6AE5531855}" type="slidenum">
              <a:rPr lang="en-US" smtClean="0"/>
              <a:pPr/>
              <a:t>17</a:t>
            </a:fld>
            <a:endParaRPr lang="en-US" dirty="0"/>
          </a:p>
        </p:txBody>
      </p:sp>
    </p:spTree>
    <p:extLst>
      <p:ext uri="{BB962C8B-B14F-4D97-AF65-F5344CB8AC3E}">
        <p14:creationId xmlns:p14="http://schemas.microsoft.com/office/powerpoint/2010/main" val="2426885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Meeting Adjourned</a:t>
            </a:r>
          </a:p>
        </p:txBody>
      </p:sp>
      <p:sp>
        <p:nvSpPr>
          <p:cNvPr id="3" name="Subtitle 2"/>
          <p:cNvSpPr>
            <a:spLocks noGrp="1"/>
          </p:cNvSpPr>
          <p:nvPr>
            <p:ph type="subTitle" idx="1"/>
          </p:nvPr>
        </p:nvSpPr>
        <p:spPr/>
        <p:txBody>
          <a:bodyPr/>
          <a:lstStyle/>
          <a:p>
            <a:r>
              <a:rPr lang="en-US" dirty="0"/>
              <a:t>Geoff Baran</a:t>
            </a:r>
            <a:br>
              <a:rPr lang="en-US" dirty="0"/>
            </a:br>
            <a:r>
              <a:rPr lang="en-US" sz="2000" dirty="0"/>
              <a:t>Washington State Department of Ecology</a:t>
            </a:r>
          </a:p>
          <a:p>
            <a:r>
              <a:rPr lang="en-US" sz="2000" dirty="0"/>
              <a:t>360-790-9725</a:t>
            </a:r>
          </a:p>
          <a:p>
            <a:r>
              <a:rPr lang="en-US" sz="2000" dirty="0">
                <a:hlinkClick r:id="rId2"/>
              </a:rPr>
              <a:t>Geoff.Baran@ecy.wa.gov</a:t>
            </a:r>
            <a:endParaRPr lang="en-US" dirty="0"/>
          </a:p>
        </p:txBody>
      </p:sp>
      <p:pic>
        <p:nvPicPr>
          <p:cNvPr id="5" name="Picture 4" descr="Steep shorelines covered with trees, that turn into a small beach with driftwood scattered around"/>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25" b="-1"/>
          <a:stretch/>
        </p:blipFill>
        <p:spPr>
          <a:xfrm flipH="1">
            <a:off x="0" y="209725"/>
            <a:ext cx="6096000" cy="6675168"/>
          </a:xfrm>
          <a:prstGeom prst="rect">
            <a:avLst/>
          </a:prstGeom>
        </p:spPr>
      </p:pic>
      <p:sp>
        <p:nvSpPr>
          <p:cNvPr id="10" name="Rectangle 9" descr="Decorative"/>
          <p:cNvSpPr/>
          <p:nvPr userDrawn="1"/>
        </p:nvSpPr>
        <p:spPr>
          <a:xfrm>
            <a:off x="2145553" y="2391413"/>
            <a:ext cx="1804894" cy="187335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Washington Department of Ecology 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8657" y="2620707"/>
            <a:ext cx="1218690" cy="1414765"/>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18</a:t>
            </a:fld>
            <a:endParaRPr lang="en-US"/>
          </a:p>
        </p:txBody>
      </p:sp>
    </p:spTree>
    <p:extLst>
      <p:ext uri="{BB962C8B-B14F-4D97-AF65-F5344CB8AC3E}">
        <p14:creationId xmlns:p14="http://schemas.microsoft.com/office/powerpoint/2010/main" val="4114942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Lake Chelan GRP Update</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369425" y="3429000"/>
            <a:ext cx="9453150" cy="1077218"/>
          </a:xfrm>
          <a:prstGeom prst="rect">
            <a:avLst/>
          </a:prstGeom>
          <a:noFill/>
        </p:spPr>
        <p:txBody>
          <a:bodyPr wrap="square" rtlCol="0">
            <a:spAutoFit/>
          </a:bodyPr>
          <a:lstStyle/>
          <a:p>
            <a:pPr algn="ctr"/>
            <a:r>
              <a:rPr lang="en-US" sz="3600" dirty="0">
                <a:solidFill>
                  <a:schemeClr val="tx2"/>
                </a:solidFill>
                <a:latin typeface="+mj-lt"/>
              </a:rPr>
              <a:t>Washington State Department of Ecology</a:t>
            </a:r>
          </a:p>
          <a:p>
            <a:pPr algn="ctr"/>
            <a:r>
              <a:rPr lang="en-US" sz="2800" dirty="0"/>
              <a:t>Kaitlin Lebon and David Prater</a:t>
            </a:r>
          </a:p>
        </p:txBody>
      </p:sp>
      <p:sp>
        <p:nvSpPr>
          <p:cNvPr id="3" name="Slide Number Placeholder 2"/>
          <p:cNvSpPr>
            <a:spLocks noGrp="1"/>
          </p:cNvSpPr>
          <p:nvPr>
            <p:ph type="sldNum" sz="quarter" idx="12"/>
          </p:nvPr>
        </p:nvSpPr>
        <p:spPr/>
        <p:txBody>
          <a:bodyPr/>
          <a:lstStyle/>
          <a:p>
            <a:fld id="{BF275850-B71D-490D-965C-ED6AE5531855}" type="slidenum">
              <a:rPr lang="en-US" smtClean="0"/>
              <a:pPr/>
              <a:t>19</a:t>
            </a:fld>
            <a:endParaRPr lang="en-US" dirty="0"/>
          </a:p>
        </p:txBody>
      </p:sp>
    </p:spTree>
    <p:extLst>
      <p:ext uri="{BB962C8B-B14F-4D97-AF65-F5344CB8AC3E}">
        <p14:creationId xmlns:p14="http://schemas.microsoft.com/office/powerpoint/2010/main" val="121256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05494"/>
            <a:ext cx="9447621" cy="940575"/>
          </a:xfrm>
        </p:spPr>
        <p:txBody>
          <a:bodyPr anchor="t">
            <a:noAutofit/>
          </a:bodyPr>
          <a:lstStyle/>
          <a:p>
            <a:r>
              <a:rPr lang="en-US" sz="4000" dirty="0"/>
              <a:t>Resource Damage Assessment Committee Meeting</a:t>
            </a:r>
          </a:p>
        </p:txBody>
      </p:sp>
      <p:sp>
        <p:nvSpPr>
          <p:cNvPr id="3" name="Subtitle 2"/>
          <p:cNvSpPr>
            <a:spLocks noGrp="1"/>
          </p:cNvSpPr>
          <p:nvPr>
            <p:ph type="subTitle" idx="1"/>
          </p:nvPr>
        </p:nvSpPr>
        <p:spPr>
          <a:xfrm>
            <a:off x="2071474" y="5299104"/>
            <a:ext cx="9447620" cy="1057245"/>
          </a:xfrm>
        </p:spPr>
        <p:txBody>
          <a:bodyPr anchor="b">
            <a:noAutofit/>
          </a:bodyPr>
          <a:lstStyle/>
          <a:p>
            <a:r>
              <a:rPr lang="en-US" sz="2400" dirty="0"/>
              <a:t>Geoff Baran</a:t>
            </a:r>
          </a:p>
          <a:p>
            <a:r>
              <a:rPr lang="en-US" sz="2400" dirty="0"/>
              <a:t>March 8, 2023</a:t>
            </a:r>
          </a:p>
        </p:txBody>
      </p:sp>
      <p:sp>
        <p:nvSpPr>
          <p:cNvPr id="4" name="Slide Number Placeholder 3"/>
          <p:cNvSpPr>
            <a:spLocks noGrp="1"/>
          </p:cNvSpPr>
          <p:nvPr>
            <p:ph type="sldNum" sz="quarter" idx="12"/>
          </p:nvPr>
        </p:nvSpPr>
        <p:spPr/>
        <p:txBody>
          <a:bodyPr/>
          <a:lstStyle/>
          <a:p>
            <a:fld id="{BF275850-B71D-490D-965C-ED6AE5531855}" type="slidenum">
              <a:rPr lang="en-US" smtClean="0"/>
              <a:t>2</a:t>
            </a:fld>
            <a:endParaRPr lang="en-US"/>
          </a:p>
        </p:txBody>
      </p:sp>
      <p:pic>
        <p:nvPicPr>
          <p:cNvPr id="5" name="Picture 4" descr="A beach shoreline with driftwood in the foreground and misty mountains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348498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Slide headline</a:t>
            </a:r>
          </a:p>
        </p:txBody>
      </p:sp>
      <p:sp>
        <p:nvSpPr>
          <p:cNvPr id="3" name="Text Placeholder 2"/>
          <p:cNvSpPr>
            <a:spLocks noGrp="1"/>
          </p:cNvSpPr>
          <p:nvPr>
            <p:ph type="body" idx="1"/>
          </p:nvPr>
        </p:nvSpPr>
        <p:spPr/>
        <p:txBody>
          <a:bodyPr/>
          <a:lstStyle/>
          <a:p>
            <a:r>
              <a:rPr lang="en-US" dirty="0"/>
              <a:t>Column 1</a:t>
            </a:r>
          </a:p>
        </p:txBody>
      </p:sp>
      <p:sp>
        <p:nvSpPr>
          <p:cNvPr id="4" name="Content Placeholder 3"/>
          <p:cNvSpPr>
            <a:spLocks noGrp="1"/>
          </p:cNvSpPr>
          <p:nvPr>
            <p:ph sz="half" idx="2"/>
          </p:nvPr>
        </p:nvSpPr>
        <p:spPr/>
        <p:txBody>
          <a:bodyPr/>
          <a:lstStyle/>
          <a:p>
            <a:r>
              <a:rPr lang="en-US" dirty="0"/>
              <a:t>Bullet items</a:t>
            </a:r>
          </a:p>
          <a:p>
            <a:r>
              <a:rPr lang="en-US" dirty="0"/>
              <a:t>Bullet items</a:t>
            </a:r>
          </a:p>
          <a:p>
            <a:r>
              <a:rPr lang="en-US" dirty="0"/>
              <a:t>Bullet items</a:t>
            </a:r>
          </a:p>
          <a:p>
            <a:r>
              <a:rPr lang="en-US" dirty="0"/>
              <a:t>Bullet items</a:t>
            </a:r>
          </a:p>
          <a:p>
            <a:pPr marL="0" indent="0">
              <a:buNone/>
            </a:pPr>
            <a:endParaRPr lang="en-US" dirty="0"/>
          </a:p>
        </p:txBody>
      </p:sp>
      <p:sp>
        <p:nvSpPr>
          <p:cNvPr id="5" name="Text Placeholder 4"/>
          <p:cNvSpPr>
            <a:spLocks noGrp="1"/>
          </p:cNvSpPr>
          <p:nvPr>
            <p:ph type="body" sz="quarter" idx="3"/>
          </p:nvPr>
        </p:nvSpPr>
        <p:spPr/>
        <p:txBody>
          <a:bodyPr/>
          <a:lstStyle/>
          <a:p>
            <a:r>
              <a:rPr lang="en-US" dirty="0"/>
              <a:t>Column 2</a:t>
            </a:r>
          </a:p>
        </p:txBody>
      </p:sp>
      <p:sp>
        <p:nvSpPr>
          <p:cNvPr id="6" name="Content Placeholder 5"/>
          <p:cNvSpPr>
            <a:spLocks noGrp="1"/>
          </p:cNvSpPr>
          <p:nvPr>
            <p:ph sz="quarter" idx="4"/>
          </p:nvPr>
        </p:nvSpPr>
        <p:spPr/>
        <p:txBody>
          <a:bodyPr/>
          <a:lstStyle/>
          <a:p>
            <a:r>
              <a:rPr lang="en-US" dirty="0"/>
              <a:t>Bullet items</a:t>
            </a:r>
          </a:p>
          <a:p>
            <a:r>
              <a:rPr lang="en-US" dirty="0"/>
              <a:t>Bullet items</a:t>
            </a:r>
          </a:p>
          <a:p>
            <a:r>
              <a:rPr lang="en-US" dirty="0"/>
              <a:t>Bullet items</a:t>
            </a:r>
          </a:p>
          <a:p>
            <a:r>
              <a:rPr lang="en-US" dirty="0"/>
              <a:t>Bullet items</a:t>
            </a:r>
          </a:p>
          <a:p>
            <a:endParaRPr lang="en-US" dirty="0"/>
          </a:p>
        </p:txBody>
      </p:sp>
      <p:sp>
        <p:nvSpPr>
          <p:cNvPr id="7" name="Slide Number Placeholder 6"/>
          <p:cNvSpPr>
            <a:spLocks noGrp="1"/>
          </p:cNvSpPr>
          <p:nvPr>
            <p:ph type="sldNum" sz="quarter" idx="12"/>
          </p:nvPr>
        </p:nvSpPr>
        <p:spPr/>
        <p:txBody>
          <a:bodyPr/>
          <a:lstStyle/>
          <a:p>
            <a:fld id="{BF275850-B71D-490D-965C-ED6AE5531855}" type="slidenum">
              <a:rPr lang="en-US" smtClean="0"/>
              <a:t>20</a:t>
            </a:fld>
            <a:endParaRPr lang="en-US"/>
          </a:p>
        </p:txBody>
      </p:sp>
    </p:spTree>
    <p:extLst>
      <p:ext uri="{BB962C8B-B14F-4D97-AF65-F5344CB8AC3E}">
        <p14:creationId xmlns:p14="http://schemas.microsoft.com/office/powerpoint/2010/main" val="3516142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slide title 2</a:t>
            </a:r>
          </a:p>
        </p:txBody>
      </p:sp>
      <p:sp>
        <p:nvSpPr>
          <p:cNvPr id="4" name="Content Placeholder 3"/>
          <p:cNvSpPr>
            <a:spLocks noGrp="1"/>
          </p:cNvSpPr>
          <p:nvPr>
            <p:ph idx="1"/>
          </p:nvPr>
        </p:nvSpPr>
        <p:spPr/>
        <p:txBody>
          <a:bodyPr/>
          <a:lstStyle/>
          <a:p>
            <a:r>
              <a:rPr lang="en-US" dirty="0"/>
              <a:t>Optional summary or explanation of chart</a:t>
            </a:r>
          </a:p>
        </p:txBody>
      </p:sp>
      <p:sp>
        <p:nvSpPr>
          <p:cNvPr id="3" name="Slide Number Placeholder 2"/>
          <p:cNvSpPr>
            <a:spLocks noGrp="1"/>
          </p:cNvSpPr>
          <p:nvPr>
            <p:ph type="sldNum" sz="quarter" idx="12"/>
          </p:nvPr>
        </p:nvSpPr>
        <p:spPr/>
        <p:txBody>
          <a:bodyPr/>
          <a:lstStyle/>
          <a:p>
            <a:fld id="{BF275850-B71D-490D-965C-ED6AE5531855}" type="slidenum">
              <a:rPr lang="en-US" smtClean="0"/>
              <a:t>21</a:t>
            </a:fld>
            <a:endParaRPr lang="en-US"/>
          </a:p>
        </p:txBody>
      </p:sp>
      <p:sp>
        <p:nvSpPr>
          <p:cNvPr id="6" name="Chart Placeholder 5">
            <a:extLst>
              <a:ext uri="{FF2B5EF4-FFF2-40B4-BE49-F238E27FC236}">
                <a16:creationId xmlns:a16="http://schemas.microsoft.com/office/drawing/2014/main" id="{FA65D253-E9AC-D0DE-CD3A-3141BF694C39}"/>
              </a:ext>
            </a:extLst>
          </p:cNvPr>
          <p:cNvSpPr>
            <a:spLocks noGrp="1"/>
          </p:cNvSpPr>
          <p:nvPr>
            <p:ph type="chart" sz="quarter" idx="13"/>
          </p:nvPr>
        </p:nvSpPr>
        <p:spPr/>
      </p:sp>
    </p:spTree>
    <p:extLst>
      <p:ext uri="{BB962C8B-B14F-4D97-AF65-F5344CB8AC3E}">
        <p14:creationId xmlns:p14="http://schemas.microsoft.com/office/powerpoint/2010/main" val="1000454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33904"/>
            <a:ext cx="11671236" cy="946564"/>
          </a:xfrm>
        </p:spPr>
        <p:txBody>
          <a:bodyPr anchor="ctr"/>
          <a:lstStyle/>
          <a:p>
            <a:r>
              <a:rPr lang="en-US" dirty="0"/>
              <a:t>Ecology’s strategic priorities</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4193" y="1109155"/>
            <a:ext cx="1344796" cy="928676"/>
          </a:xfrm>
          <a:prstGeom prst="rect">
            <a:avLst/>
          </a:prstGeom>
        </p:spPr>
      </p:pic>
      <p:pic>
        <p:nvPicPr>
          <p:cNvPr id="12" name="Picture 11" descr="Hand holding small pl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360" y="3431690"/>
            <a:ext cx="889596" cy="889594"/>
          </a:xfrm>
          <a:prstGeom prst="rect">
            <a:avLst/>
          </a:prstGeom>
        </p:spPr>
      </p:pic>
      <p:sp>
        <p:nvSpPr>
          <p:cNvPr id="6" name="TextBox 5"/>
          <p:cNvSpPr txBox="1"/>
          <p:nvPr/>
        </p:nvSpPr>
        <p:spPr>
          <a:xfrm>
            <a:off x="451113" y="4417356"/>
            <a:ext cx="2331353" cy="1938992"/>
          </a:xfrm>
          <a:prstGeom prst="rect">
            <a:avLst/>
          </a:prstGeom>
          <a:noFill/>
        </p:spPr>
        <p:txBody>
          <a:bodyPr wrap="square" rtlCol="0">
            <a:spAutoFit/>
          </a:bodyPr>
          <a:lstStyle/>
          <a:p>
            <a:r>
              <a:rPr lang="en-US" sz="2400" dirty="0"/>
              <a:t>Support and engage our communities, customers, and employees</a:t>
            </a:r>
          </a:p>
        </p:txBody>
      </p:sp>
      <p:pic>
        <p:nvPicPr>
          <p:cNvPr id="13" name="Picture 12" descr="Earth with thermome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7553" y="3431690"/>
            <a:ext cx="889596" cy="889594"/>
          </a:xfrm>
          <a:prstGeom prst="rect">
            <a:avLst/>
          </a:prstGeom>
        </p:spPr>
      </p:pic>
      <p:sp>
        <p:nvSpPr>
          <p:cNvPr id="7" name="TextBox 6"/>
          <p:cNvSpPr txBox="1"/>
          <p:nvPr/>
        </p:nvSpPr>
        <p:spPr>
          <a:xfrm>
            <a:off x="2782466" y="4417356"/>
            <a:ext cx="2331353" cy="1200329"/>
          </a:xfrm>
          <a:prstGeom prst="rect">
            <a:avLst/>
          </a:prstGeom>
          <a:noFill/>
        </p:spPr>
        <p:txBody>
          <a:bodyPr wrap="square" rtlCol="0">
            <a:spAutoFit/>
          </a:bodyPr>
          <a:lstStyle/>
          <a:p>
            <a:r>
              <a:rPr lang="en-US" sz="2400" dirty="0"/>
              <a:t>Reduce and prepare for climate impacts</a:t>
            </a:r>
          </a:p>
        </p:txBody>
      </p:sp>
      <p:pic>
        <p:nvPicPr>
          <p:cNvPr id="14" name="Picture 13" descr="Spilled oil dru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793" y="3431689"/>
            <a:ext cx="889596" cy="889594"/>
          </a:xfrm>
          <a:prstGeom prst="rect">
            <a:avLst/>
          </a:prstGeom>
        </p:spPr>
      </p:pic>
      <p:sp>
        <p:nvSpPr>
          <p:cNvPr id="8" name="TextBox 7"/>
          <p:cNvSpPr txBox="1"/>
          <p:nvPr/>
        </p:nvSpPr>
        <p:spPr>
          <a:xfrm>
            <a:off x="5113819" y="4417356"/>
            <a:ext cx="2331353" cy="1569660"/>
          </a:xfrm>
          <a:prstGeom prst="rect">
            <a:avLst/>
          </a:prstGeom>
          <a:noFill/>
        </p:spPr>
        <p:txBody>
          <a:bodyPr wrap="square" rtlCol="0">
            <a:spAutoFit/>
          </a:bodyPr>
          <a:lstStyle/>
          <a:p>
            <a:r>
              <a:rPr lang="en-US" sz="2400" dirty="0"/>
              <a:t>Prevent and reduce toxic threats and pollution</a:t>
            </a:r>
          </a:p>
        </p:txBody>
      </p:sp>
      <p:pic>
        <p:nvPicPr>
          <p:cNvPr id="15" name="Picture 14" descr="Water drop with cyclical arrows around i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4567" y="3431688"/>
            <a:ext cx="889596" cy="889594"/>
          </a:xfrm>
          <a:prstGeom prst="rect">
            <a:avLst/>
          </a:prstGeom>
        </p:spPr>
      </p:pic>
      <p:sp>
        <p:nvSpPr>
          <p:cNvPr id="10" name="TextBox 9"/>
          <p:cNvSpPr txBox="1"/>
          <p:nvPr/>
        </p:nvSpPr>
        <p:spPr>
          <a:xfrm>
            <a:off x="7445172" y="4417356"/>
            <a:ext cx="2331353" cy="1200329"/>
          </a:xfrm>
          <a:prstGeom prst="rect">
            <a:avLst/>
          </a:prstGeom>
          <a:noFill/>
        </p:spPr>
        <p:txBody>
          <a:bodyPr wrap="square" rtlCol="0">
            <a:spAutoFit/>
          </a:bodyPr>
          <a:lstStyle/>
          <a:p>
            <a:r>
              <a:rPr lang="en-US" sz="2400" dirty="0"/>
              <a:t>Protect and manage our state's waters</a:t>
            </a:r>
          </a:p>
        </p:txBody>
      </p:sp>
      <p:pic>
        <p:nvPicPr>
          <p:cNvPr id="16" name="Picture 15" descr="Mountain with water waves beneath i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6864" y="3431688"/>
            <a:ext cx="889596" cy="889594"/>
          </a:xfrm>
          <a:prstGeom prst="rect">
            <a:avLst/>
          </a:prstGeom>
        </p:spPr>
      </p:pic>
      <p:sp>
        <p:nvSpPr>
          <p:cNvPr id="9" name="TextBox 8"/>
          <p:cNvSpPr txBox="1"/>
          <p:nvPr/>
        </p:nvSpPr>
        <p:spPr>
          <a:xfrm>
            <a:off x="9776525" y="4417356"/>
            <a:ext cx="2331353" cy="1200329"/>
          </a:xfrm>
          <a:prstGeom prst="rect">
            <a:avLst/>
          </a:prstGeom>
          <a:noFill/>
        </p:spPr>
        <p:txBody>
          <a:bodyPr wrap="square" rtlCol="0">
            <a:spAutoFit/>
          </a:bodyPr>
          <a:lstStyle/>
          <a:p>
            <a:r>
              <a:rPr lang="en-US" sz="2400" dirty="0"/>
              <a:t>Protect and restore Puget Sound</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22</a:t>
            </a:fld>
            <a:endParaRPr lang="en-US" dirty="0"/>
          </a:p>
        </p:txBody>
      </p:sp>
    </p:spTree>
    <p:extLst>
      <p:ext uri="{BB962C8B-B14F-4D97-AF65-F5344CB8AC3E}">
        <p14:creationId xmlns:p14="http://schemas.microsoft.com/office/powerpoint/2010/main" val="771549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Presentation Title Option 2</a:t>
            </a:r>
          </a:p>
        </p:txBody>
      </p:sp>
      <p:sp>
        <p:nvSpPr>
          <p:cNvPr id="3" name="Subtitle 2"/>
          <p:cNvSpPr>
            <a:spLocks noGrp="1"/>
          </p:cNvSpPr>
          <p:nvPr>
            <p:ph type="subTitle" idx="1"/>
          </p:nvPr>
        </p:nvSpPr>
        <p:spPr/>
        <p:txBody>
          <a:bodyPr>
            <a:noAutofit/>
          </a:bodyPr>
          <a:lstStyle/>
          <a:p>
            <a:r>
              <a:rPr lang="en-US" dirty="0"/>
              <a:t>Name</a:t>
            </a:r>
          </a:p>
          <a:p>
            <a:r>
              <a:rPr lang="en-US" dirty="0"/>
              <a:t>Date</a:t>
            </a:r>
          </a:p>
        </p:txBody>
      </p:sp>
      <p:sp>
        <p:nvSpPr>
          <p:cNvPr id="4" name="Slide Number Placeholder 3"/>
          <p:cNvSpPr>
            <a:spLocks noGrp="1"/>
          </p:cNvSpPr>
          <p:nvPr>
            <p:ph type="sldNum" sz="quarter" idx="12"/>
          </p:nvPr>
        </p:nvSpPr>
        <p:spPr/>
        <p:txBody>
          <a:bodyPr/>
          <a:lstStyle/>
          <a:p>
            <a:fld id="{BF275850-B71D-490D-965C-ED6AE5531855}" type="slidenum">
              <a:rPr lang="en-US" smtClean="0"/>
              <a:t>23</a:t>
            </a:fld>
            <a:endParaRPr lang="en-US"/>
          </a:p>
        </p:txBody>
      </p:sp>
      <p:pic>
        <p:nvPicPr>
          <p:cNvPr id="5" name="Picture 4" descr="A snow-covered Mount Rainier at sunset"/>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14859"/>
            <a:ext cx="12192000" cy="3733316"/>
          </a:xfrm>
          <a:prstGeom prst="rect">
            <a:avLst/>
          </a:prstGeom>
        </p:spPr>
      </p:pic>
    </p:spTree>
    <p:extLst>
      <p:ext uri="{BB962C8B-B14F-4D97-AF65-F5344CB8AC3E}">
        <p14:creationId xmlns:p14="http://schemas.microsoft.com/office/powerpoint/2010/main" val="42226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slide title</a:t>
            </a:r>
          </a:p>
        </p:txBody>
      </p:sp>
      <p:sp>
        <p:nvSpPr>
          <p:cNvPr id="4" name="TextBox 3"/>
          <p:cNvSpPr txBox="1"/>
          <p:nvPr/>
        </p:nvSpPr>
        <p:spPr>
          <a:xfrm>
            <a:off x="609600" y="1535953"/>
            <a:ext cx="5486400" cy="830997"/>
          </a:xfrm>
          <a:prstGeom prst="rect">
            <a:avLst/>
          </a:prstGeom>
          <a:noFill/>
        </p:spPr>
        <p:txBody>
          <a:bodyPr wrap="square" rtlCol="0">
            <a:spAutoFit/>
          </a:bodyPr>
          <a:lstStyle/>
          <a:p>
            <a:r>
              <a:rPr lang="en-US" sz="2400" dirty="0"/>
              <a:t>Optional summary or explanation of timeline information</a:t>
            </a:r>
          </a:p>
        </p:txBody>
      </p:sp>
      <p:sp>
        <p:nvSpPr>
          <p:cNvPr id="14" name="TextBox 13"/>
          <p:cNvSpPr txBox="1"/>
          <p:nvPr/>
        </p:nvSpPr>
        <p:spPr>
          <a:xfrm>
            <a:off x="498759" y="3508657"/>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3" name="TextBox 12"/>
          <p:cNvSpPr txBox="1"/>
          <p:nvPr/>
        </p:nvSpPr>
        <p:spPr>
          <a:xfrm>
            <a:off x="498759" y="3970322"/>
            <a:ext cx="2341423" cy="707886"/>
          </a:xfrm>
          <a:prstGeom prst="rect">
            <a:avLst/>
          </a:prstGeom>
          <a:noFill/>
        </p:spPr>
        <p:txBody>
          <a:bodyPr wrap="square" rtlCol="0">
            <a:spAutoFit/>
          </a:bodyPr>
          <a:lstStyle/>
          <a:p>
            <a:r>
              <a:rPr lang="en-US" sz="2000" dirty="0"/>
              <a:t>Event description or information</a:t>
            </a:r>
          </a:p>
        </p:txBody>
      </p:sp>
      <p:sp>
        <p:nvSpPr>
          <p:cNvPr id="16" name="TextBox 15"/>
          <p:cNvSpPr txBox="1"/>
          <p:nvPr/>
        </p:nvSpPr>
        <p:spPr>
          <a:xfrm>
            <a:off x="3352796" y="3508657"/>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5" name="TextBox 14"/>
          <p:cNvSpPr txBox="1"/>
          <p:nvPr/>
        </p:nvSpPr>
        <p:spPr>
          <a:xfrm>
            <a:off x="3352796" y="3950271"/>
            <a:ext cx="2341423" cy="707886"/>
          </a:xfrm>
          <a:prstGeom prst="rect">
            <a:avLst/>
          </a:prstGeom>
          <a:noFill/>
        </p:spPr>
        <p:txBody>
          <a:bodyPr wrap="square" rtlCol="0">
            <a:spAutoFit/>
          </a:bodyPr>
          <a:lstStyle/>
          <a:p>
            <a:r>
              <a:rPr lang="en-US" sz="2000" dirty="0"/>
              <a:t>Event description or information</a:t>
            </a:r>
          </a:p>
        </p:txBody>
      </p:sp>
      <p:sp>
        <p:nvSpPr>
          <p:cNvPr id="18" name="TextBox 17"/>
          <p:cNvSpPr txBox="1"/>
          <p:nvPr/>
        </p:nvSpPr>
        <p:spPr>
          <a:xfrm>
            <a:off x="6206833" y="3488605"/>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7" name="TextBox 16"/>
          <p:cNvSpPr txBox="1"/>
          <p:nvPr/>
        </p:nvSpPr>
        <p:spPr>
          <a:xfrm>
            <a:off x="6206833" y="3950270"/>
            <a:ext cx="2341423" cy="707886"/>
          </a:xfrm>
          <a:prstGeom prst="rect">
            <a:avLst/>
          </a:prstGeom>
          <a:noFill/>
        </p:spPr>
        <p:txBody>
          <a:bodyPr wrap="square" rtlCol="0">
            <a:spAutoFit/>
          </a:bodyPr>
          <a:lstStyle/>
          <a:p>
            <a:r>
              <a:rPr lang="en-US" sz="2000" dirty="0"/>
              <a:t>Event description or information</a:t>
            </a:r>
          </a:p>
        </p:txBody>
      </p:sp>
      <p:sp>
        <p:nvSpPr>
          <p:cNvPr id="20" name="TextBox 19"/>
          <p:cNvSpPr txBox="1"/>
          <p:nvPr/>
        </p:nvSpPr>
        <p:spPr>
          <a:xfrm>
            <a:off x="9060870" y="3488603"/>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9" name="TextBox 18"/>
          <p:cNvSpPr txBox="1"/>
          <p:nvPr/>
        </p:nvSpPr>
        <p:spPr>
          <a:xfrm>
            <a:off x="9060870" y="3950268"/>
            <a:ext cx="2341423" cy="707886"/>
          </a:xfrm>
          <a:prstGeom prst="rect">
            <a:avLst/>
          </a:prstGeom>
          <a:noFill/>
        </p:spPr>
        <p:txBody>
          <a:bodyPr wrap="square" rtlCol="0">
            <a:spAutoFit/>
          </a:bodyPr>
          <a:lstStyle/>
          <a:p>
            <a:r>
              <a:rPr lang="en-US" sz="2000" dirty="0"/>
              <a:t>Event description or information</a:t>
            </a:r>
          </a:p>
        </p:txBody>
      </p:sp>
      <p:grpSp>
        <p:nvGrpSpPr>
          <p:cNvPr id="5" name="Group 4" descr="Timeline graphic"/>
          <p:cNvGrpSpPr/>
          <p:nvPr/>
        </p:nvGrpSpPr>
        <p:grpSpPr>
          <a:xfrm>
            <a:off x="498759" y="3136881"/>
            <a:ext cx="8936186" cy="234394"/>
            <a:chOff x="498759" y="3136881"/>
            <a:chExt cx="8936186" cy="234394"/>
          </a:xfrm>
        </p:grpSpPr>
        <p:cxnSp>
          <p:nvCxnSpPr>
            <p:cNvPr id="6" name="Straight Connector 5" descr="Timeline"/>
            <p:cNvCxnSpPr>
              <a:stCxn id="8" idx="6"/>
              <a:endCxn id="12" idx="6"/>
            </p:cNvCxnSpPr>
            <p:nvPr/>
          </p:nvCxnSpPr>
          <p:spPr>
            <a:xfrm flipV="1">
              <a:off x="733151" y="3254077"/>
              <a:ext cx="8701794" cy="2"/>
            </a:xfrm>
            <a:prstGeom prst="line">
              <a:avLst/>
            </a:prstGeom>
            <a:ln w="285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Oval 7" descr="Year marker"/>
            <p:cNvSpPr/>
            <p:nvPr/>
          </p:nvSpPr>
          <p:spPr>
            <a:xfrm>
              <a:off x="498759" y="3136883"/>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descr="Year marker"/>
            <p:cNvSpPr/>
            <p:nvPr/>
          </p:nvSpPr>
          <p:spPr>
            <a:xfrm>
              <a:off x="3399360" y="3136881"/>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descr="Year marker"/>
            <p:cNvSpPr/>
            <p:nvPr/>
          </p:nvSpPr>
          <p:spPr>
            <a:xfrm>
              <a:off x="6299956" y="3136883"/>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descr="Year marker"/>
            <p:cNvSpPr/>
            <p:nvPr/>
          </p:nvSpPr>
          <p:spPr>
            <a:xfrm>
              <a:off x="9200553" y="3136881"/>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p:cNvSpPr>
            <a:spLocks noGrp="1"/>
          </p:cNvSpPr>
          <p:nvPr>
            <p:ph type="sldNum" sz="quarter" idx="12"/>
          </p:nvPr>
        </p:nvSpPr>
        <p:spPr/>
        <p:txBody>
          <a:bodyPr/>
          <a:lstStyle/>
          <a:p>
            <a:fld id="{BF275850-B71D-490D-965C-ED6AE5531855}" type="slidenum">
              <a:rPr lang="en-US" smtClean="0"/>
              <a:t>24</a:t>
            </a:fld>
            <a:endParaRPr lang="en-US" dirty="0"/>
          </a:p>
        </p:txBody>
      </p:sp>
    </p:spTree>
    <p:extLst>
      <p:ext uri="{BB962C8B-B14F-4D97-AF65-F5344CB8AC3E}">
        <p14:creationId xmlns:p14="http://schemas.microsoft.com/office/powerpoint/2010/main" val="3451617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slide title</a:t>
            </a:r>
          </a:p>
        </p:txBody>
      </p:sp>
      <p:sp>
        <p:nvSpPr>
          <p:cNvPr id="4" name="Content Placeholder 3"/>
          <p:cNvSpPr>
            <a:spLocks noGrp="1"/>
          </p:cNvSpPr>
          <p:nvPr>
            <p:ph idx="1"/>
          </p:nvPr>
        </p:nvSpPr>
        <p:spPr>
          <a:xfrm>
            <a:off x="615576" y="1535953"/>
            <a:ext cx="10903519" cy="756818"/>
          </a:xfrm>
        </p:spPr>
        <p:txBody>
          <a:bodyPr/>
          <a:lstStyle/>
          <a:p>
            <a:r>
              <a:rPr lang="en-US" dirty="0"/>
              <a:t>Optional summary or explanation of table information</a:t>
            </a:r>
          </a:p>
        </p:txBody>
      </p:sp>
      <p:graphicFrame>
        <p:nvGraphicFramePr>
          <p:cNvPr id="6" name="Table Placeholder 5" descr="Table placeholder"/>
          <p:cNvGraphicFramePr>
            <a:graphicFrameLocks noGrp="1"/>
          </p:cNvGraphicFramePr>
          <p:nvPr>
            <p:ph type="tbl" sz="quarter" idx="13"/>
            <p:extLst>
              <p:ext uri="{D42A27DB-BD31-4B8C-83A1-F6EECF244321}">
                <p14:modId xmlns:p14="http://schemas.microsoft.com/office/powerpoint/2010/main" val="1187685875"/>
              </p:ext>
            </p:extLst>
          </p:nvPr>
        </p:nvGraphicFramePr>
        <p:xfrm>
          <a:off x="615949" y="2175165"/>
          <a:ext cx="10903145" cy="4181184"/>
        </p:xfrm>
        <a:graphic>
          <a:graphicData uri="http://schemas.openxmlformats.org/drawingml/2006/table">
            <a:tbl>
              <a:tblPr firstRow="1" firstCol="1" bandRow="1">
                <a:tableStyleId>{0E3FDE45-AF77-4B5C-9715-49D594BDF05E}</a:tableStyleId>
              </a:tblPr>
              <a:tblGrid>
                <a:gridCol w="2180629">
                  <a:extLst>
                    <a:ext uri="{9D8B030D-6E8A-4147-A177-3AD203B41FA5}">
                      <a16:colId xmlns:a16="http://schemas.microsoft.com/office/drawing/2014/main" val="2094927771"/>
                    </a:ext>
                  </a:extLst>
                </a:gridCol>
                <a:gridCol w="2180629">
                  <a:extLst>
                    <a:ext uri="{9D8B030D-6E8A-4147-A177-3AD203B41FA5}">
                      <a16:colId xmlns:a16="http://schemas.microsoft.com/office/drawing/2014/main" val="1622508843"/>
                    </a:ext>
                  </a:extLst>
                </a:gridCol>
                <a:gridCol w="2180629">
                  <a:extLst>
                    <a:ext uri="{9D8B030D-6E8A-4147-A177-3AD203B41FA5}">
                      <a16:colId xmlns:a16="http://schemas.microsoft.com/office/drawing/2014/main" val="442466980"/>
                    </a:ext>
                  </a:extLst>
                </a:gridCol>
                <a:gridCol w="2180629">
                  <a:extLst>
                    <a:ext uri="{9D8B030D-6E8A-4147-A177-3AD203B41FA5}">
                      <a16:colId xmlns:a16="http://schemas.microsoft.com/office/drawing/2014/main" val="3391881486"/>
                    </a:ext>
                  </a:extLst>
                </a:gridCol>
                <a:gridCol w="2180629">
                  <a:extLst>
                    <a:ext uri="{9D8B030D-6E8A-4147-A177-3AD203B41FA5}">
                      <a16:colId xmlns:a16="http://schemas.microsoft.com/office/drawing/2014/main" val="231217597"/>
                    </a:ext>
                  </a:extLst>
                </a:gridCol>
              </a:tblGrid>
              <a:tr h="597312">
                <a:tc>
                  <a:txBody>
                    <a:bodyPr/>
                    <a:lstStyle/>
                    <a:p>
                      <a:r>
                        <a:rPr lang="en-US" b="0" dirty="0">
                          <a:latin typeface="+mj-lt"/>
                        </a:rPr>
                        <a:t>Heading</a:t>
                      </a:r>
                    </a:p>
                  </a:txBody>
                  <a:tcPr anchor="ctr">
                    <a:lnL w="12700" cap="flat" cmpd="sng" algn="ctr">
                      <a:no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0" dirty="0">
                          <a:latin typeface="+mj-lt"/>
                        </a:rPr>
                        <a:t>Heading</a:t>
                      </a:r>
                    </a:p>
                  </a:txBody>
                  <a:tcPr anchor="ctr">
                    <a:lnL>
                      <a:noFill/>
                    </a:lnL>
                  </a:tcPr>
                </a:tc>
                <a:tc>
                  <a:txBody>
                    <a:bodyPr/>
                    <a:lstStyle/>
                    <a:p>
                      <a:r>
                        <a:rPr lang="en-US" b="0" dirty="0">
                          <a:latin typeface="+mj-lt"/>
                        </a:rPr>
                        <a:t>Heading</a:t>
                      </a:r>
                    </a:p>
                  </a:txBody>
                  <a:tcPr anchor="ctr"/>
                </a:tc>
                <a:tc>
                  <a:txBody>
                    <a:bodyPr/>
                    <a:lstStyle/>
                    <a:p>
                      <a:r>
                        <a:rPr lang="en-US" b="0" dirty="0">
                          <a:latin typeface="+mj-lt"/>
                        </a:rPr>
                        <a:t>Heading</a:t>
                      </a:r>
                    </a:p>
                  </a:txBody>
                  <a:tcPr anchor="ctr"/>
                </a:tc>
                <a:tc>
                  <a:txBody>
                    <a:bodyPr/>
                    <a:lstStyle/>
                    <a:p>
                      <a:r>
                        <a:rPr lang="en-US" b="0" dirty="0">
                          <a:latin typeface="+mj-lt"/>
                        </a:rPr>
                        <a:t>Heading</a:t>
                      </a:r>
                    </a:p>
                  </a:txBody>
                  <a:tcPr anchor="ctr"/>
                </a:tc>
                <a:extLst>
                  <a:ext uri="{0D108BD9-81ED-4DB2-BD59-A6C34878D82A}">
                    <a16:rowId xmlns:a16="http://schemas.microsoft.com/office/drawing/2014/main" val="4194309439"/>
                  </a:ext>
                </a:extLst>
              </a:tr>
              <a:tr h="597312">
                <a:tc>
                  <a:txBody>
                    <a:bodyPr/>
                    <a:lstStyle/>
                    <a:p>
                      <a:r>
                        <a:rPr lang="en-US" dirty="0"/>
                        <a:t>Content</a:t>
                      </a:r>
                    </a:p>
                  </a:txBody>
                  <a:tcPr anchor="ctr">
                    <a:lnL w="12700" cap="flat" cmpd="sng" algn="ctr">
                      <a:no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774176073"/>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2971561634"/>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4118938951"/>
                  </a:ext>
                </a:extLst>
              </a:tr>
              <a:tr h="597312">
                <a:tc>
                  <a:txBody>
                    <a:bodyPr/>
                    <a:lstStyle/>
                    <a:p>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002524716"/>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081148013"/>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330832307"/>
                  </a:ext>
                </a:extLst>
              </a:tr>
            </a:tbl>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25</a:t>
            </a:fld>
            <a:endParaRPr lang="en-US"/>
          </a:p>
        </p:txBody>
      </p:sp>
    </p:spTree>
    <p:extLst>
      <p:ext uri="{BB962C8B-B14F-4D97-AF65-F5344CB8AC3E}">
        <p14:creationId xmlns:p14="http://schemas.microsoft.com/office/powerpoint/2010/main" val="3386051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slide title</a:t>
            </a:r>
          </a:p>
        </p:txBody>
      </p:sp>
      <p:sp>
        <p:nvSpPr>
          <p:cNvPr id="4" name="Content Placeholder 3"/>
          <p:cNvSpPr>
            <a:spLocks noGrp="1"/>
          </p:cNvSpPr>
          <p:nvPr>
            <p:ph idx="1"/>
          </p:nvPr>
        </p:nvSpPr>
        <p:spPr/>
        <p:txBody>
          <a:bodyPr/>
          <a:lstStyle/>
          <a:p>
            <a:r>
              <a:rPr lang="en-US" dirty="0"/>
              <a:t>Optional summary or explanation of bar chart</a:t>
            </a:r>
          </a:p>
        </p:txBody>
      </p:sp>
      <p:graphicFrame>
        <p:nvGraphicFramePr>
          <p:cNvPr id="8" name="Chart Placeholder 7" descr="Sample bar chart of information"/>
          <p:cNvGraphicFramePr>
            <a:graphicFrameLocks noGrp="1"/>
          </p:cNvGraphicFramePr>
          <p:nvPr>
            <p:ph type="chart" sz="quarter" idx="13"/>
            <p:extLst>
              <p:ext uri="{D42A27DB-BD31-4B8C-83A1-F6EECF244321}">
                <p14:modId xmlns:p14="http://schemas.microsoft.com/office/powerpoint/2010/main" val="1107622221"/>
              </p:ext>
            </p:extLst>
          </p:nvPr>
        </p:nvGraphicFramePr>
        <p:xfrm>
          <a:off x="1802823" y="2067790"/>
          <a:ext cx="8614063" cy="458239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26</a:t>
            </a:fld>
            <a:endParaRPr lang="en-US"/>
          </a:p>
        </p:txBody>
      </p:sp>
    </p:spTree>
    <p:extLst>
      <p:ext uri="{BB962C8B-B14F-4D97-AF65-F5344CB8AC3E}">
        <p14:creationId xmlns:p14="http://schemas.microsoft.com/office/powerpoint/2010/main" val="4058215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slide title 2</a:t>
            </a:r>
          </a:p>
        </p:txBody>
      </p:sp>
      <p:sp>
        <p:nvSpPr>
          <p:cNvPr id="4" name="Content Placeholder 3"/>
          <p:cNvSpPr>
            <a:spLocks noGrp="1"/>
          </p:cNvSpPr>
          <p:nvPr>
            <p:ph idx="1"/>
          </p:nvPr>
        </p:nvSpPr>
        <p:spPr/>
        <p:txBody>
          <a:bodyPr/>
          <a:lstStyle/>
          <a:p>
            <a:r>
              <a:rPr lang="en-US" dirty="0"/>
              <a:t>Optional summary or explanation of chart</a:t>
            </a:r>
          </a:p>
        </p:txBody>
      </p:sp>
      <p:graphicFrame>
        <p:nvGraphicFramePr>
          <p:cNvPr id="8" name="Chart Placeholder 7" descr="Sample bar chart of information"/>
          <p:cNvGraphicFramePr>
            <a:graphicFrameLocks noGrp="1"/>
          </p:cNvGraphicFramePr>
          <p:nvPr>
            <p:ph type="chart" sz="quarter" idx="13"/>
          </p:nvPr>
        </p:nvGraphicFramePr>
        <p:xfrm>
          <a:off x="615950" y="2021031"/>
          <a:ext cx="10902950" cy="447848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27</a:t>
            </a:fld>
            <a:endParaRPr lang="en-US"/>
          </a:p>
        </p:txBody>
      </p:sp>
    </p:spTree>
    <p:extLst>
      <p:ext uri="{BB962C8B-B14F-4D97-AF65-F5344CB8AC3E}">
        <p14:creationId xmlns:p14="http://schemas.microsoft.com/office/powerpoint/2010/main" val="2379005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Venn diagram title</a:t>
            </a:r>
          </a:p>
        </p:txBody>
      </p:sp>
      <p:sp>
        <p:nvSpPr>
          <p:cNvPr id="3" name="Content Placeholder 2"/>
          <p:cNvSpPr>
            <a:spLocks noGrp="1"/>
          </p:cNvSpPr>
          <p:nvPr>
            <p:ph idx="1"/>
          </p:nvPr>
        </p:nvSpPr>
        <p:spPr>
          <a:xfrm>
            <a:off x="615576" y="1535953"/>
            <a:ext cx="10903519" cy="765633"/>
          </a:xfrm>
        </p:spPr>
        <p:txBody>
          <a:bodyPr/>
          <a:lstStyle/>
          <a:p>
            <a:pPr marL="0" indent="0">
              <a:buNone/>
            </a:pPr>
            <a:r>
              <a:rPr lang="en-US" dirty="0"/>
              <a:t>Optional text explanation</a:t>
            </a:r>
          </a:p>
        </p:txBody>
      </p:sp>
      <p:sp>
        <p:nvSpPr>
          <p:cNvPr id="12" name="TextBox 11"/>
          <p:cNvSpPr txBox="1"/>
          <p:nvPr/>
        </p:nvSpPr>
        <p:spPr>
          <a:xfrm>
            <a:off x="745997" y="2967334"/>
            <a:ext cx="1910195" cy="461665"/>
          </a:xfrm>
          <a:prstGeom prst="rect">
            <a:avLst/>
          </a:prstGeom>
          <a:noFill/>
        </p:spPr>
        <p:txBody>
          <a:bodyPr wrap="square" rtlCol="0">
            <a:spAutoFit/>
          </a:bodyPr>
          <a:lstStyle/>
          <a:p>
            <a:pPr algn="r"/>
            <a:r>
              <a:rPr lang="en-US" sz="2400" dirty="0">
                <a:latin typeface="+mj-lt"/>
              </a:rPr>
              <a:t>Category 1</a:t>
            </a:r>
          </a:p>
        </p:txBody>
      </p:sp>
      <p:grpSp>
        <p:nvGrpSpPr>
          <p:cNvPr id="5" name="Group 4" descr="Left circle of Venn Diagram"/>
          <p:cNvGrpSpPr/>
          <p:nvPr/>
        </p:nvGrpSpPr>
        <p:grpSpPr>
          <a:xfrm>
            <a:off x="1101436" y="2126894"/>
            <a:ext cx="4994564" cy="4404149"/>
            <a:chOff x="1101436" y="2126894"/>
            <a:chExt cx="4994564" cy="4404149"/>
          </a:xfrm>
        </p:grpSpPr>
        <p:cxnSp>
          <p:nvCxnSpPr>
            <p:cNvPr id="26" name="Straight Connector 25" descr="Indicator line"/>
            <p:cNvCxnSpPr/>
            <p:nvPr/>
          </p:nvCxnSpPr>
          <p:spPr>
            <a:xfrm>
              <a:off x="1101436" y="3563334"/>
              <a:ext cx="1776846"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Freeform: Shape 11" descr="Left circle of a Venn diagram "/>
            <p:cNvSpPr/>
            <p:nvPr/>
          </p:nvSpPr>
          <p:spPr>
            <a:xfrm>
              <a:off x="2637700" y="2126894"/>
              <a:ext cx="3458300" cy="4404149"/>
            </a:xfrm>
            <a:custGeom>
              <a:avLst/>
              <a:gdLst>
                <a:gd name="connsiteX0" fmla="*/ 2244436 w 3524827"/>
                <a:gd name="connsiteY0" fmla="*/ 0 h 4488872"/>
                <a:gd name="connsiteX1" fmla="*/ 3499322 w 3524827"/>
                <a:gd name="connsiteY1" fmla="*/ 383314 h 4488872"/>
                <a:gd name="connsiteX2" fmla="*/ 3524827 w 3524827"/>
                <a:gd name="connsiteY2" fmla="*/ 402387 h 4488872"/>
                <a:gd name="connsiteX3" fmla="*/ 3377549 w 3524827"/>
                <a:gd name="connsiteY3" fmla="*/ 512520 h 4488872"/>
                <a:gd name="connsiteX4" fmla="*/ 2560783 w 3524827"/>
                <a:gd name="connsiteY4" fmla="*/ 2244436 h 4488872"/>
                <a:gd name="connsiteX5" fmla="*/ 3377549 w 3524827"/>
                <a:gd name="connsiteY5" fmla="*/ 3976352 h 4488872"/>
                <a:gd name="connsiteX6" fmla="*/ 3524827 w 3524827"/>
                <a:gd name="connsiteY6" fmla="*/ 4086486 h 4488872"/>
                <a:gd name="connsiteX7" fmla="*/ 3499322 w 3524827"/>
                <a:gd name="connsiteY7" fmla="*/ 4105558 h 4488872"/>
                <a:gd name="connsiteX8" fmla="*/ 2244436 w 3524827"/>
                <a:gd name="connsiteY8" fmla="*/ 4488872 h 4488872"/>
                <a:gd name="connsiteX9" fmla="*/ 0 w 3524827"/>
                <a:gd name="connsiteY9" fmla="*/ 2244436 h 4488872"/>
                <a:gd name="connsiteX10" fmla="*/ 2244436 w 3524827"/>
                <a:gd name="connsiteY10" fmla="*/ 0 h 44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827" h="4488872">
                  <a:moveTo>
                    <a:pt x="2244436" y="0"/>
                  </a:moveTo>
                  <a:cubicBezTo>
                    <a:pt x="2709274" y="0"/>
                    <a:pt x="3141107" y="141310"/>
                    <a:pt x="3499322" y="383314"/>
                  </a:cubicBezTo>
                  <a:lnTo>
                    <a:pt x="3524827" y="402387"/>
                  </a:lnTo>
                  <a:lnTo>
                    <a:pt x="3377549" y="512520"/>
                  </a:lnTo>
                  <a:cubicBezTo>
                    <a:pt x="2878730" y="924183"/>
                    <a:pt x="2560783" y="1547179"/>
                    <a:pt x="2560783" y="2244436"/>
                  </a:cubicBezTo>
                  <a:cubicBezTo>
                    <a:pt x="2560783" y="2941693"/>
                    <a:pt x="2878730" y="3564690"/>
                    <a:pt x="3377549" y="3976352"/>
                  </a:cubicBezTo>
                  <a:lnTo>
                    <a:pt x="3524827" y="4086486"/>
                  </a:lnTo>
                  <a:lnTo>
                    <a:pt x="3499322" y="4105558"/>
                  </a:lnTo>
                  <a:cubicBezTo>
                    <a:pt x="3141107" y="4347563"/>
                    <a:pt x="2709274" y="4488872"/>
                    <a:pt x="2244436" y="4488872"/>
                  </a:cubicBezTo>
                  <a:cubicBezTo>
                    <a:pt x="1004868" y="4488872"/>
                    <a:pt x="0" y="3484004"/>
                    <a:pt x="0" y="2244436"/>
                  </a:cubicBezTo>
                  <a:cubicBezTo>
                    <a:pt x="0" y="1004868"/>
                    <a:pt x="1004868" y="0"/>
                    <a:pt x="224443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4" name="TextBox 13"/>
          <p:cNvSpPr txBox="1"/>
          <p:nvPr/>
        </p:nvSpPr>
        <p:spPr>
          <a:xfrm>
            <a:off x="2938825" y="3332502"/>
            <a:ext cx="1910195" cy="461665"/>
          </a:xfrm>
          <a:prstGeom prst="rect">
            <a:avLst/>
          </a:prstGeom>
          <a:noFill/>
        </p:spPr>
        <p:txBody>
          <a:bodyPr wrap="square" rtlCol="0">
            <a:spAutoFit/>
          </a:bodyPr>
          <a:lstStyle/>
          <a:p>
            <a:pPr algn="ctr"/>
            <a:r>
              <a:rPr lang="en-US" sz="2400" dirty="0"/>
              <a:t>Item 1</a:t>
            </a:r>
          </a:p>
        </p:txBody>
      </p:sp>
      <p:sp>
        <p:nvSpPr>
          <p:cNvPr id="15" name="TextBox 14"/>
          <p:cNvSpPr txBox="1"/>
          <p:nvPr/>
        </p:nvSpPr>
        <p:spPr>
          <a:xfrm>
            <a:off x="2938824" y="3867302"/>
            <a:ext cx="1910195" cy="461665"/>
          </a:xfrm>
          <a:prstGeom prst="rect">
            <a:avLst/>
          </a:prstGeom>
          <a:noFill/>
        </p:spPr>
        <p:txBody>
          <a:bodyPr wrap="square" rtlCol="0">
            <a:spAutoFit/>
          </a:bodyPr>
          <a:lstStyle/>
          <a:p>
            <a:pPr algn="ctr"/>
            <a:r>
              <a:rPr lang="en-US" sz="2400" dirty="0"/>
              <a:t>Item 2</a:t>
            </a:r>
          </a:p>
        </p:txBody>
      </p:sp>
      <p:sp>
        <p:nvSpPr>
          <p:cNvPr id="16" name="TextBox 15"/>
          <p:cNvSpPr txBox="1"/>
          <p:nvPr/>
        </p:nvSpPr>
        <p:spPr>
          <a:xfrm>
            <a:off x="2938824" y="4402102"/>
            <a:ext cx="1910195" cy="461665"/>
          </a:xfrm>
          <a:prstGeom prst="rect">
            <a:avLst/>
          </a:prstGeom>
          <a:noFill/>
        </p:spPr>
        <p:txBody>
          <a:bodyPr wrap="square" rtlCol="0">
            <a:spAutoFit/>
          </a:bodyPr>
          <a:lstStyle/>
          <a:p>
            <a:pPr algn="ctr"/>
            <a:r>
              <a:rPr lang="en-US" sz="2400" dirty="0"/>
              <a:t>Item 3</a:t>
            </a:r>
          </a:p>
        </p:txBody>
      </p:sp>
      <p:sp>
        <p:nvSpPr>
          <p:cNvPr id="17" name="TextBox 16"/>
          <p:cNvSpPr txBox="1"/>
          <p:nvPr/>
        </p:nvSpPr>
        <p:spPr>
          <a:xfrm>
            <a:off x="2938824" y="4931772"/>
            <a:ext cx="1910195" cy="461665"/>
          </a:xfrm>
          <a:prstGeom prst="rect">
            <a:avLst/>
          </a:prstGeom>
          <a:noFill/>
        </p:spPr>
        <p:txBody>
          <a:bodyPr wrap="square" rtlCol="0">
            <a:spAutoFit/>
          </a:bodyPr>
          <a:lstStyle/>
          <a:p>
            <a:pPr algn="ctr"/>
            <a:r>
              <a:rPr lang="en-US" sz="2400" dirty="0"/>
              <a:t>Item 4</a:t>
            </a:r>
          </a:p>
        </p:txBody>
      </p:sp>
      <p:sp>
        <p:nvSpPr>
          <p:cNvPr id="13" name="TextBox 12"/>
          <p:cNvSpPr txBox="1"/>
          <p:nvPr/>
        </p:nvSpPr>
        <p:spPr>
          <a:xfrm>
            <a:off x="9554298" y="2967335"/>
            <a:ext cx="1910195" cy="461665"/>
          </a:xfrm>
          <a:prstGeom prst="rect">
            <a:avLst/>
          </a:prstGeom>
          <a:noFill/>
        </p:spPr>
        <p:txBody>
          <a:bodyPr wrap="square" rtlCol="0">
            <a:spAutoFit/>
          </a:bodyPr>
          <a:lstStyle/>
          <a:p>
            <a:r>
              <a:rPr lang="en-US" sz="2400" dirty="0">
                <a:latin typeface="+mj-lt"/>
              </a:rPr>
              <a:t>Category 2</a:t>
            </a:r>
          </a:p>
        </p:txBody>
      </p:sp>
      <p:grpSp>
        <p:nvGrpSpPr>
          <p:cNvPr id="6" name="Group 5" descr="Right circle of Venn Diagram"/>
          <p:cNvGrpSpPr/>
          <p:nvPr/>
        </p:nvGrpSpPr>
        <p:grpSpPr>
          <a:xfrm>
            <a:off x="6095998" y="2126894"/>
            <a:ext cx="4968098" cy="4404149"/>
            <a:chOff x="6095998" y="2126894"/>
            <a:chExt cx="4968098" cy="4404149"/>
          </a:xfrm>
        </p:grpSpPr>
        <p:cxnSp>
          <p:nvCxnSpPr>
            <p:cNvPr id="28" name="Straight Connector 27" descr="Indicator line"/>
            <p:cNvCxnSpPr/>
            <p:nvPr/>
          </p:nvCxnSpPr>
          <p:spPr>
            <a:xfrm>
              <a:off x="9287250" y="3559123"/>
              <a:ext cx="1776846" cy="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Freeform: Shape 10" descr="Right circle of a Venn diagram"/>
            <p:cNvSpPr/>
            <p:nvPr/>
          </p:nvSpPr>
          <p:spPr>
            <a:xfrm>
              <a:off x="6095998" y="2126894"/>
              <a:ext cx="3458301" cy="4404149"/>
            </a:xfrm>
            <a:custGeom>
              <a:avLst/>
              <a:gdLst>
                <a:gd name="connsiteX0" fmla="*/ 1280392 w 3524828"/>
                <a:gd name="connsiteY0" fmla="*/ 0 h 4488872"/>
                <a:gd name="connsiteX1" fmla="*/ 3524828 w 3524828"/>
                <a:gd name="connsiteY1" fmla="*/ 2244436 h 4488872"/>
                <a:gd name="connsiteX2" fmla="*/ 1280392 w 3524828"/>
                <a:gd name="connsiteY2" fmla="*/ 4488872 h 4488872"/>
                <a:gd name="connsiteX3" fmla="*/ 25506 w 3524828"/>
                <a:gd name="connsiteY3" fmla="*/ 4105558 h 4488872"/>
                <a:gd name="connsiteX4" fmla="*/ 0 w 3524828"/>
                <a:gd name="connsiteY4" fmla="*/ 4086486 h 4488872"/>
                <a:gd name="connsiteX5" fmla="*/ 147279 w 3524828"/>
                <a:gd name="connsiteY5" fmla="*/ 3976352 h 4488872"/>
                <a:gd name="connsiteX6" fmla="*/ 964045 w 3524828"/>
                <a:gd name="connsiteY6" fmla="*/ 2244436 h 4488872"/>
                <a:gd name="connsiteX7" fmla="*/ 147279 w 3524828"/>
                <a:gd name="connsiteY7" fmla="*/ 512520 h 4488872"/>
                <a:gd name="connsiteX8" fmla="*/ 0 w 3524828"/>
                <a:gd name="connsiteY8" fmla="*/ 402387 h 4488872"/>
                <a:gd name="connsiteX9" fmla="*/ 25506 w 3524828"/>
                <a:gd name="connsiteY9" fmla="*/ 383314 h 4488872"/>
                <a:gd name="connsiteX10" fmla="*/ 1280392 w 3524828"/>
                <a:gd name="connsiteY10" fmla="*/ 0 h 44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828" h="4488872">
                  <a:moveTo>
                    <a:pt x="1280392" y="0"/>
                  </a:moveTo>
                  <a:cubicBezTo>
                    <a:pt x="2519960" y="0"/>
                    <a:pt x="3524828" y="1004868"/>
                    <a:pt x="3524828" y="2244436"/>
                  </a:cubicBezTo>
                  <a:cubicBezTo>
                    <a:pt x="3524828" y="3484004"/>
                    <a:pt x="2519960" y="4488872"/>
                    <a:pt x="1280392" y="4488872"/>
                  </a:cubicBezTo>
                  <a:cubicBezTo>
                    <a:pt x="815554" y="4488872"/>
                    <a:pt x="383721" y="4347563"/>
                    <a:pt x="25506" y="4105558"/>
                  </a:cubicBezTo>
                  <a:lnTo>
                    <a:pt x="0" y="4086486"/>
                  </a:lnTo>
                  <a:lnTo>
                    <a:pt x="147279" y="3976352"/>
                  </a:lnTo>
                  <a:cubicBezTo>
                    <a:pt x="646098" y="3564690"/>
                    <a:pt x="964045" y="2941693"/>
                    <a:pt x="964045" y="2244436"/>
                  </a:cubicBezTo>
                  <a:cubicBezTo>
                    <a:pt x="964045" y="1547179"/>
                    <a:pt x="646098" y="924183"/>
                    <a:pt x="147279" y="512520"/>
                  </a:cubicBezTo>
                  <a:lnTo>
                    <a:pt x="0" y="402387"/>
                  </a:lnTo>
                  <a:lnTo>
                    <a:pt x="25506" y="383314"/>
                  </a:lnTo>
                  <a:cubicBezTo>
                    <a:pt x="383721" y="141310"/>
                    <a:pt x="815554" y="0"/>
                    <a:pt x="1280392" y="0"/>
                  </a:cubicBezTo>
                  <a:close/>
                </a:path>
              </a:pathLst>
            </a:cu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TextBox 17"/>
          <p:cNvSpPr txBox="1"/>
          <p:nvPr/>
        </p:nvSpPr>
        <p:spPr>
          <a:xfrm>
            <a:off x="7361471" y="3336486"/>
            <a:ext cx="1910195" cy="461665"/>
          </a:xfrm>
          <a:prstGeom prst="rect">
            <a:avLst/>
          </a:prstGeom>
          <a:noFill/>
        </p:spPr>
        <p:txBody>
          <a:bodyPr wrap="square" rtlCol="0">
            <a:spAutoFit/>
          </a:bodyPr>
          <a:lstStyle/>
          <a:p>
            <a:pPr algn="ctr"/>
            <a:r>
              <a:rPr lang="en-US" sz="2400" dirty="0"/>
              <a:t>Item 1</a:t>
            </a:r>
          </a:p>
        </p:txBody>
      </p:sp>
      <p:sp>
        <p:nvSpPr>
          <p:cNvPr id="19" name="TextBox 18"/>
          <p:cNvSpPr txBox="1"/>
          <p:nvPr/>
        </p:nvSpPr>
        <p:spPr>
          <a:xfrm>
            <a:off x="7361470" y="3871286"/>
            <a:ext cx="1910195" cy="461665"/>
          </a:xfrm>
          <a:prstGeom prst="rect">
            <a:avLst/>
          </a:prstGeom>
          <a:noFill/>
        </p:spPr>
        <p:txBody>
          <a:bodyPr wrap="square" rtlCol="0">
            <a:spAutoFit/>
          </a:bodyPr>
          <a:lstStyle/>
          <a:p>
            <a:pPr algn="ctr"/>
            <a:r>
              <a:rPr lang="en-US" sz="2400" dirty="0"/>
              <a:t>Item 2</a:t>
            </a:r>
          </a:p>
        </p:txBody>
      </p:sp>
      <p:sp>
        <p:nvSpPr>
          <p:cNvPr id="20" name="TextBox 19"/>
          <p:cNvSpPr txBox="1"/>
          <p:nvPr/>
        </p:nvSpPr>
        <p:spPr>
          <a:xfrm>
            <a:off x="7361470" y="4406086"/>
            <a:ext cx="1910195" cy="461665"/>
          </a:xfrm>
          <a:prstGeom prst="rect">
            <a:avLst/>
          </a:prstGeom>
          <a:noFill/>
        </p:spPr>
        <p:txBody>
          <a:bodyPr wrap="square" rtlCol="0">
            <a:spAutoFit/>
          </a:bodyPr>
          <a:lstStyle/>
          <a:p>
            <a:pPr algn="ctr"/>
            <a:r>
              <a:rPr lang="en-US" sz="2400" dirty="0"/>
              <a:t>Item 3</a:t>
            </a:r>
          </a:p>
        </p:txBody>
      </p:sp>
      <p:sp>
        <p:nvSpPr>
          <p:cNvPr id="21" name="TextBox 20"/>
          <p:cNvSpPr txBox="1"/>
          <p:nvPr/>
        </p:nvSpPr>
        <p:spPr>
          <a:xfrm>
            <a:off x="7342976" y="4935756"/>
            <a:ext cx="1910195" cy="461665"/>
          </a:xfrm>
          <a:prstGeom prst="rect">
            <a:avLst/>
          </a:prstGeom>
          <a:noFill/>
        </p:spPr>
        <p:txBody>
          <a:bodyPr wrap="square" rtlCol="0">
            <a:spAutoFit/>
          </a:bodyPr>
          <a:lstStyle/>
          <a:p>
            <a:pPr algn="ctr"/>
            <a:r>
              <a:rPr lang="en-US" sz="2400" dirty="0"/>
              <a:t>Item 4</a:t>
            </a:r>
          </a:p>
        </p:txBody>
      </p:sp>
      <p:sp>
        <p:nvSpPr>
          <p:cNvPr id="8" name="Freeform: Shape 12" descr="Venn diagram overlap"/>
          <p:cNvSpPr/>
          <p:nvPr/>
        </p:nvSpPr>
        <p:spPr>
          <a:xfrm>
            <a:off x="5150151" y="2521688"/>
            <a:ext cx="1891699" cy="3614565"/>
          </a:xfrm>
          <a:custGeom>
            <a:avLst/>
            <a:gdLst>
              <a:gd name="connsiteX0" fmla="*/ 964044 w 1928089"/>
              <a:gd name="connsiteY0" fmla="*/ 0 h 3684099"/>
              <a:gd name="connsiteX1" fmla="*/ 1111323 w 1928089"/>
              <a:gd name="connsiteY1" fmla="*/ 110133 h 3684099"/>
              <a:gd name="connsiteX2" fmla="*/ 1928089 w 1928089"/>
              <a:gd name="connsiteY2" fmla="*/ 1842049 h 3684099"/>
              <a:gd name="connsiteX3" fmla="*/ 1111323 w 1928089"/>
              <a:gd name="connsiteY3" fmla="*/ 3573965 h 3684099"/>
              <a:gd name="connsiteX4" fmla="*/ 964044 w 1928089"/>
              <a:gd name="connsiteY4" fmla="*/ 3684099 h 3684099"/>
              <a:gd name="connsiteX5" fmla="*/ 816766 w 1928089"/>
              <a:gd name="connsiteY5" fmla="*/ 3573965 h 3684099"/>
              <a:gd name="connsiteX6" fmla="*/ 0 w 1928089"/>
              <a:gd name="connsiteY6" fmla="*/ 1842049 h 3684099"/>
              <a:gd name="connsiteX7" fmla="*/ 816766 w 1928089"/>
              <a:gd name="connsiteY7" fmla="*/ 110133 h 3684099"/>
              <a:gd name="connsiteX8" fmla="*/ 964044 w 1928089"/>
              <a:gd name="connsiteY8" fmla="*/ 0 h 368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089" h="3684099">
                <a:moveTo>
                  <a:pt x="964044" y="0"/>
                </a:moveTo>
                <a:lnTo>
                  <a:pt x="1111323" y="110133"/>
                </a:lnTo>
                <a:cubicBezTo>
                  <a:pt x="1610142" y="521796"/>
                  <a:pt x="1928089" y="1144792"/>
                  <a:pt x="1928089" y="1842049"/>
                </a:cubicBezTo>
                <a:cubicBezTo>
                  <a:pt x="1928089" y="2539306"/>
                  <a:pt x="1610142" y="3162303"/>
                  <a:pt x="1111323" y="3573965"/>
                </a:cubicBezTo>
                <a:lnTo>
                  <a:pt x="964044" y="3684099"/>
                </a:lnTo>
                <a:lnTo>
                  <a:pt x="816766" y="3573965"/>
                </a:lnTo>
                <a:cubicBezTo>
                  <a:pt x="317947" y="3162303"/>
                  <a:pt x="0" y="2539306"/>
                  <a:pt x="0" y="1842049"/>
                </a:cubicBezTo>
                <a:cubicBezTo>
                  <a:pt x="0" y="1144792"/>
                  <a:pt x="317947" y="521796"/>
                  <a:pt x="816766" y="110133"/>
                </a:cubicBezTo>
                <a:lnTo>
                  <a:pt x="96404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TextBox 21"/>
          <p:cNvSpPr txBox="1"/>
          <p:nvPr/>
        </p:nvSpPr>
        <p:spPr>
          <a:xfrm>
            <a:off x="5087594" y="3631339"/>
            <a:ext cx="1910195" cy="461665"/>
          </a:xfrm>
          <a:prstGeom prst="rect">
            <a:avLst/>
          </a:prstGeom>
          <a:noFill/>
        </p:spPr>
        <p:txBody>
          <a:bodyPr wrap="square" rtlCol="0">
            <a:spAutoFit/>
          </a:bodyPr>
          <a:lstStyle/>
          <a:p>
            <a:pPr algn="ctr"/>
            <a:r>
              <a:rPr lang="en-US" sz="2400" dirty="0">
                <a:solidFill>
                  <a:schemeClr val="bg1"/>
                </a:solidFill>
              </a:rPr>
              <a:t>Item 1</a:t>
            </a:r>
          </a:p>
        </p:txBody>
      </p:sp>
      <p:sp>
        <p:nvSpPr>
          <p:cNvPr id="23" name="TextBox 22"/>
          <p:cNvSpPr txBox="1"/>
          <p:nvPr/>
        </p:nvSpPr>
        <p:spPr>
          <a:xfrm>
            <a:off x="5087593" y="4166139"/>
            <a:ext cx="1910195" cy="461665"/>
          </a:xfrm>
          <a:prstGeom prst="rect">
            <a:avLst/>
          </a:prstGeom>
          <a:noFill/>
        </p:spPr>
        <p:txBody>
          <a:bodyPr wrap="square" rtlCol="0">
            <a:spAutoFit/>
          </a:bodyPr>
          <a:lstStyle/>
          <a:p>
            <a:pPr algn="ctr"/>
            <a:r>
              <a:rPr lang="en-US" sz="2400" dirty="0">
                <a:solidFill>
                  <a:schemeClr val="bg1"/>
                </a:solidFill>
              </a:rPr>
              <a:t>Item 2</a:t>
            </a:r>
          </a:p>
        </p:txBody>
      </p:sp>
      <p:sp>
        <p:nvSpPr>
          <p:cNvPr id="24" name="TextBox 23"/>
          <p:cNvSpPr txBox="1"/>
          <p:nvPr/>
        </p:nvSpPr>
        <p:spPr>
          <a:xfrm>
            <a:off x="5087593" y="4700939"/>
            <a:ext cx="1910195" cy="461665"/>
          </a:xfrm>
          <a:prstGeom prst="rect">
            <a:avLst/>
          </a:prstGeom>
          <a:noFill/>
        </p:spPr>
        <p:txBody>
          <a:bodyPr wrap="square" rtlCol="0">
            <a:spAutoFit/>
          </a:bodyPr>
          <a:lstStyle/>
          <a:p>
            <a:pPr algn="ctr"/>
            <a:r>
              <a:rPr lang="en-US" sz="2400" dirty="0">
                <a:solidFill>
                  <a:schemeClr val="bg1"/>
                </a:solidFill>
              </a:rPr>
              <a:t>Item 3</a:t>
            </a:r>
          </a:p>
        </p:txBody>
      </p:sp>
      <p:sp>
        <p:nvSpPr>
          <p:cNvPr id="4" name="Slide Number Placeholder 3"/>
          <p:cNvSpPr>
            <a:spLocks noGrp="1"/>
          </p:cNvSpPr>
          <p:nvPr>
            <p:ph type="sldNum" sz="quarter" idx="12"/>
          </p:nvPr>
        </p:nvSpPr>
        <p:spPr/>
        <p:txBody>
          <a:bodyPr/>
          <a:lstStyle/>
          <a:p>
            <a:fld id="{BF275850-B71D-490D-965C-ED6AE5531855}" type="slidenum">
              <a:rPr lang="en-US" smtClean="0"/>
              <a:t>28</a:t>
            </a:fld>
            <a:endParaRPr lang="en-US"/>
          </a:p>
        </p:txBody>
      </p:sp>
    </p:spTree>
    <p:extLst>
      <p:ext uri="{BB962C8B-B14F-4D97-AF65-F5344CB8AC3E}">
        <p14:creationId xmlns:p14="http://schemas.microsoft.com/office/powerpoint/2010/main" val="2209259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DBED17-93F5-F142-F41C-4831ACE28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66" y="5257880"/>
            <a:ext cx="7361659" cy="534958"/>
          </a:xfrm>
          <a:prstGeom prst="rect">
            <a:avLst/>
          </a:prstGeom>
        </p:spPr>
      </p:pic>
      <p:grpSp>
        <p:nvGrpSpPr>
          <p:cNvPr id="24" name="Group 23">
            <a:extLst>
              <a:ext uri="{FF2B5EF4-FFF2-40B4-BE49-F238E27FC236}">
                <a16:creationId xmlns:a16="http://schemas.microsoft.com/office/drawing/2014/main" id="{DD19602E-8713-D334-E6AD-2C1C782997FB}"/>
              </a:ext>
            </a:extLst>
          </p:cNvPr>
          <p:cNvGrpSpPr/>
          <p:nvPr/>
        </p:nvGrpSpPr>
        <p:grpSpPr>
          <a:xfrm>
            <a:off x="523702" y="1588004"/>
            <a:ext cx="3878023" cy="4409972"/>
            <a:chOff x="523702" y="1588004"/>
            <a:chExt cx="3878023" cy="4409972"/>
          </a:xfrm>
        </p:grpSpPr>
        <p:sp>
          <p:nvSpPr>
            <p:cNvPr id="21" name="Rectangle: Rounded Corners 20">
              <a:extLst>
                <a:ext uri="{FF2B5EF4-FFF2-40B4-BE49-F238E27FC236}">
                  <a16:creationId xmlns:a16="http://schemas.microsoft.com/office/drawing/2014/main" id="{37284366-CF15-32EC-EB74-FF7136446F83}"/>
                </a:ext>
              </a:extLst>
            </p:cNvPr>
            <p:cNvSpPr/>
            <p:nvPr/>
          </p:nvSpPr>
          <p:spPr>
            <a:xfrm>
              <a:off x="523702" y="1588004"/>
              <a:ext cx="3878023" cy="3478948"/>
            </a:xfrm>
            <a:prstGeom prst="roundRect">
              <a:avLst/>
            </a:prstGeom>
            <a:solidFill>
              <a:srgbClr val="FFD76D">
                <a:alpha val="20000"/>
              </a:srgb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EFF7D39-BD5D-0FCE-AC97-287BF063736E}"/>
                </a:ext>
              </a:extLst>
            </p:cNvPr>
            <p:cNvSpPr/>
            <p:nvPr/>
          </p:nvSpPr>
          <p:spPr>
            <a:xfrm>
              <a:off x="831273" y="5119001"/>
              <a:ext cx="893618" cy="878975"/>
            </a:xfrm>
            <a:prstGeom prst="ellipse">
              <a:avLst/>
            </a:prstGeom>
            <a:noFill/>
            <a:ln w="57150">
              <a:solidFill>
                <a:srgbClr val="FFD7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kumimoji="1" lang="en-US" dirty="0"/>
              <a:t>Welcome to Zoom</a:t>
            </a:r>
            <a:endParaRPr lang="en-US" dirty="0"/>
          </a:p>
        </p:txBody>
      </p:sp>
      <p:sp>
        <p:nvSpPr>
          <p:cNvPr id="3" name="Content Placeholder 2"/>
          <p:cNvSpPr>
            <a:spLocks noGrp="1"/>
          </p:cNvSpPr>
          <p:nvPr>
            <p:ph idx="1"/>
          </p:nvPr>
        </p:nvSpPr>
        <p:spPr>
          <a:xfrm>
            <a:off x="565265" y="1775013"/>
            <a:ext cx="3777257" cy="3291938"/>
          </a:xfrm>
        </p:spPr>
        <p:txBody>
          <a:bodyPr>
            <a:normAutofit lnSpcReduction="10000"/>
          </a:bodyPr>
          <a:lstStyle/>
          <a:p>
            <a:r>
              <a:rPr lang="en-US" altLang="ja-JP" dirty="0"/>
              <a:t>Please mute your microphone to reduce background noise</a:t>
            </a:r>
          </a:p>
          <a:p>
            <a:pPr lvl="1"/>
            <a:r>
              <a:rPr lang="en-US" altLang="ja-JP" dirty="0"/>
              <a:t>Callers:</a:t>
            </a:r>
          </a:p>
          <a:p>
            <a:pPr lvl="2"/>
            <a:r>
              <a:rPr lang="en-US" altLang="ja-JP" dirty="0"/>
              <a:t>Dial *6 to mute and unmute</a:t>
            </a:r>
          </a:p>
          <a:p>
            <a:pPr lvl="2"/>
            <a:r>
              <a:rPr lang="en-US" altLang="ja-JP" dirty="0"/>
              <a:t>Dial *9 to Raise Hand</a:t>
            </a:r>
          </a:p>
          <a:p>
            <a:pPr lvl="1"/>
            <a:r>
              <a:rPr lang="en-US" altLang="ja-JP" dirty="0"/>
              <a:t>Online attendees please use the mute button</a:t>
            </a:r>
          </a:p>
        </p:txBody>
      </p:sp>
      <p:sp>
        <p:nvSpPr>
          <p:cNvPr id="4" name="Slide Number Placeholder 3"/>
          <p:cNvSpPr>
            <a:spLocks noGrp="1"/>
          </p:cNvSpPr>
          <p:nvPr>
            <p:ph type="sldNum" sz="quarter" idx="12"/>
          </p:nvPr>
        </p:nvSpPr>
        <p:spPr/>
        <p:txBody>
          <a:bodyPr/>
          <a:lstStyle/>
          <a:p>
            <a:fld id="{BF275850-B71D-490D-965C-ED6AE5531855}" type="slidenum">
              <a:rPr lang="en-US" smtClean="0"/>
              <a:t>3</a:t>
            </a:fld>
            <a:endParaRPr lang="en-US"/>
          </a:p>
        </p:txBody>
      </p:sp>
      <p:pic>
        <p:nvPicPr>
          <p:cNvPr id="8" name="Picture 7">
            <a:extLst>
              <a:ext uri="{FF2B5EF4-FFF2-40B4-BE49-F238E27FC236}">
                <a16:creationId xmlns:a16="http://schemas.microsoft.com/office/drawing/2014/main" id="{23001DA8-AEC5-F0C7-25D5-78554CC52FC6}"/>
              </a:ext>
            </a:extLst>
          </p:cNvPr>
          <p:cNvPicPr>
            <a:picLocks noChangeAspect="1"/>
          </p:cNvPicPr>
          <p:nvPr/>
        </p:nvPicPr>
        <p:blipFill rotWithShape="1">
          <a:blip r:embed="rId4">
            <a:extLst>
              <a:ext uri="{28A0092B-C50C-407E-A947-70E740481C1C}">
                <a14:useLocalDpi xmlns:a14="http://schemas.microsoft.com/office/drawing/2010/main" val="0"/>
              </a:ext>
            </a:extLst>
          </a:blip>
          <a:srcRect l="1501" t="4251" r="2540" b="37258"/>
          <a:stretch/>
        </p:blipFill>
        <p:spPr>
          <a:xfrm>
            <a:off x="8792633" y="4876715"/>
            <a:ext cx="2247900" cy="802302"/>
          </a:xfrm>
          <a:prstGeom prst="rect">
            <a:avLst/>
          </a:prstGeom>
          <a:ln>
            <a:noFill/>
          </a:ln>
          <a:effectLst>
            <a:outerShdw blurRad="292100" dist="139700" dir="2700000" algn="tl" rotWithShape="0">
              <a:srgbClr val="333333">
                <a:alpha val="65000"/>
              </a:srgbClr>
            </a:outerShdw>
          </a:effectLst>
        </p:spPr>
      </p:pic>
      <p:pic>
        <p:nvPicPr>
          <p:cNvPr id="10" name="08A3F0C2-B10A-4C5D-A1E7-6F47F7FC0E55" descr="632C9D52-9B2B-4D69-8DB2-5549ABF27263">
            <a:extLst>
              <a:ext uri="{FF2B5EF4-FFF2-40B4-BE49-F238E27FC236}">
                <a16:creationId xmlns:a16="http://schemas.microsoft.com/office/drawing/2014/main" id="{AE50FD2C-4FAA-F121-C0D8-51146AC713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2672" y="1645770"/>
            <a:ext cx="2369321" cy="2886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1DD0866-FFBE-408F-B6BE-9E90168AAD43" descr="3E7C4FF0-6EAC-4DBF-A7DF-E94D968C5333">
            <a:extLst>
              <a:ext uri="{FF2B5EF4-FFF2-40B4-BE49-F238E27FC236}">
                <a16:creationId xmlns:a16="http://schemas.microsoft.com/office/drawing/2014/main" id="{4D69AD82-632D-F8CD-8FD7-9C67A61B662B}"/>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972" t="474" r="831" b="1506"/>
          <a:stretch/>
        </p:blipFill>
        <p:spPr bwMode="auto">
          <a:xfrm>
            <a:off x="7251700" y="1659465"/>
            <a:ext cx="2501101" cy="2829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F923EAC6-05A5-7DDD-4987-FF6E0BE0CE27}"/>
              </a:ext>
            </a:extLst>
          </p:cNvPr>
          <p:cNvGrpSpPr/>
          <p:nvPr/>
        </p:nvGrpSpPr>
        <p:grpSpPr>
          <a:xfrm>
            <a:off x="3968376" y="1775013"/>
            <a:ext cx="3199473" cy="3345433"/>
            <a:chOff x="3819786" y="1775013"/>
            <a:chExt cx="3199473" cy="3345433"/>
          </a:xfrm>
        </p:grpSpPr>
        <p:sp>
          <p:nvSpPr>
            <p:cNvPr id="14" name="Oval 13">
              <a:extLst>
                <a:ext uri="{FF2B5EF4-FFF2-40B4-BE49-F238E27FC236}">
                  <a16:creationId xmlns:a16="http://schemas.microsoft.com/office/drawing/2014/main" id="{D496FC51-C2F4-DB82-3906-B05E6E9A1CD3}"/>
                </a:ext>
              </a:extLst>
            </p:cNvPr>
            <p:cNvSpPr/>
            <p:nvPr/>
          </p:nvSpPr>
          <p:spPr>
            <a:xfrm>
              <a:off x="6125641" y="1775013"/>
              <a:ext cx="893618" cy="392600"/>
            </a:xfrm>
            <a:prstGeom prst="ellipse">
              <a:avLst/>
            </a:prstGeom>
            <a:noFill/>
            <a:ln w="57150">
              <a:solidFill>
                <a:srgbClr val="FFD7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3441C60-8177-3408-D875-7201D1FD2E19}"/>
                </a:ext>
              </a:extLst>
            </p:cNvPr>
            <p:cNvSpPr/>
            <p:nvPr/>
          </p:nvSpPr>
          <p:spPr>
            <a:xfrm rot="8766005">
              <a:off x="3819786" y="4814969"/>
              <a:ext cx="1487191"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Arrow: Right 16">
            <a:extLst>
              <a:ext uri="{FF2B5EF4-FFF2-40B4-BE49-F238E27FC236}">
                <a16:creationId xmlns:a16="http://schemas.microsoft.com/office/drawing/2014/main" id="{287FD42C-D650-3DA3-B5E0-ABEC443120F5}"/>
              </a:ext>
            </a:extLst>
          </p:cNvPr>
          <p:cNvSpPr/>
          <p:nvPr/>
        </p:nvSpPr>
        <p:spPr>
          <a:xfrm rot="9587106">
            <a:off x="4518691" y="4852925"/>
            <a:ext cx="2737325"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9D0BCE5B-35CA-67C1-4FBD-72134530AF27}"/>
              </a:ext>
            </a:extLst>
          </p:cNvPr>
          <p:cNvSpPr/>
          <p:nvPr/>
        </p:nvSpPr>
        <p:spPr>
          <a:xfrm rot="9998493">
            <a:off x="6761047" y="5105141"/>
            <a:ext cx="2013121"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grpSp>
        <p:nvGrpSpPr>
          <p:cNvPr id="16" name="Group 15" descr="List Item 1"/>
          <p:cNvGrpSpPr/>
          <p:nvPr/>
        </p:nvGrpSpPr>
        <p:grpSpPr>
          <a:xfrm>
            <a:off x="3476702" y="918994"/>
            <a:ext cx="6226098" cy="703031"/>
            <a:chOff x="3476702" y="918994"/>
            <a:chExt cx="6226098" cy="703031"/>
          </a:xfrm>
        </p:grpSpPr>
        <p:sp>
          <p:nvSpPr>
            <p:cNvPr id="4" name="Oval 3" descr="Decorative"/>
            <p:cNvSpPr/>
            <p:nvPr/>
          </p:nvSpPr>
          <p:spPr>
            <a:xfrm>
              <a:off x="3476702" y="918994"/>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1</a:t>
              </a:r>
            </a:p>
          </p:txBody>
        </p:sp>
        <p:sp>
          <p:nvSpPr>
            <p:cNvPr id="10" name="TextBox 9"/>
            <p:cNvSpPr txBox="1"/>
            <p:nvPr/>
          </p:nvSpPr>
          <p:spPr>
            <a:xfrm>
              <a:off x="4313382" y="1046081"/>
              <a:ext cx="5389418" cy="461665"/>
            </a:xfrm>
            <a:prstGeom prst="rect">
              <a:avLst/>
            </a:prstGeom>
            <a:noFill/>
          </p:spPr>
          <p:txBody>
            <a:bodyPr wrap="square" rtlCol="0" anchor="ctr">
              <a:spAutoFit/>
            </a:bodyPr>
            <a:lstStyle/>
            <a:p>
              <a:r>
                <a:rPr lang="en-US" sz="2400" dirty="0"/>
                <a:t>Welcome, Roll Call, Agenda Review</a:t>
              </a:r>
            </a:p>
          </p:txBody>
        </p:sp>
      </p:grpSp>
      <p:grpSp>
        <p:nvGrpSpPr>
          <p:cNvPr id="17" name="Group 16" descr="List Item 2"/>
          <p:cNvGrpSpPr/>
          <p:nvPr/>
        </p:nvGrpSpPr>
        <p:grpSpPr>
          <a:xfrm>
            <a:off x="3476702" y="2022940"/>
            <a:ext cx="6226098" cy="703031"/>
            <a:chOff x="3476702" y="1802227"/>
            <a:chExt cx="6226098" cy="703031"/>
          </a:xfrm>
        </p:grpSpPr>
        <p:sp>
          <p:nvSpPr>
            <p:cNvPr id="5" name="Oval 4" descr="Decorative"/>
            <p:cNvSpPr/>
            <p:nvPr/>
          </p:nvSpPr>
          <p:spPr>
            <a:xfrm>
              <a:off x="3476702" y="180222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2</a:t>
              </a:r>
            </a:p>
          </p:txBody>
        </p:sp>
        <p:sp>
          <p:nvSpPr>
            <p:cNvPr id="11" name="TextBox 10" descr="List Item 2"/>
            <p:cNvSpPr txBox="1"/>
            <p:nvPr/>
          </p:nvSpPr>
          <p:spPr>
            <a:xfrm>
              <a:off x="4313382" y="1922909"/>
              <a:ext cx="5389418" cy="461665"/>
            </a:xfrm>
            <a:prstGeom prst="rect">
              <a:avLst/>
            </a:prstGeom>
            <a:noFill/>
          </p:spPr>
          <p:txBody>
            <a:bodyPr wrap="square" rtlCol="0" anchor="ctr">
              <a:spAutoFit/>
            </a:bodyPr>
            <a:lstStyle/>
            <a:p>
              <a:r>
                <a:rPr lang="en-US" sz="2400" dirty="0"/>
                <a:t>Introduction</a:t>
              </a:r>
            </a:p>
          </p:txBody>
        </p:sp>
      </p:grpSp>
      <p:grpSp>
        <p:nvGrpSpPr>
          <p:cNvPr id="18" name="Group 17" descr="List Item 3"/>
          <p:cNvGrpSpPr/>
          <p:nvPr/>
        </p:nvGrpSpPr>
        <p:grpSpPr>
          <a:xfrm>
            <a:off x="3476701" y="3124719"/>
            <a:ext cx="6226099" cy="703031"/>
            <a:chOff x="3476701" y="2685460"/>
            <a:chExt cx="6226099" cy="703031"/>
          </a:xfrm>
        </p:grpSpPr>
        <p:sp>
          <p:nvSpPr>
            <p:cNvPr id="6" name="Oval 5" descr="Decorative"/>
            <p:cNvSpPr/>
            <p:nvPr/>
          </p:nvSpPr>
          <p:spPr>
            <a:xfrm>
              <a:off x="3476701" y="2685460"/>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3</a:t>
              </a:r>
            </a:p>
          </p:txBody>
        </p:sp>
        <p:sp>
          <p:nvSpPr>
            <p:cNvPr id="12" name="TextBox 11"/>
            <p:cNvSpPr txBox="1"/>
            <p:nvPr/>
          </p:nvSpPr>
          <p:spPr>
            <a:xfrm>
              <a:off x="4313382" y="2810760"/>
              <a:ext cx="5389418" cy="461665"/>
            </a:xfrm>
            <a:prstGeom prst="rect">
              <a:avLst/>
            </a:prstGeom>
            <a:noFill/>
          </p:spPr>
          <p:txBody>
            <a:bodyPr wrap="square" rtlCol="0" anchor="ctr">
              <a:spAutoFit/>
            </a:bodyPr>
            <a:lstStyle/>
            <a:p>
              <a:r>
                <a:rPr lang="en-US" sz="2400" dirty="0"/>
                <a:t>New Business</a:t>
              </a:r>
            </a:p>
          </p:txBody>
        </p:sp>
      </p:grpSp>
      <p:grpSp>
        <p:nvGrpSpPr>
          <p:cNvPr id="19" name="Group 18" descr="List Item 4"/>
          <p:cNvGrpSpPr/>
          <p:nvPr/>
        </p:nvGrpSpPr>
        <p:grpSpPr>
          <a:xfrm>
            <a:off x="3476701" y="4228665"/>
            <a:ext cx="6226099" cy="703031"/>
            <a:chOff x="3476701" y="3568157"/>
            <a:chExt cx="6226099" cy="703031"/>
          </a:xfrm>
        </p:grpSpPr>
        <p:sp>
          <p:nvSpPr>
            <p:cNvPr id="7" name="Oval 6" descr="Decorative"/>
            <p:cNvSpPr/>
            <p:nvPr/>
          </p:nvSpPr>
          <p:spPr>
            <a:xfrm>
              <a:off x="3476701" y="356815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4</a:t>
              </a:r>
            </a:p>
          </p:txBody>
        </p:sp>
        <p:sp>
          <p:nvSpPr>
            <p:cNvPr id="13" name="TextBox 12"/>
            <p:cNvSpPr txBox="1"/>
            <p:nvPr/>
          </p:nvSpPr>
          <p:spPr>
            <a:xfrm>
              <a:off x="4313382" y="3710291"/>
              <a:ext cx="5389418" cy="461665"/>
            </a:xfrm>
            <a:prstGeom prst="rect">
              <a:avLst/>
            </a:prstGeom>
            <a:noFill/>
          </p:spPr>
          <p:txBody>
            <a:bodyPr wrap="square" rtlCol="0" anchor="ctr">
              <a:spAutoFit/>
            </a:bodyPr>
            <a:lstStyle/>
            <a:p>
              <a:r>
                <a:rPr lang="en-US" sz="2400" dirty="0"/>
                <a:t>Old Business</a:t>
              </a:r>
            </a:p>
          </p:txBody>
        </p:sp>
      </p:grpSp>
      <p:grpSp>
        <p:nvGrpSpPr>
          <p:cNvPr id="21" name="Group 20" descr="List Item 6"/>
          <p:cNvGrpSpPr/>
          <p:nvPr/>
        </p:nvGrpSpPr>
        <p:grpSpPr>
          <a:xfrm>
            <a:off x="3476701" y="5232582"/>
            <a:ext cx="6226099" cy="703031"/>
            <a:chOff x="3476701" y="5334623"/>
            <a:chExt cx="6226099" cy="703031"/>
          </a:xfrm>
        </p:grpSpPr>
        <p:sp>
          <p:nvSpPr>
            <p:cNvPr id="9" name="Oval 8" descr="Decorative"/>
            <p:cNvSpPr/>
            <p:nvPr/>
          </p:nvSpPr>
          <p:spPr>
            <a:xfrm>
              <a:off x="3476701" y="5334623"/>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6</a:t>
              </a:r>
            </a:p>
          </p:txBody>
        </p:sp>
        <p:sp>
          <p:nvSpPr>
            <p:cNvPr id="15" name="TextBox 14"/>
            <p:cNvSpPr txBox="1"/>
            <p:nvPr/>
          </p:nvSpPr>
          <p:spPr>
            <a:xfrm>
              <a:off x="4313382" y="5453937"/>
              <a:ext cx="5389418" cy="461665"/>
            </a:xfrm>
            <a:prstGeom prst="rect">
              <a:avLst/>
            </a:prstGeom>
            <a:noFill/>
          </p:spPr>
          <p:txBody>
            <a:bodyPr wrap="square" rtlCol="0" anchor="ctr">
              <a:spAutoFit/>
            </a:bodyPr>
            <a:lstStyle/>
            <a:p>
              <a:r>
                <a:rPr lang="en-US" sz="2400" dirty="0"/>
                <a:t>Announcements</a:t>
              </a:r>
            </a:p>
          </p:txBody>
        </p:sp>
      </p:grpSp>
      <p:sp>
        <p:nvSpPr>
          <p:cNvPr id="3" name="Slide Number Placeholder 2"/>
          <p:cNvSpPr>
            <a:spLocks noGrp="1"/>
          </p:cNvSpPr>
          <p:nvPr>
            <p:ph type="sldNum" sz="quarter" idx="12"/>
          </p:nvPr>
        </p:nvSpPr>
        <p:spPr/>
        <p:txBody>
          <a:bodyPr/>
          <a:lstStyle/>
          <a:p>
            <a:fld id="{BF275850-B71D-490D-965C-ED6AE5531855}" type="slidenum">
              <a:rPr lang="en-US" smtClean="0"/>
              <a:pPr/>
              <a:t>4</a:t>
            </a:fld>
            <a:endParaRPr lang="en-US" dirty="0"/>
          </a:p>
        </p:txBody>
      </p:sp>
    </p:spTree>
    <p:extLst>
      <p:ext uri="{BB962C8B-B14F-4D97-AF65-F5344CB8AC3E}">
        <p14:creationId xmlns:p14="http://schemas.microsoft.com/office/powerpoint/2010/main" val="1757243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 Damage Assessment Committee</a:t>
            </a:r>
          </a:p>
        </p:txBody>
      </p:sp>
      <p:pic>
        <p:nvPicPr>
          <p:cNvPr id="40" name="Content Placeholder 39">
            <a:extLst>
              <a:ext uri="{FF2B5EF4-FFF2-40B4-BE49-F238E27FC236}">
                <a16:creationId xmlns:a16="http://schemas.microsoft.com/office/drawing/2014/main" id="{207D1887-01DB-C20C-5786-C3DE4FC8B3BE}"/>
              </a:ext>
            </a:extLst>
          </p:cNvPr>
          <p:cNvPicPr>
            <a:picLocks noGrp="1" noChangeAspect="1"/>
          </p:cNvPicPr>
          <p:nvPr>
            <p:ph idx="1"/>
          </p:nvPr>
        </p:nvPicPr>
        <p:blipFill rotWithShape="1">
          <a:blip r:embed="rId3"/>
          <a:srcRect r="69227"/>
          <a:stretch/>
        </p:blipFill>
        <p:spPr>
          <a:xfrm>
            <a:off x="3544672" y="1955505"/>
            <a:ext cx="3355159" cy="2090447"/>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5</a:t>
            </a:fld>
            <a:endParaRPr lang="en-US"/>
          </a:p>
        </p:txBody>
      </p:sp>
      <p:pic>
        <p:nvPicPr>
          <p:cNvPr id="6" name="Picture 5">
            <a:extLst>
              <a:ext uri="{FF2B5EF4-FFF2-40B4-BE49-F238E27FC236}">
                <a16:creationId xmlns:a16="http://schemas.microsoft.com/office/drawing/2014/main" id="{C31FE8F6-0A80-EEA7-9356-A8BC56E9E010}"/>
              </a:ext>
            </a:extLst>
          </p:cNvPr>
          <p:cNvPicPr>
            <a:picLocks noChangeAspect="1"/>
          </p:cNvPicPr>
          <p:nvPr/>
        </p:nvPicPr>
        <p:blipFill>
          <a:blip r:embed="rId4"/>
          <a:stretch>
            <a:fillRect/>
          </a:stretch>
        </p:blipFill>
        <p:spPr>
          <a:xfrm>
            <a:off x="2363292" y="4159863"/>
            <a:ext cx="4163786" cy="1371600"/>
          </a:xfrm>
          <a:prstGeom prst="rect">
            <a:avLst/>
          </a:prstGeom>
        </p:spPr>
      </p:pic>
      <p:pic>
        <p:nvPicPr>
          <p:cNvPr id="7" name="Content Placeholder 39">
            <a:extLst>
              <a:ext uri="{FF2B5EF4-FFF2-40B4-BE49-F238E27FC236}">
                <a16:creationId xmlns:a16="http://schemas.microsoft.com/office/drawing/2014/main" id="{00A07708-9456-9B79-9788-0641D6C731EF}"/>
              </a:ext>
            </a:extLst>
          </p:cNvPr>
          <p:cNvPicPr>
            <a:picLocks noChangeAspect="1"/>
          </p:cNvPicPr>
          <p:nvPr/>
        </p:nvPicPr>
        <p:blipFill rotWithShape="1">
          <a:blip r:embed="rId3"/>
          <a:srcRect l="30759" r="51930"/>
          <a:stretch/>
        </p:blipFill>
        <p:spPr>
          <a:xfrm>
            <a:off x="6888473" y="1877127"/>
            <a:ext cx="1887422" cy="2090447"/>
          </a:xfrm>
          <a:prstGeom prst="rect">
            <a:avLst/>
          </a:prstGeom>
        </p:spPr>
      </p:pic>
      <p:pic>
        <p:nvPicPr>
          <p:cNvPr id="8" name="Content Placeholder 39">
            <a:extLst>
              <a:ext uri="{FF2B5EF4-FFF2-40B4-BE49-F238E27FC236}">
                <a16:creationId xmlns:a16="http://schemas.microsoft.com/office/drawing/2014/main" id="{316AEA3B-70D5-E26D-3EC8-1E5EE8FFE37B}"/>
              </a:ext>
            </a:extLst>
          </p:cNvPr>
          <p:cNvPicPr>
            <a:picLocks noChangeAspect="1"/>
          </p:cNvPicPr>
          <p:nvPr/>
        </p:nvPicPr>
        <p:blipFill rotWithShape="1">
          <a:blip r:embed="rId3"/>
          <a:srcRect l="69227"/>
          <a:stretch/>
        </p:blipFill>
        <p:spPr>
          <a:xfrm>
            <a:off x="6396449" y="3924729"/>
            <a:ext cx="3355159" cy="2090447"/>
          </a:xfrm>
          <a:prstGeom prst="rect">
            <a:avLst/>
          </a:prstGeom>
        </p:spPr>
      </p:pic>
    </p:spTree>
    <p:extLst>
      <p:ext uri="{BB962C8B-B14F-4D97-AF65-F5344CB8AC3E}">
        <p14:creationId xmlns:p14="http://schemas.microsoft.com/office/powerpoint/2010/main" val="3548756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New Business</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250709" y="3437090"/>
            <a:ext cx="10227539" cy="1323439"/>
          </a:xfrm>
          <a:prstGeom prst="rect">
            <a:avLst/>
          </a:prstGeom>
          <a:noFill/>
        </p:spPr>
        <p:txBody>
          <a:bodyPr wrap="square" rtlCol="0">
            <a:spAutoFit/>
          </a:bodyPr>
          <a:lstStyle/>
          <a:p>
            <a:r>
              <a:rPr lang="en-US" sz="3200" dirty="0">
                <a:solidFill>
                  <a:schemeClr val="tx2"/>
                </a:solidFill>
                <a:latin typeface="+mj-lt"/>
              </a:rPr>
              <a:t>Preassessment Screenings</a:t>
            </a:r>
          </a:p>
          <a:p>
            <a:pPr marL="457200" indent="-457200">
              <a:buFont typeface="Arial" panose="020B0604020202020204" pitchFamily="34" charset="0"/>
              <a:buChar char="•"/>
              <a:tabLst>
                <a:tab pos="2911475" algn="l"/>
              </a:tabLst>
            </a:pPr>
            <a:r>
              <a:rPr lang="en-US" sz="2400" dirty="0"/>
              <a:t>ERTS# 717517	P/C </a:t>
            </a:r>
            <a:r>
              <a:rPr lang="en-US" sz="2400" i="1" dirty="0"/>
              <a:t>Crab N Jazz</a:t>
            </a:r>
            <a:endParaRPr lang="en-US" sz="2400" dirty="0"/>
          </a:p>
          <a:p>
            <a:pPr marL="457200" indent="-457200">
              <a:buFont typeface="Arial" panose="020B0604020202020204" pitchFamily="34" charset="0"/>
              <a:buChar char="•"/>
              <a:tabLst>
                <a:tab pos="2911475" algn="l"/>
              </a:tabLst>
            </a:pPr>
            <a:r>
              <a:rPr lang="en-US" sz="2400" dirty="0"/>
              <a:t>ERTS# 719397	Clover Island Marina Fire and Spill</a:t>
            </a:r>
          </a:p>
        </p:txBody>
      </p:sp>
      <p:sp>
        <p:nvSpPr>
          <p:cNvPr id="3" name="Slide Number Placeholder 2"/>
          <p:cNvSpPr>
            <a:spLocks noGrp="1"/>
          </p:cNvSpPr>
          <p:nvPr>
            <p:ph type="sldNum" sz="quarter" idx="12"/>
          </p:nvPr>
        </p:nvSpPr>
        <p:spPr/>
        <p:txBody>
          <a:bodyPr/>
          <a:lstStyle/>
          <a:p>
            <a:fld id="{BF275850-B71D-490D-965C-ED6AE5531855}" type="slidenum">
              <a:rPr lang="en-US" smtClean="0"/>
              <a:pPr/>
              <a:t>6</a:t>
            </a:fld>
            <a:endParaRPr lang="en-US" dirty="0"/>
          </a:p>
        </p:txBody>
      </p:sp>
    </p:spTree>
    <p:extLst>
      <p:ext uri="{BB962C8B-B14F-4D97-AF65-F5344CB8AC3E}">
        <p14:creationId xmlns:p14="http://schemas.microsoft.com/office/powerpoint/2010/main" val="175709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77" y="394246"/>
            <a:ext cx="6846663" cy="3331934"/>
          </a:xfrm>
        </p:spPr>
        <p:txBody>
          <a:bodyPr>
            <a:normAutofit/>
          </a:bodyPr>
          <a:lstStyle/>
          <a:p>
            <a:r>
              <a:rPr lang="en-US" dirty="0"/>
              <a:t>ERTS# 717517</a:t>
            </a:r>
            <a:br>
              <a:rPr lang="en-US" dirty="0"/>
            </a:br>
            <a:r>
              <a:rPr lang="en-US" dirty="0"/>
              <a:t>P/C </a:t>
            </a:r>
            <a:r>
              <a:rPr lang="en-US" i="1" dirty="0"/>
              <a:t>Crab N Jazz</a:t>
            </a:r>
            <a:endParaRPr lang="en-US" dirty="0"/>
          </a:p>
        </p:txBody>
      </p:sp>
      <p:sp>
        <p:nvSpPr>
          <p:cNvPr id="3" name="Content Placeholder 2"/>
          <p:cNvSpPr>
            <a:spLocks noGrp="1"/>
          </p:cNvSpPr>
          <p:nvPr>
            <p:ph sz="half" idx="1"/>
          </p:nvPr>
        </p:nvSpPr>
        <p:spPr>
          <a:xfrm>
            <a:off x="615576" y="3947160"/>
            <a:ext cx="6846664" cy="2229802"/>
          </a:xfrm>
        </p:spPr>
        <p:txBody>
          <a:bodyPr/>
          <a:lstStyle/>
          <a:p>
            <a:pPr marL="0" indent="0">
              <a:buNone/>
            </a:pPr>
            <a:r>
              <a:rPr lang="en-US" dirty="0"/>
              <a:t>September 8, 2022 sinking and spill to Budd Inlet</a:t>
            </a:r>
          </a:p>
        </p:txBody>
      </p:sp>
      <p:sp>
        <p:nvSpPr>
          <p:cNvPr id="4" name="Slide Number Placeholder 3"/>
          <p:cNvSpPr>
            <a:spLocks noGrp="1"/>
          </p:cNvSpPr>
          <p:nvPr>
            <p:ph type="sldNum" sz="quarter" idx="12"/>
          </p:nvPr>
        </p:nvSpPr>
        <p:spPr/>
        <p:txBody>
          <a:bodyPr/>
          <a:lstStyle/>
          <a:p>
            <a:fld id="{BF275850-B71D-490D-965C-ED6AE5531855}" type="slidenum">
              <a:rPr lang="en-US" smtClean="0"/>
              <a:t>7</a:t>
            </a:fld>
            <a:endParaRPr lang="en-US"/>
          </a:p>
        </p:txBody>
      </p:sp>
      <p:pic>
        <p:nvPicPr>
          <p:cNvPr id="3074" name="Picture 2">
            <a:extLst>
              <a:ext uri="{FF2B5EF4-FFF2-40B4-BE49-F238E27FC236}">
                <a16:creationId xmlns:a16="http://schemas.microsoft.com/office/drawing/2014/main" id="{006F7256-E62A-6CEF-22C0-94291B075F76}"/>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24869" r="24869"/>
          <a:stretch/>
        </p:blipFill>
        <p:spPr bwMode="auto">
          <a:xfrm>
            <a:off x="7599363" y="0"/>
            <a:ext cx="4592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48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pic>
        <p:nvPicPr>
          <p:cNvPr id="6" name="Content Placeholder 5">
            <a:extLst>
              <a:ext uri="{FF2B5EF4-FFF2-40B4-BE49-F238E27FC236}">
                <a16:creationId xmlns:a16="http://schemas.microsoft.com/office/drawing/2014/main" id="{A23AEEF6-D8A4-9570-9BF5-3F16E65C508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15950" y="1892014"/>
            <a:ext cx="10902950" cy="4167759"/>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F275850-B71D-490D-965C-ED6AE5531855}" type="slidenum">
              <a:rPr lang="en-US" smtClean="0"/>
              <a:t>8</a:t>
            </a:fld>
            <a:endParaRPr lang="en-US"/>
          </a:p>
        </p:txBody>
      </p:sp>
    </p:spTree>
    <p:extLst>
      <p:ext uri="{BB962C8B-B14F-4D97-AF65-F5344CB8AC3E}">
        <p14:creationId xmlns:p14="http://schemas.microsoft.com/office/powerpoint/2010/main" val="1334488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9</a:t>
            </a:fld>
            <a:endParaRPr lang="en-US"/>
          </a:p>
        </p:txBody>
      </p:sp>
      <p:pic>
        <p:nvPicPr>
          <p:cNvPr id="6" name="Picture 2">
            <a:extLst>
              <a:ext uri="{FF2B5EF4-FFF2-40B4-BE49-F238E27FC236}">
                <a16:creationId xmlns:a16="http://schemas.microsoft.com/office/drawing/2014/main" id="{3C9D19C8-B7A0-2DAE-8EFB-8A3A8E935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326" b="9326"/>
          <a:stretch/>
        </p:blipFill>
        <p:spPr bwMode="auto">
          <a:xfrm>
            <a:off x="314961" y="409913"/>
            <a:ext cx="5679422" cy="6160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59223A0-97B0-514F-B6E5-AD409AC1C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326" b="9326"/>
          <a:stretch/>
        </p:blipFill>
        <p:spPr bwMode="auto">
          <a:xfrm>
            <a:off x="6197619" y="409913"/>
            <a:ext cx="5679422" cy="6160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61529" y="6217921"/>
            <a:ext cx="4411614"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717517 P/C Crab N Jazz</a:t>
            </a:r>
          </a:p>
        </p:txBody>
      </p:sp>
    </p:spTree>
    <p:extLst>
      <p:ext uri="{BB962C8B-B14F-4D97-AF65-F5344CB8AC3E}">
        <p14:creationId xmlns:p14="http://schemas.microsoft.com/office/powerpoint/2010/main" val="3256526438"/>
      </p:ext>
    </p:extLst>
  </p:cSld>
  <p:clrMapOvr>
    <a:masterClrMapping/>
  </p:clrMapOvr>
</p:sld>
</file>

<file path=ppt/theme/theme1.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4D6976CC51341B59D90AB2DD7A01C" ma:contentTypeVersion="3" ma:contentTypeDescription="Create a new document." ma:contentTypeScope="" ma:versionID="6319a3c6e59fe4c96ef0e3e289cf3c1e">
  <xsd:schema xmlns:xsd="http://www.w3.org/2001/XMLSchema" xmlns:xs="http://www.w3.org/2001/XMLSchema" xmlns:p="http://schemas.microsoft.com/office/2006/metadata/properties" xmlns:ns2="3496bab8-2249-4a23-b874-14359f3dc0cf" targetNamespace="http://schemas.microsoft.com/office/2006/metadata/properties" ma:root="true" ma:fieldsID="60b68a34c14bb028836a85e920dcd3d0" ns2:_="">
    <xsd:import namespace="3496bab8-2249-4a23-b874-14359f3dc0cf"/>
    <xsd:element name="properties">
      <xsd:complexType>
        <xsd:sequence>
          <xsd:element name="documentManagement">
            <xsd:complexType>
              <xsd:all>
                <xsd:element ref="ns2:Meeting_x0020_Date"/>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96bab8-2249-4a23-b874-14359f3dc0cf" elementFormDefault="qualified">
    <xsd:import namespace="http://schemas.microsoft.com/office/2006/documentManagement/types"/>
    <xsd:import namespace="http://schemas.microsoft.com/office/infopath/2007/PartnerControls"/>
    <xsd:element name="Meeting_x0020_Date" ma:index="8" ma:displayName="Meeting Date" ma:format="DateOnly" ma:internalName="Meeting_x0020_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eting_x0020_Date xmlns="3496bab8-2249-4a23-b874-14359f3dc0cf">2023-03-08T08:00:00+00:00</Meeting_x0020_Date>
  </documentManagement>
</p:properties>
</file>

<file path=customXml/itemProps1.xml><?xml version="1.0" encoding="utf-8"?>
<ds:datastoreItem xmlns:ds="http://schemas.openxmlformats.org/officeDocument/2006/customXml" ds:itemID="{F5C28D90-A1CA-45D1-9140-2E1F44570F6C}">
  <ds:schemaRefs>
    <ds:schemaRef ds:uri="http://schemas.microsoft.com/sharepoint/v3/contenttype/forms"/>
  </ds:schemaRefs>
</ds:datastoreItem>
</file>

<file path=customXml/itemProps2.xml><?xml version="1.0" encoding="utf-8"?>
<ds:datastoreItem xmlns:ds="http://schemas.openxmlformats.org/officeDocument/2006/customXml" ds:itemID="{DDA7C9FE-8B7E-4B18-B3CB-5FE812D17CC4}">
  <ds:schemaRefs>
    <ds:schemaRef ds:uri="3496bab8-2249-4a23-b874-14359f3dc0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621AFA-7222-4969-988A-96C3C6AF30AA}">
  <ds:schemaRefs>
    <ds:schemaRef ds:uri="http://www.w3.org/XML/1998/namespace"/>
    <ds:schemaRef ds:uri="http://purl.org/dc/elements/1.1/"/>
    <ds:schemaRef ds:uri="http://schemas.microsoft.com/office/2006/documentManagement/types"/>
    <ds:schemaRef ds:uri="http://purl.org/dc/terms/"/>
    <ds:schemaRef ds:uri="http://schemas.microsoft.com/office/2006/metadata/properties"/>
    <ds:schemaRef ds:uri="3496bab8-2249-4a23-b874-14359f3dc0cf"/>
    <ds:schemaRef ds:uri="http://schemas.openxmlformats.org/package/2006/metadata/core-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1461</TotalTime>
  <Words>953</Words>
  <Application>Microsoft Office PowerPoint</Application>
  <PresentationFormat>Widescreen</PresentationFormat>
  <Paragraphs>222</Paragraphs>
  <Slides>28</Slides>
  <Notes>12</Notes>
  <HiddenSlides>10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Franklin Gothic Book</vt:lpstr>
      <vt:lpstr>Franklin Gothic Medium</vt:lpstr>
      <vt:lpstr>Office Theme</vt:lpstr>
      <vt:lpstr>The meeting will begin shortly</vt:lpstr>
      <vt:lpstr>Resource Damage Assessment Committee Meeting</vt:lpstr>
      <vt:lpstr>Welcome to Zoom</vt:lpstr>
      <vt:lpstr>Table of Contents</vt:lpstr>
      <vt:lpstr>Resource Damage Assessment Committee</vt:lpstr>
      <vt:lpstr>New Business</vt:lpstr>
      <vt:lpstr>ERTS# 717517 P/C Crab N Jazz</vt:lpstr>
      <vt:lpstr>Spill Location</vt:lpstr>
      <vt:lpstr>ERTS# 717517 P/C Crab N Jazz</vt:lpstr>
      <vt:lpstr>ERTS# 717517 P/C Crab N Jazz</vt:lpstr>
      <vt:lpstr>Preassessment Screening</vt:lpstr>
      <vt:lpstr>ERTS# 719397 Clover Island Marina Fire</vt:lpstr>
      <vt:lpstr>Spill Location</vt:lpstr>
      <vt:lpstr>ERTS# 719397 Clover Island Marina Fire</vt:lpstr>
      <vt:lpstr>Preassessment Screening</vt:lpstr>
      <vt:lpstr>Old Business</vt:lpstr>
      <vt:lpstr>Announcements</vt:lpstr>
      <vt:lpstr>Meeting Adjourned</vt:lpstr>
      <vt:lpstr>Lake Chelan GRP Update</vt:lpstr>
      <vt:lpstr>Comparison Slide headline</vt:lpstr>
      <vt:lpstr>Chart slide title 2</vt:lpstr>
      <vt:lpstr>Ecology’s strategic priorities</vt:lpstr>
      <vt:lpstr>Presentation Title Option 2</vt:lpstr>
      <vt:lpstr>Timeline slide title</vt:lpstr>
      <vt:lpstr>Table slide title</vt:lpstr>
      <vt:lpstr>Chart slide title</vt:lpstr>
      <vt:lpstr>Chart slide title 2</vt:lpstr>
      <vt:lpstr>Venn diagram title</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PowerPoint Template</dc:title>
  <dc:creator>Baran, Geoff (ECY)</dc:creator>
  <cp:lastModifiedBy>Baran, Geoff (ECY)</cp:lastModifiedBy>
  <cp:revision>110</cp:revision>
  <dcterms:created xsi:type="dcterms:W3CDTF">2020-12-18T18:32:02Z</dcterms:created>
  <dcterms:modified xsi:type="dcterms:W3CDTF">2023-03-08T01:16:36Z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705f7bcd-baca-415a-bd94-2cc1bb5e17ff</vt:lpwstr>
  </property>
  <property fmtid="{D5CDD505-2E9C-101B-9397-08002B2CF9AE}" pid="3" name="ContentTypeId">
    <vt:lpwstr>0x010100F504D6976CC51341B59D90AB2DD7A01C</vt:lpwstr>
  </property>
</Properties>
</file>