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717" r:id="rId3"/>
    <p:sldMasterId id="2147483745" r:id="rId4"/>
    <p:sldMasterId id="2147483763" r:id="rId5"/>
  </p:sldMasterIdLst>
  <p:notesMasterIdLst>
    <p:notesMasterId r:id="rId36"/>
  </p:notesMasterIdLst>
  <p:sldIdLst>
    <p:sldId id="350" r:id="rId6"/>
    <p:sldId id="351" r:id="rId7"/>
    <p:sldId id="257" r:id="rId8"/>
    <p:sldId id="321" r:id="rId9"/>
    <p:sldId id="307" r:id="rId10"/>
    <p:sldId id="380" r:id="rId11"/>
    <p:sldId id="381" r:id="rId12"/>
    <p:sldId id="382" r:id="rId13"/>
    <p:sldId id="383" r:id="rId14"/>
    <p:sldId id="384" r:id="rId15"/>
    <p:sldId id="385" r:id="rId16"/>
    <p:sldId id="386" r:id="rId17"/>
    <p:sldId id="387" r:id="rId18"/>
    <p:sldId id="388" r:id="rId19"/>
    <p:sldId id="389" r:id="rId20"/>
    <p:sldId id="390" r:id="rId21"/>
    <p:sldId id="306" r:id="rId22"/>
    <p:sldId id="391" r:id="rId23"/>
    <p:sldId id="335" r:id="rId24"/>
    <p:sldId id="308" r:id="rId25"/>
    <p:sldId id="399" r:id="rId26"/>
    <p:sldId id="400" r:id="rId27"/>
    <p:sldId id="371" r:id="rId28"/>
    <p:sldId id="393" r:id="rId29"/>
    <p:sldId id="394" r:id="rId30"/>
    <p:sldId id="395" r:id="rId31"/>
    <p:sldId id="396" r:id="rId32"/>
    <p:sldId id="397" r:id="rId33"/>
    <p:sldId id="398" r:id="rId34"/>
    <p:sldId id="30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1" autoAdjust="0"/>
    <p:restoredTop sz="94660"/>
  </p:normalViewPr>
  <p:slideViewPr>
    <p:cSldViewPr snapToGrid="0">
      <p:cViewPr varScale="1">
        <p:scale>
          <a:sx n="83" d="100"/>
          <a:sy n="83" d="100"/>
        </p:scale>
        <p:origin x="42" y="525"/>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a:t>Fee Cap Means Falling Behind Inflation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'CPI data'!$N$3</c:f>
              <c:strCache>
                <c:ptCount val="1"/>
                <c:pt idx="0">
                  <c:v>Cap</c:v>
                </c:pt>
              </c:strCache>
            </c:strRef>
          </c:tx>
          <c:spPr>
            <a:ln w="50800" cap="rnd">
              <a:solidFill>
                <a:schemeClr val="accent1"/>
              </a:solidFill>
              <a:round/>
            </a:ln>
            <a:effectLst/>
          </c:spPr>
          <c:marker>
            <c:symbol val="none"/>
          </c:marker>
          <c:cat>
            <c:numRef>
              <c:f>'CPI data'!$M$4:$M$34</c:f>
              <c:numCache>
                <c:formatCode>General</c:formatCode>
                <c:ptCount val="3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numCache>
            </c:numRef>
          </c:cat>
          <c:val>
            <c:numRef>
              <c:f>'CPI data'!$N$4:$N$34</c:f>
              <c:numCache>
                <c:formatCode>General</c:formatCode>
                <c:ptCount val="3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0.18</c:v>
                </c:pt>
                <c:pt idx="19">
                  <c:v>0.18</c:v>
                </c:pt>
                <c:pt idx="20">
                  <c:v>0.18</c:v>
                </c:pt>
                <c:pt idx="21">
                  <c:v>0.18</c:v>
                </c:pt>
                <c:pt idx="22">
                  <c:v>0.18</c:v>
                </c:pt>
                <c:pt idx="23">
                  <c:v>0.18</c:v>
                </c:pt>
                <c:pt idx="24">
                  <c:v>0.18</c:v>
                </c:pt>
                <c:pt idx="25">
                  <c:v>0.18</c:v>
                </c:pt>
                <c:pt idx="26">
                  <c:v>0.18</c:v>
                </c:pt>
                <c:pt idx="27">
                  <c:v>0.18</c:v>
                </c:pt>
                <c:pt idx="28">
                  <c:v>0.18</c:v>
                </c:pt>
                <c:pt idx="29">
                  <c:v>0.18</c:v>
                </c:pt>
                <c:pt idx="30">
                  <c:v>0.18</c:v>
                </c:pt>
              </c:numCache>
            </c:numRef>
          </c:val>
          <c:smooth val="0"/>
          <c:extLst>
            <c:ext xmlns:c16="http://schemas.microsoft.com/office/drawing/2014/chart" uri="{C3380CC4-5D6E-409C-BE32-E72D297353CC}">
              <c16:uniqueId val="{00000000-BC90-4ADF-BD1D-0EA76C41E9C8}"/>
            </c:ext>
          </c:extLst>
        </c:ser>
        <c:ser>
          <c:idx val="1"/>
          <c:order val="1"/>
          <c:tx>
            <c:strRef>
              <c:f>'CPI data'!$O$3</c:f>
              <c:strCache>
                <c:ptCount val="1"/>
                <c:pt idx="0">
                  <c:v>CPI</c:v>
                </c:pt>
              </c:strCache>
            </c:strRef>
          </c:tx>
          <c:spPr>
            <a:ln w="50800" cap="rnd">
              <a:solidFill>
                <a:schemeClr val="accent2"/>
              </a:solidFill>
              <a:round/>
            </a:ln>
            <a:effectLst/>
          </c:spPr>
          <c:marker>
            <c:symbol val="none"/>
          </c:marker>
          <c:cat>
            <c:numRef>
              <c:f>'CPI data'!$M$4:$M$34</c:f>
              <c:numCache>
                <c:formatCode>General</c:formatCode>
                <c:ptCount val="3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numCache>
            </c:numRef>
          </c:cat>
          <c:val>
            <c:numRef>
              <c:f>'CPI data'!$O$4:$O$34</c:f>
              <c:numCache>
                <c:formatCode>0.00</c:formatCode>
                <c:ptCount val="31"/>
                <c:pt idx="0">
                  <c:v>0.15</c:v>
                </c:pt>
                <c:pt idx="1">
                  <c:v>0.15390044576523032</c:v>
                </c:pt>
                <c:pt idx="2">
                  <c:v>0.1589153046062407</c:v>
                </c:pt>
                <c:pt idx="3">
                  <c:v>0.16292719167904901</c:v>
                </c:pt>
                <c:pt idx="4">
                  <c:v>0.16749628528974742</c:v>
                </c:pt>
                <c:pt idx="5">
                  <c:v>0.17206537890044576</c:v>
                </c:pt>
                <c:pt idx="6">
                  <c:v>0.17730312035661219</c:v>
                </c:pt>
                <c:pt idx="7">
                  <c:v>0.18008915304606241</c:v>
                </c:pt>
                <c:pt idx="8">
                  <c:v>0.18309806835066866</c:v>
                </c:pt>
                <c:pt idx="9">
                  <c:v>0.18811292719167905</c:v>
                </c:pt>
                <c:pt idx="10">
                  <c:v>0.19513372956909358</c:v>
                </c:pt>
                <c:pt idx="11">
                  <c:v>0.19736255572065378</c:v>
                </c:pt>
                <c:pt idx="12">
                  <c:v>0.2024888558692422</c:v>
                </c:pt>
                <c:pt idx="13">
                  <c:v>0.2063893016344725</c:v>
                </c:pt>
                <c:pt idx="14">
                  <c:v>0.212518573551263</c:v>
                </c:pt>
                <c:pt idx="15">
                  <c:v>0.2209881129271917</c:v>
                </c:pt>
                <c:pt idx="16">
                  <c:v>0.22555720653789005</c:v>
                </c:pt>
                <c:pt idx="17">
                  <c:v>0.23525260029717682</c:v>
                </c:pt>
                <c:pt idx="18">
                  <c:v>0.23525260029717682</c:v>
                </c:pt>
                <c:pt idx="19">
                  <c:v>0.24149331352154529</c:v>
                </c:pt>
                <c:pt idx="20">
                  <c:v>0.24539375928677559</c:v>
                </c:pt>
                <c:pt idx="21">
                  <c:v>0.2526374442793462</c:v>
                </c:pt>
                <c:pt idx="22">
                  <c:v>0.25664933135215456</c:v>
                </c:pt>
                <c:pt idx="23">
                  <c:v>0.26066121842496287</c:v>
                </c:pt>
                <c:pt idx="24">
                  <c:v>0.26043833580980685</c:v>
                </c:pt>
                <c:pt idx="25">
                  <c:v>0.26400445765230313</c:v>
                </c:pt>
                <c:pt idx="26">
                  <c:v>0.27057949479940568</c:v>
                </c:pt>
                <c:pt idx="27">
                  <c:v>0.27626300148588412</c:v>
                </c:pt>
                <c:pt idx="28">
                  <c:v>0.28049777117384844</c:v>
                </c:pt>
                <c:pt idx="29">
                  <c:v>0.28751857355126298</c:v>
                </c:pt>
                <c:pt idx="30">
                  <c:v>0.29153046062407134</c:v>
                </c:pt>
              </c:numCache>
            </c:numRef>
          </c:val>
          <c:smooth val="0"/>
          <c:extLst>
            <c:ext xmlns:c16="http://schemas.microsoft.com/office/drawing/2014/chart" uri="{C3380CC4-5D6E-409C-BE32-E72D297353CC}">
              <c16:uniqueId val="{00000001-BC90-4ADF-BD1D-0EA76C41E9C8}"/>
            </c:ext>
          </c:extLst>
        </c:ser>
        <c:ser>
          <c:idx val="2"/>
          <c:order val="2"/>
          <c:tx>
            <c:strRef>
              <c:f>'CPI data'!$P$3</c:f>
              <c:strCache>
                <c:ptCount val="1"/>
                <c:pt idx="0">
                  <c:v>Wages</c:v>
                </c:pt>
              </c:strCache>
            </c:strRef>
          </c:tx>
          <c:spPr>
            <a:ln w="50800" cap="rnd">
              <a:solidFill>
                <a:schemeClr val="accent3"/>
              </a:solidFill>
              <a:round/>
            </a:ln>
            <a:effectLst/>
          </c:spPr>
          <c:marker>
            <c:symbol val="none"/>
          </c:marker>
          <c:cat>
            <c:numRef>
              <c:f>'CPI data'!$M$4:$M$34</c:f>
              <c:numCache>
                <c:formatCode>General</c:formatCode>
                <c:ptCount val="3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numCache>
            </c:numRef>
          </c:cat>
          <c:val>
            <c:numRef>
              <c:f>'CPI data'!$P$4:$P$34</c:f>
              <c:numCache>
                <c:formatCode>0.00</c:formatCode>
                <c:ptCount val="31"/>
                <c:pt idx="0">
                  <c:v>0.15</c:v>
                </c:pt>
                <c:pt idx="1">
                  <c:v>0.15496688741721854</c:v>
                </c:pt>
                <c:pt idx="2">
                  <c:v>0.15596026490066225</c:v>
                </c:pt>
                <c:pt idx="3">
                  <c:v>0.1599337748344371</c:v>
                </c:pt>
                <c:pt idx="4">
                  <c:v>0.16589403973509934</c:v>
                </c:pt>
                <c:pt idx="5">
                  <c:v>0.17284768211920529</c:v>
                </c:pt>
                <c:pt idx="6">
                  <c:v>0.18178807947019868</c:v>
                </c:pt>
                <c:pt idx="7">
                  <c:v>0.19072847682119204</c:v>
                </c:pt>
                <c:pt idx="8">
                  <c:v>0.19966887417218546</c:v>
                </c:pt>
                <c:pt idx="9">
                  <c:v>0.20860927152317882</c:v>
                </c:pt>
                <c:pt idx="10">
                  <c:v>0.21655629139072849</c:v>
                </c:pt>
                <c:pt idx="11">
                  <c:v>0.22052980132450328</c:v>
                </c:pt>
                <c:pt idx="12">
                  <c:v>0.22450331125827816</c:v>
                </c:pt>
                <c:pt idx="13">
                  <c:v>0.2324503311258278</c:v>
                </c:pt>
                <c:pt idx="14">
                  <c:v>0.23841059602649003</c:v>
                </c:pt>
                <c:pt idx="15">
                  <c:v>0.24735099337748342</c:v>
                </c:pt>
                <c:pt idx="16">
                  <c:v>0.2552980132450331</c:v>
                </c:pt>
                <c:pt idx="17">
                  <c:v>0.26324503311258274</c:v>
                </c:pt>
                <c:pt idx="18">
                  <c:v>0.26125827814569536</c:v>
                </c:pt>
                <c:pt idx="19">
                  <c:v>0.26225165562913905</c:v>
                </c:pt>
                <c:pt idx="20">
                  <c:v>0.26821192052980131</c:v>
                </c:pt>
                <c:pt idx="21">
                  <c:v>0.27317880794701987</c:v>
                </c:pt>
                <c:pt idx="22">
                  <c:v>0.27814569536423844</c:v>
                </c:pt>
                <c:pt idx="23">
                  <c:v>0.28708609271523178</c:v>
                </c:pt>
                <c:pt idx="24">
                  <c:v>0.29701986754966886</c:v>
                </c:pt>
                <c:pt idx="25">
                  <c:v>0.30298013245033112</c:v>
                </c:pt>
                <c:pt idx="26">
                  <c:v>0.31390728476821195</c:v>
                </c:pt>
                <c:pt idx="27">
                  <c:v>0.32582781456953636</c:v>
                </c:pt>
                <c:pt idx="28">
                  <c:v>0.33973509933774837</c:v>
                </c:pt>
              </c:numCache>
            </c:numRef>
          </c:val>
          <c:smooth val="0"/>
          <c:extLst>
            <c:ext xmlns:c16="http://schemas.microsoft.com/office/drawing/2014/chart" uri="{C3380CC4-5D6E-409C-BE32-E72D297353CC}">
              <c16:uniqueId val="{00000002-BC90-4ADF-BD1D-0EA76C41E9C8}"/>
            </c:ext>
          </c:extLst>
        </c:ser>
        <c:dLbls>
          <c:showLegendKey val="0"/>
          <c:showVal val="0"/>
          <c:showCatName val="0"/>
          <c:showSerName val="0"/>
          <c:showPercent val="0"/>
          <c:showBubbleSize val="0"/>
        </c:dLbls>
        <c:smooth val="0"/>
        <c:axId val="483746760"/>
        <c:axId val="483744464"/>
      </c:lineChart>
      <c:catAx>
        <c:axId val="48374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3744464"/>
        <c:crosses val="autoZero"/>
        <c:auto val="1"/>
        <c:lblAlgn val="ctr"/>
        <c:lblOffset val="100"/>
        <c:noMultiLvlLbl val="0"/>
      </c:catAx>
      <c:valAx>
        <c:axId val="483744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3746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9EFE82-815D-461A-A2C8-CB95270897B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00DF09D-1690-4627-96CD-5C531087CD99}">
      <dgm:prSet phldrT="[Text]"/>
      <dgm:spPr>
        <a:solidFill>
          <a:schemeClr val="tx2"/>
        </a:solidFill>
      </dgm:spPr>
      <dgm:t>
        <a:bodyPr/>
        <a:lstStyle/>
        <a:p>
          <a:r>
            <a:rPr lang="en-US" dirty="0" smtClean="0"/>
            <a:t>Internal Review:	 January – February 2021</a:t>
          </a:r>
          <a:endParaRPr lang="en-US" dirty="0"/>
        </a:p>
      </dgm:t>
    </dgm:pt>
    <dgm:pt modelId="{76E0A1E7-FA09-488A-B18A-804FD9997051}" type="parTrans" cxnId="{91D9B66F-CEF7-4A14-8071-192821F3740D}">
      <dgm:prSet/>
      <dgm:spPr/>
      <dgm:t>
        <a:bodyPr/>
        <a:lstStyle/>
        <a:p>
          <a:endParaRPr lang="en-US"/>
        </a:p>
      </dgm:t>
    </dgm:pt>
    <dgm:pt modelId="{C2693AD3-A6AD-4E9C-BA62-D922EC8B6F00}" type="sibTrans" cxnId="{91D9B66F-CEF7-4A14-8071-192821F3740D}">
      <dgm:prSet/>
      <dgm:spPr/>
      <dgm:t>
        <a:bodyPr/>
        <a:lstStyle/>
        <a:p>
          <a:endParaRPr lang="en-US"/>
        </a:p>
      </dgm:t>
    </dgm:pt>
    <dgm:pt modelId="{CD563E71-0F2F-4DBF-9603-827126C3AC63}">
      <dgm:prSet phldrT="[Text]"/>
      <dgm:spPr/>
      <dgm:t>
        <a:bodyPr/>
        <a:lstStyle/>
        <a:p>
          <a:pPr>
            <a:spcAft>
              <a:spcPct val="20000"/>
            </a:spcAft>
          </a:pPr>
          <a:r>
            <a:rPr lang="en-US" b="0" dirty="0" smtClean="0"/>
            <a:t>Target Audience: </a:t>
          </a:r>
          <a:r>
            <a:rPr lang="en-US" dirty="0" smtClean="0"/>
            <a:t>Regional TMDL and other Ecology staff</a:t>
          </a:r>
          <a:endParaRPr lang="en-US" b="1" dirty="0"/>
        </a:p>
      </dgm:t>
    </dgm:pt>
    <dgm:pt modelId="{B6DD87CE-2C5A-4B40-8DFD-B8F099179631}" type="parTrans" cxnId="{CA6C79BB-DCB4-44C4-9D15-D53A92BE6620}">
      <dgm:prSet/>
      <dgm:spPr/>
      <dgm:t>
        <a:bodyPr/>
        <a:lstStyle/>
        <a:p>
          <a:endParaRPr lang="en-US"/>
        </a:p>
      </dgm:t>
    </dgm:pt>
    <dgm:pt modelId="{DF180B4B-4786-4FE3-974F-408CAC6F7D06}" type="sibTrans" cxnId="{CA6C79BB-DCB4-44C4-9D15-D53A92BE6620}">
      <dgm:prSet/>
      <dgm:spPr/>
      <dgm:t>
        <a:bodyPr/>
        <a:lstStyle/>
        <a:p>
          <a:endParaRPr lang="en-US"/>
        </a:p>
      </dgm:t>
    </dgm:pt>
    <dgm:pt modelId="{18C72B77-B78B-4A23-9F5E-625C522F509A}">
      <dgm:prSet phldrT="[Text]"/>
      <dgm:spPr>
        <a:solidFill>
          <a:schemeClr val="accent2"/>
        </a:solidFill>
      </dgm:spPr>
      <dgm:t>
        <a:bodyPr/>
        <a:lstStyle/>
        <a:p>
          <a:r>
            <a:rPr lang="en-US" dirty="0" smtClean="0"/>
            <a:t>Tribal/EPA Preview:  February – March 2021</a:t>
          </a:r>
          <a:endParaRPr lang="en-US" dirty="0"/>
        </a:p>
      </dgm:t>
    </dgm:pt>
    <dgm:pt modelId="{A4526CA5-6CA9-40A9-A56D-6269D9B5522F}" type="parTrans" cxnId="{A7D26AB1-6A93-41DE-A13B-BF972242A9AB}">
      <dgm:prSet/>
      <dgm:spPr/>
      <dgm:t>
        <a:bodyPr/>
        <a:lstStyle/>
        <a:p>
          <a:endParaRPr lang="en-US"/>
        </a:p>
      </dgm:t>
    </dgm:pt>
    <dgm:pt modelId="{0304F8FB-A696-43E4-B26F-90EE5F324BEF}" type="sibTrans" cxnId="{A7D26AB1-6A93-41DE-A13B-BF972242A9AB}">
      <dgm:prSet/>
      <dgm:spPr/>
      <dgm:t>
        <a:bodyPr/>
        <a:lstStyle/>
        <a:p>
          <a:endParaRPr lang="en-US"/>
        </a:p>
      </dgm:t>
    </dgm:pt>
    <dgm:pt modelId="{E9BD80BA-3F3C-4763-B1E6-3AEDAB3C49BE}">
      <dgm:prSet phldrT="[Text]"/>
      <dgm:spPr/>
      <dgm:t>
        <a:bodyPr/>
        <a:lstStyle/>
        <a:p>
          <a:r>
            <a:rPr lang="en-US" b="0" dirty="0" smtClean="0"/>
            <a:t>Target Audience: Tribes and EPA</a:t>
          </a:r>
          <a:endParaRPr lang="en-US" b="0" dirty="0"/>
        </a:p>
      </dgm:t>
    </dgm:pt>
    <dgm:pt modelId="{EE59E226-41DD-4252-B308-E8A093A48DD3}" type="parTrans" cxnId="{6A3C80BD-24A2-49B9-BA16-7E6A99921E5D}">
      <dgm:prSet/>
      <dgm:spPr/>
      <dgm:t>
        <a:bodyPr/>
        <a:lstStyle/>
        <a:p>
          <a:endParaRPr lang="en-US"/>
        </a:p>
      </dgm:t>
    </dgm:pt>
    <dgm:pt modelId="{9789621F-EFA7-40FD-96D7-116A3BFBF1CE}" type="sibTrans" cxnId="{6A3C80BD-24A2-49B9-BA16-7E6A99921E5D}">
      <dgm:prSet/>
      <dgm:spPr/>
      <dgm:t>
        <a:bodyPr/>
        <a:lstStyle/>
        <a:p>
          <a:endParaRPr lang="en-US"/>
        </a:p>
      </dgm:t>
    </dgm:pt>
    <dgm:pt modelId="{C38406A9-5495-4E03-97C6-F6B76DD71AF7}">
      <dgm:prSet/>
      <dgm:spPr>
        <a:solidFill>
          <a:schemeClr val="accent1"/>
        </a:solidFill>
      </dgm:spPr>
      <dgm:t>
        <a:bodyPr/>
        <a:lstStyle/>
        <a:p>
          <a:r>
            <a:rPr lang="en-US" dirty="0" smtClean="0"/>
            <a:t>Public Review:  April 2021 – June 2021</a:t>
          </a:r>
          <a:endParaRPr lang="en-US" dirty="0"/>
        </a:p>
      </dgm:t>
    </dgm:pt>
    <dgm:pt modelId="{98121ED9-CB7A-4113-9B4F-4E02928FF159}" type="parTrans" cxnId="{B91EBDAD-AC1C-4534-8A4E-FE383EADD386}">
      <dgm:prSet/>
      <dgm:spPr/>
      <dgm:t>
        <a:bodyPr/>
        <a:lstStyle/>
        <a:p>
          <a:endParaRPr lang="en-US"/>
        </a:p>
      </dgm:t>
    </dgm:pt>
    <dgm:pt modelId="{7D9CCE97-7122-424C-81E9-A73045F78BAB}" type="sibTrans" cxnId="{B91EBDAD-AC1C-4534-8A4E-FE383EADD386}">
      <dgm:prSet/>
      <dgm:spPr/>
      <dgm:t>
        <a:bodyPr/>
        <a:lstStyle/>
        <a:p>
          <a:endParaRPr lang="en-US"/>
        </a:p>
      </dgm:t>
    </dgm:pt>
    <dgm:pt modelId="{542E9F23-3D0A-46AB-9C2D-6C88A0FEFDF5}">
      <dgm:prSet/>
      <dgm:spPr/>
      <dgm:t>
        <a:bodyPr/>
        <a:lstStyle/>
        <a:p>
          <a:r>
            <a:rPr lang="en-US" b="0" dirty="0" smtClean="0"/>
            <a:t>Target Audience: Any concerned party</a:t>
          </a:r>
          <a:endParaRPr lang="en-US" b="0" dirty="0"/>
        </a:p>
      </dgm:t>
    </dgm:pt>
    <dgm:pt modelId="{FD2533F2-0881-4AEB-A26A-AC58FC7F165F}" type="parTrans" cxnId="{3617C515-5046-4762-BAF2-AEE3F97CF759}">
      <dgm:prSet/>
      <dgm:spPr/>
      <dgm:t>
        <a:bodyPr/>
        <a:lstStyle/>
        <a:p>
          <a:endParaRPr lang="en-US"/>
        </a:p>
      </dgm:t>
    </dgm:pt>
    <dgm:pt modelId="{0CC05C2C-7BD1-45D5-9796-99EDC99BCE41}" type="sibTrans" cxnId="{3617C515-5046-4762-BAF2-AEE3F97CF759}">
      <dgm:prSet/>
      <dgm:spPr/>
      <dgm:t>
        <a:bodyPr/>
        <a:lstStyle/>
        <a:p>
          <a:endParaRPr lang="en-US"/>
        </a:p>
      </dgm:t>
    </dgm:pt>
    <dgm:pt modelId="{E08A76F7-9C81-43BD-9ECA-22D79E1A5E00}">
      <dgm:prSet phldrT="[Text]"/>
      <dgm:spPr/>
      <dgm:t>
        <a:bodyPr/>
        <a:lstStyle/>
        <a:p>
          <a:pPr>
            <a:spcAft>
              <a:spcPts val="600"/>
            </a:spcAft>
          </a:pPr>
          <a:r>
            <a:rPr lang="en-US" dirty="0" smtClean="0"/>
            <a:t>Comments focus: new 303(d) listings in approved TMDLS</a:t>
          </a:r>
          <a:endParaRPr lang="en-US" dirty="0"/>
        </a:p>
      </dgm:t>
    </dgm:pt>
    <dgm:pt modelId="{84128B78-4E2A-4248-946C-3649A94605F0}" type="parTrans" cxnId="{E5E86736-C574-420F-B625-3201FFB81209}">
      <dgm:prSet/>
      <dgm:spPr/>
      <dgm:t>
        <a:bodyPr/>
        <a:lstStyle/>
        <a:p>
          <a:endParaRPr lang="en-US"/>
        </a:p>
      </dgm:t>
    </dgm:pt>
    <dgm:pt modelId="{295FC18D-1321-4332-A35E-B62D843477FB}" type="sibTrans" cxnId="{E5E86736-C574-420F-B625-3201FFB81209}">
      <dgm:prSet/>
      <dgm:spPr/>
      <dgm:t>
        <a:bodyPr/>
        <a:lstStyle/>
        <a:p>
          <a:endParaRPr lang="en-US"/>
        </a:p>
      </dgm:t>
    </dgm:pt>
    <dgm:pt modelId="{6FF14020-5A30-47F0-82D5-8598818988C1}">
      <dgm:prSet phldrT="[Text]"/>
      <dgm:spPr/>
      <dgm:t>
        <a:bodyPr/>
        <a:lstStyle/>
        <a:p>
          <a:r>
            <a:rPr lang="en-US" dirty="0" smtClean="0"/>
            <a:t>Webinars: Statewide and NWIFC</a:t>
          </a:r>
          <a:endParaRPr lang="en-US" dirty="0"/>
        </a:p>
      </dgm:t>
    </dgm:pt>
    <dgm:pt modelId="{9C69223A-951C-4A9F-AC57-1366882760AC}" type="parTrans" cxnId="{C7857598-0B63-47A7-80A8-0FD25A6BE604}">
      <dgm:prSet/>
      <dgm:spPr/>
      <dgm:t>
        <a:bodyPr/>
        <a:lstStyle/>
        <a:p>
          <a:endParaRPr lang="en-US"/>
        </a:p>
      </dgm:t>
    </dgm:pt>
    <dgm:pt modelId="{A95C0361-AC7D-4EC9-A6E6-0F7C029BBFE6}" type="sibTrans" cxnId="{C7857598-0B63-47A7-80A8-0FD25A6BE604}">
      <dgm:prSet/>
      <dgm:spPr/>
      <dgm:t>
        <a:bodyPr/>
        <a:lstStyle/>
        <a:p>
          <a:endParaRPr lang="en-US"/>
        </a:p>
      </dgm:t>
    </dgm:pt>
    <dgm:pt modelId="{5D2E979F-656C-4BD7-A938-F0B2EAD9BDF0}">
      <dgm:prSet phldrT="[Text]"/>
      <dgm:spPr/>
      <dgm:t>
        <a:bodyPr/>
        <a:lstStyle/>
        <a:p>
          <a:r>
            <a:rPr lang="en-US" dirty="0" smtClean="0"/>
            <a:t>Received few comments</a:t>
          </a:r>
          <a:endParaRPr lang="en-US" dirty="0"/>
        </a:p>
      </dgm:t>
    </dgm:pt>
    <dgm:pt modelId="{0801454C-F9A6-44EE-9496-674BC02780DD}" type="parTrans" cxnId="{42323CF6-784C-4027-B341-7141E2281179}">
      <dgm:prSet/>
      <dgm:spPr/>
      <dgm:t>
        <a:bodyPr/>
        <a:lstStyle/>
        <a:p>
          <a:endParaRPr lang="en-US"/>
        </a:p>
      </dgm:t>
    </dgm:pt>
    <dgm:pt modelId="{7E5DBE6E-1BBB-4104-9AC3-857337FB5D11}" type="sibTrans" cxnId="{42323CF6-784C-4027-B341-7141E2281179}">
      <dgm:prSet/>
      <dgm:spPr/>
      <dgm:t>
        <a:bodyPr/>
        <a:lstStyle/>
        <a:p>
          <a:endParaRPr lang="en-US"/>
        </a:p>
      </dgm:t>
    </dgm:pt>
    <dgm:pt modelId="{B3E27968-E410-482F-9594-5CB74EC6FBC3}">
      <dgm:prSet phldrT="[Text]"/>
      <dgm:spPr/>
      <dgm:t>
        <a:bodyPr/>
        <a:lstStyle/>
        <a:p>
          <a:r>
            <a:rPr lang="en-US" dirty="0" smtClean="0"/>
            <a:t>Met individually with Tribes</a:t>
          </a:r>
          <a:endParaRPr lang="en-US" dirty="0"/>
        </a:p>
      </dgm:t>
    </dgm:pt>
    <dgm:pt modelId="{02F583DC-C5D5-4E17-9C29-E80372F9F113}" type="parTrans" cxnId="{E4D0967F-3952-4F10-9A8A-45FD279AAAA3}">
      <dgm:prSet/>
      <dgm:spPr/>
      <dgm:t>
        <a:bodyPr/>
        <a:lstStyle/>
        <a:p>
          <a:endParaRPr lang="en-US"/>
        </a:p>
      </dgm:t>
    </dgm:pt>
    <dgm:pt modelId="{9B9D3908-9903-4C75-833B-3FA6EC8DC859}" type="sibTrans" cxnId="{E4D0967F-3952-4F10-9A8A-45FD279AAAA3}">
      <dgm:prSet/>
      <dgm:spPr/>
      <dgm:t>
        <a:bodyPr/>
        <a:lstStyle/>
        <a:p>
          <a:endParaRPr lang="en-US"/>
        </a:p>
      </dgm:t>
    </dgm:pt>
    <dgm:pt modelId="{6EF11824-97F3-4F00-B534-F9AD72B5C64D}">
      <dgm:prSet/>
      <dgm:spPr/>
      <dgm:t>
        <a:bodyPr/>
        <a:lstStyle/>
        <a:p>
          <a:r>
            <a:rPr lang="en-US" dirty="0" smtClean="0"/>
            <a:t>Public notified via listserv, press release, State register</a:t>
          </a:r>
          <a:endParaRPr lang="en-US" dirty="0"/>
        </a:p>
      </dgm:t>
    </dgm:pt>
    <dgm:pt modelId="{BDABA994-2020-4B79-B168-04FA8ABA0697}" type="parTrans" cxnId="{AB7F07E5-7691-4654-A6DE-B4BA5D1192F5}">
      <dgm:prSet/>
      <dgm:spPr/>
      <dgm:t>
        <a:bodyPr/>
        <a:lstStyle/>
        <a:p>
          <a:endParaRPr lang="en-US"/>
        </a:p>
      </dgm:t>
    </dgm:pt>
    <dgm:pt modelId="{2A84821C-2A9D-491C-A555-3A62320C4B65}" type="sibTrans" cxnId="{AB7F07E5-7691-4654-A6DE-B4BA5D1192F5}">
      <dgm:prSet/>
      <dgm:spPr/>
      <dgm:t>
        <a:bodyPr/>
        <a:lstStyle/>
        <a:p>
          <a:endParaRPr lang="en-US"/>
        </a:p>
      </dgm:t>
    </dgm:pt>
    <dgm:pt modelId="{F8265410-9D17-4F81-8618-DA4FBBCEED46}">
      <dgm:prSet/>
      <dgm:spPr/>
      <dgm:t>
        <a:bodyPr/>
        <a:lstStyle/>
        <a:p>
          <a:r>
            <a:rPr lang="en-US" dirty="0" smtClean="0"/>
            <a:t>State-wide public webinar</a:t>
          </a:r>
          <a:endParaRPr lang="en-US" dirty="0"/>
        </a:p>
      </dgm:t>
    </dgm:pt>
    <dgm:pt modelId="{46876DC9-8AD2-406E-9D93-19E26EF18B23}" type="parTrans" cxnId="{AB2383DB-EA37-4C24-BAB8-76871AA129D6}">
      <dgm:prSet/>
      <dgm:spPr/>
      <dgm:t>
        <a:bodyPr/>
        <a:lstStyle/>
        <a:p>
          <a:endParaRPr lang="en-US"/>
        </a:p>
      </dgm:t>
    </dgm:pt>
    <dgm:pt modelId="{03F65692-520A-4B3E-B5A7-88B95B46E81B}" type="sibTrans" cxnId="{AB2383DB-EA37-4C24-BAB8-76871AA129D6}">
      <dgm:prSet/>
      <dgm:spPr/>
      <dgm:t>
        <a:bodyPr/>
        <a:lstStyle/>
        <a:p>
          <a:endParaRPr lang="en-US"/>
        </a:p>
      </dgm:t>
    </dgm:pt>
    <dgm:pt modelId="{D91C1821-0397-492E-9DC2-54E101375D37}">
      <dgm:prSet/>
      <dgm:spPr/>
      <dgm:t>
        <a:bodyPr/>
        <a:lstStyle/>
        <a:p>
          <a:r>
            <a:rPr lang="en-US" dirty="0" smtClean="0"/>
            <a:t>Comments from 34 unique entities</a:t>
          </a:r>
          <a:endParaRPr lang="en-US" dirty="0"/>
        </a:p>
      </dgm:t>
    </dgm:pt>
    <dgm:pt modelId="{AD821996-389F-42C8-8EFE-A06CC381F5E0}" type="parTrans" cxnId="{60649413-EF44-4767-9602-A4BF092C8768}">
      <dgm:prSet/>
      <dgm:spPr/>
      <dgm:t>
        <a:bodyPr/>
        <a:lstStyle/>
        <a:p>
          <a:endParaRPr lang="en-US"/>
        </a:p>
      </dgm:t>
    </dgm:pt>
    <dgm:pt modelId="{1EBA9A91-19D7-4BBA-8956-5997EDF6339B}" type="sibTrans" cxnId="{60649413-EF44-4767-9602-A4BF092C8768}">
      <dgm:prSet/>
      <dgm:spPr/>
      <dgm:t>
        <a:bodyPr/>
        <a:lstStyle/>
        <a:p>
          <a:endParaRPr lang="en-US"/>
        </a:p>
      </dgm:t>
    </dgm:pt>
    <dgm:pt modelId="{A65FC636-0873-480D-96C1-BA43BB74B6C9}">
      <dgm:prSet/>
      <dgm:spPr/>
      <dgm:t>
        <a:bodyPr/>
        <a:lstStyle/>
        <a:p>
          <a:r>
            <a:rPr lang="en-US" dirty="0" smtClean="0"/>
            <a:t>Response to comments provided on website</a:t>
          </a:r>
          <a:endParaRPr lang="en-US" dirty="0"/>
        </a:p>
      </dgm:t>
    </dgm:pt>
    <dgm:pt modelId="{6FD9FA22-1D9A-4D9F-ACB8-64DEE3D46D66}" type="parTrans" cxnId="{20A862D5-D3CB-4FA6-BD29-328BAF68251A}">
      <dgm:prSet/>
      <dgm:spPr/>
      <dgm:t>
        <a:bodyPr/>
        <a:lstStyle/>
        <a:p>
          <a:endParaRPr lang="en-US"/>
        </a:p>
      </dgm:t>
    </dgm:pt>
    <dgm:pt modelId="{132A57BA-3FE6-4E0A-B2F0-592442B0359C}" type="sibTrans" cxnId="{20A862D5-D3CB-4FA6-BD29-328BAF68251A}">
      <dgm:prSet/>
      <dgm:spPr/>
      <dgm:t>
        <a:bodyPr/>
        <a:lstStyle/>
        <a:p>
          <a:endParaRPr lang="en-US"/>
        </a:p>
      </dgm:t>
    </dgm:pt>
    <dgm:pt modelId="{68749D58-5CF7-4206-BE72-7F6AE34ACA4E}">
      <dgm:prSet phldrT="[Text]"/>
      <dgm:spPr/>
      <dgm:t>
        <a:bodyPr/>
        <a:lstStyle/>
        <a:p>
          <a:r>
            <a:rPr lang="en-US" dirty="0" smtClean="0"/>
            <a:t>Corresponded directly with EPA to address concerns	</a:t>
          </a:r>
          <a:endParaRPr lang="en-US" dirty="0"/>
        </a:p>
      </dgm:t>
    </dgm:pt>
    <dgm:pt modelId="{5CB7F99B-7D9D-4ECC-AD44-DE3CD5D98DAE}" type="parTrans" cxnId="{5447E1B3-BFFC-4CF0-8701-F2B027143831}">
      <dgm:prSet/>
      <dgm:spPr/>
      <dgm:t>
        <a:bodyPr/>
        <a:lstStyle/>
        <a:p>
          <a:endParaRPr lang="en-US"/>
        </a:p>
      </dgm:t>
    </dgm:pt>
    <dgm:pt modelId="{7C96BA94-2AF4-41D4-9358-A0BFCCA9076F}" type="sibTrans" cxnId="{5447E1B3-BFFC-4CF0-8701-F2B027143831}">
      <dgm:prSet/>
      <dgm:spPr/>
      <dgm:t>
        <a:bodyPr/>
        <a:lstStyle/>
        <a:p>
          <a:endParaRPr lang="en-US"/>
        </a:p>
      </dgm:t>
    </dgm:pt>
    <dgm:pt modelId="{49CB82AE-A753-4F7D-9FF7-E8A751B15210}" type="pres">
      <dgm:prSet presAssocID="{5A9EFE82-815D-461A-A2C8-CB95270897B9}" presName="linear" presStyleCnt="0">
        <dgm:presLayoutVars>
          <dgm:animLvl val="lvl"/>
          <dgm:resizeHandles val="exact"/>
        </dgm:presLayoutVars>
      </dgm:prSet>
      <dgm:spPr/>
      <dgm:t>
        <a:bodyPr/>
        <a:lstStyle/>
        <a:p>
          <a:endParaRPr lang="en-US"/>
        </a:p>
      </dgm:t>
    </dgm:pt>
    <dgm:pt modelId="{692C28EC-A7FE-4C08-938F-C865A743AB35}" type="pres">
      <dgm:prSet presAssocID="{E00DF09D-1690-4627-96CD-5C531087CD99}" presName="parentText" presStyleLbl="node1" presStyleIdx="0" presStyleCnt="3">
        <dgm:presLayoutVars>
          <dgm:chMax val="0"/>
          <dgm:bulletEnabled val="1"/>
        </dgm:presLayoutVars>
      </dgm:prSet>
      <dgm:spPr/>
      <dgm:t>
        <a:bodyPr/>
        <a:lstStyle/>
        <a:p>
          <a:endParaRPr lang="en-US"/>
        </a:p>
      </dgm:t>
    </dgm:pt>
    <dgm:pt modelId="{182CDE87-40D0-43B3-93DC-34A86324A4BA}" type="pres">
      <dgm:prSet presAssocID="{E00DF09D-1690-4627-96CD-5C531087CD99}" presName="childText" presStyleLbl="revTx" presStyleIdx="0" presStyleCnt="3">
        <dgm:presLayoutVars>
          <dgm:bulletEnabled val="1"/>
        </dgm:presLayoutVars>
      </dgm:prSet>
      <dgm:spPr/>
      <dgm:t>
        <a:bodyPr/>
        <a:lstStyle/>
        <a:p>
          <a:endParaRPr lang="en-US"/>
        </a:p>
      </dgm:t>
    </dgm:pt>
    <dgm:pt modelId="{0C481209-D494-4870-8B3F-C15D54003A8F}" type="pres">
      <dgm:prSet presAssocID="{18C72B77-B78B-4A23-9F5E-625C522F509A}" presName="parentText" presStyleLbl="node1" presStyleIdx="1" presStyleCnt="3">
        <dgm:presLayoutVars>
          <dgm:chMax val="0"/>
          <dgm:bulletEnabled val="1"/>
        </dgm:presLayoutVars>
      </dgm:prSet>
      <dgm:spPr/>
      <dgm:t>
        <a:bodyPr/>
        <a:lstStyle/>
        <a:p>
          <a:endParaRPr lang="en-US"/>
        </a:p>
      </dgm:t>
    </dgm:pt>
    <dgm:pt modelId="{9BA7A46A-3AA1-44F2-87F8-23D5388B5E84}" type="pres">
      <dgm:prSet presAssocID="{18C72B77-B78B-4A23-9F5E-625C522F509A}" presName="childText" presStyleLbl="revTx" presStyleIdx="1" presStyleCnt="3">
        <dgm:presLayoutVars>
          <dgm:bulletEnabled val="1"/>
        </dgm:presLayoutVars>
      </dgm:prSet>
      <dgm:spPr/>
      <dgm:t>
        <a:bodyPr/>
        <a:lstStyle/>
        <a:p>
          <a:endParaRPr lang="en-US"/>
        </a:p>
      </dgm:t>
    </dgm:pt>
    <dgm:pt modelId="{B0A89704-944D-468F-97F9-BA1F73DF2B59}" type="pres">
      <dgm:prSet presAssocID="{C38406A9-5495-4E03-97C6-F6B76DD71AF7}" presName="parentText" presStyleLbl="node1" presStyleIdx="2" presStyleCnt="3">
        <dgm:presLayoutVars>
          <dgm:chMax val="0"/>
          <dgm:bulletEnabled val="1"/>
        </dgm:presLayoutVars>
      </dgm:prSet>
      <dgm:spPr/>
      <dgm:t>
        <a:bodyPr/>
        <a:lstStyle/>
        <a:p>
          <a:endParaRPr lang="en-US"/>
        </a:p>
      </dgm:t>
    </dgm:pt>
    <dgm:pt modelId="{FB726036-3397-44AF-B8B7-C07F1AE78B4B}" type="pres">
      <dgm:prSet presAssocID="{C38406A9-5495-4E03-97C6-F6B76DD71AF7}" presName="childText" presStyleLbl="revTx" presStyleIdx="2" presStyleCnt="3">
        <dgm:presLayoutVars>
          <dgm:bulletEnabled val="1"/>
        </dgm:presLayoutVars>
      </dgm:prSet>
      <dgm:spPr/>
      <dgm:t>
        <a:bodyPr/>
        <a:lstStyle/>
        <a:p>
          <a:endParaRPr lang="en-US"/>
        </a:p>
      </dgm:t>
    </dgm:pt>
  </dgm:ptLst>
  <dgm:cxnLst>
    <dgm:cxn modelId="{AB7F07E5-7691-4654-A6DE-B4BA5D1192F5}" srcId="{C38406A9-5495-4E03-97C6-F6B76DD71AF7}" destId="{6EF11824-97F3-4F00-B534-F9AD72B5C64D}" srcOrd="1" destOrd="0" parTransId="{BDABA994-2020-4B79-B168-04FA8ABA0697}" sibTransId="{2A84821C-2A9D-491C-A555-3A62320C4B65}"/>
    <dgm:cxn modelId="{60649413-EF44-4767-9602-A4BF092C8768}" srcId="{C38406A9-5495-4E03-97C6-F6B76DD71AF7}" destId="{D91C1821-0397-492E-9DC2-54E101375D37}" srcOrd="3" destOrd="0" parTransId="{AD821996-389F-42C8-8EFE-A06CC381F5E0}" sibTransId="{1EBA9A91-19D7-4BBA-8956-5997EDF6339B}"/>
    <dgm:cxn modelId="{20A862D5-D3CB-4FA6-BD29-328BAF68251A}" srcId="{C38406A9-5495-4E03-97C6-F6B76DD71AF7}" destId="{A65FC636-0873-480D-96C1-BA43BB74B6C9}" srcOrd="4" destOrd="0" parTransId="{6FD9FA22-1D9A-4D9F-ACB8-64DEE3D46D66}" sibTransId="{132A57BA-3FE6-4E0A-B2F0-592442B0359C}"/>
    <dgm:cxn modelId="{DB23156E-9FF3-4E03-9118-96FEECD1CD3E}" type="presOf" srcId="{E00DF09D-1690-4627-96CD-5C531087CD99}" destId="{692C28EC-A7FE-4C08-938F-C865A743AB35}" srcOrd="0" destOrd="0" presId="urn:microsoft.com/office/officeart/2005/8/layout/vList2"/>
    <dgm:cxn modelId="{035A32F3-D882-479F-9634-F3067AA820C5}" type="presOf" srcId="{E08A76F7-9C81-43BD-9ECA-22D79E1A5E00}" destId="{182CDE87-40D0-43B3-93DC-34A86324A4BA}" srcOrd="0" destOrd="1" presId="urn:microsoft.com/office/officeart/2005/8/layout/vList2"/>
    <dgm:cxn modelId="{D714FDAF-4889-48F3-91CF-CE15D0BFAE95}" type="presOf" srcId="{F8265410-9D17-4F81-8618-DA4FBBCEED46}" destId="{FB726036-3397-44AF-B8B7-C07F1AE78B4B}" srcOrd="0" destOrd="2" presId="urn:microsoft.com/office/officeart/2005/8/layout/vList2"/>
    <dgm:cxn modelId="{CA6C79BB-DCB4-44C4-9D15-D53A92BE6620}" srcId="{E00DF09D-1690-4627-96CD-5C531087CD99}" destId="{CD563E71-0F2F-4DBF-9603-827126C3AC63}" srcOrd="0" destOrd="0" parTransId="{B6DD87CE-2C5A-4B40-8DFD-B8F099179631}" sibTransId="{DF180B4B-4786-4FE3-974F-408CAC6F7D06}"/>
    <dgm:cxn modelId="{B6505BA7-D345-49C2-BEE9-B78DC958A797}" type="presOf" srcId="{6EF11824-97F3-4F00-B534-F9AD72B5C64D}" destId="{FB726036-3397-44AF-B8B7-C07F1AE78B4B}" srcOrd="0" destOrd="1" presId="urn:microsoft.com/office/officeart/2005/8/layout/vList2"/>
    <dgm:cxn modelId="{02B2CF1E-530C-4033-912E-E56421EDC26D}" type="presOf" srcId="{5D2E979F-656C-4BD7-A938-F0B2EAD9BDF0}" destId="{9BA7A46A-3AA1-44F2-87F8-23D5388B5E84}" srcOrd="0" destOrd="3" presId="urn:microsoft.com/office/officeart/2005/8/layout/vList2"/>
    <dgm:cxn modelId="{6A3C80BD-24A2-49B9-BA16-7E6A99921E5D}" srcId="{18C72B77-B78B-4A23-9F5E-625C522F509A}" destId="{E9BD80BA-3F3C-4763-B1E6-3AEDAB3C49BE}" srcOrd="0" destOrd="0" parTransId="{EE59E226-41DD-4252-B308-E8A093A48DD3}" sibTransId="{9789621F-EFA7-40FD-96D7-116A3BFBF1CE}"/>
    <dgm:cxn modelId="{42323CF6-784C-4027-B341-7141E2281179}" srcId="{18C72B77-B78B-4A23-9F5E-625C522F509A}" destId="{5D2E979F-656C-4BD7-A938-F0B2EAD9BDF0}" srcOrd="3" destOrd="0" parTransId="{0801454C-F9A6-44EE-9496-674BC02780DD}" sibTransId="{7E5DBE6E-1BBB-4104-9AC3-857337FB5D11}"/>
    <dgm:cxn modelId="{91D9B66F-CEF7-4A14-8071-192821F3740D}" srcId="{5A9EFE82-815D-461A-A2C8-CB95270897B9}" destId="{E00DF09D-1690-4627-96CD-5C531087CD99}" srcOrd="0" destOrd="0" parTransId="{76E0A1E7-FA09-488A-B18A-804FD9997051}" sibTransId="{C2693AD3-A6AD-4E9C-BA62-D922EC8B6F00}"/>
    <dgm:cxn modelId="{94FD7F0C-97D3-48E6-B2AE-9EA0C689866B}" type="presOf" srcId="{542E9F23-3D0A-46AB-9C2D-6C88A0FEFDF5}" destId="{FB726036-3397-44AF-B8B7-C07F1AE78B4B}" srcOrd="0" destOrd="0" presId="urn:microsoft.com/office/officeart/2005/8/layout/vList2"/>
    <dgm:cxn modelId="{3617C515-5046-4762-BAF2-AEE3F97CF759}" srcId="{C38406A9-5495-4E03-97C6-F6B76DD71AF7}" destId="{542E9F23-3D0A-46AB-9C2D-6C88A0FEFDF5}" srcOrd="0" destOrd="0" parTransId="{FD2533F2-0881-4AEB-A26A-AC58FC7F165F}" sibTransId="{0CC05C2C-7BD1-45D5-9796-99EDC99BCE41}"/>
    <dgm:cxn modelId="{7474F6F4-E483-47DF-9D21-7E1384366FF0}" type="presOf" srcId="{C38406A9-5495-4E03-97C6-F6B76DD71AF7}" destId="{B0A89704-944D-468F-97F9-BA1F73DF2B59}" srcOrd="0" destOrd="0" presId="urn:microsoft.com/office/officeart/2005/8/layout/vList2"/>
    <dgm:cxn modelId="{C7857598-0B63-47A7-80A8-0FD25A6BE604}" srcId="{18C72B77-B78B-4A23-9F5E-625C522F509A}" destId="{6FF14020-5A30-47F0-82D5-8598818988C1}" srcOrd="1" destOrd="0" parTransId="{9C69223A-951C-4A9F-AC57-1366882760AC}" sibTransId="{A95C0361-AC7D-4EC9-A6E6-0F7C029BBFE6}"/>
    <dgm:cxn modelId="{AB2383DB-EA37-4C24-BAB8-76871AA129D6}" srcId="{C38406A9-5495-4E03-97C6-F6B76DD71AF7}" destId="{F8265410-9D17-4F81-8618-DA4FBBCEED46}" srcOrd="2" destOrd="0" parTransId="{46876DC9-8AD2-406E-9D93-19E26EF18B23}" sibTransId="{03F65692-520A-4B3E-B5A7-88B95B46E81B}"/>
    <dgm:cxn modelId="{E5E86736-C574-420F-B625-3201FFB81209}" srcId="{E00DF09D-1690-4627-96CD-5C531087CD99}" destId="{E08A76F7-9C81-43BD-9ECA-22D79E1A5E00}" srcOrd="1" destOrd="0" parTransId="{84128B78-4E2A-4248-946C-3649A94605F0}" sibTransId="{295FC18D-1321-4332-A35E-B62D843477FB}"/>
    <dgm:cxn modelId="{3173251C-B448-4572-AE80-E569366B27EB}" type="presOf" srcId="{B3E27968-E410-482F-9594-5CB74EC6FBC3}" destId="{9BA7A46A-3AA1-44F2-87F8-23D5388B5E84}" srcOrd="0" destOrd="2" presId="urn:microsoft.com/office/officeart/2005/8/layout/vList2"/>
    <dgm:cxn modelId="{030EE493-B2BA-40C0-BCBD-D53F2BBB6327}" type="presOf" srcId="{18C72B77-B78B-4A23-9F5E-625C522F509A}" destId="{0C481209-D494-4870-8B3F-C15D54003A8F}" srcOrd="0" destOrd="0" presId="urn:microsoft.com/office/officeart/2005/8/layout/vList2"/>
    <dgm:cxn modelId="{B91EBDAD-AC1C-4534-8A4E-FE383EADD386}" srcId="{5A9EFE82-815D-461A-A2C8-CB95270897B9}" destId="{C38406A9-5495-4E03-97C6-F6B76DD71AF7}" srcOrd="2" destOrd="0" parTransId="{98121ED9-CB7A-4113-9B4F-4E02928FF159}" sibTransId="{7D9CCE97-7122-424C-81E9-A73045F78BAB}"/>
    <dgm:cxn modelId="{BA321CD1-7713-4775-A26D-064EE846699D}" type="presOf" srcId="{68749D58-5CF7-4206-BE72-7F6AE34ACA4E}" destId="{9BA7A46A-3AA1-44F2-87F8-23D5388B5E84}" srcOrd="0" destOrd="4" presId="urn:microsoft.com/office/officeart/2005/8/layout/vList2"/>
    <dgm:cxn modelId="{95910C3D-CECB-4CE6-8D8C-2EAA7974BD1E}" type="presOf" srcId="{CD563E71-0F2F-4DBF-9603-827126C3AC63}" destId="{182CDE87-40D0-43B3-93DC-34A86324A4BA}" srcOrd="0" destOrd="0" presId="urn:microsoft.com/office/officeart/2005/8/layout/vList2"/>
    <dgm:cxn modelId="{A7D26AB1-6A93-41DE-A13B-BF972242A9AB}" srcId="{5A9EFE82-815D-461A-A2C8-CB95270897B9}" destId="{18C72B77-B78B-4A23-9F5E-625C522F509A}" srcOrd="1" destOrd="0" parTransId="{A4526CA5-6CA9-40A9-A56D-6269D9B5522F}" sibTransId="{0304F8FB-A696-43E4-B26F-90EE5F324BEF}"/>
    <dgm:cxn modelId="{C5E9ED1C-7367-4339-9FFB-E453B4352CDD}" type="presOf" srcId="{D91C1821-0397-492E-9DC2-54E101375D37}" destId="{FB726036-3397-44AF-B8B7-C07F1AE78B4B}" srcOrd="0" destOrd="3" presId="urn:microsoft.com/office/officeart/2005/8/layout/vList2"/>
    <dgm:cxn modelId="{5447E1B3-BFFC-4CF0-8701-F2B027143831}" srcId="{18C72B77-B78B-4A23-9F5E-625C522F509A}" destId="{68749D58-5CF7-4206-BE72-7F6AE34ACA4E}" srcOrd="4" destOrd="0" parTransId="{5CB7F99B-7D9D-4ECC-AD44-DE3CD5D98DAE}" sibTransId="{7C96BA94-2AF4-41D4-9358-A0BFCCA9076F}"/>
    <dgm:cxn modelId="{FFB21397-4153-4984-8232-A62DFB397D76}" type="presOf" srcId="{6FF14020-5A30-47F0-82D5-8598818988C1}" destId="{9BA7A46A-3AA1-44F2-87F8-23D5388B5E84}" srcOrd="0" destOrd="1" presId="urn:microsoft.com/office/officeart/2005/8/layout/vList2"/>
    <dgm:cxn modelId="{29336008-DB00-473E-8C85-008D76C94449}" type="presOf" srcId="{5A9EFE82-815D-461A-A2C8-CB95270897B9}" destId="{49CB82AE-A753-4F7D-9FF7-E8A751B15210}" srcOrd="0" destOrd="0" presId="urn:microsoft.com/office/officeart/2005/8/layout/vList2"/>
    <dgm:cxn modelId="{44CA7282-9EBB-4101-A38D-C60E980DF133}" type="presOf" srcId="{E9BD80BA-3F3C-4763-B1E6-3AEDAB3C49BE}" destId="{9BA7A46A-3AA1-44F2-87F8-23D5388B5E84}" srcOrd="0" destOrd="0" presId="urn:microsoft.com/office/officeart/2005/8/layout/vList2"/>
    <dgm:cxn modelId="{E4D0967F-3952-4F10-9A8A-45FD279AAAA3}" srcId="{18C72B77-B78B-4A23-9F5E-625C522F509A}" destId="{B3E27968-E410-482F-9594-5CB74EC6FBC3}" srcOrd="2" destOrd="0" parTransId="{02F583DC-C5D5-4E17-9C29-E80372F9F113}" sibTransId="{9B9D3908-9903-4C75-833B-3FA6EC8DC859}"/>
    <dgm:cxn modelId="{E850DF59-5D7D-4A6F-B817-4D1FE64D4A22}" type="presOf" srcId="{A65FC636-0873-480D-96C1-BA43BB74B6C9}" destId="{FB726036-3397-44AF-B8B7-C07F1AE78B4B}" srcOrd="0" destOrd="4" presId="urn:microsoft.com/office/officeart/2005/8/layout/vList2"/>
    <dgm:cxn modelId="{9BEAF4EA-F93E-4E8B-9A78-3C4B98FC1EBC}" type="presParOf" srcId="{49CB82AE-A753-4F7D-9FF7-E8A751B15210}" destId="{692C28EC-A7FE-4C08-938F-C865A743AB35}" srcOrd="0" destOrd="0" presId="urn:microsoft.com/office/officeart/2005/8/layout/vList2"/>
    <dgm:cxn modelId="{EABFC40C-419D-455C-A18F-37D1CBFEE708}" type="presParOf" srcId="{49CB82AE-A753-4F7D-9FF7-E8A751B15210}" destId="{182CDE87-40D0-43B3-93DC-34A86324A4BA}" srcOrd="1" destOrd="0" presId="urn:microsoft.com/office/officeart/2005/8/layout/vList2"/>
    <dgm:cxn modelId="{841AB84C-20BA-4B01-850D-0C239DAFBF53}" type="presParOf" srcId="{49CB82AE-A753-4F7D-9FF7-E8A751B15210}" destId="{0C481209-D494-4870-8B3F-C15D54003A8F}" srcOrd="2" destOrd="0" presId="urn:microsoft.com/office/officeart/2005/8/layout/vList2"/>
    <dgm:cxn modelId="{894ABE4B-729C-43F0-9082-B56756DAD453}" type="presParOf" srcId="{49CB82AE-A753-4F7D-9FF7-E8A751B15210}" destId="{9BA7A46A-3AA1-44F2-87F8-23D5388B5E84}" srcOrd="3" destOrd="0" presId="urn:microsoft.com/office/officeart/2005/8/layout/vList2"/>
    <dgm:cxn modelId="{30F75EAB-5647-4AA1-90AE-BEC477191DB3}" type="presParOf" srcId="{49CB82AE-A753-4F7D-9FF7-E8A751B15210}" destId="{B0A89704-944D-468F-97F9-BA1F73DF2B59}" srcOrd="4" destOrd="0" presId="urn:microsoft.com/office/officeart/2005/8/layout/vList2"/>
    <dgm:cxn modelId="{E45E2EA5-F028-4286-9CF1-47773C95EB04}" type="presParOf" srcId="{49CB82AE-A753-4F7D-9FF7-E8A751B15210}" destId="{FB726036-3397-44AF-B8B7-C07F1AE78B4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C28EC-A7FE-4C08-938F-C865A743AB35}">
      <dsp:nvSpPr>
        <dsp:cNvPr id="0" name=""/>
        <dsp:cNvSpPr/>
      </dsp:nvSpPr>
      <dsp:spPr>
        <a:xfrm>
          <a:off x="0" y="80159"/>
          <a:ext cx="8128000" cy="59319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Internal Review:	 January – February 2021</a:t>
          </a:r>
          <a:endParaRPr lang="en-US" sz="2600" kern="1200" dirty="0"/>
        </a:p>
      </dsp:txBody>
      <dsp:txXfrm>
        <a:off x="28957" y="109116"/>
        <a:ext cx="8070086" cy="535276"/>
      </dsp:txXfrm>
    </dsp:sp>
    <dsp:sp modelId="{182CDE87-40D0-43B3-93DC-34A86324A4BA}">
      <dsp:nvSpPr>
        <dsp:cNvPr id="0" name=""/>
        <dsp:cNvSpPr/>
      </dsp:nvSpPr>
      <dsp:spPr>
        <a:xfrm>
          <a:off x="0" y="673349"/>
          <a:ext cx="8128000"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kern="1200" dirty="0" smtClean="0"/>
            <a:t>Target Audience: </a:t>
          </a:r>
          <a:r>
            <a:rPr lang="en-US" sz="2000" kern="1200" dirty="0" smtClean="0"/>
            <a:t>Regional TMDL and other Ecology staff</a:t>
          </a:r>
          <a:endParaRPr lang="en-US" sz="2000" b="1" kern="1200" dirty="0"/>
        </a:p>
        <a:p>
          <a:pPr marL="228600" lvl="1" indent="-228600" algn="l" defTabSz="889000">
            <a:lnSpc>
              <a:spcPct val="90000"/>
            </a:lnSpc>
            <a:spcBef>
              <a:spcPct val="0"/>
            </a:spcBef>
            <a:spcAft>
              <a:spcPts val="600"/>
            </a:spcAft>
            <a:buChar char="••"/>
          </a:pPr>
          <a:r>
            <a:rPr lang="en-US" sz="2000" kern="1200" dirty="0" smtClean="0"/>
            <a:t>Comments focus: new 303(d) listings in approved TMDLS</a:t>
          </a:r>
          <a:endParaRPr lang="en-US" sz="2000" kern="1200" dirty="0"/>
        </a:p>
      </dsp:txBody>
      <dsp:txXfrm>
        <a:off x="0" y="673349"/>
        <a:ext cx="8128000" cy="645840"/>
      </dsp:txXfrm>
    </dsp:sp>
    <dsp:sp modelId="{0C481209-D494-4870-8B3F-C15D54003A8F}">
      <dsp:nvSpPr>
        <dsp:cNvPr id="0" name=""/>
        <dsp:cNvSpPr/>
      </dsp:nvSpPr>
      <dsp:spPr>
        <a:xfrm>
          <a:off x="0" y="1319189"/>
          <a:ext cx="8128000" cy="59319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Tribal/EPA Preview:  February – March 2021</a:t>
          </a:r>
          <a:endParaRPr lang="en-US" sz="2600" kern="1200" dirty="0"/>
        </a:p>
      </dsp:txBody>
      <dsp:txXfrm>
        <a:off x="28957" y="1348146"/>
        <a:ext cx="8070086" cy="535276"/>
      </dsp:txXfrm>
    </dsp:sp>
    <dsp:sp modelId="{9BA7A46A-3AA1-44F2-87F8-23D5388B5E84}">
      <dsp:nvSpPr>
        <dsp:cNvPr id="0" name=""/>
        <dsp:cNvSpPr/>
      </dsp:nvSpPr>
      <dsp:spPr>
        <a:xfrm>
          <a:off x="0" y="1912379"/>
          <a:ext cx="81280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kern="1200" dirty="0" smtClean="0"/>
            <a:t>Target Audience: Tribes and EPA</a:t>
          </a:r>
          <a:endParaRPr lang="en-US" sz="2000" b="0" kern="1200" dirty="0"/>
        </a:p>
        <a:p>
          <a:pPr marL="228600" lvl="1" indent="-228600" algn="l" defTabSz="889000">
            <a:lnSpc>
              <a:spcPct val="90000"/>
            </a:lnSpc>
            <a:spcBef>
              <a:spcPct val="0"/>
            </a:spcBef>
            <a:spcAft>
              <a:spcPct val="20000"/>
            </a:spcAft>
            <a:buChar char="••"/>
          </a:pPr>
          <a:r>
            <a:rPr lang="en-US" sz="2000" kern="1200" dirty="0" smtClean="0"/>
            <a:t>Webinars: Statewide and NWIFC</a:t>
          </a:r>
          <a:endParaRPr lang="en-US" sz="2000" kern="1200" dirty="0"/>
        </a:p>
        <a:p>
          <a:pPr marL="228600" lvl="1" indent="-228600" algn="l" defTabSz="889000">
            <a:lnSpc>
              <a:spcPct val="90000"/>
            </a:lnSpc>
            <a:spcBef>
              <a:spcPct val="0"/>
            </a:spcBef>
            <a:spcAft>
              <a:spcPct val="20000"/>
            </a:spcAft>
            <a:buChar char="••"/>
          </a:pPr>
          <a:r>
            <a:rPr lang="en-US" sz="2000" kern="1200" dirty="0" smtClean="0"/>
            <a:t>Met individually with Tribes</a:t>
          </a:r>
          <a:endParaRPr lang="en-US" sz="2000" kern="1200" dirty="0"/>
        </a:p>
        <a:p>
          <a:pPr marL="228600" lvl="1" indent="-228600" algn="l" defTabSz="889000">
            <a:lnSpc>
              <a:spcPct val="90000"/>
            </a:lnSpc>
            <a:spcBef>
              <a:spcPct val="0"/>
            </a:spcBef>
            <a:spcAft>
              <a:spcPct val="20000"/>
            </a:spcAft>
            <a:buChar char="••"/>
          </a:pPr>
          <a:r>
            <a:rPr lang="en-US" sz="2000" kern="1200" dirty="0" smtClean="0"/>
            <a:t>Received few comments</a:t>
          </a:r>
          <a:endParaRPr lang="en-US" sz="2000" kern="1200" dirty="0"/>
        </a:p>
        <a:p>
          <a:pPr marL="228600" lvl="1" indent="-228600" algn="l" defTabSz="889000">
            <a:lnSpc>
              <a:spcPct val="90000"/>
            </a:lnSpc>
            <a:spcBef>
              <a:spcPct val="0"/>
            </a:spcBef>
            <a:spcAft>
              <a:spcPct val="20000"/>
            </a:spcAft>
            <a:buChar char="••"/>
          </a:pPr>
          <a:r>
            <a:rPr lang="en-US" sz="2000" kern="1200" dirty="0" smtClean="0"/>
            <a:t>Corresponded directly with EPA to address concerns	</a:t>
          </a:r>
          <a:endParaRPr lang="en-US" sz="2000" kern="1200" dirty="0"/>
        </a:p>
      </dsp:txBody>
      <dsp:txXfrm>
        <a:off x="0" y="1912379"/>
        <a:ext cx="8128000" cy="1614600"/>
      </dsp:txXfrm>
    </dsp:sp>
    <dsp:sp modelId="{B0A89704-944D-468F-97F9-BA1F73DF2B59}">
      <dsp:nvSpPr>
        <dsp:cNvPr id="0" name=""/>
        <dsp:cNvSpPr/>
      </dsp:nvSpPr>
      <dsp:spPr>
        <a:xfrm>
          <a:off x="0" y="3526979"/>
          <a:ext cx="8128000" cy="59319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Public Review:  April 2021 – June 2021</a:t>
          </a:r>
          <a:endParaRPr lang="en-US" sz="2600" kern="1200" dirty="0"/>
        </a:p>
      </dsp:txBody>
      <dsp:txXfrm>
        <a:off x="28957" y="3555936"/>
        <a:ext cx="8070086" cy="535276"/>
      </dsp:txXfrm>
    </dsp:sp>
    <dsp:sp modelId="{FB726036-3397-44AF-B8B7-C07F1AE78B4B}">
      <dsp:nvSpPr>
        <dsp:cNvPr id="0" name=""/>
        <dsp:cNvSpPr/>
      </dsp:nvSpPr>
      <dsp:spPr>
        <a:xfrm>
          <a:off x="0" y="4120169"/>
          <a:ext cx="81280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kern="1200" dirty="0" smtClean="0"/>
            <a:t>Target Audience: Any concerned party</a:t>
          </a:r>
          <a:endParaRPr lang="en-US" sz="2000" b="0" kern="1200" dirty="0"/>
        </a:p>
        <a:p>
          <a:pPr marL="228600" lvl="1" indent="-228600" algn="l" defTabSz="889000">
            <a:lnSpc>
              <a:spcPct val="90000"/>
            </a:lnSpc>
            <a:spcBef>
              <a:spcPct val="0"/>
            </a:spcBef>
            <a:spcAft>
              <a:spcPct val="20000"/>
            </a:spcAft>
            <a:buChar char="••"/>
          </a:pPr>
          <a:r>
            <a:rPr lang="en-US" sz="2000" kern="1200" dirty="0" smtClean="0"/>
            <a:t>Public notified via listserv, press release, State register</a:t>
          </a:r>
          <a:endParaRPr lang="en-US" sz="2000" kern="1200" dirty="0"/>
        </a:p>
        <a:p>
          <a:pPr marL="228600" lvl="1" indent="-228600" algn="l" defTabSz="889000">
            <a:lnSpc>
              <a:spcPct val="90000"/>
            </a:lnSpc>
            <a:spcBef>
              <a:spcPct val="0"/>
            </a:spcBef>
            <a:spcAft>
              <a:spcPct val="20000"/>
            </a:spcAft>
            <a:buChar char="••"/>
          </a:pPr>
          <a:r>
            <a:rPr lang="en-US" sz="2000" kern="1200" dirty="0" smtClean="0"/>
            <a:t>State-wide public webinar</a:t>
          </a:r>
          <a:endParaRPr lang="en-US" sz="2000" kern="1200" dirty="0"/>
        </a:p>
        <a:p>
          <a:pPr marL="228600" lvl="1" indent="-228600" algn="l" defTabSz="889000">
            <a:lnSpc>
              <a:spcPct val="90000"/>
            </a:lnSpc>
            <a:spcBef>
              <a:spcPct val="0"/>
            </a:spcBef>
            <a:spcAft>
              <a:spcPct val="20000"/>
            </a:spcAft>
            <a:buChar char="••"/>
          </a:pPr>
          <a:r>
            <a:rPr lang="en-US" sz="2000" kern="1200" dirty="0" smtClean="0"/>
            <a:t>Comments from 34 unique entities</a:t>
          </a:r>
          <a:endParaRPr lang="en-US" sz="2000" kern="1200" dirty="0"/>
        </a:p>
        <a:p>
          <a:pPr marL="228600" lvl="1" indent="-228600" algn="l" defTabSz="889000">
            <a:lnSpc>
              <a:spcPct val="90000"/>
            </a:lnSpc>
            <a:spcBef>
              <a:spcPct val="0"/>
            </a:spcBef>
            <a:spcAft>
              <a:spcPct val="20000"/>
            </a:spcAft>
            <a:buChar char="••"/>
          </a:pPr>
          <a:r>
            <a:rPr lang="en-US" sz="2000" kern="1200" dirty="0" smtClean="0"/>
            <a:t>Response to comments provided on website</a:t>
          </a:r>
          <a:endParaRPr lang="en-US" sz="2000" kern="1200" dirty="0"/>
        </a:p>
      </dsp:txBody>
      <dsp:txXfrm>
        <a:off x="0" y="4120169"/>
        <a:ext cx="8128000" cy="1614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0.75603</cdr:x>
      <cdr:y>0.16446</cdr:y>
    </cdr:from>
    <cdr:to>
      <cdr:x>0.93981</cdr:x>
      <cdr:y>0.23305</cdr:y>
    </cdr:to>
    <cdr:sp macro="" textlink="">
      <cdr:nvSpPr>
        <cdr:cNvPr id="2" name="TextBox 1"/>
        <cdr:cNvSpPr txBox="1"/>
      </cdr:nvSpPr>
      <cdr:spPr>
        <a:xfrm xmlns:a="http://schemas.openxmlformats.org/drawingml/2006/main">
          <a:off x="5688558" y="744195"/>
          <a:ext cx="1382801" cy="310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Wage Growth</a:t>
          </a:r>
        </a:p>
      </cdr:txBody>
    </cdr:sp>
  </cdr:relSizeAnchor>
  <cdr:relSizeAnchor xmlns:cdr="http://schemas.openxmlformats.org/drawingml/2006/chartDrawing">
    <cdr:from>
      <cdr:x>0.72489</cdr:x>
      <cdr:y>0.55952</cdr:y>
    </cdr:from>
    <cdr:to>
      <cdr:x>0.93768</cdr:x>
      <cdr:y>0.63548</cdr:y>
    </cdr:to>
    <cdr:sp macro="" textlink="">
      <cdr:nvSpPr>
        <cdr:cNvPr id="3" name="TextBox 2"/>
        <cdr:cNvSpPr txBox="1"/>
      </cdr:nvSpPr>
      <cdr:spPr>
        <a:xfrm xmlns:a="http://schemas.openxmlformats.org/drawingml/2006/main">
          <a:off x="5454225" y="2531941"/>
          <a:ext cx="1601076" cy="3437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Permit Fee Cap</a:t>
          </a:r>
        </a:p>
      </cdr:txBody>
    </cdr:sp>
  </cdr:relSizeAnchor>
  <cdr:relSizeAnchor xmlns:cdr="http://schemas.openxmlformats.org/drawingml/2006/chartDrawing">
    <cdr:from>
      <cdr:x>0.85015</cdr:x>
      <cdr:y>0.35583</cdr:y>
    </cdr:from>
    <cdr:to>
      <cdr:x>1</cdr:x>
      <cdr:y>0.43613</cdr:y>
    </cdr:to>
    <cdr:sp macro="" textlink="">
      <cdr:nvSpPr>
        <cdr:cNvPr id="4" name="TextBox 1"/>
        <cdr:cNvSpPr txBox="1"/>
      </cdr:nvSpPr>
      <cdr:spPr>
        <a:xfrm xmlns:a="http://schemas.openxmlformats.org/drawingml/2006/main">
          <a:off x="6396703" y="1610211"/>
          <a:ext cx="1127503" cy="3633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CPI Growth</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51361-D3D4-4180-BA77-BA9658D39338}"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B3CC0-2868-4751-A289-F15D8DA89C74}" type="slidenum">
              <a:rPr lang="en-US" smtClean="0"/>
              <a:t>‹#›</a:t>
            </a:fld>
            <a:endParaRPr lang="en-US"/>
          </a:p>
        </p:txBody>
      </p:sp>
    </p:spTree>
    <p:extLst>
      <p:ext uri="{BB962C8B-B14F-4D97-AF65-F5344CB8AC3E}">
        <p14:creationId xmlns:p14="http://schemas.microsoft.com/office/powerpoint/2010/main" val="115474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Webinar</a:t>
            </a:r>
            <a:r>
              <a:rPr lang="en-US" baseline="0" dirty="0" smtClean="0"/>
              <a:t> starting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4C787-9A85-470A-ACC8-2525C8AB5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499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1F202-B056-4364-8D49-39D106B416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810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Statistics</a:t>
            </a:r>
            <a:r>
              <a:rPr lang="en-US" baseline="0" dirty="0" smtClean="0"/>
              <a:t> do not include contaminated sediment statistics</a:t>
            </a:r>
            <a:endParaRPr lang="en-US" dirty="0" smtClean="0"/>
          </a:p>
          <a:p>
            <a:endParaRPr lang="en-US" dirty="0" smtClean="0"/>
          </a:p>
          <a:p>
            <a:r>
              <a:rPr lang="en-US" dirty="0" smtClean="0"/>
              <a:t>Large</a:t>
            </a:r>
            <a:r>
              <a:rPr lang="en-US" baseline="0" dirty="0" smtClean="0"/>
              <a:t> waterbodies in urbanized area</a:t>
            </a:r>
          </a:p>
          <a:p>
            <a:endParaRPr lang="en-US" baseline="0" dirty="0" smtClean="0"/>
          </a:p>
          <a:p>
            <a:r>
              <a:rPr lang="en-US" baseline="0" dirty="0" smtClean="0"/>
              <a:t>An increase in targeted monitoring </a:t>
            </a:r>
            <a:endParaRPr lang="en-US" dirty="0" smtClean="0"/>
          </a:p>
          <a:p>
            <a:endParaRPr lang="en-US" dirty="0" smtClean="0"/>
          </a:p>
          <a:p>
            <a:r>
              <a:rPr lang="en-US" dirty="0" smtClean="0"/>
              <a:t>Around 15% of Washington’s waters </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2F483-C293-4739-BD32-9D519A47C7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1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let people know the best way to ask questions.</a:t>
            </a:r>
          </a:p>
          <a:p>
            <a:r>
              <a:rPr lang="en-US" dirty="0" smtClean="0"/>
              <a:t>Chat? Raise</a:t>
            </a:r>
            <a:r>
              <a:rPr lang="en-US" baseline="0" dirty="0" smtClean="0"/>
              <a:t> their hand and host calls on them?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09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50045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concepts here: fees reflect the workload and should fully cover the costs of the permits.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25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principle cost in permit administration is staffing, Wage Growth is the better reflection of inflation.  Offshore manufacturing is a significant reducer of consumer price inflation, but does not apply to professional work performed locally.  Consequently, the actual inflation rate for the costs of teachers, health care workers, and state employees is higher than the CPI inflation rate that includes goods, like computers.</a:t>
            </a:r>
          </a:p>
          <a:p>
            <a:endParaRPr lang="en-US" dirty="0" smtClean="0"/>
          </a:p>
          <a:p>
            <a:r>
              <a:rPr lang="en-US" dirty="0" smtClean="0"/>
              <a:t>Lower fee revenue has created a gap in permit staffing.  We estimate fees would at most need to double to align with the permitting workload, which is below both Wage and CPI Growth since 1991.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1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last decade, the science on how nutrient loading in Puget Sound has become clear, how anthropogenic nutrients primarily from wastewater discharge are increasing algae blooms, dead zones (areas with so little oxygen in the water that fish suffocate), ocean acidification, and food chain disruption leading to more jellyfish and fewer salmon.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320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reference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85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Lay of the land- Ecology and our partners are making progress</a:t>
            </a:r>
            <a:r>
              <a:rPr lang="en-US" sz="1200" kern="1200" baseline="0" dirty="0" smtClean="0">
                <a:solidFill>
                  <a:schemeClr val="tx1"/>
                </a:solidFill>
                <a:effectLst/>
                <a:latin typeface="+mn-lt"/>
                <a:ea typeface="+mn-ea"/>
                <a:cs typeface="+mn-cs"/>
              </a:rPr>
              <a:t> in all of these areas. Proviso (#22) is focused on Product Replacement. (#23) is focused on Analytical methods, stormwater management, and geography.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41F6E-8137-4F63-984E-ABD963BAA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632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sampling every waterbody, gathering all data we can find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2F483-C293-4739-BD32-9D519A47C7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1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A59625-214E-408C-AE9A-74D9564CBC2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2023854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59625-214E-408C-AE9A-74D9564CBC2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3618830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59625-214E-408C-AE9A-74D9564CBC2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1025092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01227"/>
          </a:xfrm>
          <a:solidFill>
            <a:srgbClr val="44688F"/>
          </a:solidFill>
        </p:spPr>
        <p:txBody>
          <a:bodyPr/>
          <a:lstStyle>
            <a:lvl1pPr algn="ctr">
              <a:defRPr>
                <a:solidFill>
                  <a:schemeClr val="bg1"/>
                </a:solidFill>
              </a:defRPr>
            </a:lvl1pPr>
          </a:lstStyle>
          <a:p>
            <a:r>
              <a:rPr lang="en-US" dirty="0" smtClean="0"/>
              <a:t>Click to edit Master title style</a:t>
            </a:r>
            <a:endParaRPr lang="en-US" dirty="0"/>
          </a:p>
        </p:txBody>
      </p:sp>
      <p:sp>
        <p:nvSpPr>
          <p:cNvPr id="7"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p:txBody>
      </p:sp>
      <p:sp>
        <p:nvSpPr>
          <p:cNvPr id="10" name="Slide Number Placeholder 2"/>
          <p:cNvSpPr txBox="1">
            <a:spLocks/>
          </p:cNvSpPr>
          <p:nvPr userDrawn="1"/>
        </p:nvSpPr>
        <p:spPr>
          <a:xfrm>
            <a:off x="9961649" y="6253130"/>
            <a:ext cx="2057519" cy="365125"/>
          </a:xfrm>
          <a:prstGeom prst="rect">
            <a:avLst/>
          </a:prstGeom>
        </p:spPr>
        <p:txBody>
          <a:bodyPr vert="horz" lIns="60969" tIns="30485" rIns="60969" bIns="30485"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200" smtClean="0"/>
              <a:pPr/>
              <a:t>‹#›</a:t>
            </a:fld>
            <a:endParaRPr kumimoji="1" lang="ja-JP" altLang="en-US" sz="1200"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7313" y="6298665"/>
            <a:ext cx="423637" cy="312014"/>
          </a:xfrm>
          <a:prstGeom prst="rect">
            <a:avLst/>
          </a:prstGeom>
        </p:spPr>
      </p:pic>
      <p:cxnSp>
        <p:nvCxnSpPr>
          <p:cNvPr id="13" name="Straight Connector 12"/>
          <p:cNvCxnSpPr/>
          <p:nvPr userDrawn="1"/>
        </p:nvCxnSpPr>
        <p:spPr>
          <a:xfrm flipH="1">
            <a:off x="617301" y="6454672"/>
            <a:ext cx="10578625"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7540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875174"/>
          </a:xfrm>
          <a:solidFill>
            <a:srgbClr val="44688F"/>
          </a:solidFill>
        </p:spPr>
        <p:txBody>
          <a:bodyPr/>
          <a:lstStyle>
            <a:lvl1pPr marL="0" marR="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3901791"/>
            <a:ext cx="12191999" cy="703098"/>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4792874"/>
            <a:ext cx="12191999" cy="1109304"/>
          </a:xfrm>
        </p:spPr>
        <p:txBody>
          <a:bodyPr anchor="t" anchorCtr="0">
            <a:normAutofit/>
          </a:bodyPr>
          <a:lstStyle>
            <a:lvl1pPr marL="0" indent="0" algn="ctr">
              <a:spcBef>
                <a:spcPts val="0"/>
              </a:spcBef>
              <a:buFontTx/>
              <a:buNone/>
              <a:defRPr sz="1867"/>
            </a:lvl1pPr>
            <a:lvl2pPr marL="457231" indent="0">
              <a:buNone/>
              <a:defRPr sz="1200"/>
            </a:lvl2pPr>
            <a:lvl3pPr marL="914461" indent="0">
              <a:buNone/>
              <a:defRPr sz="1200"/>
            </a:lvl3pPr>
            <a:lvl4pPr marL="1371692" indent="0">
              <a:buNone/>
              <a:defRPr sz="1200"/>
            </a:lvl4pPr>
            <a:lvl5pPr marL="1828922" indent="0">
              <a:buNone/>
              <a:defRPr sz="12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50516" y="6030521"/>
            <a:ext cx="2298424" cy="703280"/>
          </a:xfrm>
          <a:prstGeom prst="rect">
            <a:avLst/>
          </a:prstGeom>
        </p:spPr>
      </p:pic>
    </p:spTree>
    <p:extLst>
      <p:ext uri="{BB962C8B-B14F-4D97-AF65-F5344CB8AC3E}">
        <p14:creationId xmlns:p14="http://schemas.microsoft.com/office/powerpoint/2010/main" val="39345953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4574BA-3DF4-47C3-8BF2-CDD945C99436}"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2" name="Picture 11"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854" y="4600477"/>
            <a:ext cx="1218690" cy="1414765"/>
          </a:xfrm>
          <a:prstGeom prst="rect">
            <a:avLst/>
          </a:prstGeom>
        </p:spPr>
      </p:pic>
      <p:sp>
        <p:nvSpPr>
          <p:cNvPr id="9" name="Picture Placeholder 8"/>
          <p:cNvSpPr>
            <a:spLocks noGrp="1"/>
          </p:cNvSpPr>
          <p:nvPr>
            <p:ph type="pic" sz="quarter" idx="14"/>
          </p:nvPr>
        </p:nvSpPr>
        <p:spPr>
          <a:xfrm>
            <a:off x="0" y="214859"/>
            <a:ext cx="12192000" cy="3569180"/>
          </a:xfrm>
        </p:spPr>
        <p:txBody>
          <a:bodyPr/>
          <a:lstStyle/>
          <a:p>
            <a:endParaRPr lang="en-US" dirty="0"/>
          </a:p>
        </p:txBody>
      </p:sp>
    </p:spTree>
    <p:extLst>
      <p:ext uri="{BB962C8B-B14F-4D97-AF65-F5344CB8AC3E}">
        <p14:creationId xmlns:p14="http://schemas.microsoft.com/office/powerpoint/2010/main" val="6978078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AE854E-D880-4BBF-B6D2-EC693906F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Content Placeholder 2"/>
          <p:cNvSpPr>
            <a:spLocks noGrp="1"/>
          </p:cNvSpPr>
          <p:nvPr>
            <p:ph idx="1"/>
          </p:nvPr>
        </p:nvSpPr>
        <p:spPr>
          <a:xfrm>
            <a:off x="615576" y="1775012"/>
            <a:ext cx="10903519" cy="44019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17975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236D7B-CCA0-4162-9AD1-9C15988BB0D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2672978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236D7B-CCA0-4162-9AD1-9C15988BB0D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3902149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236D7B-CCA0-4162-9AD1-9C15988BB0D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3419347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236D7B-CCA0-4162-9AD1-9C15988BB0D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3290579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59625-214E-408C-AE9A-74D9564CBC2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2089704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236D7B-CCA0-4162-9AD1-9C15988BB0D5}"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596216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236D7B-CCA0-4162-9AD1-9C15988BB0D5}"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1238494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236D7B-CCA0-4162-9AD1-9C15988BB0D5}"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4075051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236D7B-CCA0-4162-9AD1-9C15988BB0D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211896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236D7B-CCA0-4162-9AD1-9C15988BB0D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1263976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236D7B-CCA0-4162-9AD1-9C15988BB0D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257126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236D7B-CCA0-4162-9AD1-9C15988BB0D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E8A1-AA0C-4017-9ABB-C137D3C0D631}" type="slidenum">
              <a:rPr lang="en-US" smtClean="0"/>
              <a:t>‹#›</a:t>
            </a:fld>
            <a:endParaRPr lang="en-US"/>
          </a:p>
        </p:txBody>
      </p:sp>
    </p:spTree>
    <p:extLst>
      <p:ext uri="{BB962C8B-B14F-4D97-AF65-F5344CB8AC3E}">
        <p14:creationId xmlns:p14="http://schemas.microsoft.com/office/powerpoint/2010/main" val="672818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875174"/>
          </a:xfrm>
          <a:solidFill>
            <a:srgbClr val="44688F"/>
          </a:solidFill>
        </p:spPr>
        <p:txBody>
          <a:bodyPr/>
          <a:lstStyle>
            <a:lvl1pPr marL="0" marR="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3901791"/>
            <a:ext cx="12191999" cy="703098"/>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4792874"/>
            <a:ext cx="12191999" cy="1109304"/>
          </a:xfrm>
        </p:spPr>
        <p:txBody>
          <a:bodyPr anchor="t" anchorCtr="0">
            <a:normAutofit/>
          </a:bodyPr>
          <a:lstStyle>
            <a:lvl1pPr marL="0" indent="0" algn="ctr">
              <a:spcBef>
                <a:spcPts val="0"/>
              </a:spcBef>
              <a:buFontTx/>
              <a:buNone/>
              <a:defRPr sz="1867"/>
            </a:lvl1pPr>
            <a:lvl2pPr marL="457231" indent="0">
              <a:buNone/>
              <a:defRPr sz="1200"/>
            </a:lvl2pPr>
            <a:lvl3pPr marL="914461" indent="0">
              <a:buNone/>
              <a:defRPr sz="1200"/>
            </a:lvl3pPr>
            <a:lvl4pPr marL="1371692" indent="0">
              <a:buNone/>
              <a:defRPr sz="1200"/>
            </a:lvl4pPr>
            <a:lvl5pPr marL="1828922" indent="0">
              <a:buNone/>
              <a:defRPr sz="12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50516" y="6030521"/>
            <a:ext cx="2298424" cy="703280"/>
          </a:xfrm>
          <a:prstGeom prst="rect">
            <a:avLst/>
          </a:prstGeom>
        </p:spPr>
      </p:pic>
    </p:spTree>
    <p:extLst>
      <p:ext uri="{BB962C8B-B14F-4D97-AF65-F5344CB8AC3E}">
        <p14:creationId xmlns:p14="http://schemas.microsoft.com/office/powerpoint/2010/main" val="383655413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3429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711200" y="1447800"/>
            <a:ext cx="109728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COLOGO_W-C_Web.png"/>
          <p:cNvPicPr>
            <a:picLocks noChangeAspect="1"/>
          </p:cNvPicPr>
          <p:nvPr userDrawn="1"/>
        </p:nvPicPr>
        <p:blipFill>
          <a:blip r:embed="rId2" cstate="screen"/>
          <a:stretch>
            <a:fillRect/>
          </a:stretch>
        </p:blipFill>
        <p:spPr>
          <a:xfrm>
            <a:off x="4196778" y="5791200"/>
            <a:ext cx="3813791" cy="875082"/>
          </a:xfrm>
          <a:prstGeom prst="rect">
            <a:avLst/>
          </a:prstGeom>
        </p:spPr>
      </p:pic>
    </p:spTree>
    <p:extLst>
      <p:ext uri="{BB962C8B-B14F-4D97-AF65-F5344CB8AC3E}">
        <p14:creationId xmlns:p14="http://schemas.microsoft.com/office/powerpoint/2010/main" val="171709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12192000" cy="27432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ctrTitle"/>
          </p:nvPr>
        </p:nvSpPr>
        <p:spPr>
          <a:xfrm>
            <a:off x="2844800" y="2667000"/>
            <a:ext cx="85344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CY_Symbol.png"/>
          <p:cNvPicPr>
            <a:picLocks noChangeAspect="1"/>
          </p:cNvPicPr>
          <p:nvPr userDrawn="1"/>
        </p:nvPicPr>
        <p:blipFill>
          <a:blip r:embed="rId2" cstate="screen"/>
          <a:stretch>
            <a:fillRect/>
          </a:stretch>
        </p:blipFill>
        <p:spPr>
          <a:xfrm>
            <a:off x="90792" y="4800600"/>
            <a:ext cx="2598648" cy="1435480"/>
          </a:xfrm>
          <a:prstGeom prst="rect">
            <a:avLst/>
          </a:prstGeom>
        </p:spPr>
      </p:pic>
    </p:spTree>
    <p:extLst>
      <p:ext uri="{BB962C8B-B14F-4D97-AF65-F5344CB8AC3E}">
        <p14:creationId xmlns:p14="http://schemas.microsoft.com/office/powerpoint/2010/main" val="20365424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59625-214E-408C-AE9A-74D9564CBC2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5747346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44688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963084" y="4406903"/>
            <a:ext cx="10363200" cy="1362075"/>
          </a:xfrm>
        </p:spPr>
        <p:txBody>
          <a:bodyPr anchor="t"/>
          <a:lstStyle>
            <a:lvl1pPr algn="l">
              <a:defRPr sz="3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1800">
                <a:solidFill>
                  <a:schemeClr val="bg1">
                    <a:lumMod val="8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3602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700">
                <a:solidFill>
                  <a:schemeClr val="tx1"/>
                </a:solidFill>
                <a:latin typeface="Century Gothic" pitchFamily="34" charset="0"/>
              </a:defRPr>
            </a:lvl1pPr>
            <a:lvl2pPr>
              <a:defRPr sz="2400">
                <a:solidFill>
                  <a:schemeClr val="tx1"/>
                </a:solidFill>
                <a:latin typeface="Century Gothic" pitchFamily="34" charset="0"/>
              </a:defRPr>
            </a:lvl2pPr>
            <a:lvl3pPr>
              <a:defRPr sz="2100">
                <a:solidFill>
                  <a:schemeClr val="tx1"/>
                </a:solidFill>
                <a:latin typeface="Century Gothic" pitchFamily="34" charset="0"/>
              </a:defRPr>
            </a:lvl3pPr>
            <a:lvl4pPr>
              <a:defRPr sz="1800">
                <a:solidFill>
                  <a:schemeClr val="tx1"/>
                </a:solidFill>
                <a:latin typeface="Century Gothic" pitchFamily="34" charset="0"/>
              </a:defRPr>
            </a:lvl4pPr>
            <a:lvl5pPr>
              <a:defRPr sz="1800">
                <a:solidFill>
                  <a:schemeClr val="tx1"/>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descr="ECY_Symbol.png"/>
          <p:cNvPicPr>
            <a:picLocks noChangeAspect="1"/>
          </p:cNvPicPr>
          <p:nvPr userDrawn="1"/>
        </p:nvPicPr>
        <p:blipFill>
          <a:blip r:embed="rId2" cstate="screen"/>
          <a:stretch>
            <a:fillRect/>
          </a:stretch>
        </p:blipFill>
        <p:spPr>
          <a:xfrm>
            <a:off x="609600" y="6184520"/>
            <a:ext cx="1219200" cy="673480"/>
          </a:xfrm>
          <a:prstGeom prst="rect">
            <a:avLst/>
          </a:prstGeom>
        </p:spPr>
      </p:pic>
    </p:spTree>
    <p:extLst>
      <p:ext uri="{BB962C8B-B14F-4D97-AF65-F5344CB8AC3E}">
        <p14:creationId xmlns:p14="http://schemas.microsoft.com/office/powerpoint/2010/main" val="190116203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ECY_Symbol.png"/>
          <p:cNvPicPr>
            <a:picLocks noChangeAspect="1"/>
          </p:cNvPicPr>
          <p:nvPr userDrawn="1"/>
        </p:nvPicPr>
        <p:blipFill>
          <a:blip r:embed="rId2" cstate="screen"/>
          <a:stretch>
            <a:fillRect/>
          </a:stretch>
        </p:blipFill>
        <p:spPr>
          <a:xfrm>
            <a:off x="609600" y="6184520"/>
            <a:ext cx="1219200" cy="673480"/>
          </a:xfrm>
          <a:prstGeom prst="rect">
            <a:avLst/>
          </a:prstGeom>
        </p:spPr>
      </p:pic>
    </p:spTree>
    <p:extLst>
      <p:ext uri="{BB962C8B-B14F-4D97-AF65-F5344CB8AC3E}">
        <p14:creationId xmlns:p14="http://schemas.microsoft.com/office/powerpoint/2010/main" val="86326036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700">
                <a:solidFill>
                  <a:schemeClr val="tx1"/>
                </a:solidFill>
                <a:latin typeface="Century Gothic" pitchFamily="34" charset="0"/>
              </a:defRPr>
            </a:lvl1pPr>
            <a:lvl2pPr>
              <a:defRPr sz="2400">
                <a:solidFill>
                  <a:schemeClr val="tx1"/>
                </a:solidFill>
                <a:latin typeface="Century Gothic" pitchFamily="34" charset="0"/>
              </a:defRPr>
            </a:lvl2pPr>
            <a:lvl3pPr>
              <a:defRPr sz="2100">
                <a:solidFill>
                  <a:schemeClr val="tx1"/>
                </a:solidFill>
                <a:latin typeface="Century Gothic" pitchFamily="34" charset="0"/>
              </a:defRPr>
            </a:lvl3pPr>
            <a:lvl4pPr>
              <a:defRPr sz="1800">
                <a:solidFill>
                  <a:schemeClr val="tx1"/>
                </a:solidFill>
                <a:latin typeface="Century Gothic" pitchFamily="34" charset="0"/>
              </a:defRPr>
            </a:lvl4pPr>
            <a:lvl5pPr>
              <a:defRPr sz="1800">
                <a:solidFill>
                  <a:schemeClr val="tx1"/>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888526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3225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152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2540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4975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394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057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A59625-214E-408C-AE9A-74D9564CBC2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728230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8911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0693" y="-1058"/>
            <a:ext cx="4340423" cy="685852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900"/>
          </a:p>
        </p:txBody>
      </p:sp>
      <p:sp>
        <p:nvSpPr>
          <p:cNvPr id="6" name="Title 1"/>
          <p:cNvSpPr>
            <a:spLocks noGrp="1"/>
          </p:cNvSpPr>
          <p:nvPr>
            <p:ph type="title" hasCustomPrompt="1"/>
          </p:nvPr>
        </p:nvSpPr>
        <p:spPr>
          <a:xfrm>
            <a:off x="392192" y="2422737"/>
            <a:ext cx="3556041"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4866419" y="955823"/>
            <a:ext cx="701661" cy="701770"/>
            <a:chOff x="9144000" y="1433513"/>
            <a:chExt cx="1408161" cy="1408161"/>
          </a:xfrm>
        </p:grpSpPr>
        <p:sp>
          <p:nvSpPr>
            <p:cNvPr id="7" name="Rectangle 6"/>
            <p:cNvSpPr/>
            <p:nvPr userDrawn="1"/>
          </p:nvSpPr>
          <p:spPr>
            <a:xfrm>
              <a:off x="9144000" y="1433513"/>
              <a:ext cx="1408161" cy="1408161"/>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sp>
        <p:nvSpPr>
          <p:cNvPr id="10" name="Text Placeholder 5"/>
          <p:cNvSpPr>
            <a:spLocks noGrp="1"/>
          </p:cNvSpPr>
          <p:nvPr>
            <p:ph type="body" sz="quarter" idx="15" hasCustomPrompt="1"/>
          </p:nvPr>
        </p:nvSpPr>
        <p:spPr>
          <a:xfrm>
            <a:off x="4974831" y="1003218"/>
            <a:ext cx="483308" cy="606980"/>
          </a:xfrm>
        </p:spPr>
        <p:txBody>
          <a:bodyPr numCol="1" anchor="ctr">
            <a:normAutofit/>
          </a:bodyPr>
          <a:lstStyle>
            <a:lvl1pPr marL="0" indent="0" algn="ctr">
              <a:lnSpc>
                <a:spcPct val="100000"/>
              </a:lnSpc>
              <a:spcBef>
                <a:spcPts val="0"/>
              </a:spcBef>
              <a:buFontTx/>
              <a:buNone/>
              <a:defRPr sz="1400">
                <a:solidFill>
                  <a:schemeClr val="tx2"/>
                </a:solidFill>
                <a:latin typeface="+mj-lt"/>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5696701" y="1335576"/>
            <a:ext cx="5342265" cy="224717"/>
          </a:xfrm>
        </p:spPr>
        <p:txBody>
          <a:bodyPr anchor="t">
            <a:noAutofit/>
          </a:bodyPr>
          <a:lstStyle>
            <a:lvl1pPr marL="0" indent="0" algn="just">
              <a:lnSpc>
                <a:spcPct val="100000"/>
              </a:lnSpc>
              <a:spcBef>
                <a:spcPts val="0"/>
              </a:spcBef>
              <a:buFontTx/>
              <a:buNone/>
              <a:defRPr sz="1600">
                <a:solidFill>
                  <a:schemeClr val="tx2"/>
                </a:solidFill>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5696701" y="955829"/>
            <a:ext cx="5342265" cy="402776"/>
          </a:xfrm>
        </p:spPr>
        <p:txBody>
          <a:bodyPr anchor="b">
            <a:noAutofit/>
          </a:bodyPr>
          <a:lstStyle>
            <a:lvl1pPr marL="0" indent="0" algn="l">
              <a:lnSpc>
                <a:spcPct val="100000"/>
              </a:lnSpc>
              <a:spcBef>
                <a:spcPts val="0"/>
              </a:spcBef>
              <a:buFontTx/>
              <a:buNone/>
              <a:defRPr sz="1867">
                <a:solidFill>
                  <a:srgbClr val="666633"/>
                </a:solidFill>
                <a:latin typeface="Franklin Gothic Medium" panose="020B0603020102020204" pitchFamily="34" charset="0"/>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Heading goes here</a:t>
            </a:r>
            <a:endParaRPr kumimoji="1" lang="ja-JP" altLang="en-US" dirty="0"/>
          </a:p>
        </p:txBody>
      </p:sp>
      <p:grpSp>
        <p:nvGrpSpPr>
          <p:cNvPr id="13" name="Group 12"/>
          <p:cNvGrpSpPr/>
          <p:nvPr userDrawn="1"/>
        </p:nvGrpSpPr>
        <p:grpSpPr>
          <a:xfrm>
            <a:off x="4866419" y="2018222"/>
            <a:ext cx="701661" cy="701770"/>
            <a:chOff x="9144000" y="1433513"/>
            <a:chExt cx="1408161" cy="1408161"/>
          </a:xfrm>
        </p:grpSpPr>
        <p:sp>
          <p:nvSpPr>
            <p:cNvPr id="14" name="Rectangle 13"/>
            <p:cNvSpPr/>
            <p:nvPr userDrawn="1"/>
          </p:nvSpPr>
          <p:spPr>
            <a:xfrm>
              <a:off x="9144000" y="1433513"/>
              <a:ext cx="1408161" cy="1408161"/>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sp>
        <p:nvSpPr>
          <p:cNvPr id="16" name="Text Placeholder 5"/>
          <p:cNvSpPr>
            <a:spLocks noGrp="1"/>
          </p:cNvSpPr>
          <p:nvPr>
            <p:ph type="body" sz="quarter" idx="16" hasCustomPrompt="1"/>
          </p:nvPr>
        </p:nvSpPr>
        <p:spPr>
          <a:xfrm>
            <a:off x="4974831" y="2065611"/>
            <a:ext cx="483308" cy="606980"/>
          </a:xfrm>
        </p:spPr>
        <p:txBody>
          <a:bodyPr numCol="1" anchor="ctr">
            <a:normAutofit/>
          </a:bodyPr>
          <a:lstStyle>
            <a:lvl1pPr marL="0" indent="0" algn="ctr">
              <a:lnSpc>
                <a:spcPct val="100000"/>
              </a:lnSpc>
              <a:spcBef>
                <a:spcPts val="0"/>
              </a:spcBef>
              <a:buFontTx/>
              <a:buNone/>
              <a:defRPr sz="1400">
                <a:solidFill>
                  <a:schemeClr val="tx2"/>
                </a:solidFill>
                <a:latin typeface="+mj-lt"/>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5696701" y="2397969"/>
            <a:ext cx="5342265" cy="224717"/>
          </a:xfrm>
        </p:spPr>
        <p:txBody>
          <a:bodyPr anchor="t">
            <a:noAutofit/>
          </a:bodyPr>
          <a:lstStyle>
            <a:lvl1pPr marL="0" indent="0" algn="just">
              <a:lnSpc>
                <a:spcPct val="100000"/>
              </a:lnSpc>
              <a:spcBef>
                <a:spcPts val="0"/>
              </a:spcBef>
              <a:buFontTx/>
              <a:buNone/>
              <a:defRPr sz="1600">
                <a:solidFill>
                  <a:schemeClr val="tx2"/>
                </a:solidFill>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5696701" y="2018216"/>
            <a:ext cx="5342265" cy="402776"/>
          </a:xfrm>
        </p:spPr>
        <p:txBody>
          <a:bodyPr anchor="b">
            <a:noAutofit/>
          </a:bodyPr>
          <a:lstStyle>
            <a:lvl1pPr marL="0" indent="0" algn="l">
              <a:lnSpc>
                <a:spcPct val="100000"/>
              </a:lnSpc>
              <a:spcBef>
                <a:spcPts val="0"/>
              </a:spcBef>
              <a:buFontTx/>
              <a:buNone/>
              <a:defRPr sz="1867">
                <a:solidFill>
                  <a:srgbClr val="666633"/>
                </a:solidFill>
                <a:latin typeface="Franklin Gothic Medium" panose="020B0603020102020204" pitchFamily="34" charset="0"/>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Heading goes here</a:t>
            </a:r>
            <a:endParaRPr kumimoji="1" lang="ja-JP" altLang="en-US" dirty="0"/>
          </a:p>
        </p:txBody>
      </p:sp>
      <p:grpSp>
        <p:nvGrpSpPr>
          <p:cNvPr id="19" name="Group 18"/>
          <p:cNvGrpSpPr/>
          <p:nvPr userDrawn="1"/>
        </p:nvGrpSpPr>
        <p:grpSpPr>
          <a:xfrm>
            <a:off x="4866419" y="3080614"/>
            <a:ext cx="701661" cy="701770"/>
            <a:chOff x="9144000" y="1433513"/>
            <a:chExt cx="1408161" cy="1408161"/>
          </a:xfrm>
        </p:grpSpPr>
        <p:sp>
          <p:nvSpPr>
            <p:cNvPr id="20" name="Rectangle 19"/>
            <p:cNvSpPr/>
            <p:nvPr userDrawn="1"/>
          </p:nvSpPr>
          <p:spPr>
            <a:xfrm>
              <a:off x="9144000" y="1433513"/>
              <a:ext cx="1408161" cy="1408161"/>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sp>
        <p:nvSpPr>
          <p:cNvPr id="22" name="Text Placeholder 5"/>
          <p:cNvSpPr>
            <a:spLocks noGrp="1"/>
          </p:cNvSpPr>
          <p:nvPr>
            <p:ph type="body" sz="quarter" idx="19" hasCustomPrompt="1"/>
          </p:nvPr>
        </p:nvSpPr>
        <p:spPr>
          <a:xfrm>
            <a:off x="4974831" y="3128003"/>
            <a:ext cx="483308" cy="606980"/>
          </a:xfrm>
        </p:spPr>
        <p:txBody>
          <a:bodyPr numCol="1" anchor="ctr">
            <a:normAutofit/>
          </a:bodyPr>
          <a:lstStyle>
            <a:lvl1pPr marL="0" indent="0" algn="ctr">
              <a:lnSpc>
                <a:spcPct val="100000"/>
              </a:lnSpc>
              <a:spcBef>
                <a:spcPts val="0"/>
              </a:spcBef>
              <a:buFontTx/>
              <a:buNone/>
              <a:defRPr sz="1400">
                <a:solidFill>
                  <a:schemeClr val="tx2"/>
                </a:solidFill>
                <a:latin typeface="+mj-lt"/>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5696701" y="3460362"/>
            <a:ext cx="5342265" cy="224717"/>
          </a:xfrm>
        </p:spPr>
        <p:txBody>
          <a:bodyPr anchor="t">
            <a:noAutofit/>
          </a:bodyPr>
          <a:lstStyle>
            <a:lvl1pPr marL="0" indent="0" algn="just">
              <a:lnSpc>
                <a:spcPct val="100000"/>
              </a:lnSpc>
              <a:spcBef>
                <a:spcPts val="0"/>
              </a:spcBef>
              <a:buFontTx/>
              <a:buNone/>
              <a:defRPr sz="1600">
                <a:solidFill>
                  <a:schemeClr val="tx2"/>
                </a:solidFill>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5696701" y="3080614"/>
            <a:ext cx="5342265" cy="402776"/>
          </a:xfrm>
        </p:spPr>
        <p:txBody>
          <a:bodyPr anchor="b">
            <a:noAutofit/>
          </a:bodyPr>
          <a:lstStyle>
            <a:lvl1pPr marL="0" indent="0" algn="l">
              <a:lnSpc>
                <a:spcPct val="100000"/>
              </a:lnSpc>
              <a:spcBef>
                <a:spcPts val="0"/>
              </a:spcBef>
              <a:buFontTx/>
              <a:buNone/>
              <a:defRPr sz="1867">
                <a:solidFill>
                  <a:srgbClr val="666633"/>
                </a:solidFill>
                <a:latin typeface="Franklin Gothic Medium" panose="020B0603020102020204" pitchFamily="34" charset="0"/>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Heading goes here</a:t>
            </a:r>
            <a:endParaRPr kumimoji="1" lang="ja-JP" altLang="en-US" dirty="0"/>
          </a:p>
        </p:txBody>
      </p:sp>
      <p:grpSp>
        <p:nvGrpSpPr>
          <p:cNvPr id="25" name="Group 24"/>
          <p:cNvGrpSpPr/>
          <p:nvPr userDrawn="1"/>
        </p:nvGrpSpPr>
        <p:grpSpPr>
          <a:xfrm>
            <a:off x="4866419" y="4143007"/>
            <a:ext cx="701661" cy="701770"/>
            <a:chOff x="9144000" y="1433513"/>
            <a:chExt cx="1408161" cy="1408161"/>
          </a:xfrm>
        </p:grpSpPr>
        <p:sp>
          <p:nvSpPr>
            <p:cNvPr id="26" name="Rectangle 25"/>
            <p:cNvSpPr/>
            <p:nvPr userDrawn="1"/>
          </p:nvSpPr>
          <p:spPr>
            <a:xfrm>
              <a:off x="9144000" y="1433513"/>
              <a:ext cx="1408161" cy="1408161"/>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sp>
        <p:nvSpPr>
          <p:cNvPr id="28" name="Text Placeholder 5"/>
          <p:cNvSpPr>
            <a:spLocks noGrp="1"/>
          </p:cNvSpPr>
          <p:nvPr>
            <p:ph type="body" sz="quarter" idx="22" hasCustomPrompt="1"/>
          </p:nvPr>
        </p:nvSpPr>
        <p:spPr>
          <a:xfrm>
            <a:off x="4974831" y="4190396"/>
            <a:ext cx="483308" cy="606980"/>
          </a:xfrm>
        </p:spPr>
        <p:txBody>
          <a:bodyPr numCol="1" anchor="ctr">
            <a:normAutofit/>
          </a:bodyPr>
          <a:lstStyle>
            <a:lvl1pPr marL="0" indent="0" algn="ctr">
              <a:lnSpc>
                <a:spcPct val="100000"/>
              </a:lnSpc>
              <a:spcBef>
                <a:spcPts val="0"/>
              </a:spcBef>
              <a:buFontTx/>
              <a:buNone/>
              <a:defRPr sz="1400">
                <a:solidFill>
                  <a:schemeClr val="tx2"/>
                </a:solidFill>
                <a:latin typeface="+mj-lt"/>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5696701" y="4522754"/>
            <a:ext cx="5342265" cy="224717"/>
          </a:xfrm>
        </p:spPr>
        <p:txBody>
          <a:bodyPr anchor="t">
            <a:noAutofit/>
          </a:bodyPr>
          <a:lstStyle>
            <a:lvl1pPr marL="0" indent="0" algn="just">
              <a:lnSpc>
                <a:spcPct val="100000"/>
              </a:lnSpc>
              <a:spcBef>
                <a:spcPts val="0"/>
              </a:spcBef>
              <a:buFontTx/>
              <a:buNone/>
              <a:defRPr sz="1600">
                <a:solidFill>
                  <a:schemeClr val="tx2"/>
                </a:solidFill>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5696701" y="4143007"/>
            <a:ext cx="5342265" cy="402776"/>
          </a:xfrm>
        </p:spPr>
        <p:txBody>
          <a:bodyPr anchor="b">
            <a:noAutofit/>
          </a:bodyPr>
          <a:lstStyle>
            <a:lvl1pPr marL="0" indent="0" algn="l">
              <a:lnSpc>
                <a:spcPct val="100000"/>
              </a:lnSpc>
              <a:spcBef>
                <a:spcPts val="0"/>
              </a:spcBef>
              <a:buFontTx/>
              <a:buNone/>
              <a:defRPr sz="1867">
                <a:solidFill>
                  <a:srgbClr val="666633"/>
                </a:solidFill>
                <a:latin typeface="Franklin Gothic Medium" panose="020B0603020102020204" pitchFamily="34" charset="0"/>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Heading goes here</a:t>
            </a:r>
            <a:endParaRPr kumimoji="1" lang="ja-JP" altLang="en-US" dirty="0"/>
          </a:p>
        </p:txBody>
      </p:sp>
      <p:grpSp>
        <p:nvGrpSpPr>
          <p:cNvPr id="31" name="Group 30"/>
          <p:cNvGrpSpPr/>
          <p:nvPr userDrawn="1"/>
        </p:nvGrpSpPr>
        <p:grpSpPr>
          <a:xfrm>
            <a:off x="4866419" y="5205399"/>
            <a:ext cx="701661" cy="701770"/>
            <a:chOff x="9144000" y="1433513"/>
            <a:chExt cx="1408161" cy="1408161"/>
          </a:xfrm>
        </p:grpSpPr>
        <p:sp>
          <p:nvSpPr>
            <p:cNvPr id="32" name="Rectangle 31"/>
            <p:cNvSpPr/>
            <p:nvPr userDrawn="1"/>
          </p:nvSpPr>
          <p:spPr>
            <a:xfrm>
              <a:off x="9144000" y="1433513"/>
              <a:ext cx="1408161" cy="1408161"/>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sp>
        <p:nvSpPr>
          <p:cNvPr id="34" name="Text Placeholder 5"/>
          <p:cNvSpPr>
            <a:spLocks noGrp="1"/>
          </p:cNvSpPr>
          <p:nvPr>
            <p:ph type="body" sz="quarter" idx="25" hasCustomPrompt="1"/>
          </p:nvPr>
        </p:nvSpPr>
        <p:spPr>
          <a:xfrm>
            <a:off x="4974831" y="5252789"/>
            <a:ext cx="483308" cy="606980"/>
          </a:xfrm>
        </p:spPr>
        <p:txBody>
          <a:bodyPr numCol="1" anchor="ctr">
            <a:normAutofit/>
          </a:bodyPr>
          <a:lstStyle>
            <a:lvl1pPr marL="0" indent="0" algn="ctr">
              <a:lnSpc>
                <a:spcPct val="100000"/>
              </a:lnSpc>
              <a:spcBef>
                <a:spcPts val="0"/>
              </a:spcBef>
              <a:buFontTx/>
              <a:buNone/>
              <a:defRPr sz="1400">
                <a:solidFill>
                  <a:schemeClr val="tx2"/>
                </a:solidFill>
                <a:latin typeface="+mj-lt"/>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5696701" y="5585147"/>
            <a:ext cx="5342265" cy="224717"/>
          </a:xfrm>
        </p:spPr>
        <p:txBody>
          <a:bodyPr anchor="t">
            <a:noAutofit/>
          </a:bodyPr>
          <a:lstStyle>
            <a:lvl1pPr marL="0" indent="0" algn="just">
              <a:lnSpc>
                <a:spcPct val="100000"/>
              </a:lnSpc>
              <a:spcBef>
                <a:spcPts val="0"/>
              </a:spcBef>
              <a:buFontTx/>
              <a:buNone/>
              <a:defRPr sz="1600">
                <a:solidFill>
                  <a:schemeClr val="tx2"/>
                </a:solidFill>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5696701" y="5205400"/>
            <a:ext cx="5342265" cy="402776"/>
          </a:xfrm>
        </p:spPr>
        <p:txBody>
          <a:bodyPr anchor="b">
            <a:noAutofit/>
          </a:bodyPr>
          <a:lstStyle>
            <a:lvl1pPr marL="0" indent="0" algn="l">
              <a:lnSpc>
                <a:spcPct val="100000"/>
              </a:lnSpc>
              <a:spcBef>
                <a:spcPts val="0"/>
              </a:spcBef>
              <a:buFontTx/>
              <a:buNone/>
              <a:defRPr sz="1867">
                <a:solidFill>
                  <a:srgbClr val="666633"/>
                </a:solidFill>
                <a:latin typeface="Franklin Gothic Medium" panose="020B0603020102020204" pitchFamily="34" charset="0"/>
              </a:defRPr>
            </a:lvl1pPr>
            <a:lvl2pPr marL="342854" indent="0">
              <a:buNone/>
              <a:defRPr sz="900"/>
            </a:lvl2pPr>
            <a:lvl3pPr marL="685708" indent="0">
              <a:buNone/>
              <a:defRPr sz="900"/>
            </a:lvl3pPr>
            <a:lvl4pPr marL="1028563" indent="0">
              <a:buNone/>
              <a:defRPr sz="900"/>
            </a:lvl4pPr>
            <a:lvl5pPr marL="1371418" indent="0">
              <a:buNone/>
              <a:defRPr sz="900"/>
            </a:lvl5pPr>
          </a:lstStyle>
          <a:p>
            <a:pPr lvl="0"/>
            <a:r>
              <a:rPr kumimoji="1" lang="en-US" altLang="ja-JP" dirty="0"/>
              <a:t>Heading goes here</a:t>
            </a:r>
            <a:endParaRPr kumimoji="1" lang="ja-JP" altLang="en-US" dirty="0"/>
          </a:p>
        </p:txBody>
      </p:sp>
      <p:sp>
        <p:nvSpPr>
          <p:cNvPr id="37" name="Rectangle 36"/>
          <p:cNvSpPr/>
          <p:nvPr userDrawn="1"/>
        </p:nvSpPr>
        <p:spPr>
          <a:xfrm rot="5400000">
            <a:off x="923728" y="3398668"/>
            <a:ext cx="6858529" cy="59605"/>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8" tIns="22864" rIns="45728" bIns="22864" numCol="1" spcCol="0" rtlCol="0" fromWordArt="0" anchor="ctr" anchorCtr="0" forceAA="0" compatLnSpc="1">
            <a:prstTxWarp prst="textNoShape">
              <a:avLst/>
            </a:prstTxWarp>
            <a:noAutofit/>
          </a:bodyPr>
          <a:lstStyle/>
          <a:p>
            <a:pPr algn="ctr"/>
            <a:endParaRPr kumimoji="1" lang="en-US" sz="900"/>
          </a:p>
        </p:txBody>
      </p:sp>
      <p:sp>
        <p:nvSpPr>
          <p:cNvPr id="38" name="Slide Number Placeholder 2"/>
          <p:cNvSpPr>
            <a:spLocks noGrp="1"/>
          </p:cNvSpPr>
          <p:nvPr>
            <p:ph type="sldNum" sz="quarter" idx="10"/>
          </p:nvPr>
        </p:nvSpPr>
        <p:spPr>
          <a:xfrm>
            <a:off x="9094683" y="6253131"/>
            <a:ext cx="2743200" cy="365125"/>
          </a:xfrm>
        </p:spPr>
        <p:txBody>
          <a:bodyPr/>
          <a:lstStyle/>
          <a:p>
            <a:fld id="{B54AD89C-DF1E-4948-B597-5DD47B34A9CA}" type="slidenum">
              <a:rPr kumimoji="1" lang="ja-JP" altLang="en-US" smtClean="0"/>
              <a:pPr/>
              <a:t>‹#›</a:t>
            </a:fld>
            <a:endParaRPr kumimoji="1" lang="ja-JP" altLang="en-US" dirty="0"/>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48801" y="6298665"/>
            <a:ext cx="564816" cy="312014"/>
          </a:xfrm>
          <a:prstGeom prst="rect">
            <a:avLst/>
          </a:prstGeom>
        </p:spPr>
      </p:pic>
    </p:spTree>
    <p:extLst>
      <p:ext uri="{BB962C8B-B14F-4D97-AF65-F5344CB8AC3E}">
        <p14:creationId xmlns:p14="http://schemas.microsoft.com/office/powerpoint/2010/main" val="419839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701">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a:xfrm>
            <a:off x="9094683" y="6253132"/>
            <a:ext cx="2743200" cy="365125"/>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838202" y="2061347"/>
            <a:ext cx="10418233" cy="4049360"/>
          </a:xfrm>
        </p:spPr>
        <p:txBody>
          <a:bodyPr>
            <a:normAutofit/>
          </a:bodyPr>
          <a:lstStyle>
            <a:lvl1pPr>
              <a:defRPr sz="1800" baseline="0">
                <a:solidFill>
                  <a:schemeClr val="tx1"/>
                </a:solidFill>
                <a:latin typeface="Franklin Gothic Book" panose="020B0503020102020204" pitchFamily="34" charset="0"/>
                <a:ea typeface="Roboto" panose="02000000000000000000" pitchFamily="2" charset="0"/>
              </a:defRPr>
            </a:lvl1pPr>
            <a:lvl2pPr marL="385769" indent="-128591">
              <a:buFont typeface="Calibri" panose="020F0502020204030204" pitchFamily="34" charset="0"/>
              <a:buChar char="̶"/>
              <a:defRPr sz="1400" baseline="0">
                <a:solidFill>
                  <a:schemeClr val="tx1"/>
                </a:solidFill>
                <a:latin typeface="Franklin Gothic Book" panose="020B0503020102020204" pitchFamily="34" charset="0"/>
                <a:ea typeface="Roboto" panose="02000000000000000000" pitchFamily="2" charset="0"/>
              </a:defRPr>
            </a:lvl2pPr>
            <a:lvl3pPr marL="685835" indent="-171476">
              <a:buFontTx/>
              <a:buChar char="̶"/>
              <a:defRPr sz="1001" baseline="0">
                <a:solidFill>
                  <a:schemeClr val="tx1"/>
                </a:solidFill>
                <a:latin typeface="Franklin Gothic Book" panose="020B0503020102020204" pitchFamily="34" charset="0"/>
                <a:ea typeface="Roboto" panose="02000000000000000000" pitchFamily="2" charset="0"/>
              </a:defRPr>
            </a:lvl3pPr>
            <a:lvl4pPr>
              <a:defRPr sz="1001">
                <a:solidFill>
                  <a:schemeClr val="tx1"/>
                </a:solidFill>
                <a:latin typeface="Franklin Gothic Book" panose="020B0503020102020204" pitchFamily="34" charset="0"/>
              </a:defRPr>
            </a:lvl4pPr>
            <a:lvl5pPr>
              <a:defRPr sz="18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48803" y="6298665"/>
            <a:ext cx="564816" cy="312014"/>
          </a:xfrm>
          <a:prstGeom prst="rect">
            <a:avLst/>
          </a:prstGeom>
        </p:spPr>
      </p:pic>
      <p:cxnSp>
        <p:nvCxnSpPr>
          <p:cNvPr id="5" name="Straight Connector 4"/>
          <p:cNvCxnSpPr/>
          <p:nvPr userDrawn="1"/>
        </p:nvCxnSpPr>
        <p:spPr>
          <a:xfrm flipH="1">
            <a:off x="823021" y="6454672"/>
            <a:ext cx="9949535"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211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EAE854E-D880-4BBF-B6D2-EC693906FAE5}" type="datetime1">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8" y="1535953"/>
            <a:ext cx="10903519" cy="756818"/>
          </a:xfrm>
        </p:spPr>
        <p:txBody>
          <a:bodyPr/>
          <a:lstStyle>
            <a:lvl1pPr marL="0" indent="0">
              <a:buNone/>
              <a:defRPr/>
            </a:lvl1pPr>
          </a:lstStyle>
          <a:p>
            <a:pPr lvl="0"/>
            <a:r>
              <a:rPr lang="en-US" dirty="0" smtClean="0"/>
              <a:t>Edit Master text styles</a:t>
            </a:r>
          </a:p>
        </p:txBody>
      </p:sp>
      <p:sp>
        <p:nvSpPr>
          <p:cNvPr id="10" name="Table Placeholder 9"/>
          <p:cNvSpPr>
            <a:spLocks noGrp="1"/>
          </p:cNvSpPr>
          <p:nvPr>
            <p:ph type="tbl" sz="quarter" idx="13"/>
          </p:nvPr>
        </p:nvSpPr>
        <p:spPr>
          <a:xfrm>
            <a:off x="615950" y="2500313"/>
            <a:ext cx="10902951"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6" y="394248"/>
            <a:ext cx="1702191" cy="441931"/>
          </a:xfrm>
          <a:prstGeom prst="rect">
            <a:avLst/>
          </a:prstGeom>
        </p:spPr>
      </p:pic>
    </p:spTree>
    <p:extLst>
      <p:ext uri="{BB962C8B-B14F-4D97-AF65-F5344CB8AC3E}">
        <p14:creationId xmlns:p14="http://schemas.microsoft.com/office/powerpoint/2010/main" val="299146575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4" y="4266456"/>
            <a:ext cx="9447621" cy="940575"/>
          </a:xfrm>
        </p:spPr>
        <p:txBody>
          <a:bodyPr anchor="b">
            <a:normAutofit/>
          </a:bodyPr>
          <a:lstStyle>
            <a:lvl1pPr algn="l">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2071475" y="5299105"/>
            <a:ext cx="9447620" cy="574830"/>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24574BA-3DF4-47C3-8BF2-CDD945C99436}" type="datetime1">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9"/>
            <a:ext cx="1218691" cy="1414765"/>
          </a:xfrm>
          <a:prstGeom prst="rect">
            <a:avLst/>
          </a:prstGeom>
        </p:spPr>
      </p:pic>
      <p:sp>
        <p:nvSpPr>
          <p:cNvPr id="14" name="Rectangle 13"/>
          <p:cNvSpPr/>
          <p:nvPr userDrawn="1"/>
        </p:nvSpPr>
        <p:spPr>
          <a:xfrm>
            <a:off x="0" y="2"/>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9750537" y="303270"/>
            <a:ext cx="1856371"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7477932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1"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1916" y="918996"/>
            <a:ext cx="2522641" cy="3689765"/>
          </a:xfrm>
        </p:spPr>
        <p:txBody>
          <a:bodyPr anchor="t"/>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3606CA5-F65B-4B8E-AD15-BB02E8258AE5}" type="datetime1">
              <a:rPr lang="en-US" smtClean="0"/>
              <a:t>9/30/2021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37830654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0"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3606CA5-F65B-4B8E-AD15-BB02E8258AE5}" type="datetime1">
              <a:rPr lang="en-US" smtClean="0"/>
              <a:t>9/30/2021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384409382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8" y="394247"/>
            <a:ext cx="6846663" cy="1141707"/>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15576" y="1825625"/>
            <a:ext cx="6846664"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2034D1F8-A36D-498A-9300-4D61564B1F0D}" type="datetime1">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9975887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2" y="215964"/>
            <a:ext cx="3041875"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20000"/>
                  <a:lumOff val="80000"/>
                </a:schemeClr>
              </a:solidFill>
            </a:endParaRPr>
          </a:p>
        </p:txBody>
      </p:sp>
      <p:sp>
        <p:nvSpPr>
          <p:cNvPr id="3" name="Content Placeholder 2"/>
          <p:cNvSpPr>
            <a:spLocks noGrp="1"/>
          </p:cNvSpPr>
          <p:nvPr>
            <p:ph sz="half" idx="1"/>
          </p:nvPr>
        </p:nvSpPr>
        <p:spPr>
          <a:xfrm>
            <a:off x="3348053" y="881087"/>
            <a:ext cx="8195931" cy="5095827"/>
          </a:xfrm>
        </p:spPr>
        <p:txBody>
          <a:bodyPr anchor="ct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2034D1F8-A36D-498A-9300-4D61564B1F0D}" type="datetime1">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7" y="689247"/>
            <a:ext cx="2422209" cy="5479506"/>
          </a:xfrm>
        </p:spPr>
        <p:txBody>
          <a:bodyPr anchor="ctr"/>
          <a:lstStyle>
            <a:lvl1pPr>
              <a:defRPr>
                <a:solidFill>
                  <a:schemeClr val="bg1"/>
                </a:solidFill>
              </a:defRPr>
            </a:lvl1pPr>
          </a:lstStyle>
          <a:p>
            <a:r>
              <a:rPr lang="en-US" dirty="0" smtClean="0"/>
              <a:t>Click to edit Master title style</a:t>
            </a:r>
            <a:endParaRPr lang="en-US" dirty="0"/>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6" y="394248"/>
            <a:ext cx="1702191" cy="441931"/>
          </a:xfrm>
          <a:prstGeom prst="rect">
            <a:avLst/>
          </a:prstGeom>
        </p:spPr>
      </p:pic>
    </p:spTree>
    <p:extLst>
      <p:ext uri="{BB962C8B-B14F-4D97-AF65-F5344CB8AC3E}">
        <p14:creationId xmlns:p14="http://schemas.microsoft.com/office/powerpoint/2010/main" val="10366864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09602" y="2623731"/>
            <a:ext cx="7736484" cy="805270"/>
          </a:xfrm>
        </p:spPr>
        <p:txBody>
          <a:bodyPr>
            <a:normAutofit/>
          </a:bodyPr>
          <a:lstStyle>
            <a:lvl1pPr algn="l">
              <a:defRPr sz="3600">
                <a:solidFill>
                  <a:schemeClr val="bg1"/>
                </a:solidFill>
                <a:latin typeface="+mj-l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9/30/2021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2" y="1735978"/>
            <a:ext cx="1030807" cy="711845"/>
          </a:xfrm>
          <a:prstGeom prst="rect">
            <a:avLst/>
          </a:prstGeom>
        </p:spPr>
      </p:pic>
    </p:spTree>
    <p:extLst>
      <p:ext uri="{BB962C8B-B14F-4D97-AF65-F5344CB8AC3E}">
        <p14:creationId xmlns:p14="http://schemas.microsoft.com/office/powerpoint/2010/main" val="37415302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A59625-214E-408C-AE9A-74D9564CBC2A}"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2642450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EAE854E-D880-4BBF-B6D2-EC693906FAE5}" type="datetime1">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8" y="1535953"/>
            <a:ext cx="10903519" cy="756818"/>
          </a:xfrm>
        </p:spPr>
        <p:txBody>
          <a:bodyPr/>
          <a:lstStyle>
            <a:lvl1pPr marL="0" indent="0">
              <a:buNone/>
              <a:defRPr/>
            </a:lvl1pPr>
          </a:lstStyle>
          <a:p>
            <a:pPr lvl="0"/>
            <a:r>
              <a:rPr lang="en-US" dirty="0" smtClean="0"/>
              <a:t>Edit Master text styles</a:t>
            </a:r>
          </a:p>
        </p:txBody>
      </p:sp>
      <p:sp>
        <p:nvSpPr>
          <p:cNvPr id="7" name="Chart Placeholder 6"/>
          <p:cNvSpPr>
            <a:spLocks noGrp="1"/>
          </p:cNvSpPr>
          <p:nvPr>
            <p:ph type="chart" sz="quarter" idx="13"/>
          </p:nvPr>
        </p:nvSpPr>
        <p:spPr>
          <a:xfrm>
            <a:off x="615950" y="2292350"/>
            <a:ext cx="10902951"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6" y="394248"/>
            <a:ext cx="1702191" cy="441931"/>
          </a:xfrm>
          <a:prstGeom prst="rect">
            <a:avLst/>
          </a:prstGeom>
        </p:spPr>
      </p:pic>
    </p:spTree>
    <p:extLst>
      <p:ext uri="{BB962C8B-B14F-4D97-AF65-F5344CB8AC3E}">
        <p14:creationId xmlns:p14="http://schemas.microsoft.com/office/powerpoint/2010/main" val="20281357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EAE854E-D880-4BBF-B6D2-EC693906FAE5}" type="datetime1">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8" y="1535953"/>
            <a:ext cx="10903519" cy="756818"/>
          </a:xfrm>
        </p:spPr>
        <p:txBody>
          <a:bodyPr/>
          <a:lstStyle>
            <a:lvl1pPr marL="0" indent="0">
              <a:buNone/>
              <a:defRPr/>
            </a:lvl1pPr>
          </a:lstStyle>
          <a:p>
            <a:pPr lvl="0"/>
            <a:r>
              <a:rPr lang="en-US" dirty="0" smtClean="0"/>
              <a:t>Edit Master text styles</a:t>
            </a:r>
          </a:p>
        </p:txBody>
      </p:sp>
      <p:sp>
        <p:nvSpPr>
          <p:cNvPr id="9" name="SmartArt Placeholder 8"/>
          <p:cNvSpPr>
            <a:spLocks noGrp="1"/>
          </p:cNvSpPr>
          <p:nvPr>
            <p:ph type="dgm" sz="quarter" idx="13"/>
          </p:nvPr>
        </p:nvSpPr>
        <p:spPr>
          <a:xfrm>
            <a:off x="609601" y="2292352"/>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6" y="394248"/>
            <a:ext cx="1702191" cy="441931"/>
          </a:xfrm>
          <a:prstGeom prst="rect">
            <a:avLst/>
          </a:prstGeom>
        </p:spPr>
      </p:pic>
    </p:spTree>
    <p:extLst>
      <p:ext uri="{BB962C8B-B14F-4D97-AF65-F5344CB8AC3E}">
        <p14:creationId xmlns:p14="http://schemas.microsoft.com/office/powerpoint/2010/main" val="18881980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24574BA-3DF4-47C3-8BF2-CDD945C99436}" type="datetime1">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58912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24574BA-3DF4-47C3-8BF2-CDD945C99436}" type="datetime1">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28807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3606CA5-F65B-4B8E-AD15-BB02E8258AE5}" type="datetime1">
              <a:rPr lang="en-US" smtClean="0"/>
              <a:t>9/30/2021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165433958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3606CA5-F65B-4B8E-AD15-BB02E8258AE5}" type="datetime1">
              <a:rPr lang="en-US" smtClean="0"/>
              <a:t>9/30/2021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94523542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69090-A7E0-4419-BCB1-A71EB36F85AE}" type="datetime1">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97278644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69090-A7E0-4419-BCB1-A71EB36F85AE}" type="datetime1">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424228912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576" y="1825625"/>
            <a:ext cx="5404224"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199" y="1825625"/>
            <a:ext cx="534689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34D1F8-A36D-498A-9300-4D61564B1F0D}" type="datetime1">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09834814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15576" y="1825625"/>
            <a:ext cx="6846664"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2034D1F8-A36D-498A-9300-4D61564B1F0D}" type="datetime1">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9167256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A59625-214E-408C-AE9A-74D9564CBC2A}"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1751862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2034D1F8-A36D-498A-9300-4D61564B1F0D}" type="datetime1">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smtClean="0"/>
              <a:t>Click to edit Master title style</a:t>
            </a:r>
            <a:endParaRPr lang="en-US" dirty="0"/>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202469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9/30/2021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45368901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F8E93C-B1B4-4447-9DBF-01D09BAB1C66}" type="datetime1">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25037616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AE854E-D880-4BBF-B6D2-EC693906FAE5}" type="datetime1">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7498716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EAE854E-D880-4BBF-B6D2-EC693906FAE5}" type="datetime1">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smtClean="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2372210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EAE854E-D880-4BBF-B6D2-EC693906FAE5}" type="datetime1">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smtClean="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35944287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EAE854E-D880-4BBF-B6D2-EC693906FAE5}" type="datetime1">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smtClean="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98219512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99392736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24574BA-3DF4-47C3-8BF2-CDD945C99436}" type="datetime1">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83852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4574BA-3DF4-47C3-8BF2-CDD945C99436}"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854" y="460047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t="4773" b="3109"/>
          <a:stretch/>
        </p:blipFill>
        <p:spPr>
          <a:xfrm>
            <a:off x="0" y="214859"/>
            <a:ext cx="12192000" cy="3733316"/>
          </a:xfrm>
          <a:prstGeom prst="rect">
            <a:avLst/>
          </a:prstGeom>
        </p:spPr>
      </p:pic>
      <p:pic>
        <p:nvPicPr>
          <p:cNvPr id="9" name="Picture 8" descr="A beach shoreline with driftwood in the foreground and misty mountains in the background"/>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1631062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59625-214E-408C-AE9A-74D9564CBC2A}"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759026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4574BA-3DF4-47C3-8BF2-CDD945C99436}"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2" name="Picture 11"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854" y="4600477"/>
            <a:ext cx="1218690" cy="1414765"/>
          </a:xfrm>
          <a:prstGeom prst="rect">
            <a:avLst/>
          </a:prstGeom>
        </p:spPr>
      </p:pic>
      <p:sp>
        <p:nvSpPr>
          <p:cNvPr id="9" name="Picture Placeholder 8"/>
          <p:cNvSpPr>
            <a:spLocks noGrp="1"/>
          </p:cNvSpPr>
          <p:nvPr>
            <p:ph type="pic" sz="quarter" idx="14"/>
          </p:nvPr>
        </p:nvSpPr>
        <p:spPr>
          <a:xfrm>
            <a:off x="0" y="214859"/>
            <a:ext cx="12192000" cy="3569180"/>
          </a:xfrm>
        </p:spPr>
        <p:txBody>
          <a:bodyPr/>
          <a:lstStyle/>
          <a:p>
            <a:endParaRPr lang="en-US" dirty="0"/>
          </a:p>
        </p:txBody>
      </p:sp>
    </p:spTree>
    <p:extLst>
      <p:ext uri="{BB962C8B-B14F-4D97-AF65-F5344CB8AC3E}">
        <p14:creationId xmlns:p14="http://schemas.microsoft.com/office/powerpoint/2010/main" val="405190044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606CA5-F65B-4B8E-AD15-BB02E8258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8" name="Content Placeholder 2"/>
          <p:cNvSpPr>
            <a:spLocks noGrp="1"/>
          </p:cNvSpPr>
          <p:nvPr>
            <p:ph idx="1"/>
          </p:nvPr>
        </p:nvSpPr>
        <p:spPr>
          <a:xfrm>
            <a:off x="615576" y="3371850"/>
            <a:ext cx="10903519" cy="28051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743089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B69090-A7E0-4419-BCB1-A71EB36F85AE}"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2366582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AE854E-D880-4BBF-B6D2-EC693906F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Content Placeholder 2"/>
          <p:cNvSpPr>
            <a:spLocks noGrp="1"/>
          </p:cNvSpPr>
          <p:nvPr>
            <p:ph idx="1"/>
          </p:nvPr>
        </p:nvSpPr>
        <p:spPr>
          <a:xfrm>
            <a:off x="615576" y="1775012"/>
            <a:ext cx="10903519" cy="44019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017993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576" y="1825625"/>
            <a:ext cx="5404224"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199" y="1825625"/>
            <a:ext cx="534689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34D1F8-A36D-498A-9300-4D61564B1F0D}"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7983050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15576" y="1825625"/>
            <a:ext cx="6846664"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34D1F8-A36D-498A-9300-4D61564B1F0D}"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08948106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2" y="215964"/>
            <a:ext cx="3048001"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0A8CE">
                  <a:lumMod val="20000"/>
                  <a:lumOff val="80000"/>
                </a:srgbClr>
              </a:solidFill>
              <a:effectLst/>
              <a:uLnTx/>
              <a:uFillTx/>
              <a:latin typeface="Franklin Gothic Book" panose="020B0503020102020204"/>
              <a:ea typeface="+mn-ea"/>
              <a:cs typeface="+mn-cs"/>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34D1F8-A36D-498A-9300-4D61564B1F0D}"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7604957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p:cNvSpPr>
            <a:spLocks noGrp="1"/>
          </p:cNvSpPr>
          <p:nvPr>
            <p:ph type="title"/>
          </p:nvPr>
        </p:nvSpPr>
        <p:spPr>
          <a:xfrm>
            <a:off x="609601" y="2491756"/>
            <a:ext cx="7736484" cy="805270"/>
          </a:xfrm>
        </p:spPr>
        <p:txBody>
          <a:bodyPr>
            <a:normAutofit/>
          </a:bodyPr>
          <a:lstStyle>
            <a:lvl1pPr algn="l">
              <a:defRPr sz="4800">
                <a:solidFill>
                  <a:schemeClr val="bg1"/>
                </a:solidFill>
                <a:latin typeface="+mj-l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606CA5-F65B-4B8E-AD15-BB02E8258AE5}" type="datetime1">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8" name="Text Placeholder 10"/>
          <p:cNvSpPr>
            <a:spLocks noGrp="1"/>
          </p:cNvSpPr>
          <p:nvPr>
            <p:ph type="body" sz="quarter" idx="13"/>
          </p:nvPr>
        </p:nvSpPr>
        <p:spPr>
          <a:xfrm>
            <a:off x="652463" y="3297025"/>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463" y="4180830"/>
            <a:ext cx="1030806" cy="711845"/>
          </a:xfrm>
          <a:prstGeom prst="rect">
            <a:avLst/>
          </a:prstGeom>
        </p:spPr>
      </p:pic>
      <p:sp>
        <p:nvSpPr>
          <p:cNvPr id="11" name="Picture Placeholder 10"/>
          <p:cNvSpPr>
            <a:spLocks noGrp="1"/>
          </p:cNvSpPr>
          <p:nvPr>
            <p:ph type="pic" sz="quarter" idx="14"/>
          </p:nvPr>
        </p:nvSpPr>
        <p:spPr>
          <a:xfrm>
            <a:off x="7554913" y="0"/>
            <a:ext cx="4637087" cy="6858000"/>
          </a:xfrm>
        </p:spPr>
        <p:txBody>
          <a:bodyPr/>
          <a:lstStyle/>
          <a:p>
            <a:endParaRPr lang="en-US"/>
          </a:p>
        </p:txBody>
      </p:sp>
    </p:spTree>
    <p:extLst>
      <p:ext uri="{BB962C8B-B14F-4D97-AF65-F5344CB8AC3E}">
        <p14:creationId xmlns:p14="http://schemas.microsoft.com/office/powerpoint/2010/main" val="230920601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F8E93C-B1B4-4447-9DBF-01D09BAB1C66}"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05656383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AE854E-D880-4BBF-B6D2-EC693906F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smtClean="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Tree>
    <p:extLst>
      <p:ext uri="{BB962C8B-B14F-4D97-AF65-F5344CB8AC3E}">
        <p14:creationId xmlns:p14="http://schemas.microsoft.com/office/powerpoint/2010/main" val="8899159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A59625-214E-408C-AE9A-74D9564CBC2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4707832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AE854E-D880-4BBF-B6D2-EC693906F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smtClean="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Tree>
    <p:extLst>
      <p:ext uri="{BB962C8B-B14F-4D97-AF65-F5344CB8AC3E}">
        <p14:creationId xmlns:p14="http://schemas.microsoft.com/office/powerpoint/2010/main" val="91376984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AE854E-D880-4BBF-B6D2-EC693906F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smtClean="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Tree>
    <p:extLst>
      <p:ext uri="{BB962C8B-B14F-4D97-AF65-F5344CB8AC3E}">
        <p14:creationId xmlns:p14="http://schemas.microsoft.com/office/powerpoint/2010/main" val="87563203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6350" y="214313"/>
            <a:ext cx="6089650" cy="6643687"/>
          </a:xfrm>
        </p:spPr>
        <p:txBody>
          <a:bodyPr/>
          <a:lstStyle/>
          <a:p>
            <a:endParaRPr lang="en-US"/>
          </a:p>
        </p:txBody>
      </p:sp>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4574BA-3DF4-47C3-8BF2-CDD945C99436}"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Picture Placeholder 15"/>
          <p:cNvSpPr>
            <a:spLocks noGrp="1"/>
          </p:cNvSpPr>
          <p:nvPr>
            <p:ph type="pic" sz="quarter" idx="14" hasCustomPrompt="1"/>
          </p:nvPr>
        </p:nvSpPr>
        <p:spPr>
          <a:xfrm>
            <a:off x="2055813" y="2546623"/>
            <a:ext cx="1982787" cy="1979612"/>
          </a:xfrm>
        </p:spPr>
        <p:txBody>
          <a:bodyPr/>
          <a:lstStyle>
            <a:lvl1pPr>
              <a:defRPr baseline="0"/>
            </a:lvl1pPr>
          </a:lstStyle>
          <a:p>
            <a:r>
              <a:rPr lang="en-US" dirty="0" smtClean="0"/>
              <a:t>Move this box to change both pictures</a:t>
            </a:r>
            <a:endParaRPr lang="en-US" dirty="0"/>
          </a:p>
        </p:txBody>
      </p:sp>
    </p:spTree>
    <p:extLst>
      <p:ext uri="{BB962C8B-B14F-4D97-AF65-F5344CB8AC3E}">
        <p14:creationId xmlns:p14="http://schemas.microsoft.com/office/powerpoint/2010/main" val="300063087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207963"/>
            <a:ext cx="12192000" cy="6650037"/>
          </a:xfrm>
        </p:spPr>
        <p:txBody>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606CA5-F65B-4B8E-AD15-BB02E8258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2" name="Title 1"/>
          <p:cNvSpPr>
            <a:spLocks noGrp="1"/>
          </p:cNvSpPr>
          <p:nvPr>
            <p:ph type="title"/>
          </p:nvPr>
        </p:nvSpPr>
        <p:spPr>
          <a:xfrm>
            <a:off x="3348054" y="1672139"/>
            <a:ext cx="5209204" cy="3226930"/>
          </a:xfrm>
          <a:solidFill>
            <a:schemeClr val="bg1">
              <a:lumMod val="95000"/>
              <a:alpha val="52000"/>
            </a:schemeClr>
          </a:solidFill>
        </p:spPr>
        <p:txBody>
          <a:bodyPr anchor="t"/>
          <a:lstStyle>
            <a:lvl1pPr algn="ctr">
              <a:defRPr>
                <a:solidFill>
                  <a:schemeClr val="tx1">
                    <a:lumMod val="50000"/>
                  </a:schemeClr>
                </a:solidFill>
              </a:defRPr>
            </a:lvl1pPr>
          </a:lstStyle>
          <a:p>
            <a:r>
              <a:rPr lang="en-US" dirty="0" smtClean="0"/>
              <a:t>Click to edit Master title style</a:t>
            </a:r>
            <a:endParaRPr lang="en-US" dirty="0"/>
          </a:p>
        </p:txBody>
      </p:sp>
      <p:sp>
        <p:nvSpPr>
          <p:cNvPr id="8" name="Picture Placeholder 7"/>
          <p:cNvSpPr>
            <a:spLocks noGrp="1"/>
          </p:cNvSpPr>
          <p:nvPr>
            <p:ph type="pic" sz="quarter" idx="13"/>
          </p:nvPr>
        </p:nvSpPr>
        <p:spPr>
          <a:xfrm>
            <a:off x="4498609" y="3786037"/>
            <a:ext cx="2908094" cy="914400"/>
          </a:xfrm>
        </p:spPr>
        <p:txBody>
          <a:bodyPr/>
          <a:lstStyle/>
          <a:p>
            <a:endParaRPr lang="en-US" dirty="0"/>
          </a:p>
        </p:txBody>
      </p:sp>
    </p:spTree>
    <p:extLst>
      <p:ext uri="{BB962C8B-B14F-4D97-AF65-F5344CB8AC3E}">
        <p14:creationId xmlns:p14="http://schemas.microsoft.com/office/powerpoint/2010/main" val="2862627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A59625-214E-408C-AE9A-74D9564CBC2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22740-4868-4350-81C7-72A0D9F78809}" type="slidenum">
              <a:rPr lang="en-US" smtClean="0"/>
              <a:t>‹#›</a:t>
            </a:fld>
            <a:endParaRPr lang="en-US"/>
          </a:p>
        </p:txBody>
      </p:sp>
    </p:spTree>
    <p:extLst>
      <p:ext uri="{BB962C8B-B14F-4D97-AF65-F5344CB8AC3E}">
        <p14:creationId xmlns:p14="http://schemas.microsoft.com/office/powerpoint/2010/main" val="271683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59625-214E-408C-AE9A-74D9564CBC2A}"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22740-4868-4350-81C7-72A0D9F78809}" type="slidenum">
              <a:rPr lang="en-US" smtClean="0"/>
              <a:t>‹#›</a:t>
            </a:fld>
            <a:endParaRPr lang="en-US"/>
          </a:p>
        </p:txBody>
      </p:sp>
    </p:spTree>
    <p:extLst>
      <p:ext uri="{BB962C8B-B14F-4D97-AF65-F5344CB8AC3E}">
        <p14:creationId xmlns:p14="http://schemas.microsoft.com/office/powerpoint/2010/main" val="655694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42" r:id="rId13"/>
    <p:sldLayoutId id="2147483743" r:id="rId14"/>
    <p:sldLayoutId id="214748374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36D7B-CCA0-4162-9AD1-9C15988BB0D5}"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BE8A1-AA0C-4017-9ABB-C137D3C0D631}" type="slidenum">
              <a:rPr lang="en-US" smtClean="0"/>
              <a:t>‹#›</a:t>
            </a:fld>
            <a:endParaRPr lang="en-US"/>
          </a:p>
        </p:txBody>
      </p:sp>
    </p:spTree>
    <p:extLst>
      <p:ext uri="{BB962C8B-B14F-4D97-AF65-F5344CB8AC3E}">
        <p14:creationId xmlns:p14="http://schemas.microsoft.com/office/powerpoint/2010/main" val="9478624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C8F4C2-470A-4180-B372-3CA232F71800}" type="datetimeFigureOut">
              <a:rPr lang="en-US" smtClean="0">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578734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Lst>
  <p:txStyles>
    <p:titleStyle>
      <a:lvl1pPr algn="ctr" defTabSz="685800" rtl="0" eaLnBrk="1" latinLnBrk="0" hangingPunct="1">
        <a:spcBef>
          <a:spcPct val="0"/>
        </a:spcBef>
        <a:buNone/>
        <a:defRPr sz="3300" kern="1200">
          <a:solidFill>
            <a:srgbClr val="0070C0"/>
          </a:solidFill>
          <a:latin typeface="Rockwell" pitchFamily="18"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Century Gothic" pitchFamily="34" charset="0"/>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Century Gothic"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Century Gothic"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Century Gothic"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9/30/2021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47814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606CA5-F65B-4B8E-AD15-BB02E8258AE5}" type="datetime1">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65118777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68.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7.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077" y="321181"/>
            <a:ext cx="8251585" cy="637879"/>
          </a:xfrm>
        </p:spPr>
        <p:txBody>
          <a:bodyPr>
            <a:normAutofit fontScale="90000"/>
          </a:bodyPr>
          <a:lstStyle/>
          <a:p>
            <a:r>
              <a:rPr lang="en-US" sz="3600" dirty="0"/>
              <a:t>Welcome to </a:t>
            </a:r>
            <a:r>
              <a:rPr lang="en-US" sz="3600" dirty="0" smtClean="0"/>
              <a:t>the Water Quality Partnership </a:t>
            </a:r>
            <a:endParaRPr lang="en-US" sz="3600" dirty="0">
              <a:latin typeface="+mn-lt"/>
            </a:endParaRPr>
          </a:p>
        </p:txBody>
      </p:sp>
      <p:grpSp>
        <p:nvGrpSpPr>
          <p:cNvPr id="63" name="Group 62"/>
          <p:cNvGrpSpPr/>
          <p:nvPr/>
        </p:nvGrpSpPr>
        <p:grpSpPr>
          <a:xfrm>
            <a:off x="2574343" y="934869"/>
            <a:ext cx="7238433" cy="953638"/>
            <a:chOff x="1693688" y="1325543"/>
            <a:chExt cx="7936904" cy="1499767"/>
          </a:xfrm>
        </p:grpSpPr>
        <p:sp>
          <p:nvSpPr>
            <p:cNvPr id="64" name="Rectangle 63"/>
            <p:cNvSpPr/>
            <p:nvPr/>
          </p:nvSpPr>
          <p:spPr>
            <a:xfrm>
              <a:off x="1758114" y="1325543"/>
              <a:ext cx="7872478" cy="1499767"/>
            </a:xfrm>
            <a:prstGeom prst="rect">
              <a:avLst/>
            </a:prstGeom>
            <a:solidFill>
              <a:srgbClr val="4468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Rectangle 64"/>
            <p:cNvSpPr/>
            <p:nvPr/>
          </p:nvSpPr>
          <p:spPr>
            <a:xfrm>
              <a:off x="1693688" y="1363588"/>
              <a:ext cx="7936904" cy="726051"/>
            </a:xfrm>
            <a:prstGeom prst="rect">
              <a:avLst/>
            </a:prstGeom>
          </p:spPr>
          <p:txBody>
            <a:bodyPr wrap="square">
              <a:spAutoFit/>
            </a:bodyPr>
            <a:lstStyle/>
            <a:p>
              <a:pPr algn="ctr"/>
              <a:r>
                <a:rPr lang="en-US" sz="2400" b="1" dirty="0">
                  <a:solidFill>
                    <a:prstClr val="white"/>
                  </a:solidFill>
                  <a:latin typeface="Calibri"/>
                </a:rPr>
                <a:t>Please connect your audio and join.</a:t>
              </a:r>
            </a:p>
          </p:txBody>
        </p:sp>
      </p:grpSp>
      <p:sp>
        <p:nvSpPr>
          <p:cNvPr id="78" name="Rectangle 77"/>
          <p:cNvSpPr/>
          <p:nvPr/>
        </p:nvSpPr>
        <p:spPr>
          <a:xfrm>
            <a:off x="2574343" y="1262628"/>
            <a:ext cx="7179677" cy="369332"/>
          </a:xfrm>
          <a:prstGeom prst="rect">
            <a:avLst/>
          </a:prstGeom>
        </p:spPr>
        <p:txBody>
          <a:bodyPr wrap="square">
            <a:spAutoFit/>
          </a:bodyPr>
          <a:lstStyle/>
          <a:p>
            <a:pPr algn="ctr"/>
            <a:r>
              <a:rPr lang="en-US" b="1" dirty="0">
                <a:solidFill>
                  <a:prstClr val="white"/>
                </a:solidFill>
                <a:latin typeface="Calibri"/>
              </a:rPr>
              <a:t>We will do a sound check at 9:50 a.m.</a:t>
            </a:r>
            <a:endParaRPr lang="en-US" sz="1600" b="1" dirty="0">
              <a:solidFill>
                <a:prstClr val="white"/>
              </a:solidFill>
              <a:latin typeface="Calibri"/>
            </a:endParaRPr>
          </a:p>
        </p:txBody>
      </p:sp>
      <p:sp>
        <p:nvSpPr>
          <p:cNvPr id="3" name="Rectangle 2"/>
          <p:cNvSpPr/>
          <p:nvPr/>
        </p:nvSpPr>
        <p:spPr>
          <a:xfrm>
            <a:off x="-3143538" y="2415772"/>
            <a:ext cx="2989455" cy="923330"/>
          </a:xfrm>
          <a:prstGeom prst="rect">
            <a:avLst/>
          </a:prstGeom>
          <a:solidFill>
            <a:srgbClr val="FFFF00"/>
          </a:solidFill>
        </p:spPr>
        <p:txBody>
          <a:bodyPr wrap="square">
            <a:spAutoFit/>
          </a:bodyPr>
          <a:lstStyle/>
          <a:p>
            <a:r>
              <a:rPr lang="en-US" b="1" dirty="0">
                <a:solidFill>
                  <a:prstClr val="black"/>
                </a:solidFill>
                <a:latin typeface="Calibri"/>
              </a:rPr>
              <a:t>*REMEMBER TO UPDATE*:</a:t>
            </a:r>
          </a:p>
          <a:p>
            <a:pPr marL="171450" indent="-171450">
              <a:buFont typeface="Arial" panose="020B0604020202020204" pitchFamily="34" charset="0"/>
              <a:buChar char="•"/>
            </a:pPr>
            <a:r>
              <a:rPr lang="en-US" dirty="0">
                <a:solidFill>
                  <a:prstClr val="black"/>
                </a:solidFill>
                <a:latin typeface="Calibri"/>
              </a:rPr>
              <a:t>Toll free number</a:t>
            </a:r>
          </a:p>
          <a:p>
            <a:pPr marL="171450" indent="-171450">
              <a:buFont typeface="Arial" panose="020B0604020202020204" pitchFamily="34" charset="0"/>
              <a:buChar char="•"/>
            </a:pPr>
            <a:r>
              <a:rPr lang="en-US" dirty="0" smtClean="0">
                <a:solidFill>
                  <a:prstClr val="black"/>
                </a:solidFill>
                <a:latin typeface="Calibri"/>
              </a:rPr>
              <a:t>Code</a:t>
            </a:r>
            <a:endParaRPr lang="en-US" dirty="0">
              <a:solidFill>
                <a:prstClr val="black"/>
              </a:solidFill>
              <a:latin typeface="Calibri"/>
            </a:endParaRPr>
          </a:p>
        </p:txBody>
      </p:sp>
      <p:sp>
        <p:nvSpPr>
          <p:cNvPr id="40" name="Rectangle 39"/>
          <p:cNvSpPr/>
          <p:nvPr/>
        </p:nvSpPr>
        <p:spPr>
          <a:xfrm>
            <a:off x="1743736" y="2113600"/>
            <a:ext cx="6278018" cy="1610354"/>
          </a:xfrm>
          <a:prstGeom prst="rect">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41" name="Rectangle 40"/>
          <p:cNvSpPr/>
          <p:nvPr/>
        </p:nvSpPr>
        <p:spPr>
          <a:xfrm>
            <a:off x="1775900" y="3938921"/>
            <a:ext cx="6277362" cy="2061509"/>
          </a:xfrm>
          <a:prstGeom prst="rect">
            <a:avLst/>
          </a:prstGeom>
          <a:solidFill>
            <a:schemeClr val="accent1">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pic>
        <p:nvPicPr>
          <p:cNvPr id="42" name="Picture 41"/>
          <p:cNvPicPr>
            <a:picLocks noChangeAspect="1"/>
          </p:cNvPicPr>
          <p:nvPr/>
        </p:nvPicPr>
        <p:blipFill rotWithShape="1">
          <a:blip r:embed="rId3"/>
          <a:srcRect l="15111" t="48206" r="73525" b="35430"/>
          <a:stretch/>
        </p:blipFill>
        <p:spPr>
          <a:xfrm>
            <a:off x="5100075" y="4405593"/>
            <a:ext cx="2780068" cy="1319129"/>
          </a:xfrm>
          <a:prstGeom prst="rect">
            <a:avLst/>
          </a:prstGeom>
          <a:effectLst>
            <a:outerShdw blurRad="50800" dist="38100" dir="2700000" algn="tl" rotWithShape="0">
              <a:prstClr val="black">
                <a:alpha val="40000"/>
              </a:prstClr>
            </a:outerShdw>
          </a:effectLst>
        </p:spPr>
      </p:pic>
      <p:sp>
        <p:nvSpPr>
          <p:cNvPr id="43" name="Rectangle 42"/>
          <p:cNvSpPr/>
          <p:nvPr/>
        </p:nvSpPr>
        <p:spPr>
          <a:xfrm>
            <a:off x="5132154" y="2221550"/>
            <a:ext cx="1303617" cy="307777"/>
          </a:xfrm>
          <a:prstGeom prst="rect">
            <a:avLst/>
          </a:prstGeom>
          <a:noFill/>
          <a:ln>
            <a:noFill/>
          </a:ln>
          <a:effectLst/>
        </p:spPr>
        <p:txBody>
          <a:bodyPr wrap="square">
            <a:spAutoFit/>
          </a:bodyPr>
          <a:lstStyle/>
          <a:p>
            <a:pPr algn="ctr" defTabSz="304861">
              <a:defRPr/>
            </a:pPr>
            <a:r>
              <a:rPr lang="en-US" sz="1400" b="1" dirty="0">
                <a:solidFill>
                  <a:srgbClr val="006600"/>
                </a:solidFill>
                <a:latin typeface="Calibri" panose="020F0502020204030204"/>
              </a:rPr>
              <a:t>Connect Audio</a:t>
            </a:r>
          </a:p>
        </p:txBody>
      </p:sp>
      <p:sp>
        <p:nvSpPr>
          <p:cNvPr id="45" name="Rectangle 44"/>
          <p:cNvSpPr/>
          <p:nvPr/>
        </p:nvSpPr>
        <p:spPr>
          <a:xfrm>
            <a:off x="2394330" y="5487957"/>
            <a:ext cx="2446237" cy="461665"/>
          </a:xfrm>
          <a:prstGeom prst="rect">
            <a:avLst/>
          </a:prstGeom>
        </p:spPr>
        <p:txBody>
          <a:bodyPr wrap="square">
            <a:spAutoFit/>
          </a:bodyPr>
          <a:lstStyle/>
          <a:p>
            <a:pPr marL="190538" indent="-190538" defTabSz="304861">
              <a:buFont typeface="Arial" panose="020B0604020202020204" pitchFamily="34" charset="0"/>
              <a:buChar char="•"/>
              <a:defRPr/>
            </a:pPr>
            <a:r>
              <a:rPr lang="en-US" sz="1200" dirty="0">
                <a:solidFill>
                  <a:prstClr val="black"/>
                </a:solidFill>
                <a:latin typeface="Calibri" panose="020F0502020204030204"/>
              </a:rPr>
              <a:t>Call US Toll:  </a:t>
            </a:r>
            <a:r>
              <a:rPr lang="en-US" sz="1200" dirty="0" smtClean="0">
                <a:solidFill>
                  <a:prstClr val="black"/>
                </a:solidFill>
                <a:latin typeface="Calibri" panose="020F0502020204030204"/>
              </a:rPr>
              <a:t>415-655-0001 </a:t>
            </a:r>
            <a:endParaRPr lang="en-US" sz="1200" dirty="0">
              <a:solidFill>
                <a:prstClr val="black"/>
              </a:solidFill>
              <a:latin typeface="Calibri" panose="020F0502020204030204"/>
            </a:endParaRPr>
          </a:p>
          <a:p>
            <a:pPr marL="190538" indent="-190538" defTabSz="304861">
              <a:buFont typeface="Arial" panose="020B0604020202020204" pitchFamily="34" charset="0"/>
              <a:buChar char="•"/>
              <a:defRPr/>
            </a:pPr>
            <a:r>
              <a:rPr lang="en-US" sz="1200" dirty="0">
                <a:solidFill>
                  <a:prstClr val="black"/>
                </a:solidFill>
                <a:latin typeface="Calibri" panose="020F0502020204030204"/>
              </a:rPr>
              <a:t>Enter code:  </a:t>
            </a:r>
            <a:r>
              <a:rPr lang="en-US" sz="1200" b="1" dirty="0">
                <a:solidFill>
                  <a:srgbClr val="0070C0"/>
                </a:solidFill>
              </a:rPr>
              <a:t>2458 522 3153</a:t>
            </a:r>
            <a:endParaRPr lang="en-US" sz="1200" b="1" dirty="0">
              <a:solidFill>
                <a:srgbClr val="0070C0"/>
              </a:solidFill>
              <a:latin typeface="Calibri" panose="020F0502020204030204"/>
            </a:endParaRPr>
          </a:p>
        </p:txBody>
      </p:sp>
      <p:sp>
        <p:nvSpPr>
          <p:cNvPr id="46" name="Pentagon 45"/>
          <p:cNvSpPr/>
          <p:nvPr/>
        </p:nvSpPr>
        <p:spPr>
          <a:xfrm>
            <a:off x="2110801" y="4579728"/>
            <a:ext cx="3043410" cy="226279"/>
          </a:xfrm>
          <a:prstGeom prst="homePlate">
            <a:avLst/>
          </a:prstGeom>
          <a:solidFill>
            <a:schemeClr val="tx2"/>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47" name="TextBox 46"/>
          <p:cNvSpPr txBox="1"/>
          <p:nvPr/>
        </p:nvSpPr>
        <p:spPr>
          <a:xfrm>
            <a:off x="2656747" y="4552468"/>
            <a:ext cx="1963795" cy="276999"/>
          </a:xfrm>
          <a:prstGeom prst="rect">
            <a:avLst/>
          </a:prstGeom>
          <a:noFill/>
        </p:spPr>
        <p:txBody>
          <a:bodyPr wrap="square" rtlCol="0">
            <a:spAutoFit/>
          </a:bodyPr>
          <a:lstStyle/>
          <a:p>
            <a:pPr algn="ctr" defTabSz="304861">
              <a:defRPr/>
            </a:pPr>
            <a:r>
              <a:rPr lang="en-US" sz="1200" dirty="0">
                <a:solidFill>
                  <a:prstClr val="white"/>
                </a:solidFill>
                <a:latin typeface="Calibri" panose="020F0502020204030204"/>
              </a:rPr>
              <a:t>Use computer for audio</a:t>
            </a:r>
          </a:p>
        </p:txBody>
      </p:sp>
      <p:sp>
        <p:nvSpPr>
          <p:cNvPr id="55" name="Pentagon 54"/>
          <p:cNvSpPr/>
          <p:nvPr/>
        </p:nvSpPr>
        <p:spPr>
          <a:xfrm>
            <a:off x="2110803" y="4908347"/>
            <a:ext cx="3043409" cy="215619"/>
          </a:xfrm>
          <a:prstGeom prst="homePlate">
            <a:avLst/>
          </a:prstGeom>
          <a:solidFill>
            <a:schemeClr val="accent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56" name="TextBox 55"/>
          <p:cNvSpPr txBox="1"/>
          <p:nvPr/>
        </p:nvSpPr>
        <p:spPr>
          <a:xfrm>
            <a:off x="2196125" y="4887138"/>
            <a:ext cx="2885039" cy="276999"/>
          </a:xfrm>
          <a:prstGeom prst="rect">
            <a:avLst/>
          </a:prstGeom>
          <a:noFill/>
        </p:spPr>
        <p:txBody>
          <a:bodyPr wrap="square" rtlCol="0">
            <a:spAutoFit/>
          </a:bodyPr>
          <a:lstStyle/>
          <a:p>
            <a:pPr algn="ctr" defTabSz="304861">
              <a:defRPr/>
            </a:pPr>
            <a:r>
              <a:rPr lang="en-US" sz="1200" dirty="0" err="1">
                <a:solidFill>
                  <a:prstClr val="white"/>
                </a:solidFill>
                <a:latin typeface="Calibri" panose="020F0502020204030204"/>
              </a:rPr>
              <a:t>Webex</a:t>
            </a:r>
            <a:r>
              <a:rPr lang="en-US" sz="1200" dirty="0">
                <a:solidFill>
                  <a:prstClr val="white"/>
                </a:solidFill>
                <a:latin typeface="Calibri" panose="020F0502020204030204"/>
              </a:rPr>
              <a:t> calls you. You listen through phone. </a:t>
            </a:r>
          </a:p>
        </p:txBody>
      </p:sp>
      <p:sp>
        <p:nvSpPr>
          <p:cNvPr id="59" name="Pentagon 58"/>
          <p:cNvSpPr/>
          <p:nvPr/>
        </p:nvSpPr>
        <p:spPr>
          <a:xfrm>
            <a:off x="2112421" y="5235531"/>
            <a:ext cx="3041790" cy="217409"/>
          </a:xfrm>
          <a:prstGeom prst="homePlate">
            <a:avLst/>
          </a:prstGeom>
          <a:solidFill>
            <a:schemeClr val="accent1">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61" name="TextBox 60"/>
          <p:cNvSpPr txBox="1"/>
          <p:nvPr/>
        </p:nvSpPr>
        <p:spPr>
          <a:xfrm>
            <a:off x="2505575" y="5203721"/>
            <a:ext cx="2266139" cy="276999"/>
          </a:xfrm>
          <a:prstGeom prst="rect">
            <a:avLst/>
          </a:prstGeom>
          <a:noFill/>
        </p:spPr>
        <p:txBody>
          <a:bodyPr wrap="square" rtlCol="0">
            <a:spAutoFit/>
          </a:bodyPr>
          <a:lstStyle/>
          <a:p>
            <a:pPr algn="ctr" defTabSz="304861">
              <a:spcAft>
                <a:spcPts val="800"/>
              </a:spcAft>
              <a:defRPr/>
            </a:pPr>
            <a:r>
              <a:rPr lang="en-US" sz="1200" dirty="0">
                <a:solidFill>
                  <a:prstClr val="black"/>
                </a:solidFill>
                <a:latin typeface="Calibri" panose="020F0502020204030204"/>
              </a:rPr>
              <a:t>Call in (using your phone)</a:t>
            </a:r>
          </a:p>
        </p:txBody>
      </p:sp>
      <p:sp>
        <p:nvSpPr>
          <p:cNvPr id="67" name="Explosion 1 66"/>
          <p:cNvSpPr/>
          <p:nvPr/>
        </p:nvSpPr>
        <p:spPr>
          <a:xfrm>
            <a:off x="5415326" y="3938319"/>
            <a:ext cx="402364" cy="467274"/>
          </a:xfrm>
          <a:prstGeom prst="irregularSeal1">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600">
              <a:solidFill>
                <a:prstClr val="white"/>
              </a:solidFill>
              <a:latin typeface="Calibri" panose="020F0502020204030204"/>
            </a:endParaRPr>
          </a:p>
        </p:txBody>
      </p:sp>
      <p:sp>
        <p:nvSpPr>
          <p:cNvPr id="68" name="Rectangle 67"/>
          <p:cNvSpPr/>
          <p:nvPr/>
        </p:nvSpPr>
        <p:spPr>
          <a:xfrm>
            <a:off x="5252769" y="4007104"/>
            <a:ext cx="2554227" cy="276999"/>
          </a:xfrm>
          <a:prstGeom prst="rect">
            <a:avLst/>
          </a:prstGeom>
        </p:spPr>
        <p:txBody>
          <a:bodyPr wrap="square">
            <a:spAutoFit/>
          </a:bodyPr>
          <a:lstStyle/>
          <a:p>
            <a:pPr algn="ctr" defTabSz="304861">
              <a:defRPr/>
            </a:pPr>
            <a:r>
              <a:rPr lang="en-US" sz="900" b="1" dirty="0">
                <a:solidFill>
                  <a:prstClr val="black"/>
                </a:solidFill>
                <a:latin typeface="Calibri" panose="020F0502020204030204"/>
              </a:rPr>
              <a:t>Tip</a:t>
            </a:r>
            <a:r>
              <a:rPr lang="en-US" sz="1200" b="1" dirty="0">
                <a:solidFill>
                  <a:prstClr val="black"/>
                </a:solidFill>
                <a:latin typeface="Calibri" panose="020F0502020204030204"/>
              </a:rPr>
              <a:t>     </a:t>
            </a:r>
            <a:r>
              <a:rPr lang="en-US" sz="1050" dirty="0">
                <a:solidFill>
                  <a:prstClr val="black"/>
                </a:solidFill>
                <a:latin typeface="Calibri" panose="020F0502020204030204"/>
              </a:rPr>
              <a:t>Try your computer audio first.</a:t>
            </a:r>
          </a:p>
        </p:txBody>
      </p:sp>
      <p:pic>
        <p:nvPicPr>
          <p:cNvPr id="69" name="Picture 68"/>
          <p:cNvPicPr>
            <a:picLocks noChangeAspect="1"/>
          </p:cNvPicPr>
          <p:nvPr/>
        </p:nvPicPr>
        <p:blipFill>
          <a:blip r:embed="rId4"/>
          <a:stretch>
            <a:fillRect/>
          </a:stretch>
        </p:blipFill>
        <p:spPr>
          <a:xfrm>
            <a:off x="2735483" y="2572968"/>
            <a:ext cx="4256691" cy="704156"/>
          </a:xfrm>
          <a:prstGeom prst="rect">
            <a:avLst/>
          </a:prstGeom>
          <a:ln>
            <a:solidFill>
              <a:schemeClr val="tx1"/>
            </a:solidFill>
          </a:ln>
          <a:effectLst>
            <a:outerShdw blurRad="50800" dist="38100" dir="2700000" algn="tl" rotWithShape="0">
              <a:prstClr val="black">
                <a:alpha val="40000"/>
              </a:prstClr>
            </a:outerShdw>
          </a:effectLst>
        </p:spPr>
      </p:pic>
      <p:sp>
        <p:nvSpPr>
          <p:cNvPr id="73" name="Rounded Rectangle 72"/>
          <p:cNvSpPr/>
          <p:nvPr/>
        </p:nvSpPr>
        <p:spPr>
          <a:xfrm>
            <a:off x="4146529" y="2657985"/>
            <a:ext cx="1434597" cy="187551"/>
          </a:xfrm>
          <a:prstGeom prst="roundRect">
            <a:avLst>
              <a:gd name="adj" fmla="val 39250"/>
            </a:avLst>
          </a:prstGeom>
          <a:noFill/>
          <a:ln w="38100">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endParaRPr lang="en-US" sz="1200">
              <a:solidFill>
                <a:prstClr val="white"/>
              </a:solidFill>
              <a:latin typeface="Calibri" panose="020F0502020204030204"/>
            </a:endParaRPr>
          </a:p>
        </p:txBody>
      </p:sp>
      <p:sp>
        <p:nvSpPr>
          <p:cNvPr id="74" name="Bent Arrow 73"/>
          <p:cNvSpPr/>
          <p:nvPr/>
        </p:nvSpPr>
        <p:spPr>
          <a:xfrm rot="16200000" flipH="1">
            <a:off x="4531264" y="2350274"/>
            <a:ext cx="324233" cy="340893"/>
          </a:xfrm>
          <a:prstGeom prst="bentArrow">
            <a:avLst/>
          </a:prstGeom>
          <a:solidFill>
            <a:srgbClr val="00823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endParaRPr lang="en-US" sz="1200">
              <a:solidFill>
                <a:prstClr val="black"/>
              </a:solidFill>
              <a:latin typeface="Calibri" panose="020F0502020204030204"/>
            </a:endParaRPr>
          </a:p>
        </p:txBody>
      </p:sp>
      <p:sp>
        <p:nvSpPr>
          <p:cNvPr id="76" name="Oval 75"/>
          <p:cNvSpPr/>
          <p:nvPr/>
        </p:nvSpPr>
        <p:spPr>
          <a:xfrm>
            <a:off x="1906060" y="4872750"/>
            <a:ext cx="273826" cy="284313"/>
          </a:xfrm>
          <a:prstGeom prst="ellipse">
            <a:avLst/>
          </a:prstGeom>
          <a:solidFill>
            <a:schemeClr val="accent1">
              <a:lumMod val="7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77" name="Oval 76"/>
          <p:cNvSpPr/>
          <p:nvPr/>
        </p:nvSpPr>
        <p:spPr>
          <a:xfrm>
            <a:off x="1906060" y="5206939"/>
            <a:ext cx="273826" cy="284313"/>
          </a:xfrm>
          <a:prstGeom prst="ellipse">
            <a:avLst/>
          </a:prstGeom>
          <a:solidFill>
            <a:schemeClr val="accent1">
              <a:lumMod val="60000"/>
              <a:lumOff val="4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79" name="TextBox 78"/>
          <p:cNvSpPr txBox="1"/>
          <p:nvPr/>
        </p:nvSpPr>
        <p:spPr>
          <a:xfrm>
            <a:off x="1883018" y="5198818"/>
            <a:ext cx="306303" cy="307777"/>
          </a:xfrm>
          <a:prstGeom prst="rect">
            <a:avLst/>
          </a:prstGeom>
          <a:noFill/>
        </p:spPr>
        <p:txBody>
          <a:bodyPr wrap="square" rtlCol="0">
            <a:spAutoFit/>
          </a:bodyPr>
          <a:lstStyle/>
          <a:p>
            <a:pPr algn="ctr" defTabSz="304861">
              <a:defRPr/>
            </a:pPr>
            <a:r>
              <a:rPr lang="en-US" sz="1400" b="1" dirty="0">
                <a:solidFill>
                  <a:prstClr val="black"/>
                </a:solidFill>
                <a:latin typeface="Calibri" panose="020F0502020204030204"/>
              </a:rPr>
              <a:t>C</a:t>
            </a:r>
          </a:p>
        </p:txBody>
      </p:sp>
      <p:sp>
        <p:nvSpPr>
          <p:cNvPr id="80" name="TextBox 79"/>
          <p:cNvSpPr txBox="1"/>
          <p:nvPr/>
        </p:nvSpPr>
        <p:spPr>
          <a:xfrm>
            <a:off x="1889822" y="4868164"/>
            <a:ext cx="306303" cy="307777"/>
          </a:xfrm>
          <a:prstGeom prst="rect">
            <a:avLst/>
          </a:prstGeom>
          <a:noFill/>
        </p:spPr>
        <p:txBody>
          <a:bodyPr wrap="square" rtlCol="0">
            <a:spAutoFit/>
          </a:bodyPr>
          <a:lstStyle/>
          <a:p>
            <a:pPr algn="ctr" defTabSz="304861">
              <a:defRPr/>
            </a:pPr>
            <a:r>
              <a:rPr lang="en-US" sz="1400" b="1" dirty="0">
                <a:solidFill>
                  <a:prstClr val="white"/>
                </a:solidFill>
                <a:latin typeface="Calibri" panose="020F0502020204030204"/>
              </a:rPr>
              <a:t>B</a:t>
            </a:r>
          </a:p>
        </p:txBody>
      </p:sp>
      <p:sp>
        <p:nvSpPr>
          <p:cNvPr id="81" name="Oval 80"/>
          <p:cNvSpPr/>
          <p:nvPr/>
        </p:nvSpPr>
        <p:spPr>
          <a:xfrm>
            <a:off x="1906060" y="4545154"/>
            <a:ext cx="273826" cy="284313"/>
          </a:xfrm>
          <a:prstGeom prst="ellipse">
            <a:avLst/>
          </a:prstGeom>
          <a:solidFill>
            <a:schemeClr val="tx2"/>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82" name="TextBox 81"/>
          <p:cNvSpPr txBox="1"/>
          <p:nvPr/>
        </p:nvSpPr>
        <p:spPr>
          <a:xfrm>
            <a:off x="1889822" y="4527943"/>
            <a:ext cx="306303" cy="307777"/>
          </a:xfrm>
          <a:prstGeom prst="rect">
            <a:avLst/>
          </a:prstGeom>
          <a:noFill/>
        </p:spPr>
        <p:txBody>
          <a:bodyPr wrap="square" rtlCol="0">
            <a:spAutoFit/>
          </a:bodyPr>
          <a:lstStyle/>
          <a:p>
            <a:pPr algn="ctr" defTabSz="304861">
              <a:defRPr/>
            </a:pPr>
            <a:r>
              <a:rPr lang="en-US" sz="1400" b="1" dirty="0">
                <a:solidFill>
                  <a:prstClr val="white"/>
                </a:solidFill>
                <a:latin typeface="Calibri" panose="020F0502020204030204"/>
              </a:rPr>
              <a:t>A</a:t>
            </a:r>
          </a:p>
        </p:txBody>
      </p:sp>
      <p:sp>
        <p:nvSpPr>
          <p:cNvPr id="83" name="Rectangle 82"/>
          <p:cNvSpPr/>
          <p:nvPr/>
        </p:nvSpPr>
        <p:spPr>
          <a:xfrm>
            <a:off x="8154714" y="2140435"/>
            <a:ext cx="2275568" cy="3859994"/>
          </a:xfrm>
          <a:prstGeom prst="rect">
            <a:avLst/>
          </a:prstGeom>
          <a:solidFill>
            <a:srgbClr val="FFFFCC"/>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84" name="Rectangle 83"/>
          <p:cNvSpPr/>
          <p:nvPr/>
        </p:nvSpPr>
        <p:spPr>
          <a:xfrm>
            <a:off x="1671540" y="1947285"/>
            <a:ext cx="1650148" cy="369332"/>
          </a:xfrm>
          <a:prstGeom prst="rect">
            <a:avLst/>
          </a:prstGeom>
          <a:solidFill>
            <a:srgbClr val="006600"/>
          </a:solidFill>
          <a:ln w="12700">
            <a:solidFill>
              <a:schemeClr val="tx1"/>
            </a:solidFill>
          </a:ln>
          <a:effectLst>
            <a:outerShdw blurRad="50800" dist="38100" dir="2700000" algn="tl" rotWithShape="0">
              <a:prstClr val="black">
                <a:alpha val="40000"/>
              </a:prstClr>
            </a:outerShdw>
          </a:effectLst>
        </p:spPr>
        <p:txBody>
          <a:bodyPr wrap="square">
            <a:spAutoFit/>
          </a:bodyPr>
          <a:lstStyle/>
          <a:p>
            <a:pPr algn="ctr" defTabSz="304861">
              <a:defRPr/>
            </a:pPr>
            <a:r>
              <a:rPr lang="en-US" b="1" dirty="0">
                <a:solidFill>
                  <a:prstClr val="white"/>
                </a:solidFill>
                <a:latin typeface="Calibri" panose="020F0502020204030204"/>
              </a:rPr>
              <a:t>Connect &amp; Join</a:t>
            </a:r>
          </a:p>
        </p:txBody>
      </p:sp>
      <p:sp>
        <p:nvSpPr>
          <p:cNvPr id="85" name="Rectangle 84"/>
          <p:cNvSpPr/>
          <p:nvPr/>
        </p:nvSpPr>
        <p:spPr>
          <a:xfrm>
            <a:off x="1705956" y="3826294"/>
            <a:ext cx="1671295" cy="369332"/>
          </a:xfrm>
          <a:prstGeom prst="rect">
            <a:avLst/>
          </a:prstGeom>
          <a:solidFill>
            <a:schemeClr val="tx2">
              <a:lumMod val="75000"/>
            </a:schemeClr>
          </a:solidFill>
          <a:ln w="12700">
            <a:solidFill>
              <a:schemeClr val="tx1"/>
            </a:solidFill>
          </a:ln>
          <a:effectLst>
            <a:outerShdw blurRad="50800" dist="38100" dir="2700000" algn="tl" rotWithShape="0">
              <a:prstClr val="black">
                <a:alpha val="40000"/>
              </a:prstClr>
            </a:outerShdw>
          </a:effectLst>
        </p:spPr>
        <p:txBody>
          <a:bodyPr wrap="square">
            <a:spAutoFit/>
          </a:bodyPr>
          <a:lstStyle/>
          <a:p>
            <a:pPr algn="ctr" defTabSz="304861">
              <a:defRPr/>
            </a:pPr>
            <a:r>
              <a:rPr lang="en-US" b="1" dirty="0">
                <a:solidFill>
                  <a:prstClr val="white"/>
                </a:solidFill>
                <a:latin typeface="Calibri" panose="020F0502020204030204"/>
              </a:rPr>
              <a:t>Audio Options</a:t>
            </a:r>
          </a:p>
        </p:txBody>
      </p:sp>
      <p:sp>
        <p:nvSpPr>
          <p:cNvPr id="86" name="Rectangle 85"/>
          <p:cNvSpPr/>
          <p:nvPr/>
        </p:nvSpPr>
        <p:spPr>
          <a:xfrm>
            <a:off x="8091576" y="1976817"/>
            <a:ext cx="1252777" cy="369332"/>
          </a:xfrm>
          <a:prstGeom prst="rect">
            <a:avLst/>
          </a:prstGeom>
          <a:solidFill>
            <a:srgbClr val="FFD66C"/>
          </a:solidFill>
          <a:ln w="12700">
            <a:solidFill>
              <a:schemeClr val="tx1"/>
            </a:solidFill>
          </a:ln>
          <a:effectLst>
            <a:outerShdw blurRad="50800" dist="38100" dir="2700000" algn="tl" rotWithShape="0">
              <a:prstClr val="black">
                <a:alpha val="40000"/>
              </a:prstClr>
            </a:outerShdw>
          </a:effectLst>
        </p:spPr>
        <p:txBody>
          <a:bodyPr wrap="square">
            <a:spAutoFit/>
          </a:bodyPr>
          <a:lstStyle/>
          <a:p>
            <a:pPr algn="ctr" defTabSz="304861">
              <a:defRPr/>
            </a:pPr>
            <a:r>
              <a:rPr lang="en-US" b="1" dirty="0">
                <a:solidFill>
                  <a:prstClr val="black"/>
                </a:solidFill>
                <a:latin typeface="Calibri" panose="020F0502020204030204"/>
              </a:rPr>
              <a:t>Participate</a:t>
            </a:r>
          </a:p>
        </p:txBody>
      </p:sp>
      <p:sp>
        <p:nvSpPr>
          <p:cNvPr id="87" name="Content Placeholder 2"/>
          <p:cNvSpPr txBox="1">
            <a:spLocks/>
          </p:cNvSpPr>
          <p:nvPr/>
        </p:nvSpPr>
        <p:spPr>
          <a:xfrm>
            <a:off x="3025682" y="6100649"/>
            <a:ext cx="5809273" cy="253337"/>
          </a:xfrm>
          <a:prstGeom prst="rect">
            <a:avLst/>
          </a:prstGeom>
          <a:noFill/>
        </p:spPr>
        <p:txBody>
          <a:bodyPr vert="horz" lIns="60969" tIns="30485" rIns="60969" bIns="30485" rtlCol="0">
            <a:noAutofit/>
          </a:bodyPr>
          <a:lstStyle>
            <a:lvl1pPr marL="228594" indent="-228594" algn="l" defTabSz="914377" rtl="0" eaLnBrk="1" latinLnBrk="0" hangingPunct="1">
              <a:lnSpc>
                <a:spcPts val="3000"/>
              </a:lnSpc>
              <a:spcBef>
                <a:spcPts val="1000"/>
              </a:spcBef>
              <a:buClr>
                <a:srgbClr val="013F62"/>
              </a:buClr>
              <a:buFont typeface="Wingdings" panose="05000000000000000000" pitchFamily="2"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013F62"/>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013F62"/>
              </a:buClr>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013F62"/>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013F62"/>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09707">
              <a:lnSpc>
                <a:spcPts val="2000"/>
              </a:lnSpc>
              <a:spcBef>
                <a:spcPts val="0"/>
              </a:spcBef>
              <a:spcAft>
                <a:spcPts val="200"/>
              </a:spcAft>
              <a:buNone/>
              <a:defRPr/>
            </a:pPr>
            <a:r>
              <a:rPr lang="en-US" sz="1800" b="1" dirty="0">
                <a:solidFill>
                  <a:prstClr val="black"/>
                </a:solidFill>
                <a:latin typeface="Calibri" panose="020F0502020204030204"/>
              </a:rPr>
              <a:t>Nothing working? </a:t>
            </a:r>
            <a:r>
              <a:rPr lang="en-US" sz="1800" dirty="0">
                <a:solidFill>
                  <a:prstClr val="black"/>
                </a:solidFill>
                <a:latin typeface="Calibri" panose="020F0502020204030204"/>
              </a:rPr>
              <a:t>Use the chat box to send us a message.</a:t>
            </a:r>
            <a:endParaRPr lang="en-US" sz="1800" b="1" dirty="0">
              <a:solidFill>
                <a:prstClr val="black"/>
              </a:solidFill>
              <a:latin typeface="Calibri" panose="020F0502020204030204"/>
            </a:endParaRPr>
          </a:p>
        </p:txBody>
      </p:sp>
      <p:pic>
        <p:nvPicPr>
          <p:cNvPr id="88" name="Picture 87" descr="Mouse Cursor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3961" y="3011591"/>
            <a:ext cx="149552" cy="236078"/>
          </a:xfrm>
          <a:prstGeom prst="rect">
            <a:avLst/>
          </a:prstGeom>
        </p:spPr>
      </p:pic>
      <p:grpSp>
        <p:nvGrpSpPr>
          <p:cNvPr id="6" name="Group 5"/>
          <p:cNvGrpSpPr/>
          <p:nvPr/>
        </p:nvGrpSpPr>
        <p:grpSpPr>
          <a:xfrm>
            <a:off x="8414222" y="3822253"/>
            <a:ext cx="1756553" cy="2042646"/>
            <a:chOff x="6670740" y="3963544"/>
            <a:chExt cx="1756553" cy="2042646"/>
          </a:xfrm>
        </p:grpSpPr>
        <p:pic>
          <p:nvPicPr>
            <p:cNvPr id="90" name="Picture 89"/>
            <p:cNvPicPr>
              <a:picLocks noChangeAspect="1"/>
            </p:cNvPicPr>
            <p:nvPr/>
          </p:nvPicPr>
          <p:blipFill rotWithShape="1">
            <a:blip r:embed="rId6"/>
            <a:srcRect t="42759" r="13110" b="40795"/>
            <a:stretch/>
          </p:blipFill>
          <p:spPr>
            <a:xfrm>
              <a:off x="6670740" y="4654526"/>
              <a:ext cx="1756553" cy="520721"/>
            </a:xfrm>
            <a:prstGeom prst="rect">
              <a:avLst/>
            </a:prstGeom>
          </p:spPr>
        </p:pic>
        <p:pic>
          <p:nvPicPr>
            <p:cNvPr id="91" name="Picture 90"/>
            <p:cNvPicPr>
              <a:picLocks noChangeAspect="1"/>
            </p:cNvPicPr>
            <p:nvPr/>
          </p:nvPicPr>
          <p:blipFill rotWithShape="1">
            <a:blip r:embed="rId6"/>
            <a:srcRect r="13110" b="78143"/>
            <a:stretch/>
          </p:blipFill>
          <p:spPr>
            <a:xfrm>
              <a:off x="6670740" y="3963544"/>
              <a:ext cx="1756553" cy="692055"/>
            </a:xfrm>
            <a:prstGeom prst="rect">
              <a:avLst/>
            </a:prstGeom>
          </p:spPr>
        </p:pic>
        <p:pic>
          <p:nvPicPr>
            <p:cNvPr id="92" name="Picture 91"/>
            <p:cNvPicPr>
              <a:picLocks noChangeAspect="1"/>
            </p:cNvPicPr>
            <p:nvPr/>
          </p:nvPicPr>
          <p:blipFill rotWithShape="1">
            <a:blip r:embed="rId6"/>
            <a:srcRect l="154" t="73870" r="13109"/>
            <a:stretch/>
          </p:blipFill>
          <p:spPr>
            <a:xfrm>
              <a:off x="6673850" y="5178840"/>
              <a:ext cx="1753443" cy="827350"/>
            </a:xfrm>
            <a:prstGeom prst="rect">
              <a:avLst/>
            </a:prstGeom>
          </p:spPr>
        </p:pic>
      </p:grpSp>
      <p:sp>
        <p:nvSpPr>
          <p:cNvPr id="94" name="Content Placeholder 2"/>
          <p:cNvSpPr txBox="1">
            <a:spLocks/>
          </p:cNvSpPr>
          <p:nvPr/>
        </p:nvSpPr>
        <p:spPr>
          <a:xfrm>
            <a:off x="8273374" y="2396416"/>
            <a:ext cx="1655842" cy="1347877"/>
          </a:xfrm>
          <a:prstGeom prst="rect">
            <a:avLst/>
          </a:prstGeom>
        </p:spPr>
        <p:txBody>
          <a:bodyPr vert="horz" lIns="60969" tIns="30485" rIns="60969" bIns="30485" rtlCol="0">
            <a:noAutofit/>
          </a:bodyPr>
          <a:lstStyle>
            <a:lvl1pPr marL="228594" indent="-228594" algn="l" defTabSz="914377" rtl="0" eaLnBrk="1" latinLnBrk="0" hangingPunct="1">
              <a:lnSpc>
                <a:spcPts val="3000"/>
              </a:lnSpc>
              <a:spcBef>
                <a:spcPts val="1000"/>
              </a:spcBef>
              <a:buClr>
                <a:srgbClr val="013F62"/>
              </a:buClr>
              <a:buFont typeface="Wingdings" panose="05000000000000000000" pitchFamily="2"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013F62"/>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013F62"/>
              </a:buClr>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013F62"/>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013F62"/>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707">
              <a:lnSpc>
                <a:spcPts val="2000"/>
              </a:lnSpc>
              <a:spcBef>
                <a:spcPts val="0"/>
              </a:spcBef>
              <a:spcAft>
                <a:spcPts val="200"/>
              </a:spcAft>
              <a:buNone/>
              <a:defRPr/>
            </a:pPr>
            <a:r>
              <a:rPr lang="en-US" sz="1600" dirty="0">
                <a:solidFill>
                  <a:prstClr val="black"/>
                </a:solidFill>
                <a:latin typeface="Calibri" panose="020F0502020204030204"/>
              </a:rPr>
              <a:t>Turn on Chat box</a:t>
            </a:r>
            <a:br>
              <a:rPr lang="en-US" sz="1600" dirty="0">
                <a:solidFill>
                  <a:prstClr val="black"/>
                </a:solidFill>
                <a:latin typeface="Calibri" panose="020F0502020204030204"/>
              </a:rPr>
            </a:br>
            <a:r>
              <a:rPr lang="en-US" sz="1600" dirty="0">
                <a:solidFill>
                  <a:prstClr val="black"/>
                </a:solidFill>
                <a:latin typeface="Calibri" panose="020F0502020204030204"/>
              </a:rPr>
              <a:t>and Participant list at the bottom right side of your screen</a:t>
            </a:r>
            <a:r>
              <a:rPr lang="en-US" sz="1600" b="1" dirty="0">
                <a:solidFill>
                  <a:prstClr val="black"/>
                </a:solidFill>
                <a:latin typeface="Calibri" panose="020F0502020204030204"/>
              </a:rPr>
              <a:t>.</a:t>
            </a:r>
          </a:p>
        </p:txBody>
      </p:sp>
      <p:sp>
        <p:nvSpPr>
          <p:cNvPr id="95" name="Bent Arrow 94"/>
          <p:cNvSpPr/>
          <p:nvPr/>
        </p:nvSpPr>
        <p:spPr>
          <a:xfrm rot="5400000">
            <a:off x="9700514" y="2961968"/>
            <a:ext cx="511468" cy="622843"/>
          </a:xfrm>
          <a:prstGeom prst="bentArrow">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endParaRPr lang="en-US" sz="1200">
              <a:solidFill>
                <a:prstClr val="black"/>
              </a:solidFill>
              <a:latin typeface="Calibri" panose="020F0502020204030204"/>
            </a:endParaRPr>
          </a:p>
        </p:txBody>
      </p:sp>
      <p:sp>
        <p:nvSpPr>
          <p:cNvPr id="98" name="Rectangle 97"/>
          <p:cNvSpPr/>
          <p:nvPr/>
        </p:nvSpPr>
        <p:spPr>
          <a:xfrm>
            <a:off x="5964941" y="3318308"/>
            <a:ext cx="1233466" cy="307777"/>
          </a:xfrm>
          <a:prstGeom prst="rect">
            <a:avLst/>
          </a:prstGeom>
          <a:noFill/>
          <a:ln>
            <a:noFill/>
          </a:ln>
          <a:effectLst/>
        </p:spPr>
        <p:txBody>
          <a:bodyPr wrap="square">
            <a:spAutoFit/>
          </a:bodyPr>
          <a:lstStyle/>
          <a:p>
            <a:pPr algn="ctr" defTabSz="304861">
              <a:defRPr/>
            </a:pPr>
            <a:r>
              <a:rPr lang="en-US" sz="1400" b="1" dirty="0">
                <a:solidFill>
                  <a:srgbClr val="006600"/>
                </a:solidFill>
                <a:latin typeface="Calibri" panose="020F0502020204030204"/>
              </a:rPr>
              <a:t>Join Meeting</a:t>
            </a:r>
          </a:p>
        </p:txBody>
      </p:sp>
      <p:sp>
        <p:nvSpPr>
          <p:cNvPr id="99" name="Bent Arrow 98"/>
          <p:cNvSpPr/>
          <p:nvPr/>
        </p:nvSpPr>
        <p:spPr>
          <a:xfrm rot="16200000">
            <a:off x="5407314" y="3226600"/>
            <a:ext cx="328534" cy="312509"/>
          </a:xfrm>
          <a:prstGeom prst="bentArrow">
            <a:avLst/>
          </a:prstGeom>
          <a:solidFill>
            <a:srgbClr val="00823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endParaRPr lang="en-US" sz="1200">
              <a:solidFill>
                <a:prstClr val="black"/>
              </a:solidFill>
              <a:latin typeface="Calibri" panose="020F0502020204030204"/>
            </a:endParaRPr>
          </a:p>
        </p:txBody>
      </p:sp>
      <p:sp>
        <p:nvSpPr>
          <p:cNvPr id="100" name="Oval 99"/>
          <p:cNvSpPr/>
          <p:nvPr/>
        </p:nvSpPr>
        <p:spPr>
          <a:xfrm>
            <a:off x="4926968" y="2238771"/>
            <a:ext cx="264797" cy="267469"/>
          </a:xfrm>
          <a:prstGeom prst="ellipse">
            <a:avLst/>
          </a:prstGeom>
          <a:solidFill>
            <a:srgbClr val="00823B"/>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101" name="TextBox 100"/>
          <p:cNvSpPr txBox="1"/>
          <p:nvPr/>
        </p:nvSpPr>
        <p:spPr>
          <a:xfrm>
            <a:off x="4926967" y="2228004"/>
            <a:ext cx="278062" cy="307777"/>
          </a:xfrm>
          <a:prstGeom prst="rect">
            <a:avLst/>
          </a:prstGeom>
          <a:noFill/>
        </p:spPr>
        <p:txBody>
          <a:bodyPr wrap="square" rtlCol="0">
            <a:spAutoFit/>
          </a:bodyPr>
          <a:lstStyle/>
          <a:p>
            <a:pPr algn="ctr" defTabSz="304861">
              <a:defRPr/>
            </a:pPr>
            <a:r>
              <a:rPr lang="en-US" sz="1400" b="1" dirty="0">
                <a:solidFill>
                  <a:prstClr val="white"/>
                </a:solidFill>
                <a:latin typeface="Calibri" panose="020F0502020204030204"/>
              </a:rPr>
              <a:t>1</a:t>
            </a:r>
          </a:p>
        </p:txBody>
      </p:sp>
      <p:sp>
        <p:nvSpPr>
          <p:cNvPr id="102" name="Oval 101"/>
          <p:cNvSpPr/>
          <p:nvPr/>
        </p:nvSpPr>
        <p:spPr>
          <a:xfrm>
            <a:off x="5770073" y="3340516"/>
            <a:ext cx="264797" cy="267469"/>
          </a:xfrm>
          <a:prstGeom prst="ellipse">
            <a:avLst/>
          </a:prstGeom>
          <a:solidFill>
            <a:srgbClr val="00823B"/>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61">
              <a:defRPr/>
            </a:pPr>
            <a:endParaRPr lang="en-US" sz="1200">
              <a:solidFill>
                <a:prstClr val="white"/>
              </a:solidFill>
              <a:latin typeface="Calibri" panose="020F0502020204030204"/>
            </a:endParaRPr>
          </a:p>
        </p:txBody>
      </p:sp>
      <p:sp>
        <p:nvSpPr>
          <p:cNvPr id="103" name="TextBox 102"/>
          <p:cNvSpPr txBox="1"/>
          <p:nvPr/>
        </p:nvSpPr>
        <p:spPr>
          <a:xfrm>
            <a:off x="5774135" y="3329799"/>
            <a:ext cx="278062" cy="307777"/>
          </a:xfrm>
          <a:prstGeom prst="rect">
            <a:avLst/>
          </a:prstGeom>
          <a:noFill/>
        </p:spPr>
        <p:txBody>
          <a:bodyPr wrap="square" rtlCol="0">
            <a:spAutoFit/>
          </a:bodyPr>
          <a:lstStyle/>
          <a:p>
            <a:pPr algn="ctr" defTabSz="304861">
              <a:defRPr/>
            </a:pPr>
            <a:r>
              <a:rPr lang="en-US" sz="1400" b="1" dirty="0">
                <a:solidFill>
                  <a:prstClr val="white"/>
                </a:solidFill>
                <a:latin typeface="Calibri" panose="020F0502020204030204"/>
              </a:rPr>
              <a:t>2</a:t>
            </a:r>
          </a:p>
        </p:txBody>
      </p:sp>
      <p:sp>
        <p:nvSpPr>
          <p:cNvPr id="7" name="TextBox 6"/>
          <p:cNvSpPr txBox="1"/>
          <p:nvPr/>
        </p:nvSpPr>
        <p:spPr>
          <a:xfrm>
            <a:off x="5831077" y="4903106"/>
            <a:ext cx="1560051" cy="246221"/>
          </a:xfrm>
          <a:prstGeom prst="rect">
            <a:avLst/>
          </a:prstGeom>
          <a:solidFill>
            <a:srgbClr val="376092"/>
          </a:solidFill>
          <a:ln>
            <a:solidFill>
              <a:schemeClr val="tx1"/>
            </a:solidFill>
          </a:ln>
        </p:spPr>
        <p:txBody>
          <a:bodyPr wrap="square" rtlCol="0">
            <a:spAutoFit/>
          </a:bodyPr>
          <a:lstStyle/>
          <a:p>
            <a:pPr algn="ctr"/>
            <a:r>
              <a:rPr lang="en-US" sz="1000" b="1" dirty="0">
                <a:solidFill>
                  <a:prstClr val="white"/>
                </a:solidFill>
                <a:latin typeface="Calibri"/>
              </a:rPr>
              <a:t>Enter </a:t>
            </a:r>
            <a:r>
              <a:rPr lang="en-US" sz="1000" b="1" i="1" u="sng" dirty="0">
                <a:solidFill>
                  <a:prstClr val="white"/>
                </a:solidFill>
                <a:latin typeface="Calibri"/>
              </a:rPr>
              <a:t>YOUR</a:t>
            </a:r>
            <a:r>
              <a:rPr lang="en-US" sz="1000" b="1" dirty="0">
                <a:solidFill>
                  <a:prstClr val="white"/>
                </a:solidFill>
                <a:latin typeface="Calibri"/>
              </a:rPr>
              <a:t> phone #</a:t>
            </a:r>
          </a:p>
        </p:txBody>
      </p:sp>
    </p:spTree>
    <p:extLst>
      <p:ext uri="{BB962C8B-B14F-4D97-AF65-F5344CB8AC3E}">
        <p14:creationId xmlns:p14="http://schemas.microsoft.com/office/powerpoint/2010/main" val="635373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r>
              <a:rPr lang="en-US" dirty="0"/>
              <a:t>#</a:t>
            </a:r>
            <a:r>
              <a:rPr lang="en-US" dirty="0" smtClean="0"/>
              <a:t>1 – Revenue Shortfall</a:t>
            </a:r>
            <a:endParaRPr lang="en-US" dirty="0"/>
          </a:p>
        </p:txBody>
      </p:sp>
      <p:sp>
        <p:nvSpPr>
          <p:cNvPr id="3" name="Content Placeholder 2"/>
          <p:cNvSpPr>
            <a:spLocks noGrp="1"/>
          </p:cNvSpPr>
          <p:nvPr>
            <p:ph idx="1"/>
          </p:nvPr>
        </p:nvSpPr>
        <p:spPr>
          <a:xfrm>
            <a:off x="615576" y="1775012"/>
            <a:ext cx="10903519" cy="4739378"/>
          </a:xfrm>
        </p:spPr>
        <p:txBody>
          <a:bodyPr>
            <a:normAutofit fontScale="92500" lnSpcReduction="10000"/>
          </a:bodyPr>
          <a:lstStyle/>
          <a:p>
            <a:pPr marL="0" indent="0">
              <a:buNone/>
            </a:pPr>
            <a:r>
              <a:rPr lang="en-US" dirty="0" smtClean="0"/>
              <a:t>Stagnant fees mean the permit program is underfunded. </a:t>
            </a:r>
          </a:p>
          <a:p>
            <a:pPr marL="0" indent="0">
              <a:buNone/>
            </a:pPr>
            <a:r>
              <a:rPr lang="en-US" b="1" dirty="0" smtClean="0">
                <a:solidFill>
                  <a:schemeClr val="accent1"/>
                </a:solidFill>
              </a:rPr>
              <a:t>The results of underfunding:</a:t>
            </a:r>
          </a:p>
          <a:p>
            <a:r>
              <a:rPr lang="en-US" b="1" dirty="0" smtClean="0"/>
              <a:t>Eliminating </a:t>
            </a:r>
            <a:r>
              <a:rPr lang="en-US" b="1" dirty="0"/>
              <a:t>wastewater permit writer </a:t>
            </a:r>
            <a:r>
              <a:rPr lang="en-US" b="1" dirty="0" smtClean="0"/>
              <a:t>positions </a:t>
            </a:r>
            <a:r>
              <a:rPr lang="en-US" dirty="0" smtClean="0"/>
              <a:t>while the work becomes more complex.  </a:t>
            </a:r>
          </a:p>
          <a:p>
            <a:r>
              <a:rPr lang="en-US" b="1" dirty="0" smtClean="0"/>
              <a:t>Outdated permits </a:t>
            </a:r>
            <a:r>
              <a:rPr lang="en-US" dirty="0" smtClean="0"/>
              <a:t>– over 70% of wastewater </a:t>
            </a:r>
            <a:r>
              <a:rPr lang="en-US" dirty="0"/>
              <a:t>permits are no longer current; some </a:t>
            </a:r>
            <a:r>
              <a:rPr lang="en-US" dirty="0" smtClean="0"/>
              <a:t>are 13 years out of date. </a:t>
            </a:r>
          </a:p>
          <a:p>
            <a:pPr lvl="1"/>
            <a:r>
              <a:rPr lang="en-US" dirty="0" smtClean="0"/>
              <a:t>Permits need updates to </a:t>
            </a:r>
            <a:r>
              <a:rPr lang="en-US" dirty="0"/>
              <a:t>reflect changes in regulatory </a:t>
            </a:r>
            <a:r>
              <a:rPr lang="en-US" dirty="0" smtClean="0"/>
              <a:t>requirements, </a:t>
            </a:r>
            <a:r>
              <a:rPr lang="en-US" dirty="0"/>
              <a:t>new treatment technologies, </a:t>
            </a:r>
            <a:r>
              <a:rPr lang="en-US" dirty="0" smtClean="0"/>
              <a:t>and upgrades at the plants. Permits must reflect the current plant design and capabilities. </a:t>
            </a:r>
          </a:p>
          <a:p>
            <a:pPr marL="0" indent="0">
              <a:buNone/>
            </a:pPr>
            <a:endParaRPr lang="en-US" sz="1700" dirty="0" smtClean="0"/>
          </a:p>
          <a:p>
            <a:pPr marL="0" indent="0">
              <a:buNone/>
            </a:pPr>
            <a:r>
              <a:rPr lang="en-US" dirty="0" smtClean="0"/>
              <a:t>Staffing and service shortfall puts </a:t>
            </a:r>
            <a:r>
              <a:rPr lang="en-US" dirty="0"/>
              <a:t>the environment at risk, as well as the permittees.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25036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r>
              <a:rPr lang="en-US" dirty="0"/>
              <a:t>#</a:t>
            </a:r>
            <a:r>
              <a:rPr lang="en-US" dirty="0" smtClean="0"/>
              <a:t>1 – Revenue Shortfall</a:t>
            </a:r>
            <a:endParaRPr lang="en-US" dirty="0"/>
          </a:p>
        </p:txBody>
      </p:sp>
      <p:sp>
        <p:nvSpPr>
          <p:cNvPr id="3" name="Content Placeholder 2"/>
          <p:cNvSpPr>
            <a:spLocks noGrp="1"/>
          </p:cNvSpPr>
          <p:nvPr>
            <p:ph idx="1"/>
          </p:nvPr>
        </p:nvSpPr>
        <p:spPr>
          <a:xfrm>
            <a:off x="615576" y="1775012"/>
            <a:ext cx="10903519" cy="4739378"/>
          </a:xfrm>
        </p:spPr>
        <p:txBody>
          <a:bodyPr>
            <a:normAutofit/>
          </a:bodyPr>
          <a:lstStyle/>
          <a:p>
            <a:pPr marL="0" indent="0">
              <a:buNone/>
            </a:pPr>
            <a:r>
              <a:rPr lang="en-US" dirty="0" smtClean="0"/>
              <a:t>Stagnant fees mean the permit program is underfunded. </a:t>
            </a:r>
          </a:p>
          <a:p>
            <a:pPr marL="0" indent="0">
              <a:buNone/>
            </a:pPr>
            <a:r>
              <a:rPr lang="en-US" b="1" dirty="0" smtClean="0">
                <a:solidFill>
                  <a:schemeClr val="accent1"/>
                </a:solidFill>
              </a:rPr>
              <a:t>What we’ve heard from municipalities:</a:t>
            </a:r>
          </a:p>
          <a:p>
            <a:r>
              <a:rPr lang="en-US" b="1" dirty="0" smtClean="0"/>
              <a:t>Frustrations: </a:t>
            </a:r>
            <a:r>
              <a:rPr lang="en-US" dirty="0" smtClean="0"/>
              <a:t>They need more responsiveness and consistency from Ecology.</a:t>
            </a:r>
          </a:p>
          <a:p>
            <a:r>
              <a:rPr lang="en-US" b="1" dirty="0" smtClean="0"/>
              <a:t>Outdated permits </a:t>
            </a:r>
            <a:r>
              <a:rPr lang="en-US" dirty="0" smtClean="0"/>
              <a:t>put them at risk. </a:t>
            </a:r>
          </a:p>
          <a:p>
            <a:pPr lvl="1"/>
            <a:r>
              <a:rPr lang="en-US" dirty="0" smtClean="0"/>
              <a:t>Municipalities have struggled to get bonds for projects </a:t>
            </a:r>
            <a:r>
              <a:rPr lang="en-US" smtClean="0"/>
              <a:t>without Ecology engineering </a:t>
            </a:r>
            <a:r>
              <a:rPr lang="en-US" dirty="0" smtClean="0"/>
              <a:t>reviews</a:t>
            </a:r>
          </a:p>
          <a:p>
            <a:pPr lvl="1"/>
            <a:r>
              <a:rPr lang="en-US" dirty="0" smtClean="0"/>
              <a:t>They are vulnerable to third-party lawsuits associated with outdated permit conditions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82590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r>
              <a:rPr lang="en-US" dirty="0"/>
              <a:t>#</a:t>
            </a:r>
            <a:r>
              <a:rPr lang="en-US" dirty="0" smtClean="0"/>
              <a:t>2 – </a:t>
            </a:r>
            <a:r>
              <a:rPr lang="en-US" smtClean="0"/>
              <a:t>Fee Inequities </a:t>
            </a:r>
            <a:endParaRPr lang="en-US" dirty="0"/>
          </a:p>
        </p:txBody>
      </p:sp>
      <p:sp>
        <p:nvSpPr>
          <p:cNvPr id="3" name="Content Placeholder 2"/>
          <p:cNvSpPr>
            <a:spLocks noGrp="1"/>
          </p:cNvSpPr>
          <p:nvPr>
            <p:ph idx="1"/>
          </p:nvPr>
        </p:nvSpPr>
        <p:spPr/>
        <p:txBody>
          <a:bodyPr/>
          <a:lstStyle/>
          <a:p>
            <a:r>
              <a:rPr lang="en-US" dirty="0" smtClean="0"/>
              <a:t>In </a:t>
            </a:r>
            <a:r>
              <a:rPr lang="en-US" dirty="0"/>
              <a:t>order to protect the </a:t>
            </a:r>
            <a:r>
              <a:rPr lang="en-US" dirty="0" smtClean="0"/>
              <a:t>environment and serve local communities, Ecology uses about </a:t>
            </a:r>
            <a:r>
              <a:rPr lang="en-US" b="1" dirty="0" smtClean="0"/>
              <a:t>$2 million in fees each year paid </a:t>
            </a:r>
            <a:r>
              <a:rPr lang="en-US" b="1" dirty="0"/>
              <a:t>by other permittees</a:t>
            </a:r>
            <a:r>
              <a:rPr lang="en-US" dirty="0"/>
              <a:t> </a:t>
            </a:r>
            <a:r>
              <a:rPr lang="en-US" dirty="0" smtClean="0"/>
              <a:t>to cover the </a:t>
            </a:r>
            <a:r>
              <a:rPr lang="en-US" dirty="0"/>
              <a:t>cost of writing and </a:t>
            </a:r>
            <a:r>
              <a:rPr lang="en-US" dirty="0" smtClean="0"/>
              <a:t>overseeing municipal </a:t>
            </a:r>
            <a:r>
              <a:rPr lang="en-US" dirty="0"/>
              <a:t>wastewater permits. </a:t>
            </a:r>
            <a:endParaRPr lang="en-US" dirty="0" smtClean="0"/>
          </a:p>
          <a:p>
            <a:r>
              <a:rPr lang="en-US" dirty="0" smtClean="0"/>
              <a:t>This approach is not sustainable for the permittees or permit program.</a:t>
            </a:r>
          </a:p>
          <a:p>
            <a:r>
              <a:rPr lang="en-US" dirty="0"/>
              <a:t>W</a:t>
            </a:r>
            <a:r>
              <a:rPr lang="en-US" dirty="0" smtClean="0"/>
              <a:t>e </a:t>
            </a:r>
            <a:r>
              <a:rPr lang="en-US" dirty="0"/>
              <a:t>adjust fees each biennium, </a:t>
            </a:r>
            <a:r>
              <a:rPr lang="en-US" b="1" dirty="0" smtClean="0"/>
              <a:t>aligning permit </a:t>
            </a:r>
            <a:r>
              <a:rPr lang="en-US" b="1" dirty="0"/>
              <a:t>fees with the costs of administering that permit </a:t>
            </a:r>
            <a:r>
              <a:rPr lang="en-US" b="1" dirty="0" smtClean="0"/>
              <a:t>category</a:t>
            </a:r>
            <a:r>
              <a:rPr lang="en-US" dirty="0" smtClean="0"/>
              <a:t>, per RCW 90.48.465(1). </a:t>
            </a:r>
            <a:r>
              <a:rPr lang="en-US" i="1" dirty="0" smtClean="0"/>
              <a:t>Except</a:t>
            </a:r>
            <a:r>
              <a:rPr lang="en-US" dirty="0" smtClean="0"/>
              <a:t> for domestic wastewater permits, because of the cap.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27633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r>
              <a:rPr lang="en-US" dirty="0"/>
              <a:t>#</a:t>
            </a:r>
            <a:r>
              <a:rPr lang="en-US" dirty="0" smtClean="0"/>
              <a:t>3 – Nutrient Pollution</a:t>
            </a:r>
            <a:endParaRPr lang="en-US" dirty="0"/>
          </a:p>
        </p:txBody>
      </p:sp>
      <p:sp>
        <p:nvSpPr>
          <p:cNvPr id="3" name="Content Placeholder 2"/>
          <p:cNvSpPr>
            <a:spLocks noGrp="1"/>
          </p:cNvSpPr>
          <p:nvPr>
            <p:ph idx="1"/>
          </p:nvPr>
        </p:nvSpPr>
        <p:spPr>
          <a:xfrm>
            <a:off x="794327" y="1775014"/>
            <a:ext cx="10724768" cy="1309932"/>
          </a:xfrm>
        </p:spPr>
        <p:txBody>
          <a:bodyPr>
            <a:normAutofit fontScale="92500"/>
          </a:bodyPr>
          <a:lstStyle/>
          <a:p>
            <a:pPr marL="0" indent="0">
              <a:buNone/>
            </a:pPr>
            <a:r>
              <a:rPr lang="en-US" dirty="0" smtClean="0"/>
              <a:t>We </a:t>
            </a:r>
            <a:r>
              <a:rPr lang="en-US" dirty="0"/>
              <a:t>cannot charge the new </a:t>
            </a:r>
            <a:r>
              <a:rPr lang="en-US" dirty="0" smtClean="0"/>
              <a:t>Puget Sound Nutrient </a:t>
            </a:r>
            <a:r>
              <a:rPr lang="en-US" dirty="0"/>
              <a:t>General </a:t>
            </a:r>
            <a:r>
              <a:rPr lang="en-US" dirty="0" smtClean="0"/>
              <a:t>Permit </a:t>
            </a:r>
            <a:r>
              <a:rPr lang="en-US" dirty="0"/>
              <a:t>fee due to the statutory cap</a:t>
            </a:r>
            <a:r>
              <a:rPr lang="en-US" dirty="0" smtClean="0"/>
              <a:t>. The Nutrient </a:t>
            </a:r>
            <a:r>
              <a:rPr lang="en-US" dirty="0"/>
              <a:t>General </a:t>
            </a:r>
            <a:r>
              <a:rPr lang="en-US" dirty="0" smtClean="0"/>
              <a:t>Permit only applies </a:t>
            </a:r>
            <a:r>
              <a:rPr lang="en-US" dirty="0"/>
              <a:t>– with </a:t>
            </a:r>
            <a:r>
              <a:rPr lang="en-US" dirty="0" smtClean="0"/>
              <a:t>appropriate funding - will </a:t>
            </a:r>
            <a:r>
              <a:rPr lang="en-US" dirty="0"/>
              <a:t>help salmon and orca recovery in Puget Sound.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1028" name="Picture 4" descr="Nutrient pollution leads to excessive algal growth in seawater leading to less oxygen and more C02. Causing stress for aquatic organis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78" y="3241964"/>
            <a:ext cx="11220465" cy="27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73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Legislative Proposal</a:t>
            </a:r>
            <a:endParaRPr lang="en-US" dirty="0"/>
          </a:p>
        </p:txBody>
      </p:sp>
      <p:sp>
        <p:nvSpPr>
          <p:cNvPr id="3" name="Content Placeholder 2"/>
          <p:cNvSpPr>
            <a:spLocks noGrp="1"/>
          </p:cNvSpPr>
          <p:nvPr>
            <p:ph idx="1"/>
          </p:nvPr>
        </p:nvSpPr>
        <p:spPr/>
        <p:txBody>
          <a:bodyPr>
            <a:normAutofit fontScale="92500" lnSpcReduction="20000"/>
          </a:bodyPr>
          <a:lstStyle/>
          <a:p>
            <a:pPr marL="0" lvl="0" indent="0">
              <a:buNone/>
            </a:pPr>
            <a:r>
              <a:rPr lang="en-US" sz="3900" b="1" dirty="0" smtClean="0">
                <a:solidFill>
                  <a:schemeClr val="accent1"/>
                </a:solidFill>
              </a:rPr>
              <a:t>2022</a:t>
            </a:r>
            <a:r>
              <a:rPr lang="en-US" sz="3200" b="1" dirty="0" smtClean="0">
                <a:solidFill>
                  <a:schemeClr val="accent1"/>
                </a:solidFill>
              </a:rPr>
              <a:t> </a:t>
            </a:r>
          </a:p>
          <a:p>
            <a:pPr marL="0" lvl="0" indent="0">
              <a:buNone/>
            </a:pPr>
            <a:r>
              <a:rPr lang="en-US" sz="3200" b="1" dirty="0" smtClean="0"/>
              <a:t>Remove </a:t>
            </a:r>
            <a:r>
              <a:rPr lang="en-US" sz="3200" b="1" dirty="0"/>
              <a:t>the </a:t>
            </a:r>
            <a:r>
              <a:rPr lang="en-US" sz="3200" b="1" dirty="0" smtClean="0"/>
              <a:t>cap </a:t>
            </a:r>
            <a:r>
              <a:rPr lang="en-US" sz="3200" dirty="0" smtClean="0"/>
              <a:t>(this doesn’t change the fees)</a:t>
            </a:r>
            <a:endParaRPr lang="en-US" sz="3200" dirty="0"/>
          </a:p>
          <a:p>
            <a:pPr marL="0" lvl="0" indent="0">
              <a:buNone/>
            </a:pPr>
            <a:r>
              <a:rPr lang="en-US" sz="3200" b="1" dirty="0" smtClean="0"/>
              <a:t>Work </a:t>
            </a:r>
            <a:r>
              <a:rPr lang="en-US" sz="3200" b="1" dirty="0"/>
              <a:t>with stakeholders </a:t>
            </a:r>
            <a:r>
              <a:rPr lang="en-US" sz="3200" b="1" dirty="0" smtClean="0"/>
              <a:t>on </a:t>
            </a:r>
            <a:r>
              <a:rPr lang="en-US" sz="3200" b="1" dirty="0"/>
              <a:t>a fee </a:t>
            </a:r>
            <a:r>
              <a:rPr lang="en-US" sz="3200" b="1" dirty="0" smtClean="0"/>
              <a:t>structure:</a:t>
            </a:r>
            <a:endParaRPr lang="en-US" sz="3200" b="1" dirty="0"/>
          </a:p>
          <a:p>
            <a:pPr lvl="1"/>
            <a:r>
              <a:rPr lang="en-US" sz="2800" dirty="0" smtClean="0"/>
              <a:t>Gather input </a:t>
            </a:r>
            <a:r>
              <a:rPr lang="en-US" sz="2800" dirty="0"/>
              <a:t>from </a:t>
            </a:r>
            <a:r>
              <a:rPr lang="en-US" sz="2800" dirty="0" smtClean="0"/>
              <a:t>municipal permittees on </a:t>
            </a:r>
            <a:r>
              <a:rPr lang="en-US" sz="2800" dirty="0"/>
              <a:t>how </a:t>
            </a:r>
            <a:r>
              <a:rPr lang="en-US" sz="2800" dirty="0" smtClean="0"/>
              <a:t>we can </a:t>
            </a:r>
            <a:r>
              <a:rPr lang="en-US" sz="2800" dirty="0"/>
              <a:t>best support their work</a:t>
            </a:r>
          </a:p>
          <a:p>
            <a:pPr lvl="1"/>
            <a:r>
              <a:rPr lang="en-US" sz="2800" dirty="0" smtClean="0"/>
              <a:t>Assess the permit program </a:t>
            </a:r>
            <a:r>
              <a:rPr lang="en-US" sz="2800" dirty="0"/>
              <a:t>workload and staffing needs</a:t>
            </a:r>
          </a:p>
          <a:p>
            <a:pPr lvl="1"/>
            <a:r>
              <a:rPr lang="en-US" sz="2800" dirty="0"/>
              <a:t>Develop an equitable fee structure that aligns revenue with the staffing and support </a:t>
            </a:r>
            <a:r>
              <a:rPr lang="en-US" sz="2800" dirty="0" smtClean="0"/>
              <a:t>need</a:t>
            </a:r>
          </a:p>
          <a:p>
            <a:pPr marL="0" indent="0">
              <a:buNone/>
            </a:pPr>
            <a:r>
              <a:rPr lang="en-US" sz="3900" b="1" dirty="0" smtClean="0">
                <a:solidFill>
                  <a:schemeClr val="accent1"/>
                </a:solidFill>
              </a:rPr>
              <a:t>2023 </a:t>
            </a:r>
          </a:p>
          <a:p>
            <a:pPr marL="0" indent="0">
              <a:buNone/>
            </a:pPr>
            <a:r>
              <a:rPr lang="en-US" sz="3200" b="1" dirty="0" smtClean="0"/>
              <a:t>Set municipal wastewater fees </a:t>
            </a:r>
            <a:r>
              <a:rPr lang="en-US" sz="3200" dirty="0" smtClean="0"/>
              <a:t>in rule using a public process, as we do for all other water quality permit fee categories</a:t>
            </a:r>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33466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ep shorelines covered with trees, that turn into a small beach with driftwood scattered around"/>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2" name="Title 1"/>
          <p:cNvSpPr>
            <a:spLocks noGrp="1"/>
          </p:cNvSpPr>
          <p:nvPr>
            <p:ph type="ctrTitle"/>
          </p:nvPr>
        </p:nvSpPr>
        <p:spPr>
          <a:xfrm>
            <a:off x="6281270" y="1482166"/>
            <a:ext cx="5072529" cy="1538125"/>
          </a:xfrm>
        </p:spPr>
        <p:txBody>
          <a:bodyPr/>
          <a:lstStyle/>
          <a:p>
            <a:r>
              <a:rPr lang="en-US" dirty="0" smtClean="0"/>
              <a:t>Thank you</a:t>
            </a:r>
            <a:endParaRPr lang="en-US" dirty="0"/>
          </a:p>
        </p:txBody>
      </p:sp>
      <p:sp>
        <p:nvSpPr>
          <p:cNvPr id="3" name="Subtitle 2"/>
          <p:cNvSpPr>
            <a:spLocks noGrp="1"/>
          </p:cNvSpPr>
          <p:nvPr>
            <p:ph type="subTitle" idx="1"/>
          </p:nvPr>
        </p:nvSpPr>
        <p:spPr>
          <a:xfrm>
            <a:off x="6281269" y="3343564"/>
            <a:ext cx="5299237" cy="2392733"/>
          </a:xfrm>
        </p:spPr>
        <p:txBody>
          <a:bodyPr>
            <a:normAutofit fontScale="92500" lnSpcReduction="20000"/>
          </a:bodyPr>
          <a:lstStyle/>
          <a:p>
            <a:r>
              <a:rPr lang="en-US" sz="2600" i="1" dirty="0" smtClean="0"/>
              <a:t>Questions or comments?</a:t>
            </a:r>
          </a:p>
          <a:p>
            <a:endParaRPr lang="en-US" sz="1100" i="1" dirty="0" smtClean="0"/>
          </a:p>
          <a:p>
            <a:r>
              <a:rPr lang="en-US" dirty="0" smtClean="0"/>
              <a:t>David Giglio</a:t>
            </a:r>
          </a:p>
          <a:p>
            <a:r>
              <a:rPr lang="en-US" dirty="0" smtClean="0"/>
              <a:t>WQ Deputy Program Manager</a:t>
            </a:r>
          </a:p>
          <a:p>
            <a:r>
              <a:rPr lang="en-US" dirty="0"/>
              <a:t>d</a:t>
            </a:r>
            <a:r>
              <a:rPr lang="en-US" dirty="0" smtClean="0"/>
              <a:t>avid.giglio@ecy.wa.gov</a:t>
            </a:r>
          </a:p>
          <a:p>
            <a:r>
              <a:rPr lang="en-US" dirty="0" smtClean="0"/>
              <a:t>360-480-2141</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grpSp>
        <p:nvGrpSpPr>
          <p:cNvPr id="9" name="Group 8" descr="Washington Department of Ecology logo"/>
          <p:cNvGrpSpPr/>
          <p:nvPr/>
        </p:nvGrpSpPr>
        <p:grpSpPr>
          <a:xfrm>
            <a:off x="2145553" y="2391413"/>
            <a:ext cx="1804894" cy="1873355"/>
            <a:chOff x="2200094" y="472140"/>
            <a:chExt cx="1841320" cy="1911163"/>
          </a:xfrm>
          <a:effectLst>
            <a:outerShdw blurRad="76200" dist="38100" dir="2700000" algn="tl" rotWithShape="0">
              <a:prstClr val="black">
                <a:alpha val="27000"/>
              </a:prstClr>
            </a:outerShdw>
          </a:effectLst>
        </p:grpSpPr>
        <p:sp>
          <p:nvSpPr>
            <p:cNvPr id="10" name="Rectangle 9"/>
            <p:cNvSpPr/>
            <p:nvPr userDrawn="1"/>
          </p:nvSpPr>
          <p:spPr>
            <a:xfrm>
              <a:off x="2200094" y="472140"/>
              <a:ext cx="1841320" cy="191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9113" y="706062"/>
              <a:ext cx="1243285" cy="1443318"/>
            </a:xfrm>
            <a:prstGeom prst="rect">
              <a:avLst/>
            </a:prstGeom>
          </p:spPr>
        </p:pic>
      </p:grpSp>
    </p:spTree>
    <p:extLst>
      <p:ext uri="{BB962C8B-B14F-4D97-AF65-F5344CB8AC3E}">
        <p14:creationId xmlns:p14="http://schemas.microsoft.com/office/powerpoint/2010/main" val="2823732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Water Quality </a:t>
            </a:r>
            <a:r>
              <a:rPr lang="en-US" dirty="0" smtClean="0"/>
              <a:t>Permit Fees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RCW 90.48.465(1)  …All fees charged shall be based on factors relating to the complexity of permit issuance and compliance and may be based on pollutant loading and toxicity and be designed to encourage recycling and the reduction of the quantity of pollutants. Fees shall be established in amounts to fully recover and not to exceed expenses incurred by the department in processing permit applications and modifications, monitoring and evaluating compliance with permits, conducting inspections, securing laboratory analysis of samples taken during inspections, reviewing plans and documents directly related to operations of permittees, overseeing performance of delegated pretreatment programs, and supporting the overhead expenses that are directly related to these activities.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759378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4089776"/>
            <a:ext cx="12191999" cy="703098"/>
          </a:xfrm>
        </p:spPr>
        <p:txBody>
          <a:bodyPr>
            <a:normAutofit/>
          </a:bodyPr>
          <a:lstStyle/>
          <a:p>
            <a:r>
              <a:rPr lang="en-US" dirty="0" smtClean="0">
                <a:solidFill>
                  <a:schemeClr val="accent1">
                    <a:lumMod val="50000"/>
                  </a:schemeClr>
                </a:solidFill>
              </a:rPr>
              <a:t>Current work on Tires and 6PPD</a:t>
            </a:r>
            <a:endParaRPr lang="en-US" dirty="0">
              <a:solidFill>
                <a:schemeClr val="accent1">
                  <a:lumMod val="50000"/>
                </a:schemeClr>
              </a:solidFill>
            </a:endParaRPr>
          </a:p>
        </p:txBody>
      </p:sp>
      <p:sp>
        <p:nvSpPr>
          <p:cNvPr id="5" name="Text Placeholder 4"/>
          <p:cNvSpPr>
            <a:spLocks noGrp="1"/>
          </p:cNvSpPr>
          <p:nvPr>
            <p:ph type="body" sz="quarter" idx="12"/>
          </p:nvPr>
        </p:nvSpPr>
        <p:spPr>
          <a:xfrm>
            <a:off x="1" y="4792874"/>
            <a:ext cx="12191999" cy="793887"/>
          </a:xfrm>
        </p:spPr>
        <p:txBody>
          <a:bodyPr>
            <a:normAutofit/>
          </a:bodyPr>
          <a:lstStyle/>
          <a:p>
            <a:r>
              <a:rPr lang="en-US" sz="4400" dirty="0" smtClean="0"/>
              <a:t>Frances Bothfeld</a:t>
            </a:r>
            <a:endParaRPr lang="en-US" sz="4400" dirty="0"/>
          </a:p>
        </p:txBody>
      </p:sp>
      <p:pic>
        <p:nvPicPr>
          <p:cNvPr id="20" name="Picture Placeholder 1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1748" b="21748"/>
          <a:stretch>
            <a:fillRect/>
          </a:stretch>
        </p:blipFill>
        <p:spPr/>
      </p:pic>
    </p:spTree>
    <p:extLst>
      <p:ext uri="{BB962C8B-B14F-4D97-AF65-F5344CB8AC3E}">
        <p14:creationId xmlns:p14="http://schemas.microsoft.com/office/powerpoint/2010/main" val="2958623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 name="Oval 29"/>
          <p:cNvSpPr/>
          <p:nvPr/>
        </p:nvSpPr>
        <p:spPr>
          <a:xfrm>
            <a:off x="9454792" y="1645621"/>
            <a:ext cx="2474991" cy="258418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171604" y="1584345"/>
            <a:ext cx="2487631" cy="2543629"/>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079537" y="915356"/>
            <a:ext cx="57386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6PPD “lines of inquiry” </a:t>
            </a:r>
            <a:br>
              <a:rPr kumimoji="0" lang="en-US" sz="4000" b="1" i="0" u="none" strike="noStrike" kern="1200" cap="none" spc="0" normalizeH="0" baseline="0" noProof="0" dirty="0" smtClean="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br>
            <a:r>
              <a:rPr kumimoji="0" lang="en-US" sz="4000" b="1" i="0" u="none" strike="noStrike" kern="1200" cap="none" spc="0" normalizeH="0" baseline="0" noProof="0" dirty="0" smtClean="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and active groups</a:t>
            </a:r>
            <a:r>
              <a:rPr kumimoji="0" lang="en-US" sz="4000" b="1" i="0" u="none" strike="noStrike" kern="1200" cap="none" spc="0" normalizeH="0" baseline="30000" noProof="0" dirty="0" smtClean="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a:t>
            </a:r>
            <a:endParaRPr kumimoji="0" lang="en-US" sz="4000" b="1" i="0" u="none" strike="noStrike" kern="1200" cap="none" spc="0" normalizeH="0" baseline="30000" noProof="0" dirty="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7" name="Oval 26"/>
          <p:cNvSpPr/>
          <p:nvPr/>
        </p:nvSpPr>
        <p:spPr>
          <a:xfrm>
            <a:off x="2367540" y="2830694"/>
            <a:ext cx="2435016" cy="2584185"/>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67417" y="1981308"/>
            <a:ext cx="20508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Product Replacement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Ecology HWTR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Interstate (CA, others)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USEPA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USTMA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Salmon Safe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428796" y="3334650"/>
            <a:ext cx="2290420" cy="16466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Analytical </a:t>
            </a:r>
            <a:b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Methods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UW Tacoma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Ecology MEL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USEPA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Private labs</a:t>
            </a:r>
          </a:p>
        </p:txBody>
      </p:sp>
      <p:sp>
        <p:nvSpPr>
          <p:cNvPr id="28" name="Oval 27"/>
          <p:cNvSpPr/>
          <p:nvPr/>
        </p:nvSpPr>
        <p:spPr>
          <a:xfrm>
            <a:off x="4728571" y="3584614"/>
            <a:ext cx="2523233" cy="258418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876542" y="3981132"/>
            <a:ext cx="219359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Biological </a:t>
            </a:r>
            <a:b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Effects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WSU Puyallup</a:t>
            </a:r>
          </a:p>
          <a:p>
            <a:pPr marL="168275" marR="0" lvl="0" indent="-168275"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NOAA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USFWS</a:t>
            </a:r>
            <a:b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WDFW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PSEMP Toxics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368068" y="1885078"/>
            <a:ext cx="2659425" cy="2077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Geography/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Priorities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NOAA/USFWS</a:t>
            </a:r>
            <a:b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WDFW/WDNR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UW Tacoma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Ecology EAP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Tribes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PSEMP Stormwater</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p:cNvSpPr/>
          <p:nvPr/>
        </p:nvSpPr>
        <p:spPr>
          <a:xfrm>
            <a:off x="7158230" y="2776737"/>
            <a:ext cx="2521610" cy="2584185"/>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342986" y="3020955"/>
            <a:ext cx="2155969" cy="2077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Stormwater </a:t>
            </a:r>
            <a:b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Management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Ecology WQP</a:t>
            </a:r>
          </a:p>
          <a:p>
            <a:pPr marL="168275" marR="0" lvl="0" indent="-168275"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SAM</a:t>
            </a:r>
          </a:p>
          <a:p>
            <a:pPr marL="168275" marR="0" lvl="0" indent="-168275"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WSDOT</a:t>
            </a:r>
          </a:p>
          <a:p>
            <a:pPr marL="168275" marR="0" lvl="0" indent="-168275"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WA Stormwater Center</a:t>
            </a:r>
          </a:p>
          <a:p>
            <a:pPr marL="168275" marR="0" lvl="0" indent="-168275"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PS Recovery SIL</a:t>
            </a:r>
          </a:p>
          <a:p>
            <a:pPr marL="168275" marR="0" lvl="0" indent="-168275"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PSEMP Stormwater</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p:cNvSpPr txBox="1"/>
          <p:nvPr/>
        </p:nvSpPr>
        <p:spPr>
          <a:xfrm>
            <a:off x="9766255" y="4942060"/>
            <a:ext cx="22219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600" b="1" i="1" u="sng" strike="noStrike" kern="1200" cap="none" spc="0" normalizeH="0" baseline="0" noProof="0" dirty="0" smtClean="0">
                <a:ln>
                  <a:noFill/>
                </a:ln>
                <a:solidFill>
                  <a:srgbClr val="5B9BD5"/>
                </a:solidFill>
                <a:effectLst/>
                <a:uLnTx/>
                <a:uFillTx/>
                <a:latin typeface="Calibri" panose="020F0502020204030204"/>
                <a:ea typeface="+mn-ea"/>
                <a:cs typeface="+mn-cs"/>
              </a:rPr>
              <a:t>Not</a:t>
            </a:r>
            <a:r>
              <a:rPr kumimoji="0" lang="en-US" sz="1600" b="1" i="1" u="none" strike="noStrike" kern="1200" cap="none" spc="0" normalizeH="0" baseline="0" noProof="0" dirty="0" smtClean="0">
                <a:ln>
                  <a:noFill/>
                </a:ln>
                <a:solidFill>
                  <a:srgbClr val="5B9BD5"/>
                </a:solidFill>
                <a:effectLst/>
                <a:uLnTx/>
                <a:uFillTx/>
                <a:latin typeface="Calibri" panose="020F0502020204030204"/>
                <a:ea typeface="+mn-ea"/>
                <a:cs typeface="+mn-cs"/>
              </a:rPr>
              <a:t> an exhaustive list!</a:t>
            </a:r>
            <a:endParaRPr kumimoji="0" lang="en-US" sz="16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14" name="TextBox 13"/>
          <p:cNvSpPr txBox="1"/>
          <p:nvPr/>
        </p:nvSpPr>
        <p:spPr>
          <a:xfrm>
            <a:off x="8478764" y="5280614"/>
            <a:ext cx="3595874"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EAP: Environmental Assessment Program</a:t>
            </a:r>
            <a:b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b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HWTR: Hazardous Waste and Toxics Reduction</a:t>
            </a:r>
            <a:b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b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MEL: Manchester Environmental Laboratory</a:t>
            </a:r>
            <a:b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b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PSEMP: Puget Sound Ecosystem Monitoring Program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SAM</a:t>
            </a:r>
            <a:r>
              <a:rPr kumimoji="0" lang="en-US" sz="1200" b="0" i="1" u="none" strike="noStrike" kern="1200" cap="none" spc="0" normalizeH="0" baseline="0" noProof="0" dirty="0">
                <a:ln>
                  <a:noFill/>
                </a:ln>
                <a:solidFill>
                  <a:srgbClr val="44546A"/>
                </a:solidFill>
                <a:effectLst/>
                <a:uLnTx/>
                <a:uFillTx/>
                <a:latin typeface="Calibri" panose="020F0502020204030204"/>
                <a:ea typeface="+mn-ea"/>
                <a:cs typeface="+mn-cs"/>
              </a:rPr>
              <a:t>: Stormwater Action Monitoring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SIL: Strategic Initiative Lead (for Puget Sound recovery)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USTMA: US Tire Manufacturers Association</a:t>
            </a:r>
            <a:b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br>
            <a:r>
              <a:rPr kumimoji="0" lang="en-US" sz="1200" b="0" i="1" u="none" strike="noStrike" kern="1200" cap="none" spc="0" normalizeH="0" baseline="0" noProof="0" dirty="0" smtClean="0">
                <a:ln>
                  <a:noFill/>
                </a:ln>
                <a:solidFill>
                  <a:srgbClr val="44546A"/>
                </a:solidFill>
                <a:effectLst/>
                <a:uLnTx/>
                <a:uFillTx/>
                <a:latin typeface="Calibri" panose="020F0502020204030204"/>
                <a:ea typeface="+mn-ea"/>
                <a:cs typeface="+mn-cs"/>
              </a:rPr>
              <a:t>WQP: Water Quality Program </a:t>
            </a:r>
          </a:p>
        </p:txBody>
      </p:sp>
    </p:spTree>
    <p:extLst>
      <p:ext uri="{BB962C8B-B14F-4D97-AF65-F5344CB8AC3E}">
        <p14:creationId xmlns:p14="http://schemas.microsoft.com/office/powerpoint/2010/main" val="1574791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334377"/>
            <a:ext cx="12191999" cy="703098"/>
          </a:xfrm>
        </p:spPr>
        <p:txBody>
          <a:bodyPr>
            <a:normAutofit/>
          </a:bodyPr>
          <a:lstStyle/>
          <a:p>
            <a:r>
              <a:rPr lang="en-US" dirty="0" smtClean="0">
                <a:solidFill>
                  <a:schemeClr val="accent1">
                    <a:lumMod val="50000"/>
                  </a:schemeClr>
                </a:solidFill>
              </a:rPr>
              <a:t>General Permit Updates – Fact Sheet</a:t>
            </a:r>
            <a:endParaRPr lang="en-US" dirty="0">
              <a:solidFill>
                <a:schemeClr val="accent1">
                  <a:lumMod val="50000"/>
                </a:schemeClr>
              </a:solidFill>
            </a:endParaRPr>
          </a:p>
        </p:txBody>
      </p:sp>
      <p:sp>
        <p:nvSpPr>
          <p:cNvPr id="5" name="Text Placeholder 4"/>
          <p:cNvSpPr>
            <a:spLocks noGrp="1"/>
          </p:cNvSpPr>
          <p:nvPr>
            <p:ph type="body" sz="quarter" idx="12"/>
          </p:nvPr>
        </p:nvSpPr>
        <p:spPr>
          <a:xfrm>
            <a:off x="1" y="4986511"/>
            <a:ext cx="12191999" cy="793887"/>
          </a:xfrm>
        </p:spPr>
        <p:txBody>
          <a:bodyPr>
            <a:normAutofit/>
          </a:bodyPr>
          <a:lstStyle/>
          <a:p>
            <a:r>
              <a:rPr lang="en-US" sz="4400" dirty="0" smtClean="0"/>
              <a:t>Nate Lubliner </a:t>
            </a:r>
          </a:p>
          <a:p>
            <a:endParaRPr lang="en-US" sz="4400" dirty="0"/>
          </a:p>
        </p:txBody>
      </p:sp>
      <p:pic>
        <p:nvPicPr>
          <p:cNvPr id="20" name="Picture Placeholder 1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1748" b="21748"/>
          <a:stretch>
            <a:fillRect/>
          </a:stretch>
        </p:blip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41757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16"/>
            <a:ext cx="12192001" cy="4178476"/>
          </a:xfrm>
          <a:prstGeom prst="rect">
            <a:avLst/>
          </a:prstGeom>
        </p:spPr>
      </p:pic>
    </p:spTree>
    <p:extLst>
      <p:ext uri="{BB962C8B-B14F-4D97-AF65-F5344CB8AC3E}">
        <p14:creationId xmlns:p14="http://schemas.microsoft.com/office/powerpoint/2010/main" val="4172738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72126" y="245816"/>
            <a:ext cx="8614611" cy="1143000"/>
          </a:xfrm>
        </p:spPr>
        <p:txBody>
          <a:bodyPr>
            <a:normAutofit/>
          </a:bodyPr>
          <a:lstStyle/>
          <a:p>
            <a:r>
              <a:rPr lang="en-US" sz="3600" dirty="0" smtClean="0">
                <a:solidFill>
                  <a:schemeClr val="accent1">
                    <a:lumMod val="75000"/>
                  </a:schemeClr>
                </a:solidFill>
              </a:rPr>
              <a:t>Navigating </a:t>
            </a:r>
            <a:r>
              <a:rPr lang="en-US" sz="3600" dirty="0">
                <a:solidFill>
                  <a:schemeClr val="accent1">
                    <a:lumMod val="75000"/>
                  </a:schemeClr>
                </a:solidFill>
              </a:rPr>
              <a:t>webinar features</a:t>
            </a:r>
          </a:p>
        </p:txBody>
      </p:sp>
      <p:sp>
        <p:nvSpPr>
          <p:cNvPr id="6" name="Content Placeholder 5"/>
          <p:cNvSpPr>
            <a:spLocks noGrp="1"/>
          </p:cNvSpPr>
          <p:nvPr>
            <p:ph idx="4294967295"/>
          </p:nvPr>
        </p:nvSpPr>
        <p:spPr>
          <a:xfrm>
            <a:off x="2494576" y="1286742"/>
            <a:ext cx="2354416" cy="412146"/>
          </a:xfrm>
        </p:spPr>
        <p:txBody>
          <a:bodyPr>
            <a:noAutofit/>
          </a:bodyPr>
          <a:lstStyle/>
          <a:p>
            <a:pPr marL="0" indent="0">
              <a:buNone/>
            </a:pPr>
            <a:r>
              <a:rPr lang="en-US" dirty="0" smtClean="0"/>
              <a:t>Webex</a:t>
            </a:r>
            <a:endParaRPr lang="en-US" dirty="0"/>
          </a:p>
        </p:txBody>
      </p:sp>
      <p:sp>
        <p:nvSpPr>
          <p:cNvPr id="4" name="Slide Number Placeholder 3"/>
          <p:cNvSpPr>
            <a:spLocks noGrp="1"/>
          </p:cNvSpPr>
          <p:nvPr>
            <p:ph type="sldNum" sz="quarter" idx="4294967295"/>
          </p:nvPr>
        </p:nvSpPr>
        <p:spPr>
          <a:xfrm>
            <a:off x="9347200" y="6356350"/>
            <a:ext cx="2844800" cy="365125"/>
          </a:xfrm>
        </p:spPr>
        <p:txBody>
          <a:bodyPr/>
          <a:lstStyle/>
          <a:p>
            <a:pPr defTabSz="685800"/>
            <a:fld id="{BF275850-B71D-490D-965C-ED6AE5531855}" type="slidenum">
              <a:rPr lang="en-US">
                <a:solidFill>
                  <a:srgbClr val="333333">
                    <a:lumMod val="60000"/>
                    <a:lumOff val="40000"/>
                  </a:srgbClr>
                </a:solidFill>
                <a:latin typeface="Franklin Gothic Book" panose="020B0503020102020204"/>
              </a:rPr>
              <a:pPr defTabSz="685800"/>
              <a:t>2</a:t>
            </a:fld>
            <a:endParaRPr lang="en-US">
              <a:solidFill>
                <a:srgbClr val="333333">
                  <a:lumMod val="60000"/>
                  <a:lumOff val="40000"/>
                </a:srgbClr>
              </a:solidFill>
              <a:latin typeface="Franklin Gothic Book" panose="020B0503020102020204"/>
            </a:endParaRPr>
          </a:p>
        </p:txBody>
      </p:sp>
      <p:pic>
        <p:nvPicPr>
          <p:cNvPr id="8" name="Picture 7" descr="Webex online meeting window. Main stage is participant names and video. Particpant and chat panels on the right. Top bar tools: File, Edit, Share, View, Audio &amp;video, Meeting, Breakout Sessions, and Hel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144" y="1712309"/>
            <a:ext cx="8521593" cy="4636859"/>
          </a:xfrm>
          <a:prstGeom prst="rect">
            <a:avLst/>
          </a:prstGeom>
          <a:ln>
            <a:solidFill>
              <a:schemeClr val="tx1"/>
            </a:solidFill>
          </a:ln>
        </p:spPr>
      </p:pic>
      <p:sp>
        <p:nvSpPr>
          <p:cNvPr id="9" name="Line Callout 1 8"/>
          <p:cNvSpPr/>
          <p:nvPr/>
        </p:nvSpPr>
        <p:spPr>
          <a:xfrm flipH="1">
            <a:off x="5114517" y="3257978"/>
            <a:ext cx="2009103" cy="796789"/>
          </a:xfrm>
          <a:prstGeom prst="borderCallout1">
            <a:avLst>
              <a:gd name="adj1" fmla="val 95991"/>
              <a:gd name="adj2" fmla="val 68"/>
              <a:gd name="adj3" fmla="val 275551"/>
              <a:gd name="adj4" fmla="val -50796"/>
            </a:avLst>
          </a:prstGeom>
          <a:ln w="50800">
            <a:tailEnd type="stealth" w="lg" len="lg"/>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85"/>
            <a:r>
              <a:rPr lang="en-US" sz="1200" b="1" dirty="0" smtClean="0">
                <a:solidFill>
                  <a:srgbClr val="FFFF00"/>
                </a:solidFill>
                <a:latin typeface="Franklin Gothic"/>
              </a:rPr>
              <a:t>Change the TO  “</a:t>
            </a:r>
            <a:r>
              <a:rPr lang="en-US" sz="1200" b="1" dirty="0">
                <a:solidFill>
                  <a:srgbClr val="FFFF00"/>
                </a:solidFill>
                <a:latin typeface="Franklin Gothic"/>
              </a:rPr>
              <a:t>Everyone</a:t>
            </a:r>
            <a:r>
              <a:rPr lang="en-US" sz="1200" b="1" dirty="0" smtClean="0">
                <a:solidFill>
                  <a:srgbClr val="FFFF00"/>
                </a:solidFill>
                <a:latin typeface="Franklin Gothic"/>
              </a:rPr>
              <a:t>” to ask questions</a:t>
            </a:r>
            <a:endParaRPr lang="en-US" sz="1200" b="1" dirty="0">
              <a:solidFill>
                <a:srgbClr val="FFFF00"/>
              </a:solidFill>
              <a:latin typeface="Franklin Gothic"/>
            </a:endParaRPr>
          </a:p>
        </p:txBody>
      </p:sp>
      <p:sp>
        <p:nvSpPr>
          <p:cNvPr id="10" name="Line Callout 1 9"/>
          <p:cNvSpPr/>
          <p:nvPr/>
        </p:nvSpPr>
        <p:spPr>
          <a:xfrm flipH="1">
            <a:off x="3531332" y="4174726"/>
            <a:ext cx="1703509" cy="1035715"/>
          </a:xfrm>
          <a:prstGeom prst="borderCallout1">
            <a:avLst>
              <a:gd name="adj1" fmla="val 958"/>
              <a:gd name="adj2" fmla="val 602"/>
              <a:gd name="adj3" fmla="val 181431"/>
              <a:gd name="adj4" fmla="val -101934"/>
            </a:avLst>
          </a:prstGeom>
          <a:ln w="50800">
            <a:tailEnd type="stealth" w="lg" len="lg"/>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85"/>
            <a:r>
              <a:rPr lang="en-US" sz="1200" b="1" dirty="0">
                <a:solidFill>
                  <a:prstClr val="white"/>
                </a:solidFill>
                <a:latin typeface="Franklin Gothic"/>
              </a:rPr>
              <a:t>Click on this symbol </a:t>
            </a:r>
          </a:p>
          <a:p>
            <a:pPr algn="ctr" defTabSz="171485"/>
            <a:r>
              <a:rPr lang="en-US" sz="1200" b="1" dirty="0">
                <a:solidFill>
                  <a:prstClr val="white"/>
                </a:solidFill>
                <a:latin typeface="Franklin Gothic"/>
              </a:rPr>
              <a:t>to “raise and lower your hand</a:t>
            </a:r>
            <a:r>
              <a:rPr lang="en-US" sz="1200" b="1" dirty="0" smtClean="0">
                <a:solidFill>
                  <a:prstClr val="white"/>
                </a:solidFill>
                <a:latin typeface="Franklin Gothic"/>
              </a:rPr>
              <a:t>”</a:t>
            </a:r>
            <a:endParaRPr lang="en-US" sz="1200" b="1" dirty="0">
              <a:solidFill>
                <a:prstClr val="white"/>
              </a:solidFill>
              <a:latin typeface="Franklin Gothic"/>
            </a:endParaRPr>
          </a:p>
        </p:txBody>
      </p:sp>
      <p:sp>
        <p:nvSpPr>
          <p:cNvPr id="11" name="Line Callout 1 10"/>
          <p:cNvSpPr/>
          <p:nvPr/>
        </p:nvSpPr>
        <p:spPr>
          <a:xfrm flipH="1">
            <a:off x="4383087" y="2097613"/>
            <a:ext cx="1735981" cy="967296"/>
          </a:xfrm>
          <a:prstGeom prst="borderCallout1">
            <a:avLst>
              <a:gd name="adj1" fmla="val 958"/>
              <a:gd name="adj2" fmla="val 602"/>
              <a:gd name="adj3" fmla="val 35409"/>
              <a:gd name="adj4" fmla="val -113894"/>
            </a:avLst>
          </a:prstGeom>
          <a:ln w="50800">
            <a:tailEnd type="stealth" w="lg" len="lg"/>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85"/>
            <a:r>
              <a:rPr lang="en-US" sz="1200" b="1" i="1" dirty="0">
                <a:solidFill>
                  <a:prstClr val="white"/>
                </a:solidFill>
                <a:latin typeface="Franklin Gothic"/>
              </a:rPr>
              <a:t>“</a:t>
            </a:r>
            <a:r>
              <a:rPr lang="en-US" sz="1200" b="1" dirty="0">
                <a:solidFill>
                  <a:prstClr val="white"/>
                </a:solidFill>
                <a:latin typeface="Franklin Gothic"/>
              </a:rPr>
              <a:t>Host</a:t>
            </a:r>
            <a:r>
              <a:rPr lang="en-US" sz="1200" b="1" i="1" dirty="0">
                <a:solidFill>
                  <a:prstClr val="white"/>
                </a:solidFill>
                <a:latin typeface="Franklin Gothic"/>
              </a:rPr>
              <a:t>”</a:t>
            </a:r>
            <a:r>
              <a:rPr lang="en-US" sz="1200" b="1" dirty="0">
                <a:solidFill>
                  <a:prstClr val="white"/>
                </a:solidFill>
                <a:latin typeface="Franklin Gothic"/>
              </a:rPr>
              <a:t> and “Cohost” </a:t>
            </a:r>
            <a:br>
              <a:rPr lang="en-US" sz="1200" b="1" dirty="0">
                <a:solidFill>
                  <a:prstClr val="white"/>
                </a:solidFill>
                <a:latin typeface="Franklin Gothic"/>
              </a:rPr>
            </a:br>
            <a:r>
              <a:rPr lang="en-US" sz="1200" b="1" dirty="0">
                <a:solidFill>
                  <a:prstClr val="white"/>
                </a:solidFill>
                <a:latin typeface="Franklin Gothic"/>
              </a:rPr>
              <a:t>will help with technical issues.</a:t>
            </a:r>
          </a:p>
        </p:txBody>
      </p:sp>
      <p:sp>
        <p:nvSpPr>
          <p:cNvPr id="12" name="Line Callout 1 11"/>
          <p:cNvSpPr/>
          <p:nvPr/>
        </p:nvSpPr>
        <p:spPr>
          <a:xfrm flipH="1">
            <a:off x="10023317" y="3593207"/>
            <a:ext cx="1760852" cy="973156"/>
          </a:xfrm>
          <a:prstGeom prst="borderCallout1">
            <a:avLst>
              <a:gd name="adj1" fmla="val 104039"/>
              <a:gd name="adj2" fmla="val 86386"/>
              <a:gd name="adj3" fmla="val 250591"/>
              <a:gd name="adj4" fmla="val 117249"/>
            </a:avLst>
          </a:prstGeom>
          <a:ln w="50800">
            <a:tailEnd type="stealth" w="lg" len="lg"/>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85"/>
            <a:r>
              <a:rPr lang="en-US" sz="1200" b="1" dirty="0">
                <a:solidFill>
                  <a:prstClr val="white"/>
                </a:solidFill>
                <a:latin typeface="Franklin Gothic"/>
              </a:rPr>
              <a:t>Click on this symbol </a:t>
            </a:r>
          </a:p>
          <a:p>
            <a:pPr algn="ctr" defTabSz="171485"/>
            <a:r>
              <a:rPr lang="en-US" sz="1200" b="1" dirty="0">
                <a:solidFill>
                  <a:prstClr val="white"/>
                </a:solidFill>
                <a:latin typeface="Franklin Gothic"/>
              </a:rPr>
              <a:t>to open the chat box</a:t>
            </a:r>
          </a:p>
        </p:txBody>
      </p:sp>
      <p:sp>
        <p:nvSpPr>
          <p:cNvPr id="13" name="Rectangle 12"/>
          <p:cNvSpPr/>
          <p:nvPr/>
        </p:nvSpPr>
        <p:spPr>
          <a:xfrm>
            <a:off x="7033735" y="1232972"/>
            <a:ext cx="2989582" cy="369332"/>
          </a:xfrm>
          <a:prstGeom prst="rect">
            <a:avLst/>
          </a:prstGeom>
          <a:solidFill>
            <a:srgbClr val="FFD66C"/>
          </a:solidFill>
          <a:ln w="12700">
            <a:solidFill>
              <a:schemeClr val="tx1"/>
            </a:solidFill>
          </a:ln>
          <a:effectLst>
            <a:outerShdw blurRad="50800" dist="38100" dir="2700000" algn="tl" rotWithShape="0">
              <a:prstClr val="black">
                <a:alpha val="40000"/>
              </a:prstClr>
            </a:outerShdw>
          </a:effectLst>
        </p:spPr>
        <p:txBody>
          <a:bodyPr wrap="square">
            <a:spAutoFit/>
          </a:bodyPr>
          <a:lstStyle/>
          <a:p>
            <a:pPr algn="ctr" defTabSz="228646">
              <a:defRPr/>
            </a:pPr>
            <a:r>
              <a:rPr lang="en-US" b="1" dirty="0" smtClean="0">
                <a:solidFill>
                  <a:prstClr val="black"/>
                </a:solidFill>
                <a:latin typeface="Calibri" panose="020F0502020204030204"/>
              </a:rPr>
              <a:t>How to Participate</a:t>
            </a:r>
            <a:endParaRPr lang="en-US" b="1" dirty="0">
              <a:solidFill>
                <a:prstClr val="black"/>
              </a:solidFill>
              <a:latin typeface="Calibri" panose="020F0502020204030204"/>
            </a:endParaRPr>
          </a:p>
        </p:txBody>
      </p:sp>
    </p:spTree>
    <p:extLst>
      <p:ext uri="{BB962C8B-B14F-4D97-AF65-F5344CB8AC3E}">
        <p14:creationId xmlns:p14="http://schemas.microsoft.com/office/powerpoint/2010/main" val="3733337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4089776"/>
            <a:ext cx="12191999" cy="703098"/>
          </a:xfrm>
        </p:spPr>
        <p:txBody>
          <a:bodyPr>
            <a:normAutofit/>
          </a:bodyPr>
          <a:lstStyle/>
          <a:p>
            <a:r>
              <a:rPr lang="en-US" dirty="0" smtClean="0">
                <a:solidFill>
                  <a:schemeClr val="accent1">
                    <a:lumMod val="50000"/>
                  </a:schemeClr>
                </a:solidFill>
              </a:rPr>
              <a:t>Watershed Management Updates</a:t>
            </a:r>
            <a:endParaRPr lang="en-US" dirty="0">
              <a:solidFill>
                <a:schemeClr val="accent1">
                  <a:lumMod val="50000"/>
                </a:schemeClr>
              </a:solidFill>
            </a:endParaRPr>
          </a:p>
        </p:txBody>
      </p:sp>
      <p:sp>
        <p:nvSpPr>
          <p:cNvPr id="5" name="Text Placeholder 4"/>
          <p:cNvSpPr>
            <a:spLocks noGrp="1"/>
          </p:cNvSpPr>
          <p:nvPr>
            <p:ph type="body" sz="quarter" idx="12"/>
          </p:nvPr>
        </p:nvSpPr>
        <p:spPr>
          <a:xfrm>
            <a:off x="1" y="4792874"/>
            <a:ext cx="12191999" cy="793887"/>
          </a:xfrm>
        </p:spPr>
        <p:txBody>
          <a:bodyPr>
            <a:normAutofit/>
          </a:bodyPr>
          <a:lstStyle/>
          <a:p>
            <a:r>
              <a:rPr lang="en-US" sz="4400" dirty="0" smtClean="0"/>
              <a:t> Melissa Gildersleeve</a:t>
            </a:r>
            <a:endParaRPr lang="en-US" sz="4400" dirty="0"/>
          </a:p>
        </p:txBody>
      </p:sp>
      <p:sp>
        <p:nvSpPr>
          <p:cNvPr id="7" name="Picture Placeholder 6"/>
          <p:cNvSpPr>
            <a:spLocks noGrp="1"/>
          </p:cNvSpPr>
          <p:nvPr>
            <p:ph type="pic" sz="quarter" idx="13"/>
          </p:nvPr>
        </p:nvSpPr>
        <p:spPr>
          <a:xfrm>
            <a:off x="0" y="1"/>
            <a:ext cx="12192000" cy="3875174"/>
          </a:xfrm>
        </p:spPr>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53" t="26428" r="-353" b="13684"/>
          <a:stretch/>
        </p:blipFill>
        <p:spPr>
          <a:xfrm>
            <a:off x="0" y="-205207"/>
            <a:ext cx="12285233" cy="4106998"/>
          </a:xfrm>
          <a:prstGeom prst="rect">
            <a:avLst/>
          </a:prstGeom>
        </p:spPr>
      </p:pic>
    </p:spTree>
    <p:extLst>
      <p:ext uri="{BB962C8B-B14F-4D97-AF65-F5344CB8AC3E}">
        <p14:creationId xmlns:p14="http://schemas.microsoft.com/office/powerpoint/2010/main" val="2255175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Watershed </a:t>
            </a:r>
            <a:r>
              <a:rPr lang="en-US" dirty="0"/>
              <a:t>M</a:t>
            </a:r>
            <a:r>
              <a:rPr lang="en-US" dirty="0" smtClean="0"/>
              <a:t>anagement Section Updates</a:t>
            </a:r>
            <a:endParaRPr lang="en-US" dirty="0"/>
          </a:p>
        </p:txBody>
      </p:sp>
      <p:sp>
        <p:nvSpPr>
          <p:cNvPr id="5" name="Content Placeholder 4"/>
          <p:cNvSpPr>
            <a:spLocks noGrp="1"/>
          </p:cNvSpPr>
          <p:nvPr>
            <p:ph idx="1"/>
          </p:nvPr>
        </p:nvSpPr>
        <p:spPr/>
        <p:txBody>
          <a:bodyPr>
            <a:normAutofit/>
          </a:bodyPr>
          <a:lstStyle/>
          <a:p>
            <a:r>
              <a:rPr lang="en-US" dirty="0" smtClean="0"/>
              <a:t>Water Quality Assessment— Submitted to EPA on August 31, 2021 Package is on our website and includes:</a:t>
            </a:r>
          </a:p>
          <a:p>
            <a:pPr lvl="1"/>
            <a:r>
              <a:rPr lang="en-US" dirty="0" smtClean="0"/>
              <a:t>response to comments document</a:t>
            </a:r>
          </a:p>
          <a:p>
            <a:pPr lvl="1"/>
            <a:r>
              <a:rPr lang="en-US" dirty="0"/>
              <a:t>s</a:t>
            </a:r>
            <a:r>
              <a:rPr lang="en-US" dirty="0" smtClean="0"/>
              <a:t>upporting information document</a:t>
            </a:r>
          </a:p>
          <a:p>
            <a:r>
              <a:rPr lang="en-US" dirty="0" smtClean="0"/>
              <a:t>Water Quality Standards</a:t>
            </a:r>
          </a:p>
          <a:p>
            <a:pPr lvl="1"/>
            <a:r>
              <a:rPr lang="en-US" dirty="0" smtClean="0"/>
              <a:t>Chelan UAA rule adopted and submitting to EPA in October</a:t>
            </a:r>
          </a:p>
          <a:p>
            <a:pPr lvl="1"/>
            <a:r>
              <a:rPr lang="en-US" dirty="0" smtClean="0"/>
              <a:t>Salmon Spawning Rule – hope to have draft rule out in October. Held a workshop on the rule on September 21, 2021.</a:t>
            </a:r>
          </a:p>
          <a:p>
            <a:pPr lvl="1"/>
            <a:r>
              <a:rPr lang="en-US" dirty="0" smtClean="0"/>
              <a:t>Triennial Review- pulling together the EPA package for EPA this will include comments we received and an updated proposed schedule of rule work.</a:t>
            </a:r>
          </a:p>
        </p:txBody>
      </p:sp>
    </p:spTree>
    <p:extLst>
      <p:ext uri="{BB962C8B-B14F-4D97-AF65-F5344CB8AC3E}">
        <p14:creationId xmlns:p14="http://schemas.microsoft.com/office/powerpoint/2010/main" val="4246339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Watershed Management Section Updates</a:t>
            </a:r>
            <a:endParaRPr lang="en-US" dirty="0"/>
          </a:p>
        </p:txBody>
      </p:sp>
      <p:sp>
        <p:nvSpPr>
          <p:cNvPr id="3" name="Content Placeholder 2"/>
          <p:cNvSpPr>
            <a:spLocks noGrp="1"/>
          </p:cNvSpPr>
          <p:nvPr>
            <p:ph idx="1"/>
          </p:nvPr>
        </p:nvSpPr>
        <p:spPr/>
        <p:txBody>
          <a:bodyPr/>
          <a:lstStyle/>
          <a:p>
            <a:r>
              <a:rPr lang="en-US" dirty="0" smtClean="0"/>
              <a:t>Puget Sound Nutrient Reduction Project –</a:t>
            </a:r>
          </a:p>
          <a:p>
            <a:pPr lvl="1"/>
            <a:r>
              <a:rPr lang="en-US" dirty="0" smtClean="0"/>
              <a:t>Held a Nutrient Forum Webinar this week to walk through the results of the Year 1 optimization model runs.</a:t>
            </a:r>
          </a:p>
          <a:p>
            <a:pPr lvl="1"/>
            <a:r>
              <a:rPr lang="en-US" dirty="0" smtClean="0"/>
              <a:t>Getting ready for another Nutrient Forum this fall to select Year 2 optimization runs.</a:t>
            </a:r>
            <a:endParaRPr lang="en-US" dirty="0"/>
          </a:p>
          <a:p>
            <a:r>
              <a:rPr lang="en-US" dirty="0" smtClean="0"/>
              <a:t>Columbia River Temperature TMDL Implementation</a:t>
            </a:r>
          </a:p>
          <a:p>
            <a:pPr marL="0" indent="0">
              <a:buNone/>
            </a:pPr>
            <a:endParaRPr lang="en-US" dirty="0"/>
          </a:p>
          <a:p>
            <a:pPr marL="0" indent="0">
              <a:buNone/>
            </a:pPr>
            <a:r>
              <a:rPr lang="en-US" dirty="0" smtClean="0"/>
              <a:t>Other items?</a:t>
            </a:r>
          </a:p>
        </p:txBody>
      </p:sp>
    </p:spTree>
    <p:extLst>
      <p:ext uri="{BB962C8B-B14F-4D97-AF65-F5344CB8AC3E}">
        <p14:creationId xmlns:p14="http://schemas.microsoft.com/office/powerpoint/2010/main" val="2941891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4089776"/>
            <a:ext cx="12191999" cy="703098"/>
          </a:xfrm>
        </p:spPr>
        <p:txBody>
          <a:bodyPr>
            <a:normAutofit fontScale="90000"/>
          </a:bodyPr>
          <a:lstStyle/>
          <a:p>
            <a:r>
              <a:rPr lang="en-US" dirty="0" smtClean="0">
                <a:solidFill>
                  <a:schemeClr val="accent1">
                    <a:lumMod val="50000"/>
                  </a:schemeClr>
                </a:solidFill>
              </a:rPr>
              <a:t>Washington’s 2018 Water Quality Assessment Updates</a:t>
            </a:r>
            <a:endParaRPr lang="en-US" dirty="0">
              <a:solidFill>
                <a:schemeClr val="accent1">
                  <a:lumMod val="50000"/>
                </a:schemeClr>
              </a:solidFill>
            </a:endParaRPr>
          </a:p>
        </p:txBody>
      </p:sp>
      <p:sp>
        <p:nvSpPr>
          <p:cNvPr id="4" name="Text Placeholder 3"/>
          <p:cNvSpPr>
            <a:spLocks noGrp="1"/>
          </p:cNvSpPr>
          <p:nvPr>
            <p:ph type="body" sz="quarter" idx="12"/>
          </p:nvPr>
        </p:nvSpPr>
        <p:spPr>
          <a:xfrm>
            <a:off x="1" y="5007474"/>
            <a:ext cx="12191999" cy="894703"/>
          </a:xfrm>
        </p:spPr>
        <p:txBody>
          <a:bodyPr>
            <a:normAutofit/>
          </a:bodyPr>
          <a:lstStyle/>
          <a:p>
            <a:r>
              <a:rPr lang="en-US" sz="4000" dirty="0" smtClean="0"/>
              <a:t>Jeremy Reiman</a:t>
            </a:r>
            <a:endParaRPr lang="en-US" sz="4000" dirty="0"/>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503" b="11503"/>
          <a:stretch>
            <a:fillRect/>
          </a:stretch>
        </p:blipFill>
        <p:spPr/>
      </p:pic>
    </p:spTree>
    <p:extLst>
      <p:ext uri="{BB962C8B-B14F-4D97-AF65-F5344CB8AC3E}">
        <p14:creationId xmlns:p14="http://schemas.microsoft.com/office/powerpoint/2010/main" val="1827740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Water Quality Assessment?</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3" name="Content Placeholder 2"/>
          <p:cNvSpPr>
            <a:spLocks noGrp="1"/>
          </p:cNvSpPr>
          <p:nvPr>
            <p:ph idx="1"/>
          </p:nvPr>
        </p:nvSpPr>
        <p:spPr/>
        <p:txBody>
          <a:bodyPr/>
          <a:lstStyle/>
          <a:p>
            <a:r>
              <a:rPr lang="en-US" dirty="0" smtClean="0"/>
              <a:t>Clean Water Act requirement to provide “Integrated Report” on Water Quality to EPA every two years</a:t>
            </a:r>
          </a:p>
          <a:p>
            <a:pPr lvl="1"/>
            <a:r>
              <a:rPr lang="en-US" dirty="0"/>
              <a:t>303(d) – Impaired waters not supporting designated uses</a:t>
            </a:r>
          </a:p>
          <a:p>
            <a:pPr lvl="1"/>
            <a:r>
              <a:rPr lang="en-US" dirty="0"/>
              <a:t>305(b) – General report on water </a:t>
            </a:r>
            <a:r>
              <a:rPr lang="en-US" dirty="0" smtClean="0"/>
              <a:t>quality</a:t>
            </a:r>
          </a:p>
          <a:p>
            <a:pPr marL="457200" lvl="1" indent="0">
              <a:buNone/>
            </a:pPr>
            <a:endParaRPr lang="en-US" dirty="0"/>
          </a:p>
          <a:p>
            <a:r>
              <a:rPr lang="en-US" dirty="0" smtClean="0"/>
              <a:t>Comprehensive assessment of health of Washington’s surface waters based on all </a:t>
            </a:r>
            <a:r>
              <a:rPr lang="en-US" b="1" dirty="0" smtClean="0">
                <a:solidFill>
                  <a:schemeClr val="tx2"/>
                </a:solidFill>
              </a:rPr>
              <a:t>readily available data</a:t>
            </a:r>
          </a:p>
          <a:p>
            <a:pPr marL="0" indent="0">
              <a:buNone/>
            </a:pPr>
            <a:endParaRPr lang="en-US" u="sng" dirty="0" smtClean="0"/>
          </a:p>
          <a:p>
            <a:r>
              <a:rPr lang="en-US" b="1" dirty="0" smtClean="0">
                <a:solidFill>
                  <a:schemeClr val="tx2"/>
                </a:solidFill>
              </a:rPr>
              <a:t>Goal:</a:t>
            </a:r>
            <a:r>
              <a:rPr lang="en-US" b="1" dirty="0" smtClean="0"/>
              <a:t> </a:t>
            </a:r>
            <a:r>
              <a:rPr lang="en-US" dirty="0" smtClean="0"/>
              <a:t>Prioritize protection </a:t>
            </a:r>
            <a:r>
              <a:rPr lang="en-US" dirty="0"/>
              <a:t>and improvement of water quality</a:t>
            </a:r>
          </a:p>
          <a:p>
            <a:pPr lvl="1"/>
            <a:r>
              <a:rPr lang="en-US" dirty="0"/>
              <a:t>Required prioritize and develop Total Maximum Daily Loads (TMDLs)</a:t>
            </a:r>
          </a:p>
          <a:p>
            <a:endParaRPr lang="en-US" u="sng" dirty="0"/>
          </a:p>
        </p:txBody>
      </p:sp>
    </p:spTree>
    <p:extLst>
      <p:ext uri="{BB962C8B-B14F-4D97-AF65-F5344CB8AC3E}">
        <p14:creationId xmlns:p14="http://schemas.microsoft.com/office/powerpoint/2010/main" val="31172406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WQA results publicly accessible</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E1BD8-EF8E-40AF-A7AC-315C729737D9}"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9" name="TextBox 8"/>
          <p:cNvSpPr txBox="1"/>
          <p:nvPr/>
        </p:nvSpPr>
        <p:spPr>
          <a:xfrm>
            <a:off x="844265" y="2480169"/>
            <a:ext cx="49117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Approved Water Quality </a:t>
            </a:r>
            <a:r>
              <a:rPr kumimoji="0" lang="en-US" sz="2400" b="0" i="0" u="none" strike="noStrike" kern="1200" cap="none" spc="0" normalizeH="0" baseline="0" noProof="0" dirty="0" smtClean="0">
                <a:ln>
                  <a:noFill/>
                </a:ln>
                <a:solidFill>
                  <a:srgbClr val="333333"/>
                </a:solidFill>
                <a:effectLst/>
                <a:uLnTx/>
                <a:uFillTx/>
                <a:latin typeface="Franklin Gothic Book" panose="020B0503020102020204"/>
                <a:ea typeface="+mn-ea"/>
                <a:cs typeface="+mn-cs"/>
              </a:rPr>
              <a:t>Assessment</a:t>
            </a:r>
            <a:endPar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endParaRPr>
          </a:p>
        </p:txBody>
      </p:sp>
      <p:sp>
        <p:nvSpPr>
          <p:cNvPr id="10" name="TextBox 9"/>
          <p:cNvSpPr txBox="1"/>
          <p:nvPr/>
        </p:nvSpPr>
        <p:spPr>
          <a:xfrm>
            <a:off x="7589233" y="2466021"/>
            <a:ext cx="26013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Water Quality Atlas</a:t>
            </a:r>
          </a:p>
        </p:txBody>
      </p:sp>
      <p:pic>
        <p:nvPicPr>
          <p:cNvPr id="3" name="Picture 2"/>
          <p:cNvPicPr>
            <a:picLocks noChangeAspect="1"/>
          </p:cNvPicPr>
          <p:nvPr/>
        </p:nvPicPr>
        <p:blipFill>
          <a:blip r:embed="rId3"/>
          <a:stretch>
            <a:fillRect/>
          </a:stretch>
        </p:blipFill>
        <p:spPr>
          <a:xfrm>
            <a:off x="541638" y="2882232"/>
            <a:ext cx="5445187" cy="3352800"/>
          </a:xfrm>
          <a:prstGeom prst="rect">
            <a:avLst/>
          </a:prstGeom>
        </p:spPr>
      </p:pic>
      <p:pic>
        <p:nvPicPr>
          <p:cNvPr id="4" name="Picture 3"/>
          <p:cNvPicPr>
            <a:picLocks noChangeAspect="1"/>
          </p:cNvPicPr>
          <p:nvPr/>
        </p:nvPicPr>
        <p:blipFill>
          <a:blip r:embed="rId4"/>
          <a:stretch>
            <a:fillRect/>
          </a:stretch>
        </p:blipFill>
        <p:spPr>
          <a:xfrm>
            <a:off x="6164998" y="2927686"/>
            <a:ext cx="5806888" cy="3081448"/>
          </a:xfrm>
          <a:prstGeom prst="rect">
            <a:avLst/>
          </a:prstGeom>
          <a:ln>
            <a:solidFill>
              <a:schemeClr val="accent1"/>
            </a:solidFill>
          </a:ln>
        </p:spPr>
      </p:pic>
      <p:sp>
        <p:nvSpPr>
          <p:cNvPr id="6" name="TextBox 5"/>
          <p:cNvSpPr txBox="1"/>
          <p:nvPr/>
        </p:nvSpPr>
        <p:spPr>
          <a:xfrm>
            <a:off x="4049243" y="1705230"/>
            <a:ext cx="38751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76491"/>
                </a:solidFill>
                <a:effectLst/>
                <a:uLnTx/>
                <a:uFillTx/>
                <a:latin typeface="Franklin Gothic Book" panose="020B0503020102020204"/>
                <a:ea typeface="+mn-ea"/>
                <a:cs typeface="+mn-cs"/>
              </a:rPr>
              <a:t>e</a:t>
            </a:r>
            <a:r>
              <a:rPr kumimoji="0" lang="en-US" sz="3200" b="0" i="0" u="sng" strike="noStrike" kern="1200" cap="none" spc="0" normalizeH="0" baseline="0" noProof="0" dirty="0" smtClean="0">
                <a:ln>
                  <a:noFill/>
                </a:ln>
                <a:solidFill>
                  <a:srgbClr val="376491"/>
                </a:solidFill>
                <a:effectLst/>
                <a:uLnTx/>
                <a:uFillTx/>
                <a:latin typeface="Franklin Gothic Book" panose="020B0503020102020204"/>
                <a:ea typeface="+mn-ea"/>
                <a:cs typeface="+mn-cs"/>
              </a:rPr>
              <a:t>cology.wa.gov/303d</a:t>
            </a:r>
            <a:endParaRPr kumimoji="0" lang="en-US" sz="3200" b="0" i="0" u="sng" strike="noStrike" kern="1200" cap="none" spc="0" normalizeH="0" baseline="0" noProof="0" dirty="0">
              <a:ln>
                <a:noFill/>
              </a:ln>
              <a:solidFill>
                <a:srgbClr val="376491"/>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01120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Water Quality Assessment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3" name="Content Placeholder 2"/>
          <p:cNvSpPr>
            <a:spLocks noGrp="1"/>
          </p:cNvSpPr>
          <p:nvPr>
            <p:ph idx="1"/>
          </p:nvPr>
        </p:nvSpPr>
        <p:spPr>
          <a:xfrm>
            <a:off x="615576" y="1775012"/>
            <a:ext cx="6086307" cy="4581338"/>
          </a:xfrm>
        </p:spPr>
        <p:txBody>
          <a:bodyPr>
            <a:normAutofit/>
          </a:bodyPr>
          <a:lstStyle/>
          <a:p>
            <a:pPr marL="0" indent="0">
              <a:buNone/>
            </a:pPr>
            <a:r>
              <a:rPr lang="en-US" dirty="0"/>
              <a:t>Represents </a:t>
            </a:r>
            <a:r>
              <a:rPr lang="en-US" dirty="0" smtClean="0"/>
              <a:t>2014</a:t>
            </a:r>
            <a:r>
              <a:rPr lang="en-US" dirty="0"/>
              <a:t>, 2016, &amp; 2018 lists</a:t>
            </a:r>
          </a:p>
          <a:p>
            <a:pPr marL="0" indent="0">
              <a:buNone/>
            </a:pPr>
            <a:r>
              <a:rPr lang="en-US" dirty="0" smtClean="0"/>
              <a:t>Fresh </a:t>
            </a:r>
            <a:r>
              <a:rPr lang="en-US" dirty="0"/>
              <a:t>&amp; marine waters</a:t>
            </a:r>
          </a:p>
          <a:p>
            <a:pPr marL="0" indent="0">
              <a:buNone/>
            </a:pPr>
            <a:r>
              <a:rPr lang="en-US" dirty="0"/>
              <a:t>Data </a:t>
            </a:r>
            <a:r>
              <a:rPr lang="en-US" dirty="0" smtClean="0"/>
              <a:t>window: 2006-2017</a:t>
            </a:r>
          </a:p>
          <a:p>
            <a:pPr marL="0" indent="0">
              <a:buNone/>
            </a:pPr>
            <a:r>
              <a:rPr lang="en-US" dirty="0" smtClean="0"/>
              <a:t>Updates WQ standards and Policy 1-11</a:t>
            </a:r>
            <a:endParaRPr lang="en-US" dirty="0"/>
          </a:p>
          <a:p>
            <a:pPr marL="0" indent="0">
              <a:buNone/>
            </a:pPr>
            <a:r>
              <a:rPr lang="en-US" dirty="0" smtClean="0"/>
              <a:t>High-level statistics</a:t>
            </a:r>
          </a:p>
          <a:p>
            <a:pPr lvl="1"/>
            <a:r>
              <a:rPr lang="en-US" sz="2000" dirty="0" smtClean="0"/>
              <a:t>66 million records</a:t>
            </a:r>
          </a:p>
          <a:p>
            <a:pPr lvl="1"/>
            <a:r>
              <a:rPr lang="en-US" sz="2000" dirty="0" smtClean="0"/>
              <a:t>134 parameters, 297 unique data analyses</a:t>
            </a:r>
          </a:p>
          <a:p>
            <a:pPr lvl="1"/>
            <a:r>
              <a:rPr lang="en-US" sz="2000" dirty="0" smtClean="0"/>
              <a:t>9,291 mi streams, 433 lakes, 614 mi</a:t>
            </a:r>
            <a:r>
              <a:rPr lang="en-US" sz="2000" baseline="30000" dirty="0" smtClean="0"/>
              <a:t>2</a:t>
            </a:r>
            <a:r>
              <a:rPr lang="en-US" sz="2000" dirty="0" smtClean="0"/>
              <a:t> marine waters</a:t>
            </a:r>
          </a:p>
          <a:p>
            <a:pPr lvl="1"/>
            <a:r>
              <a:rPr lang="en-US" sz="2000" dirty="0" smtClean="0"/>
              <a:t>41,988 water quality determinations (41% increase)</a:t>
            </a:r>
          </a:p>
          <a:p>
            <a:pPr lvl="1"/>
            <a:endParaRPr lang="en-US" b="1" dirty="0">
              <a:solidFill>
                <a:srgbClr val="FF0000"/>
              </a:solidFill>
            </a:endParaRPr>
          </a:p>
          <a:p>
            <a:endParaRPr lang="en-US" dirty="0"/>
          </a:p>
        </p:txBody>
      </p:sp>
      <p:pic>
        <p:nvPicPr>
          <p:cNvPr id="6" name="Picture 5"/>
          <p:cNvPicPr>
            <a:picLocks noChangeAspect="1"/>
          </p:cNvPicPr>
          <p:nvPr/>
        </p:nvPicPr>
        <p:blipFill>
          <a:blip r:embed="rId3"/>
          <a:stretch>
            <a:fillRect/>
          </a:stretch>
        </p:blipFill>
        <p:spPr>
          <a:xfrm>
            <a:off x="6701883" y="2334800"/>
            <a:ext cx="5007173" cy="3222702"/>
          </a:xfrm>
          <a:prstGeom prst="rect">
            <a:avLst/>
          </a:prstGeom>
          <a:ln>
            <a:solidFill>
              <a:schemeClr val="accent1"/>
            </a:solidFill>
          </a:ln>
        </p:spPr>
      </p:pic>
    </p:spTree>
    <p:extLst>
      <p:ext uri="{BB962C8B-B14F-4D97-AF65-F5344CB8AC3E}">
        <p14:creationId xmlns:p14="http://schemas.microsoft.com/office/powerpoint/2010/main" val="2514191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graphicFrame>
        <p:nvGraphicFramePr>
          <p:cNvPr id="5" name="Diagram 4"/>
          <p:cNvGraphicFramePr/>
          <p:nvPr>
            <p:extLst/>
          </p:nvPr>
        </p:nvGraphicFramePr>
        <p:xfrm>
          <a:off x="2019495" y="685799"/>
          <a:ext cx="8128000" cy="5814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6758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 WQA and 303(d) List Submittal</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Content Placeholder 3"/>
          <p:cNvSpPr>
            <a:spLocks noGrp="1"/>
          </p:cNvSpPr>
          <p:nvPr>
            <p:ph idx="1"/>
          </p:nvPr>
        </p:nvSpPr>
        <p:spPr/>
        <p:txBody>
          <a:bodyPr>
            <a:normAutofit/>
          </a:bodyPr>
          <a:lstStyle/>
          <a:p>
            <a:pPr marL="0" indent="0">
              <a:buNone/>
            </a:pPr>
            <a:r>
              <a:rPr lang="en-US" dirty="0" smtClean="0"/>
              <a:t>Submitted to EPA August 31, 2021</a:t>
            </a:r>
          </a:p>
          <a:p>
            <a:pPr lvl="1"/>
            <a:r>
              <a:rPr lang="en-US" dirty="0" smtClean="0"/>
              <a:t>ATTAINS</a:t>
            </a:r>
          </a:p>
          <a:p>
            <a:pPr marL="0" indent="0">
              <a:buNone/>
            </a:pPr>
            <a:r>
              <a:rPr lang="en-US" dirty="0" smtClean="0"/>
              <a:t>Ecology application updates</a:t>
            </a:r>
          </a:p>
          <a:p>
            <a:pPr lvl="1"/>
            <a:r>
              <a:rPr lang="en-US" dirty="0" smtClean="0"/>
              <a:t>Draft WQA Search Tool</a:t>
            </a:r>
          </a:p>
          <a:p>
            <a:pPr lvl="1"/>
            <a:r>
              <a:rPr lang="en-US" dirty="0" smtClean="0"/>
              <a:t>Draft WQ Atlas</a:t>
            </a:r>
          </a:p>
          <a:p>
            <a:pPr marL="0" indent="0">
              <a:buNone/>
            </a:pPr>
            <a:r>
              <a:rPr lang="en-US" dirty="0" smtClean="0"/>
              <a:t>Website updates:</a:t>
            </a:r>
          </a:p>
          <a:p>
            <a:pPr lvl="1"/>
            <a:r>
              <a:rPr lang="en-US" u="sng" dirty="0">
                <a:solidFill>
                  <a:srgbClr val="0070C0"/>
                </a:solidFill>
              </a:rPr>
              <a:t>e</a:t>
            </a:r>
            <a:r>
              <a:rPr lang="en-US" u="sng" dirty="0" smtClean="0">
                <a:solidFill>
                  <a:srgbClr val="0070C0"/>
                </a:solidFill>
              </a:rPr>
              <a:t>cology.wa.gov/303d</a:t>
            </a:r>
          </a:p>
          <a:p>
            <a:pPr lvl="1"/>
            <a:r>
              <a:rPr lang="en-US" dirty="0" smtClean="0"/>
              <a:t>Response to comments</a:t>
            </a:r>
          </a:p>
          <a:p>
            <a:pPr lvl="1"/>
            <a:r>
              <a:rPr lang="en-US" dirty="0"/>
              <a:t>S</a:t>
            </a:r>
            <a:r>
              <a:rPr lang="en-US" dirty="0" smtClean="0"/>
              <a:t>upporting information</a:t>
            </a:r>
          </a:p>
        </p:txBody>
      </p:sp>
      <p:pic>
        <p:nvPicPr>
          <p:cNvPr id="5" name="Picture 4"/>
          <p:cNvPicPr>
            <a:picLocks noChangeAspect="1"/>
          </p:cNvPicPr>
          <p:nvPr/>
        </p:nvPicPr>
        <p:blipFill>
          <a:blip r:embed="rId2"/>
          <a:stretch>
            <a:fillRect/>
          </a:stretch>
        </p:blipFill>
        <p:spPr>
          <a:xfrm>
            <a:off x="6153563" y="1775012"/>
            <a:ext cx="4968102" cy="3994580"/>
          </a:xfrm>
          <a:prstGeom prst="rect">
            <a:avLst/>
          </a:prstGeom>
          <a:ln>
            <a:solidFill>
              <a:schemeClr val="accent1"/>
            </a:solidFill>
          </a:ln>
        </p:spPr>
      </p:pic>
    </p:spTree>
    <p:extLst>
      <p:ext uri="{BB962C8B-B14F-4D97-AF65-F5344CB8AC3E}">
        <p14:creationId xmlns:p14="http://schemas.microsoft.com/office/powerpoint/2010/main" val="37092843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4" name="Content Placeholder 3"/>
          <p:cNvSpPr>
            <a:spLocks noGrp="1"/>
          </p:cNvSpPr>
          <p:nvPr>
            <p:ph idx="1"/>
          </p:nvPr>
        </p:nvSpPr>
        <p:spPr>
          <a:xfrm>
            <a:off x="615576" y="1775012"/>
            <a:ext cx="6456121" cy="4401951"/>
          </a:xfrm>
        </p:spPr>
        <p:txBody>
          <a:bodyPr>
            <a:normAutofit/>
          </a:bodyPr>
          <a:lstStyle/>
          <a:p>
            <a:pPr marL="514350" indent="-514350">
              <a:buFont typeface="+mj-lt"/>
              <a:buAutoNum type="arabicPeriod"/>
            </a:pPr>
            <a:r>
              <a:rPr lang="en-US" dirty="0" smtClean="0"/>
              <a:t>EPA 30 days to take action</a:t>
            </a:r>
          </a:p>
          <a:p>
            <a:pPr lvl="1"/>
            <a:r>
              <a:rPr lang="en-US" dirty="0" smtClean="0"/>
              <a:t>Approved –new 303(d) list for CWA regulatory purposes</a:t>
            </a:r>
          </a:p>
          <a:p>
            <a:pPr lvl="1"/>
            <a:r>
              <a:rPr lang="en-US" dirty="0" smtClean="0"/>
              <a:t>EPA’s “How’s My Waterway”</a:t>
            </a:r>
          </a:p>
          <a:p>
            <a:pPr marL="514350" indent="-514350">
              <a:spcBef>
                <a:spcPts val="1800"/>
              </a:spcBef>
              <a:buFont typeface="+mj-lt"/>
              <a:buAutoNum type="arabicPeriod"/>
            </a:pPr>
            <a:r>
              <a:rPr lang="en-US" dirty="0" smtClean="0"/>
              <a:t>Update Ecology applications/website</a:t>
            </a:r>
            <a:endParaRPr lang="en-US" dirty="0"/>
          </a:p>
          <a:p>
            <a:pPr marL="514350" indent="-514350">
              <a:spcBef>
                <a:spcPts val="3600"/>
              </a:spcBef>
              <a:buFont typeface="+mj-lt"/>
              <a:buAutoNum type="arabicPeriod"/>
            </a:pPr>
            <a:r>
              <a:rPr lang="en-US" dirty="0" smtClean="0"/>
              <a:t>Updates to Policy 1-11 for Salmon Spawning Habitat Protection Rule</a:t>
            </a:r>
          </a:p>
          <a:p>
            <a:pPr marL="514350" indent="-514350">
              <a:spcBef>
                <a:spcPts val="1800"/>
              </a:spcBef>
              <a:buFont typeface="+mj-lt"/>
              <a:buAutoNum type="arabicPeriod"/>
            </a:pPr>
            <a:r>
              <a:rPr lang="en-US" dirty="0" smtClean="0"/>
              <a:t>Call for Data for 2020-2022 WQA</a:t>
            </a:r>
            <a:endParaRPr lang="en-US" dirty="0"/>
          </a:p>
        </p:txBody>
      </p:sp>
      <p:pic>
        <p:nvPicPr>
          <p:cNvPr id="5" name="Picture 4"/>
          <p:cNvPicPr>
            <a:picLocks noChangeAspect="1"/>
          </p:cNvPicPr>
          <p:nvPr/>
        </p:nvPicPr>
        <p:blipFill>
          <a:blip r:embed="rId2"/>
          <a:stretch>
            <a:fillRect/>
          </a:stretch>
        </p:blipFill>
        <p:spPr>
          <a:xfrm>
            <a:off x="7071698" y="1620479"/>
            <a:ext cx="4714875" cy="4305300"/>
          </a:xfrm>
          <a:prstGeom prst="rect">
            <a:avLst/>
          </a:prstGeom>
        </p:spPr>
      </p:pic>
    </p:spTree>
    <p:extLst>
      <p:ext uri="{BB962C8B-B14F-4D97-AF65-F5344CB8AC3E}">
        <p14:creationId xmlns:p14="http://schemas.microsoft.com/office/powerpoint/2010/main" val="465582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Partnership</a:t>
            </a:r>
            <a:br>
              <a:rPr lang="en-US" dirty="0" smtClean="0"/>
            </a:br>
            <a:r>
              <a:rPr lang="en-US" dirty="0" smtClean="0"/>
              <a:t>December 10, 2020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4057341"/>
              </p:ext>
            </p:extLst>
          </p:nvPr>
        </p:nvGraphicFramePr>
        <p:xfrm>
          <a:off x="914400" y="1401228"/>
          <a:ext cx="10302240" cy="4899364"/>
        </p:xfrm>
        <a:graphic>
          <a:graphicData uri="http://schemas.openxmlformats.org/drawingml/2006/table">
            <a:tbl>
              <a:tblPr firstRow="1" firstCol="1" bandRow="1">
                <a:tableStyleId>{B301B821-A1FF-4177-AEE7-76D212191A09}</a:tableStyleId>
              </a:tblPr>
              <a:tblGrid>
                <a:gridCol w="4994972">
                  <a:extLst>
                    <a:ext uri="{9D8B030D-6E8A-4147-A177-3AD203B41FA5}">
                      <a16:colId xmlns:a16="http://schemas.microsoft.com/office/drawing/2014/main" val="2594900391"/>
                    </a:ext>
                  </a:extLst>
                </a:gridCol>
                <a:gridCol w="3184361">
                  <a:extLst>
                    <a:ext uri="{9D8B030D-6E8A-4147-A177-3AD203B41FA5}">
                      <a16:colId xmlns:a16="http://schemas.microsoft.com/office/drawing/2014/main" val="1156316731"/>
                    </a:ext>
                  </a:extLst>
                </a:gridCol>
                <a:gridCol w="2122907">
                  <a:extLst>
                    <a:ext uri="{9D8B030D-6E8A-4147-A177-3AD203B41FA5}">
                      <a16:colId xmlns:a16="http://schemas.microsoft.com/office/drawing/2014/main" val="3513789444"/>
                    </a:ext>
                  </a:extLst>
                </a:gridCol>
              </a:tblGrid>
              <a:tr h="821521">
                <a:tc>
                  <a:txBody>
                    <a:bodyPr/>
                    <a:lstStyle/>
                    <a:p>
                      <a:pPr marL="0" marR="0">
                        <a:lnSpc>
                          <a:spcPct val="107000"/>
                        </a:lnSpc>
                        <a:spcBef>
                          <a:spcPts val="0"/>
                        </a:spcBef>
                        <a:spcAft>
                          <a:spcPts val="0"/>
                        </a:spcAft>
                      </a:pPr>
                      <a:r>
                        <a:rPr lang="en-US" sz="1800" dirty="0" smtClean="0">
                          <a:solidFill>
                            <a:schemeClr val="tx1"/>
                          </a:solidFill>
                          <a:effectLst/>
                          <a:latin typeface="Arial" panose="020B0604020202020204" pitchFamily="34" charset="0"/>
                          <a:cs typeface="Arial" panose="020B0604020202020204" pitchFamily="34" charset="0"/>
                        </a:rPr>
                        <a:t>Welcome</a:t>
                      </a:r>
                      <a:r>
                        <a:rPr lang="en-US" sz="1800" baseline="0" dirty="0">
                          <a:solidFill>
                            <a:schemeClr val="tx1"/>
                          </a:solidFill>
                          <a:effectLst/>
                          <a:latin typeface="Arial" panose="020B0604020202020204" pitchFamily="34" charset="0"/>
                          <a:cs typeface="Arial" panose="020B0604020202020204" pitchFamily="34" charset="0"/>
                        </a:rPr>
                        <a:t> </a:t>
                      </a:r>
                      <a:r>
                        <a:rPr lang="en-US" sz="1800" baseline="0" dirty="0" smtClean="0">
                          <a:solidFill>
                            <a:schemeClr val="tx1"/>
                          </a:solidFill>
                          <a:effectLst/>
                          <a:latin typeface="Arial" panose="020B0604020202020204" pitchFamily="34" charset="0"/>
                          <a:cs typeface="Arial" panose="020B0604020202020204" pitchFamily="34" charset="0"/>
                        </a:rPr>
                        <a:t>-</a:t>
                      </a:r>
                      <a:r>
                        <a:rPr lang="en-US" sz="1800" dirty="0" smtClean="0">
                          <a:solidFill>
                            <a:schemeClr val="tx1"/>
                          </a:solidFill>
                          <a:effectLst/>
                          <a:latin typeface="Arial" panose="020B0604020202020204" pitchFamily="34" charset="0"/>
                          <a:cs typeface="Arial" panose="020B0604020202020204" pitchFamily="34" charset="0"/>
                        </a:rPr>
                        <a:t> Introductions</a:t>
                      </a:r>
                    </a:p>
                    <a:p>
                      <a:pPr marL="0" marR="0">
                        <a:lnSpc>
                          <a:spcPct val="107000"/>
                        </a:lnSpc>
                        <a:spcBef>
                          <a:spcPts val="0"/>
                        </a:spcBef>
                        <a:spcAft>
                          <a:spcPts val="0"/>
                        </a:spcAft>
                      </a:pPr>
                      <a:r>
                        <a:rPr lang="en-US" sz="18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&amp; Program Updates</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solidFill>
                      <a:schemeClr val="bg1"/>
                    </a:solidFill>
                  </a:tcPr>
                </a:tc>
                <a:tc>
                  <a:txBody>
                    <a:bodyPr/>
                    <a:lstStyle/>
                    <a:p>
                      <a:pPr marL="0" marR="0">
                        <a:lnSpc>
                          <a:spcPct val="107000"/>
                        </a:lnSpc>
                        <a:spcBef>
                          <a:spcPts val="0"/>
                        </a:spcBef>
                        <a:spcAft>
                          <a:spcPts val="0"/>
                        </a:spcAft>
                      </a:pPr>
                      <a:r>
                        <a:rPr lang="en-US" sz="1800" b="0" dirty="0" smtClean="0">
                          <a:solidFill>
                            <a:schemeClr val="accent1">
                              <a:lumMod val="50000"/>
                            </a:schemeClr>
                          </a:solidFill>
                          <a:effectLst/>
                          <a:latin typeface="Arial" panose="020B0604020202020204" pitchFamily="34" charset="0"/>
                          <a:ea typeface="+mn-ea"/>
                          <a:cs typeface="Arial" panose="020B0604020202020204" pitchFamily="34" charset="0"/>
                        </a:rPr>
                        <a:t>Vince</a:t>
                      </a:r>
                      <a:r>
                        <a:rPr lang="en-US" sz="1800" b="0" baseline="0" dirty="0" smtClean="0">
                          <a:solidFill>
                            <a:schemeClr val="accent1">
                              <a:lumMod val="50000"/>
                            </a:schemeClr>
                          </a:solidFill>
                          <a:effectLst/>
                          <a:latin typeface="Arial" panose="020B0604020202020204" pitchFamily="34" charset="0"/>
                          <a:ea typeface="+mn-ea"/>
                          <a:cs typeface="Arial" panose="020B0604020202020204" pitchFamily="34" charset="0"/>
                        </a:rPr>
                        <a:t> McGowan</a:t>
                      </a:r>
                    </a:p>
                  </a:txBody>
                  <a:tcPr marL="41090" marR="41090" marT="0" marB="0" anchor="ctr">
                    <a:solidFill>
                      <a:schemeClr val="bg1"/>
                    </a:solidFill>
                  </a:tcPr>
                </a:tc>
                <a:tc>
                  <a:txBody>
                    <a:bodyPr/>
                    <a:lstStyle/>
                    <a:p>
                      <a:pPr marL="0" marR="0">
                        <a:lnSpc>
                          <a:spcPct val="107000"/>
                        </a:lnSpc>
                        <a:spcBef>
                          <a:spcPts val="0"/>
                        </a:spcBef>
                        <a:spcAft>
                          <a:spcPts val="0"/>
                        </a:spcAft>
                      </a:pPr>
                      <a:r>
                        <a:rPr lang="en-US" sz="1800" b="0" dirty="0" smtClean="0">
                          <a:solidFill>
                            <a:schemeClr val="tx1"/>
                          </a:solidFill>
                          <a:effectLst/>
                          <a:latin typeface="Arial" panose="020B0604020202020204" pitchFamily="34" charset="0"/>
                          <a:cs typeface="Arial" panose="020B0604020202020204" pitchFamily="34" charset="0"/>
                        </a:rPr>
                        <a:t>10:00 –10:10</a:t>
                      </a: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solidFill>
                      <a:schemeClr val="bg1"/>
                    </a:solidFill>
                  </a:tcPr>
                </a:tc>
                <a:extLst>
                  <a:ext uri="{0D108BD9-81ED-4DB2-BD59-A6C34878D82A}">
                    <a16:rowId xmlns:a16="http://schemas.microsoft.com/office/drawing/2014/main" val="2590524619"/>
                  </a:ext>
                </a:extLst>
              </a:tr>
              <a:tr h="602877">
                <a:tc>
                  <a:txBody>
                    <a:bodyPr/>
                    <a:lstStyle/>
                    <a:p>
                      <a:r>
                        <a:rPr lang="en-US" sz="1800" b="1" kern="1200" baseline="0" dirty="0" smtClean="0">
                          <a:solidFill>
                            <a:schemeClr val="dk1"/>
                          </a:solidFill>
                          <a:effectLst/>
                          <a:latin typeface="Arial" panose="020B0604020202020204" pitchFamily="34" charset="0"/>
                          <a:ea typeface="+mn-ea"/>
                          <a:cs typeface="Arial" panose="020B0604020202020204" pitchFamily="34" charset="0"/>
                        </a:rPr>
                        <a:t>Wastewater Discharge Permit Fees </a:t>
                      </a:r>
                      <a:endParaRPr lang="en-US" sz="1800" b="1" kern="1200" baseline="0" dirty="0">
                        <a:solidFill>
                          <a:schemeClr val="dk1"/>
                        </a:solidFill>
                        <a:effectLst/>
                        <a:latin typeface="Arial" panose="020B0604020202020204" pitchFamily="34" charset="0"/>
                        <a:ea typeface="+mn-ea"/>
                        <a:cs typeface="Arial" panose="020B0604020202020204" pitchFamily="34" charset="0"/>
                      </a:endParaRPr>
                    </a:p>
                  </a:txBody>
                  <a:tcPr marL="41090" marR="41090" marT="0" marB="0" anchor="ctr"/>
                </a:tc>
                <a:tc>
                  <a:txBody>
                    <a:bodyPr/>
                    <a:lstStyle/>
                    <a:p>
                      <a:pPr marL="0" marR="0" algn="l" defTabSz="914400" rtl="0" eaLnBrk="1" latinLnBrk="0" hangingPunct="1">
                        <a:lnSpc>
                          <a:spcPct val="107000"/>
                        </a:lnSpc>
                        <a:spcBef>
                          <a:spcPts val="0"/>
                        </a:spcBef>
                        <a:spcAft>
                          <a:spcPts val="0"/>
                        </a:spcAft>
                      </a:pPr>
                      <a:r>
                        <a:rPr lang="en-US" sz="1800" kern="1200" baseline="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David </a:t>
                      </a:r>
                      <a:r>
                        <a:rPr lang="en-US" sz="1800" kern="1200" baseline="0" dirty="0" err="1"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Giglio</a:t>
                      </a:r>
                      <a:endParaRPr lang="en-US" sz="1800" kern="1200" baseline="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effectLst/>
                          <a:latin typeface="Arial" panose="020B0604020202020204" pitchFamily="34" charset="0"/>
                          <a:cs typeface="Arial" panose="020B0604020202020204" pitchFamily="34" charset="0"/>
                        </a:rPr>
                        <a:t>10:10 </a:t>
                      </a:r>
                      <a:r>
                        <a:rPr lang="en-US" sz="1800" dirty="0">
                          <a:effectLst/>
                          <a:latin typeface="Arial" panose="020B0604020202020204" pitchFamily="34" charset="0"/>
                          <a:cs typeface="Arial" panose="020B0604020202020204" pitchFamily="34" charset="0"/>
                        </a:rPr>
                        <a:t>– </a:t>
                      </a:r>
                      <a:r>
                        <a:rPr lang="en-US" sz="1800" dirty="0" smtClean="0">
                          <a:effectLst/>
                          <a:latin typeface="Arial" panose="020B0604020202020204" pitchFamily="34" charset="0"/>
                          <a:cs typeface="Arial" panose="020B0604020202020204" pitchFamily="34" charset="0"/>
                        </a:rPr>
                        <a:t>10:25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extLst>
                  <a:ext uri="{0D108BD9-81ED-4DB2-BD59-A6C34878D82A}">
                    <a16:rowId xmlns:a16="http://schemas.microsoft.com/office/drawing/2014/main" val="3741426999"/>
                  </a:ext>
                </a:extLst>
              </a:tr>
              <a:tr h="670110">
                <a:tc>
                  <a:txBody>
                    <a:bodyPr/>
                    <a:lstStyle/>
                    <a:p>
                      <a:pPr marL="0" marR="0">
                        <a:lnSpc>
                          <a:spcPct val="107000"/>
                        </a:lnSpc>
                        <a:spcBef>
                          <a:spcPts val="0"/>
                        </a:spcBef>
                        <a:spcAft>
                          <a:spcPts val="0"/>
                        </a:spcAft>
                      </a:pPr>
                      <a:r>
                        <a:rPr lang="en-US" sz="1800" baseline="0" dirty="0" smtClean="0">
                          <a:effectLst/>
                          <a:latin typeface="Arial" panose="020B0604020202020204" pitchFamily="34" charset="0"/>
                          <a:ea typeface="+mn-ea"/>
                          <a:cs typeface="Arial" panose="020B0604020202020204" pitchFamily="34" charset="0"/>
                        </a:rPr>
                        <a:t>Current </a:t>
                      </a:r>
                      <a:r>
                        <a:rPr lang="en-US" sz="1800" baseline="0" dirty="0" smtClean="0">
                          <a:effectLst/>
                          <a:latin typeface="Arial" panose="020B0604020202020204" pitchFamily="34" charset="0"/>
                          <a:ea typeface="+mn-ea"/>
                          <a:cs typeface="Arial" panose="020B0604020202020204" pitchFamily="34" charset="0"/>
                        </a:rPr>
                        <a:t>work on Tires and 6PPD</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Frances</a:t>
                      </a:r>
                      <a:r>
                        <a:rPr lang="en-US" sz="1800" baseline="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Bothfeld</a:t>
                      </a:r>
                      <a:endParaRPr lang="en-US"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effectLst/>
                          <a:latin typeface="Arial" panose="020B0604020202020204" pitchFamily="34" charset="0"/>
                          <a:cs typeface="Arial" panose="020B0604020202020204" pitchFamily="34" charset="0"/>
                        </a:rPr>
                        <a:t>10:25 –</a:t>
                      </a:r>
                      <a:r>
                        <a:rPr lang="en-US" sz="1800" baseline="0" dirty="0" smtClean="0">
                          <a:effectLst/>
                          <a:latin typeface="Arial" panose="020B0604020202020204" pitchFamily="34" charset="0"/>
                          <a:cs typeface="Arial" panose="020B0604020202020204" pitchFamily="34" charset="0"/>
                        </a:rPr>
                        <a:t> </a:t>
                      </a:r>
                      <a:r>
                        <a:rPr lang="en-US" sz="1800" dirty="0" smtClean="0">
                          <a:effectLst/>
                          <a:latin typeface="Arial" panose="020B0604020202020204" pitchFamily="34" charset="0"/>
                          <a:cs typeface="Arial" panose="020B0604020202020204" pitchFamily="34" charset="0"/>
                        </a:rPr>
                        <a:t>10:45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extLst>
                  <a:ext uri="{0D108BD9-81ED-4DB2-BD59-A6C34878D82A}">
                    <a16:rowId xmlns:a16="http://schemas.microsoft.com/office/drawing/2014/main" val="4243646084"/>
                  </a:ext>
                </a:extLst>
              </a:tr>
              <a:tr h="726864">
                <a:tc>
                  <a:txBody>
                    <a:bodyPr/>
                    <a:lstStyle/>
                    <a:p>
                      <a:pPr marL="0" marR="0">
                        <a:lnSpc>
                          <a:spcPct val="107000"/>
                        </a:lnSpc>
                        <a:spcBef>
                          <a:spcPts val="0"/>
                        </a:spcBef>
                        <a:spcAft>
                          <a:spcPts val="60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General Permit Updates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baseline="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Nate Lubliner</a:t>
                      </a:r>
                    </a:p>
                  </a:txBody>
                  <a:tcPr marL="41090" marR="41090" marT="0" marB="0" anchor="ctr"/>
                </a:tc>
                <a:tc>
                  <a:txBody>
                    <a:bodyPr/>
                    <a:lstStyle/>
                    <a:p>
                      <a:pPr marL="0" marR="0">
                        <a:lnSpc>
                          <a:spcPct val="107000"/>
                        </a:lnSpc>
                        <a:spcBef>
                          <a:spcPts val="0"/>
                        </a:spcBef>
                        <a:spcAft>
                          <a:spcPts val="0"/>
                        </a:spcAft>
                      </a:pPr>
                      <a:r>
                        <a:rPr lang="en-US" sz="1800" dirty="0" smtClean="0">
                          <a:effectLst/>
                          <a:latin typeface="Arial" panose="020B0604020202020204" pitchFamily="34" charset="0"/>
                          <a:cs typeface="Arial" panose="020B0604020202020204" pitchFamily="34" charset="0"/>
                        </a:rPr>
                        <a:t>11:45 </a:t>
                      </a:r>
                      <a:r>
                        <a:rPr lang="en-US" sz="1800" baseline="0" dirty="0" smtClean="0">
                          <a:effectLst/>
                          <a:latin typeface="Arial" panose="020B0604020202020204" pitchFamily="34" charset="0"/>
                          <a:cs typeface="Arial" panose="020B0604020202020204" pitchFamily="34" charset="0"/>
                        </a:rPr>
                        <a:t> - 11</a:t>
                      </a:r>
                      <a:r>
                        <a:rPr lang="en-US" sz="1800" dirty="0" smtClean="0">
                          <a:effectLst/>
                          <a:latin typeface="Arial" panose="020B0604020202020204" pitchFamily="34" charset="0"/>
                          <a:cs typeface="Arial" panose="020B0604020202020204" pitchFamily="34" charset="0"/>
                        </a:rPr>
                        <a:t>:05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extLst>
                  <a:ext uri="{0D108BD9-81ED-4DB2-BD59-A6C34878D82A}">
                    <a16:rowId xmlns:a16="http://schemas.microsoft.com/office/drawing/2014/main" val="3195746725"/>
                  </a:ext>
                </a:extLst>
              </a:tr>
              <a:tr h="519498">
                <a:tc>
                  <a:txBody>
                    <a:bodyPr/>
                    <a:lstStyle/>
                    <a:p>
                      <a:pPr marL="0" marR="0">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Watershed</a:t>
                      </a:r>
                      <a:r>
                        <a:rPr lang="en-US" sz="1800" baseline="0" dirty="0" smtClean="0">
                          <a:effectLst/>
                          <a:latin typeface="Arial" panose="020B0604020202020204" pitchFamily="34" charset="0"/>
                          <a:ea typeface="Calibri" panose="020F0502020204030204" pitchFamily="34" charset="0"/>
                          <a:cs typeface="Arial" panose="020B0604020202020204" pitchFamily="34" charset="0"/>
                        </a:rPr>
                        <a:t> Management Updates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Melissa</a:t>
                      </a:r>
                      <a:r>
                        <a:rPr lang="en-US" sz="1800" baseline="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Gildersleeve</a:t>
                      </a:r>
                      <a:endParaRPr lang="en-US"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11:05 – 11:25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extLst>
                  <a:ext uri="{0D108BD9-81ED-4DB2-BD59-A6C34878D82A}">
                    <a16:rowId xmlns:a16="http://schemas.microsoft.com/office/drawing/2014/main" val="4174998860"/>
                  </a:ext>
                </a:extLst>
              </a:tr>
              <a:tr h="519498">
                <a:tc>
                  <a:txBody>
                    <a:bodyPr/>
                    <a:lstStyle/>
                    <a:p>
                      <a:pPr marL="0" marR="0">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Water Quality Assessment</a:t>
                      </a:r>
                    </a:p>
                  </a:txBody>
                  <a:tcPr marL="41090" marR="41090" marT="0" marB="0" anchor="ctr"/>
                </a:tc>
                <a:tc>
                  <a:txBody>
                    <a:bodyPr/>
                    <a:lstStyle/>
                    <a:p>
                      <a:pPr marL="0" marR="0">
                        <a:lnSpc>
                          <a:spcPct val="107000"/>
                        </a:lnSpc>
                        <a:spcBef>
                          <a:spcPts val="0"/>
                        </a:spcBef>
                        <a:spcAft>
                          <a:spcPts val="0"/>
                        </a:spcAft>
                      </a:pPr>
                      <a:r>
                        <a:rPr lang="en-US" sz="180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Jeremy</a:t>
                      </a:r>
                      <a:r>
                        <a:rPr lang="en-US" sz="1800" baseline="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Reiman</a:t>
                      </a:r>
                      <a:endParaRPr lang="en-US"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11:25 – 11:45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extLst>
                  <a:ext uri="{0D108BD9-81ED-4DB2-BD59-A6C34878D82A}">
                    <a16:rowId xmlns:a16="http://schemas.microsoft.com/office/drawing/2014/main" val="3875223295"/>
                  </a:ext>
                </a:extLst>
              </a:tr>
              <a:tr h="519498">
                <a:tc>
                  <a:txBody>
                    <a:bodyPr/>
                    <a:lstStyle/>
                    <a:p>
                      <a:pPr marL="0" marR="0">
                        <a:lnSpc>
                          <a:spcPct val="107000"/>
                        </a:lnSpc>
                        <a:spcBef>
                          <a:spcPts val="0"/>
                        </a:spcBef>
                        <a:spcAft>
                          <a:spcPts val="0"/>
                        </a:spcAft>
                      </a:pPr>
                      <a:r>
                        <a:rPr lang="en-US" sz="1800" dirty="0" smtClean="0">
                          <a:effectLst/>
                          <a:latin typeface="Arial" panose="020B0604020202020204" pitchFamily="34" charset="0"/>
                          <a:cs typeface="Arial" panose="020B0604020202020204" pitchFamily="34" charset="0"/>
                        </a:rPr>
                        <a:t>Roundtable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a:solidFill>
                            <a:schemeClr val="accent1">
                              <a:lumMod val="50000"/>
                            </a:schemeClr>
                          </a:solidFill>
                          <a:effectLst/>
                          <a:latin typeface="Arial" panose="020B0604020202020204" pitchFamily="34" charset="0"/>
                          <a:cs typeface="Arial" panose="020B0604020202020204" pitchFamily="34" charset="0"/>
                        </a:rPr>
                        <a:t>All</a:t>
                      </a:r>
                      <a:endParaRPr lang="en-US"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effectLst/>
                          <a:latin typeface="Arial" panose="020B0604020202020204" pitchFamily="34" charset="0"/>
                          <a:cs typeface="Arial" panose="020B0604020202020204" pitchFamily="34" charset="0"/>
                        </a:rPr>
                        <a:t>11:45</a:t>
                      </a:r>
                      <a:r>
                        <a:rPr lang="en-US" sz="1800" baseline="0" dirty="0" smtClean="0">
                          <a:effectLst/>
                          <a:latin typeface="Arial" panose="020B0604020202020204" pitchFamily="34" charset="0"/>
                          <a:cs typeface="Arial" panose="020B0604020202020204" pitchFamily="34" charset="0"/>
                        </a:rPr>
                        <a:t> </a:t>
                      </a:r>
                      <a:r>
                        <a:rPr lang="en-US" sz="1800" dirty="0" smtClean="0">
                          <a:effectLst/>
                          <a:latin typeface="Arial" panose="020B0604020202020204" pitchFamily="34" charset="0"/>
                          <a:cs typeface="Arial" panose="020B0604020202020204" pitchFamily="34" charset="0"/>
                        </a:rPr>
                        <a:t>–</a:t>
                      </a:r>
                      <a:r>
                        <a:rPr lang="en-US" sz="1800" baseline="0" dirty="0" smtClean="0">
                          <a:effectLst/>
                          <a:latin typeface="Arial" panose="020B0604020202020204" pitchFamily="34" charset="0"/>
                          <a:cs typeface="Arial" panose="020B0604020202020204" pitchFamily="34" charset="0"/>
                        </a:rPr>
                        <a:t> </a:t>
                      </a:r>
                      <a:r>
                        <a:rPr lang="en-US" sz="1800" dirty="0" smtClean="0">
                          <a:effectLst/>
                          <a:latin typeface="Arial" panose="020B0604020202020204" pitchFamily="34" charset="0"/>
                          <a:cs typeface="Arial" panose="020B0604020202020204" pitchFamily="34" charset="0"/>
                        </a:rPr>
                        <a:t>11:55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extLst>
                  <a:ext uri="{0D108BD9-81ED-4DB2-BD59-A6C34878D82A}">
                    <a16:rowId xmlns:a16="http://schemas.microsoft.com/office/drawing/2014/main" val="3110396440"/>
                  </a:ext>
                </a:extLst>
              </a:tr>
              <a:tr h="519498">
                <a:tc>
                  <a:txBody>
                    <a:bodyPr/>
                    <a:lstStyle/>
                    <a:p>
                      <a:pPr marL="0" marR="0">
                        <a:lnSpc>
                          <a:spcPct val="107000"/>
                        </a:lnSpc>
                        <a:spcBef>
                          <a:spcPts val="0"/>
                        </a:spcBef>
                        <a:spcAft>
                          <a:spcPts val="0"/>
                        </a:spcAft>
                      </a:pPr>
                      <a:r>
                        <a:rPr lang="en-US" sz="1800" dirty="0" smtClean="0">
                          <a:effectLst/>
                          <a:latin typeface="Arial" panose="020B0604020202020204" pitchFamily="34" charset="0"/>
                          <a:cs typeface="Arial" panose="020B0604020202020204" pitchFamily="34" charset="0"/>
                        </a:rPr>
                        <a:t>Wrap</a:t>
                      </a:r>
                      <a:r>
                        <a:rPr lang="en-US" sz="1800" baseline="0" dirty="0" smtClean="0">
                          <a:effectLst/>
                          <a:latin typeface="Arial" panose="020B0604020202020204" pitchFamily="34" charset="0"/>
                          <a:cs typeface="Arial" panose="020B0604020202020204" pitchFamily="34" charset="0"/>
                        </a:rPr>
                        <a:t> Up</a:t>
                      </a:r>
                      <a:r>
                        <a:rPr lang="en-US" sz="1800" dirty="0" smtClean="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 </a:t>
                      </a:r>
                      <a:r>
                        <a:rPr lang="en-US" sz="1800" b="0" dirty="0">
                          <a:effectLst/>
                          <a:latin typeface="Arial" panose="020B0604020202020204" pitchFamily="34" charset="0"/>
                          <a:cs typeface="Arial" panose="020B0604020202020204" pitchFamily="34" charset="0"/>
                        </a:rPr>
                        <a:t>Future agenda topics</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smtClean="0">
                          <a:solidFill>
                            <a:schemeClr val="accent1">
                              <a:lumMod val="50000"/>
                            </a:schemeClr>
                          </a:solidFill>
                          <a:effectLst/>
                          <a:latin typeface="Arial" panose="020B0604020202020204" pitchFamily="34" charset="0"/>
                          <a:ea typeface="+mn-ea"/>
                          <a:cs typeface="Arial" panose="020B0604020202020204" pitchFamily="34" charset="0"/>
                        </a:rPr>
                        <a:t>Colleen Keltz</a:t>
                      </a:r>
                      <a:endParaRPr lang="en-US"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tc>
                  <a:txBody>
                    <a:bodyPr/>
                    <a:lstStyle/>
                    <a:p>
                      <a:pPr marL="0" marR="0">
                        <a:lnSpc>
                          <a:spcPct val="107000"/>
                        </a:lnSpc>
                        <a:spcBef>
                          <a:spcPts val="0"/>
                        </a:spcBef>
                        <a:spcAft>
                          <a:spcPts val="0"/>
                        </a:spcAft>
                      </a:pPr>
                      <a:r>
                        <a:rPr lang="en-US" sz="1800" dirty="0" smtClean="0">
                          <a:effectLst/>
                          <a:latin typeface="Arial" panose="020B0604020202020204" pitchFamily="34" charset="0"/>
                          <a:cs typeface="Arial" panose="020B0604020202020204" pitchFamily="34" charset="0"/>
                        </a:rPr>
                        <a:t>11:55 –</a:t>
                      </a:r>
                      <a:r>
                        <a:rPr lang="en-US" sz="1800" baseline="0" dirty="0" smtClean="0">
                          <a:effectLst/>
                          <a:latin typeface="Arial" panose="020B0604020202020204" pitchFamily="34" charset="0"/>
                          <a:cs typeface="Arial" panose="020B0604020202020204" pitchFamily="34" charset="0"/>
                        </a:rPr>
                        <a:t>12:00</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1090" marR="41090" marT="0" marB="0" anchor="ctr"/>
                </a:tc>
                <a:extLst>
                  <a:ext uri="{0D108BD9-81ED-4DB2-BD59-A6C34878D82A}">
                    <a16:rowId xmlns:a16="http://schemas.microsoft.com/office/drawing/2014/main" val="1788276546"/>
                  </a:ext>
                </a:extLst>
              </a:tr>
            </a:tbl>
          </a:graphicData>
        </a:graphic>
      </p:graphicFrame>
    </p:spTree>
    <p:extLst>
      <p:ext uri="{BB962C8B-B14F-4D97-AF65-F5344CB8AC3E}">
        <p14:creationId xmlns:p14="http://schemas.microsoft.com/office/powerpoint/2010/main" val="4252092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ummit Lake in foreground and Mount Rainier in background. Trees in foreground." title="Mount Rainier from Summit Lake"/>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15" r="15"/>
          <a:stretch>
            <a:fillRect/>
          </a:stretch>
        </p:blipFill>
        <p:spPr>
          <a:solidFill>
            <a:schemeClr val="accent2"/>
          </a:solidFill>
        </p:spPr>
      </p:pic>
      <p:sp>
        <p:nvSpPr>
          <p:cNvPr id="6" name="Text Placeholder 5"/>
          <p:cNvSpPr>
            <a:spLocks noGrp="1"/>
          </p:cNvSpPr>
          <p:nvPr>
            <p:ph type="body" sz="quarter" idx="12"/>
          </p:nvPr>
        </p:nvSpPr>
        <p:spPr>
          <a:xfrm>
            <a:off x="-941" y="4341044"/>
            <a:ext cx="12191999" cy="869583"/>
          </a:xfrm>
        </p:spPr>
        <p:txBody>
          <a:bodyPr>
            <a:noAutofit/>
          </a:bodyPr>
          <a:lstStyle/>
          <a:p>
            <a:r>
              <a:rPr lang="en-US" sz="4400" dirty="0" smtClean="0">
                <a:solidFill>
                  <a:srgbClr val="245794"/>
                </a:solidFill>
              </a:rPr>
              <a:t>Wrap Up </a:t>
            </a:r>
            <a:endParaRPr lang="en-US" sz="4400" dirty="0">
              <a:solidFill>
                <a:srgbClr val="245794"/>
              </a:solidFill>
            </a:endParaRPr>
          </a:p>
        </p:txBody>
      </p:sp>
      <p:sp>
        <p:nvSpPr>
          <p:cNvPr id="8" name="Rectangle 7"/>
          <p:cNvSpPr/>
          <p:nvPr/>
        </p:nvSpPr>
        <p:spPr>
          <a:xfrm>
            <a:off x="-941" y="3836277"/>
            <a:ext cx="12193882" cy="8029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9" tIns="30485" rIns="60969" bIns="3048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941" y="3916568"/>
            <a:ext cx="12193881" cy="5372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9" tIns="30485" rIns="60969" bIns="3048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7600" b="40503"/>
          <a:stretch/>
        </p:blipFill>
        <p:spPr>
          <a:xfrm>
            <a:off x="0" y="0"/>
            <a:ext cx="12192000" cy="3916568"/>
          </a:xfrm>
          <a:prstGeom prst="rect">
            <a:avLst/>
          </a:prstGeom>
        </p:spPr>
      </p:pic>
      <p:sp>
        <p:nvSpPr>
          <p:cNvPr id="4" name="Rectangle 3"/>
          <p:cNvSpPr/>
          <p:nvPr/>
        </p:nvSpPr>
        <p:spPr>
          <a:xfrm>
            <a:off x="906842" y="5000461"/>
            <a:ext cx="10571952" cy="769441"/>
          </a:xfrm>
          <a:prstGeom prst="rect">
            <a:avLst/>
          </a:prstGeom>
        </p:spPr>
        <p:txBody>
          <a:bodyPr wrap="square">
            <a:spAutoFit/>
          </a:bodyPr>
          <a:lstStyle/>
          <a:p>
            <a:pPr algn="ctr"/>
            <a:r>
              <a:rPr lang="en-US" sz="4400" dirty="0" smtClean="0"/>
              <a:t>Colleen Keltz</a:t>
            </a:r>
            <a:endParaRPr lang="en-US" sz="44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33883" b="5752"/>
          <a:stretch/>
        </p:blipFill>
        <p:spPr>
          <a:xfrm>
            <a:off x="-942" y="0"/>
            <a:ext cx="12192942" cy="4055633"/>
          </a:xfrm>
          <a:prstGeom prst="rect">
            <a:avLst/>
          </a:prstGeom>
        </p:spPr>
      </p:pic>
    </p:spTree>
    <p:extLst>
      <p:ext uri="{BB962C8B-B14F-4D97-AF65-F5344CB8AC3E}">
        <p14:creationId xmlns:p14="http://schemas.microsoft.com/office/powerpoint/2010/main" val="2491405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4089776"/>
            <a:ext cx="12191999" cy="703098"/>
          </a:xfrm>
        </p:spPr>
        <p:txBody>
          <a:bodyPr>
            <a:normAutofit/>
          </a:bodyPr>
          <a:lstStyle/>
          <a:p>
            <a:r>
              <a:rPr lang="en-US" dirty="0" smtClean="0">
                <a:solidFill>
                  <a:schemeClr val="accent1">
                    <a:lumMod val="50000"/>
                  </a:schemeClr>
                </a:solidFill>
              </a:rPr>
              <a:t>Water Quality Program Updates </a:t>
            </a:r>
            <a:endParaRPr lang="en-US" dirty="0">
              <a:solidFill>
                <a:schemeClr val="accent1">
                  <a:lumMod val="50000"/>
                </a:schemeClr>
              </a:solidFill>
            </a:endParaRPr>
          </a:p>
        </p:txBody>
      </p:sp>
      <p:sp>
        <p:nvSpPr>
          <p:cNvPr id="5" name="Text Placeholder 4"/>
          <p:cNvSpPr>
            <a:spLocks noGrp="1"/>
          </p:cNvSpPr>
          <p:nvPr>
            <p:ph type="body" sz="quarter" idx="12"/>
          </p:nvPr>
        </p:nvSpPr>
        <p:spPr>
          <a:xfrm>
            <a:off x="1" y="4792874"/>
            <a:ext cx="12191999" cy="793887"/>
          </a:xfrm>
        </p:spPr>
        <p:txBody>
          <a:bodyPr>
            <a:normAutofit/>
          </a:bodyPr>
          <a:lstStyle/>
          <a:p>
            <a:r>
              <a:rPr lang="en-US" sz="4400" dirty="0" smtClean="0"/>
              <a:t> Vince McGowan</a:t>
            </a:r>
            <a:endParaRPr lang="en-US" sz="4400" dirty="0"/>
          </a:p>
        </p:txBody>
      </p:sp>
      <p:pic>
        <p:nvPicPr>
          <p:cNvPr id="8" name="Picture Placeholder 1" descr="Manashtash Creek flowing over big boulders"/>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48" b="13348"/>
          <a:stretch>
            <a:fillRect/>
          </a:stretch>
        </p:blipFill>
        <p:spPr/>
      </p:pic>
    </p:spTree>
    <p:extLst>
      <p:ext uri="{BB962C8B-B14F-4D97-AF65-F5344CB8AC3E}">
        <p14:creationId xmlns:p14="http://schemas.microsoft.com/office/powerpoint/2010/main" val="4144921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4304377"/>
            <a:ext cx="12191999" cy="703098"/>
          </a:xfrm>
        </p:spPr>
        <p:txBody>
          <a:bodyPr>
            <a:normAutofit/>
          </a:bodyPr>
          <a:lstStyle/>
          <a:p>
            <a:r>
              <a:rPr lang="en-US" dirty="0" smtClean="0">
                <a:solidFill>
                  <a:schemeClr val="accent1">
                    <a:lumMod val="50000"/>
                  </a:schemeClr>
                </a:solidFill>
              </a:rPr>
              <a:t>Wastewater Discharge Permit Fees</a:t>
            </a:r>
            <a:endParaRPr lang="en-US" dirty="0">
              <a:solidFill>
                <a:schemeClr val="accent1">
                  <a:lumMod val="50000"/>
                </a:schemeClr>
              </a:solidFill>
            </a:endParaRPr>
          </a:p>
        </p:txBody>
      </p:sp>
      <p:sp>
        <p:nvSpPr>
          <p:cNvPr id="5" name="Text Placeholder 4"/>
          <p:cNvSpPr>
            <a:spLocks noGrp="1"/>
          </p:cNvSpPr>
          <p:nvPr>
            <p:ph type="body" sz="quarter" idx="12"/>
          </p:nvPr>
        </p:nvSpPr>
        <p:spPr>
          <a:xfrm>
            <a:off x="1" y="5007475"/>
            <a:ext cx="12191999" cy="793887"/>
          </a:xfrm>
        </p:spPr>
        <p:txBody>
          <a:bodyPr>
            <a:normAutofit/>
          </a:bodyPr>
          <a:lstStyle/>
          <a:p>
            <a:r>
              <a:rPr lang="en-US" sz="4400" dirty="0" smtClean="0"/>
              <a:t>David </a:t>
            </a:r>
            <a:r>
              <a:rPr lang="en-US" sz="4400" dirty="0" err="1" smtClean="0"/>
              <a:t>Giglio</a:t>
            </a:r>
            <a:endParaRPr lang="en-US" sz="4400" dirty="0"/>
          </a:p>
        </p:txBody>
      </p:sp>
      <p:pic>
        <p:nvPicPr>
          <p:cNvPr id="20" name="Picture Placeholder 1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1748" b="21748"/>
          <a:stretch>
            <a:fillRect/>
          </a:stretch>
        </p:blipFill>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808" b="18545"/>
          <a:stretch/>
        </p:blipFill>
        <p:spPr>
          <a:xfrm>
            <a:off x="0" y="-94949"/>
            <a:ext cx="12192000" cy="41847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7140"/>
            <a:ext cx="12192000" cy="4166916"/>
          </a:xfrm>
          <a:prstGeom prst="rect">
            <a:avLst/>
          </a:prstGeom>
        </p:spPr>
      </p:pic>
    </p:spTree>
    <p:extLst>
      <p:ext uri="{BB962C8B-B14F-4D97-AF65-F5344CB8AC3E}">
        <p14:creationId xmlns:p14="http://schemas.microsoft.com/office/powerpoint/2010/main" val="2217001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Water Quality </a:t>
            </a:r>
            <a:r>
              <a:rPr lang="en-US" dirty="0" smtClean="0"/>
              <a:t>Permit Fees</a:t>
            </a:r>
            <a:endParaRPr lang="en-US" dirty="0"/>
          </a:p>
        </p:txBody>
      </p:sp>
      <p:sp>
        <p:nvSpPr>
          <p:cNvPr id="3" name="Content Placeholder 2"/>
          <p:cNvSpPr>
            <a:spLocks noGrp="1"/>
          </p:cNvSpPr>
          <p:nvPr>
            <p:ph idx="1"/>
          </p:nvPr>
        </p:nvSpPr>
        <p:spPr/>
        <p:txBody>
          <a:bodyPr>
            <a:normAutofit/>
          </a:bodyPr>
          <a:lstStyle/>
          <a:p>
            <a:pPr marL="0" indent="0">
              <a:buNone/>
            </a:pPr>
            <a:r>
              <a:rPr lang="en-US" dirty="0"/>
              <a:t>RCW 90.48.465(1) </a:t>
            </a:r>
            <a:r>
              <a:rPr lang="en-US" dirty="0" smtClean="0"/>
              <a:t>creates the framework for water quality permit fees:</a:t>
            </a:r>
          </a:p>
          <a:p>
            <a:r>
              <a:rPr lang="en-US" dirty="0" smtClean="0"/>
              <a:t>Fees shall align with workload</a:t>
            </a:r>
          </a:p>
          <a:p>
            <a:r>
              <a:rPr lang="en-US" dirty="0" smtClean="0"/>
              <a:t>Fees shall fully recover the costs of permit administration</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20472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exception to the rule </a:t>
            </a:r>
            <a:endParaRPr lang="en-US" dirty="0"/>
          </a:p>
        </p:txBody>
      </p:sp>
      <p:sp>
        <p:nvSpPr>
          <p:cNvPr id="3" name="Content Placeholder 2"/>
          <p:cNvSpPr>
            <a:spLocks noGrp="1"/>
          </p:cNvSpPr>
          <p:nvPr>
            <p:ph idx="1"/>
          </p:nvPr>
        </p:nvSpPr>
        <p:spPr/>
        <p:txBody>
          <a:bodyPr/>
          <a:lstStyle/>
          <a:p>
            <a:pPr marL="0" indent="0">
              <a:buNone/>
            </a:pPr>
            <a:r>
              <a:rPr lang="en-US" dirty="0" smtClean="0"/>
              <a:t>Municipal wastewater permit fees are not aligned with the workload and costs to implement because of the </a:t>
            </a:r>
            <a:r>
              <a:rPr lang="en-US" b="1" dirty="0" smtClean="0"/>
              <a:t>municipal permit fee cap. </a:t>
            </a:r>
          </a:p>
          <a:p>
            <a:endParaRPr lang="en-US"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TextBox 4"/>
          <p:cNvSpPr txBox="1"/>
          <p:nvPr/>
        </p:nvSpPr>
        <p:spPr>
          <a:xfrm>
            <a:off x="1965108" y="2940030"/>
            <a:ext cx="7548322" cy="2677656"/>
          </a:xfrm>
          <a:prstGeom prst="rect">
            <a:avLst/>
          </a:prstGeom>
          <a:solidFill>
            <a:schemeClr val="accent3">
              <a:lumMod val="20000"/>
              <a:lumOff val="80000"/>
            </a:schemeClr>
          </a:solidFill>
          <a:ln w="19050">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688F"/>
                </a:solidFill>
                <a:effectLst/>
                <a:uLnTx/>
                <a:uFillTx/>
                <a:latin typeface="Franklin Gothic Book" panose="020B0503020102020204"/>
                <a:ea typeface="+mn-ea"/>
                <a:cs typeface="+mn-cs"/>
              </a:rPr>
              <a:t>“The annual fee paid by a municipality, as defined in 33 U.S.C. Sec. 1362, for all domestic wastewater facility permits issued under RCW 90.48.162 and 90.48.260 shall not exceed the total of a maximum of eighteen cents per month per residence or residential equivalent contributing to the municipality's wastewater system.”</a:t>
            </a:r>
            <a:endParaRPr kumimoji="0" lang="en-US" sz="2400" b="1" i="0" u="none" strike="noStrike" kern="1200" cap="none" spc="0" normalizeH="0" baseline="0" noProof="0" dirty="0">
              <a:ln>
                <a:noFill/>
              </a:ln>
              <a:solidFill>
                <a:srgbClr val="44688F"/>
              </a:solidFill>
              <a:effectLst/>
              <a:uLnTx/>
              <a:uFillTx/>
              <a:latin typeface="Franklin Gothic Book" panose="020B05030201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688F">
                    <a:lumMod val="60000"/>
                    <a:lumOff val="40000"/>
                  </a:srgbClr>
                </a:solidFill>
                <a:effectLst/>
                <a:uLnTx/>
                <a:uFillTx/>
                <a:latin typeface="Franklin Gothic Book" panose="020B0503020102020204"/>
                <a:ea typeface="+mn-ea"/>
                <a:cs typeface="+mn-cs"/>
              </a:rPr>
              <a:t>RCW </a:t>
            </a:r>
            <a:r>
              <a:rPr kumimoji="0" lang="en-US" sz="2000" b="0" i="0" u="none" strike="noStrike" kern="1200" cap="none" spc="0" normalizeH="0" baseline="0" noProof="0" dirty="0" smtClean="0">
                <a:ln>
                  <a:noFill/>
                </a:ln>
                <a:solidFill>
                  <a:srgbClr val="44688F">
                    <a:lumMod val="60000"/>
                    <a:lumOff val="40000"/>
                  </a:srgbClr>
                </a:solidFill>
                <a:effectLst/>
                <a:uLnTx/>
                <a:uFillTx/>
                <a:latin typeface="Franklin Gothic Book" panose="020B0503020102020204"/>
                <a:ea typeface="+mn-ea"/>
                <a:cs typeface="+mn-cs"/>
              </a:rPr>
              <a:t>90.48.465(2) </a:t>
            </a:r>
            <a:endParaRPr kumimoji="0" lang="en-US" sz="2000" b="0" i="0" u="none" strike="noStrike" kern="1200" cap="none" spc="0" normalizeH="0" baseline="0" noProof="0" dirty="0">
              <a:ln>
                <a:noFill/>
              </a:ln>
              <a:solidFill>
                <a:srgbClr val="44688F">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806914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exception: domestic wastewater permits</a:t>
            </a:r>
            <a:endParaRPr lang="en-US" dirty="0"/>
          </a:p>
        </p:txBody>
      </p:sp>
      <p:sp>
        <p:nvSpPr>
          <p:cNvPr id="3" name="Content Placeholder 2"/>
          <p:cNvSpPr>
            <a:spLocks noGrp="1"/>
          </p:cNvSpPr>
          <p:nvPr>
            <p:ph idx="1"/>
          </p:nvPr>
        </p:nvSpPr>
        <p:spPr>
          <a:xfrm>
            <a:off x="615576" y="1775012"/>
            <a:ext cx="3277155" cy="4401951"/>
          </a:xfrm>
        </p:spPr>
        <p:txBody>
          <a:bodyPr/>
          <a:lstStyle/>
          <a:p>
            <a:pPr marL="0" indent="0">
              <a:buNone/>
            </a:pPr>
            <a:r>
              <a:rPr lang="en-US" dirty="0" smtClean="0"/>
              <a:t>The cap means permit fee revenue covers only 2/3 of current staffing costs. </a:t>
            </a:r>
          </a:p>
          <a:p>
            <a:pPr marL="0" indent="0">
              <a:buNone/>
            </a:pPr>
            <a:r>
              <a:rPr lang="en-US" dirty="0" smtClean="0"/>
              <a:t>This staffing level is not adequate to keep permits up to date.</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graphicFrame>
        <p:nvGraphicFramePr>
          <p:cNvPr id="6" name="Chart 5"/>
          <p:cNvGraphicFramePr>
            <a:graphicFrameLocks noGrp="1"/>
          </p:cNvGraphicFramePr>
          <p:nvPr>
            <p:extLst/>
          </p:nvPr>
        </p:nvGraphicFramePr>
        <p:xfrm>
          <a:off x="3892732" y="1535953"/>
          <a:ext cx="7524206" cy="4525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3983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cost to rate payers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The </a:t>
            </a:r>
            <a:r>
              <a:rPr lang="en-US" dirty="0" smtClean="0"/>
              <a:t>current fees are </a:t>
            </a:r>
            <a:r>
              <a:rPr lang="en-US" b="1" dirty="0" smtClean="0"/>
              <a:t>18 </a:t>
            </a:r>
            <a:r>
              <a:rPr lang="en-US" b="1" dirty="0"/>
              <a:t>cents </a:t>
            </a:r>
            <a:r>
              <a:rPr lang="en-US" dirty="0"/>
              <a:t>per </a:t>
            </a:r>
            <a:r>
              <a:rPr lang="en-US" dirty="0" smtClean="0"/>
              <a:t>household per month. </a:t>
            </a:r>
          </a:p>
          <a:p>
            <a:pPr marL="0" indent="0">
              <a:buNone/>
            </a:pPr>
            <a:r>
              <a:rPr lang="en-US" b="1" dirty="0" smtClean="0">
                <a:solidFill>
                  <a:schemeClr val="accent1"/>
                </a:solidFill>
              </a:rPr>
              <a:t>What does Ecology need to recover costs?</a:t>
            </a:r>
          </a:p>
          <a:p>
            <a:pPr marL="0" indent="0">
              <a:buNone/>
            </a:pPr>
            <a:r>
              <a:rPr lang="en-US" dirty="0" smtClean="0"/>
              <a:t>We </a:t>
            </a:r>
            <a:r>
              <a:rPr lang="en-US" i="1" dirty="0" smtClean="0"/>
              <a:t>estimate</a:t>
            </a:r>
            <a:r>
              <a:rPr lang="en-US" dirty="0" smtClean="0"/>
              <a:t> raising the fee to the equivalent </a:t>
            </a:r>
            <a:r>
              <a:rPr lang="en-US" b="1" dirty="0" smtClean="0"/>
              <a:t>35 cents </a:t>
            </a:r>
            <a:r>
              <a:rPr lang="en-US" dirty="0" smtClean="0"/>
              <a:t>per household would allow Ecology to provide better service to municipalities and other permittees. </a:t>
            </a:r>
          </a:p>
          <a:p>
            <a:pPr marL="0" indent="0">
              <a:buNone/>
            </a:pPr>
            <a:r>
              <a:rPr lang="en-US" dirty="0" smtClean="0"/>
              <a:t>This is an early estimate, with more work to be done with permittees and stakeholders. We would not expect a new fee to cost rate payers more than $4-5 per year. </a:t>
            </a:r>
          </a:p>
          <a:p>
            <a:pPr marL="0" indent="0">
              <a:buNone/>
            </a:pPr>
            <a:r>
              <a:rPr lang="en-US" b="1" dirty="0" smtClean="0"/>
              <a:t>The cost to rate payers can remain low and solve cascading </a:t>
            </a:r>
            <a:r>
              <a:rPr lang="en-US" b="1" dirty="0"/>
              <a:t>problems for permittees and Ecology. </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82132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20395</TotalTime>
  <Words>2002</Words>
  <Application>Microsoft Office PowerPoint</Application>
  <PresentationFormat>Widescreen</PresentationFormat>
  <Paragraphs>287</Paragraphs>
  <Slides>30</Slides>
  <Notes>11</Notes>
  <HiddenSlides>1</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ＭＳ Ｐゴシック</vt:lpstr>
      <vt:lpstr>游ゴシック</vt:lpstr>
      <vt:lpstr>游ゴシック Light</vt:lpstr>
      <vt:lpstr>Arial</vt:lpstr>
      <vt:lpstr>Calibri</vt:lpstr>
      <vt:lpstr>Calibri Light</vt:lpstr>
      <vt:lpstr>Century Gothic</vt:lpstr>
      <vt:lpstr>Franklin Gothic</vt:lpstr>
      <vt:lpstr>Franklin Gothic Book</vt:lpstr>
      <vt:lpstr>Franklin Gothic Medium</vt:lpstr>
      <vt:lpstr>Roboto</vt:lpstr>
      <vt:lpstr>Rockwell</vt:lpstr>
      <vt:lpstr>Wingdings</vt:lpstr>
      <vt:lpstr>Office Theme</vt:lpstr>
      <vt:lpstr>1_Office Theme</vt:lpstr>
      <vt:lpstr>4_Office Theme</vt:lpstr>
      <vt:lpstr>2_Office Theme</vt:lpstr>
      <vt:lpstr>3_Office Theme</vt:lpstr>
      <vt:lpstr>Welcome to the Water Quality Partnership </vt:lpstr>
      <vt:lpstr>Navigating webinar features</vt:lpstr>
      <vt:lpstr>Water Quality Partnership December 10, 2020</vt:lpstr>
      <vt:lpstr>Water Quality Program Updates </vt:lpstr>
      <vt:lpstr>Wastewater Discharge Permit Fees</vt:lpstr>
      <vt:lpstr>Background: Water Quality Permit Fees</vt:lpstr>
      <vt:lpstr>The exception to the rule </vt:lpstr>
      <vt:lpstr>The exception: domestic wastewater permits</vt:lpstr>
      <vt:lpstr>The cost to rate payers</vt:lpstr>
      <vt:lpstr>Problem #1 – Revenue Shortfall</vt:lpstr>
      <vt:lpstr>Problem #1 – Revenue Shortfall</vt:lpstr>
      <vt:lpstr>Problem #2 – Fee Inequities </vt:lpstr>
      <vt:lpstr>Problem #3 – Nutrient Pollution</vt:lpstr>
      <vt:lpstr>Our Legislative Proposal</vt:lpstr>
      <vt:lpstr>Thank you</vt:lpstr>
      <vt:lpstr>Background: Water Quality Permit Fees</vt:lpstr>
      <vt:lpstr>Current work on Tires and 6PPD</vt:lpstr>
      <vt:lpstr>PowerPoint Presentation</vt:lpstr>
      <vt:lpstr>General Permit Updates – Fact Sheet</vt:lpstr>
      <vt:lpstr>Watershed Management Updates</vt:lpstr>
      <vt:lpstr>Watershed Management Section Updates</vt:lpstr>
      <vt:lpstr>Watershed Management Section Updates</vt:lpstr>
      <vt:lpstr>Washington’s 2018 Water Quality Assessment Updates</vt:lpstr>
      <vt:lpstr>What is the Water Quality Assessment?</vt:lpstr>
      <vt:lpstr>WQA results publicly accessible</vt:lpstr>
      <vt:lpstr>2018 Water Quality Assessment</vt:lpstr>
      <vt:lpstr>PowerPoint Presentation</vt:lpstr>
      <vt:lpstr>Candidate WQA and 303(d) List Submittal</vt:lpstr>
      <vt:lpstr>Next Steps</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 2021 Water Quality Partnership</dc:title>
  <dc:subject>Standard WQP PP Template</dc:subject>
  <dc:creator>Holbrook, Chanele (ECY)</dc:creator>
  <cp:keywords>Water Quality Partnership</cp:keywords>
  <cp:lastModifiedBy>Keltz, Colleen (ECY)</cp:lastModifiedBy>
  <cp:revision>91</cp:revision>
  <dcterms:created xsi:type="dcterms:W3CDTF">2020-06-16T21:03:32Z</dcterms:created>
  <dcterms:modified xsi:type="dcterms:W3CDTF">2021-09-30T16:26:24Z</dcterms:modified>
</cp:coreProperties>
</file>