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81" r:id="rId15"/>
    <p:sldId id="276" r:id="rId16"/>
    <p:sldId id="278" r:id="rId17"/>
    <p:sldId id="279" r:id="rId18"/>
    <p:sldId id="285" r:id="rId19"/>
    <p:sldId id="283" r:id="rId20"/>
    <p:sldId id="28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ses461\AppData\Local\Microsoft\Windows\Temporary%20Internet%20Files\Content.Outlook\YG3GTDLS\WENATCHEE%20RIVER%20AT%20MONITOR%202016%20with%202%20yrs%20dail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Times New Roman"/>
                <a:ea typeface="Times New Roman"/>
                <a:cs typeface="Times New Roman"/>
              </a:defRPr>
            </a:pPr>
            <a:r>
              <a:rPr lang="en-US"/>
              <a:t>WENATCHEE RIVER AT MONITOR, WA
Flow Exceedence Probability Hydrograph
with Two Years of Daily Flows
USGS gage 12462500; Period of Record: 1963 - 2016</a:t>
            </a:r>
          </a:p>
        </c:rich>
      </c:tx>
      <c:layout>
        <c:manualLayout>
          <c:xMode val="edge"/>
          <c:yMode val="edge"/>
          <c:x val="0.30188679245283018"/>
          <c:y val="1.6313213703099511E-3"/>
        </c:manualLayout>
      </c:layout>
      <c:overlay val="0"/>
      <c:spPr>
        <a:noFill/>
        <a:ln w="25400">
          <a:noFill/>
        </a:ln>
      </c:spPr>
    </c:title>
    <c:autoTitleDeleted val="0"/>
    <c:plotArea>
      <c:layout>
        <c:manualLayout>
          <c:layoutTarget val="inner"/>
          <c:xMode val="edge"/>
          <c:yMode val="edge"/>
          <c:x val="7.1505511811023617E-2"/>
          <c:y val="0.15062870673835158"/>
          <c:w val="0.89936284631087782"/>
          <c:h val="0.80106151620372357"/>
        </c:manualLayout>
      </c:layout>
      <c:lineChart>
        <c:grouping val="standard"/>
        <c:varyColors val="0"/>
        <c:ser>
          <c:idx val="3"/>
          <c:order val="0"/>
          <c:tx>
            <c:strRef>
              <c:f>dvstat!$I$31</c:f>
              <c:strCache>
                <c:ptCount val="1"/>
                <c:pt idx="0">
                  <c:v>10% exceedance</c:v>
                </c:pt>
              </c:strCache>
            </c:strRef>
          </c:tx>
          <c:spPr>
            <a:ln w="12700">
              <a:solidFill>
                <a:srgbClr val="3366FF"/>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dvstat!$I$32:$I$397</c:f>
              <c:numCache>
                <c:formatCode>General</c:formatCode>
                <c:ptCount val="366"/>
                <c:pt idx="0">
                  <c:v>1730</c:v>
                </c:pt>
                <c:pt idx="1">
                  <c:v>1780</c:v>
                </c:pt>
                <c:pt idx="2">
                  <c:v>1620</c:v>
                </c:pt>
                <c:pt idx="3">
                  <c:v>1610</c:v>
                </c:pt>
                <c:pt idx="4">
                  <c:v>1840</c:v>
                </c:pt>
                <c:pt idx="5">
                  <c:v>1700</c:v>
                </c:pt>
                <c:pt idx="6">
                  <c:v>1650</c:v>
                </c:pt>
                <c:pt idx="7">
                  <c:v>1560</c:v>
                </c:pt>
                <c:pt idx="8">
                  <c:v>1940</c:v>
                </c:pt>
                <c:pt idx="9">
                  <c:v>1810</c:v>
                </c:pt>
                <c:pt idx="10">
                  <c:v>1830</c:v>
                </c:pt>
                <c:pt idx="11">
                  <c:v>1950</c:v>
                </c:pt>
                <c:pt idx="12">
                  <c:v>1900</c:v>
                </c:pt>
                <c:pt idx="13">
                  <c:v>1660</c:v>
                </c:pt>
                <c:pt idx="14">
                  <c:v>1590</c:v>
                </c:pt>
                <c:pt idx="15">
                  <c:v>1780</c:v>
                </c:pt>
                <c:pt idx="16">
                  <c:v>1790</c:v>
                </c:pt>
                <c:pt idx="17">
                  <c:v>1750</c:v>
                </c:pt>
                <c:pt idx="18">
                  <c:v>1920</c:v>
                </c:pt>
                <c:pt idx="19">
                  <c:v>2230</c:v>
                </c:pt>
                <c:pt idx="20">
                  <c:v>2080</c:v>
                </c:pt>
                <c:pt idx="21">
                  <c:v>2010</c:v>
                </c:pt>
                <c:pt idx="22">
                  <c:v>2320</c:v>
                </c:pt>
                <c:pt idx="23">
                  <c:v>2140</c:v>
                </c:pt>
                <c:pt idx="24">
                  <c:v>2200</c:v>
                </c:pt>
                <c:pt idx="25">
                  <c:v>2540</c:v>
                </c:pt>
                <c:pt idx="26">
                  <c:v>2940</c:v>
                </c:pt>
                <c:pt idx="27">
                  <c:v>2660</c:v>
                </c:pt>
                <c:pt idx="28">
                  <c:v>2920</c:v>
                </c:pt>
                <c:pt idx="29">
                  <c:v>3330</c:v>
                </c:pt>
                <c:pt idx="30">
                  <c:v>4890</c:v>
                </c:pt>
                <c:pt idx="31">
                  <c:v>5740</c:v>
                </c:pt>
                <c:pt idx="32">
                  <c:v>4920</c:v>
                </c:pt>
                <c:pt idx="33">
                  <c:v>4310</c:v>
                </c:pt>
                <c:pt idx="34">
                  <c:v>4200</c:v>
                </c:pt>
                <c:pt idx="35">
                  <c:v>4120</c:v>
                </c:pt>
                <c:pt idx="36">
                  <c:v>4690</c:v>
                </c:pt>
                <c:pt idx="37">
                  <c:v>4370</c:v>
                </c:pt>
                <c:pt idx="38">
                  <c:v>4660</c:v>
                </c:pt>
                <c:pt idx="39">
                  <c:v>4320</c:v>
                </c:pt>
                <c:pt idx="40">
                  <c:v>4280</c:v>
                </c:pt>
                <c:pt idx="41">
                  <c:v>3730</c:v>
                </c:pt>
                <c:pt idx="42">
                  <c:v>6250</c:v>
                </c:pt>
                <c:pt idx="43">
                  <c:v>5160</c:v>
                </c:pt>
                <c:pt idx="44">
                  <c:v>6650</c:v>
                </c:pt>
                <c:pt idx="45">
                  <c:v>7310</c:v>
                </c:pt>
                <c:pt idx="46">
                  <c:v>6310</c:v>
                </c:pt>
                <c:pt idx="47">
                  <c:v>5380</c:v>
                </c:pt>
                <c:pt idx="48">
                  <c:v>4470</c:v>
                </c:pt>
                <c:pt idx="49">
                  <c:v>4200</c:v>
                </c:pt>
                <c:pt idx="50">
                  <c:v>3930</c:v>
                </c:pt>
                <c:pt idx="51">
                  <c:v>3590</c:v>
                </c:pt>
                <c:pt idx="52">
                  <c:v>4220</c:v>
                </c:pt>
                <c:pt idx="53">
                  <c:v>3540</c:v>
                </c:pt>
                <c:pt idx="54">
                  <c:v>3780</c:v>
                </c:pt>
                <c:pt idx="55">
                  <c:v>4140</c:v>
                </c:pt>
                <c:pt idx="56">
                  <c:v>5320</c:v>
                </c:pt>
                <c:pt idx="57">
                  <c:v>4950</c:v>
                </c:pt>
                <c:pt idx="58">
                  <c:v>4110</c:v>
                </c:pt>
                <c:pt idx="59">
                  <c:v>3630</c:v>
                </c:pt>
                <c:pt idx="60">
                  <c:v>3600</c:v>
                </c:pt>
                <c:pt idx="61">
                  <c:v>3440</c:v>
                </c:pt>
                <c:pt idx="62">
                  <c:v>4770</c:v>
                </c:pt>
                <c:pt idx="63">
                  <c:v>4030</c:v>
                </c:pt>
                <c:pt idx="64">
                  <c:v>5010</c:v>
                </c:pt>
                <c:pt idx="65">
                  <c:v>5860</c:v>
                </c:pt>
                <c:pt idx="66">
                  <c:v>5090</c:v>
                </c:pt>
                <c:pt idx="67">
                  <c:v>4300</c:v>
                </c:pt>
                <c:pt idx="68">
                  <c:v>3730</c:v>
                </c:pt>
                <c:pt idx="69">
                  <c:v>4200</c:v>
                </c:pt>
                <c:pt idx="70">
                  <c:v>4090</c:v>
                </c:pt>
                <c:pt idx="71">
                  <c:v>4610</c:v>
                </c:pt>
                <c:pt idx="72">
                  <c:v>4590</c:v>
                </c:pt>
                <c:pt idx="73">
                  <c:v>4530</c:v>
                </c:pt>
                <c:pt idx="74">
                  <c:v>4890</c:v>
                </c:pt>
                <c:pt idx="75">
                  <c:v>4520</c:v>
                </c:pt>
                <c:pt idx="76">
                  <c:v>4170</c:v>
                </c:pt>
                <c:pt idx="77">
                  <c:v>3890</c:v>
                </c:pt>
                <c:pt idx="78">
                  <c:v>3630</c:v>
                </c:pt>
                <c:pt idx="79">
                  <c:v>3570</c:v>
                </c:pt>
                <c:pt idx="80">
                  <c:v>3320</c:v>
                </c:pt>
                <c:pt idx="81">
                  <c:v>3300</c:v>
                </c:pt>
                <c:pt idx="82">
                  <c:v>3300</c:v>
                </c:pt>
                <c:pt idx="83">
                  <c:v>3100</c:v>
                </c:pt>
                <c:pt idx="84">
                  <c:v>3000</c:v>
                </c:pt>
                <c:pt idx="85">
                  <c:v>3000</c:v>
                </c:pt>
                <c:pt idx="86">
                  <c:v>3180</c:v>
                </c:pt>
                <c:pt idx="87">
                  <c:v>2970</c:v>
                </c:pt>
                <c:pt idx="88">
                  <c:v>2820</c:v>
                </c:pt>
                <c:pt idx="89">
                  <c:v>2730</c:v>
                </c:pt>
                <c:pt idx="90">
                  <c:v>2850</c:v>
                </c:pt>
                <c:pt idx="91">
                  <c:v>2580</c:v>
                </c:pt>
                <c:pt idx="92">
                  <c:v>2510</c:v>
                </c:pt>
                <c:pt idx="93">
                  <c:v>2780</c:v>
                </c:pt>
                <c:pt idx="94">
                  <c:v>2820</c:v>
                </c:pt>
                <c:pt idx="95">
                  <c:v>3170</c:v>
                </c:pt>
                <c:pt idx="96">
                  <c:v>3080</c:v>
                </c:pt>
                <c:pt idx="97">
                  <c:v>3140</c:v>
                </c:pt>
                <c:pt idx="98">
                  <c:v>3740</c:v>
                </c:pt>
                <c:pt idx="99">
                  <c:v>4170</c:v>
                </c:pt>
                <c:pt idx="100">
                  <c:v>4090</c:v>
                </c:pt>
                <c:pt idx="101">
                  <c:v>3750</c:v>
                </c:pt>
                <c:pt idx="102">
                  <c:v>3730</c:v>
                </c:pt>
                <c:pt idx="103">
                  <c:v>3450</c:v>
                </c:pt>
                <c:pt idx="104">
                  <c:v>3180</c:v>
                </c:pt>
                <c:pt idx="105">
                  <c:v>3030</c:v>
                </c:pt>
                <c:pt idx="106">
                  <c:v>3580</c:v>
                </c:pt>
                <c:pt idx="107">
                  <c:v>3660</c:v>
                </c:pt>
                <c:pt idx="108">
                  <c:v>3760</c:v>
                </c:pt>
                <c:pt idx="109">
                  <c:v>4230</c:v>
                </c:pt>
                <c:pt idx="110">
                  <c:v>4300</c:v>
                </c:pt>
                <c:pt idx="111">
                  <c:v>4030</c:v>
                </c:pt>
                <c:pt idx="112">
                  <c:v>3610</c:v>
                </c:pt>
                <c:pt idx="113">
                  <c:v>3380</c:v>
                </c:pt>
                <c:pt idx="114">
                  <c:v>3200</c:v>
                </c:pt>
                <c:pt idx="115">
                  <c:v>3250</c:v>
                </c:pt>
                <c:pt idx="116">
                  <c:v>4200</c:v>
                </c:pt>
                <c:pt idx="117">
                  <c:v>4090</c:v>
                </c:pt>
                <c:pt idx="118">
                  <c:v>4050</c:v>
                </c:pt>
                <c:pt idx="119">
                  <c:v>4280</c:v>
                </c:pt>
                <c:pt idx="120">
                  <c:v>4120</c:v>
                </c:pt>
                <c:pt idx="121">
                  <c:v>4000</c:v>
                </c:pt>
                <c:pt idx="122">
                  <c:v>3960</c:v>
                </c:pt>
                <c:pt idx="123">
                  <c:v>3870</c:v>
                </c:pt>
                <c:pt idx="124">
                  <c:v>3680</c:v>
                </c:pt>
                <c:pt idx="125">
                  <c:v>3560</c:v>
                </c:pt>
                <c:pt idx="126">
                  <c:v>3410</c:v>
                </c:pt>
                <c:pt idx="127">
                  <c:v>3560</c:v>
                </c:pt>
                <c:pt idx="128">
                  <c:v>3590</c:v>
                </c:pt>
                <c:pt idx="129">
                  <c:v>3630</c:v>
                </c:pt>
                <c:pt idx="130">
                  <c:v>3390</c:v>
                </c:pt>
                <c:pt idx="131">
                  <c:v>3150</c:v>
                </c:pt>
                <c:pt idx="132">
                  <c:v>3060</c:v>
                </c:pt>
                <c:pt idx="133">
                  <c:v>3050</c:v>
                </c:pt>
                <c:pt idx="134">
                  <c:v>2980</c:v>
                </c:pt>
                <c:pt idx="135">
                  <c:v>3020</c:v>
                </c:pt>
                <c:pt idx="136">
                  <c:v>3030</c:v>
                </c:pt>
                <c:pt idx="137">
                  <c:v>4210</c:v>
                </c:pt>
                <c:pt idx="138">
                  <c:v>4310</c:v>
                </c:pt>
                <c:pt idx="139">
                  <c:v>4760</c:v>
                </c:pt>
                <c:pt idx="140">
                  <c:v>4420</c:v>
                </c:pt>
                <c:pt idx="141">
                  <c:v>4940</c:v>
                </c:pt>
                <c:pt idx="142">
                  <c:v>6870</c:v>
                </c:pt>
                <c:pt idx="143">
                  <c:v>5870</c:v>
                </c:pt>
                <c:pt idx="144">
                  <c:v>5590</c:v>
                </c:pt>
                <c:pt idx="145">
                  <c:v>5280</c:v>
                </c:pt>
                <c:pt idx="146">
                  <c:v>4870</c:v>
                </c:pt>
                <c:pt idx="147">
                  <c:v>4700</c:v>
                </c:pt>
                <c:pt idx="148">
                  <c:v>4290</c:v>
                </c:pt>
                <c:pt idx="149">
                  <c:v>4010</c:v>
                </c:pt>
                <c:pt idx="150">
                  <c:v>4090</c:v>
                </c:pt>
                <c:pt idx="151">
                  <c:v>7130</c:v>
                </c:pt>
                <c:pt idx="152">
                  <c:v>4050</c:v>
                </c:pt>
                <c:pt idx="153">
                  <c:v>4040</c:v>
                </c:pt>
                <c:pt idx="154">
                  <c:v>3900</c:v>
                </c:pt>
                <c:pt idx="155">
                  <c:v>3770</c:v>
                </c:pt>
                <c:pt idx="156">
                  <c:v>3530</c:v>
                </c:pt>
                <c:pt idx="157">
                  <c:v>3390</c:v>
                </c:pt>
                <c:pt idx="158">
                  <c:v>3280</c:v>
                </c:pt>
                <c:pt idx="159">
                  <c:v>3100</c:v>
                </c:pt>
                <c:pt idx="160">
                  <c:v>4110</c:v>
                </c:pt>
                <c:pt idx="161">
                  <c:v>4980</c:v>
                </c:pt>
                <c:pt idx="162">
                  <c:v>4860</c:v>
                </c:pt>
                <c:pt idx="163">
                  <c:v>4780</c:v>
                </c:pt>
                <c:pt idx="164">
                  <c:v>4470</c:v>
                </c:pt>
                <c:pt idx="165">
                  <c:v>4470</c:v>
                </c:pt>
                <c:pt idx="166">
                  <c:v>4660</c:v>
                </c:pt>
                <c:pt idx="167">
                  <c:v>4830</c:v>
                </c:pt>
                <c:pt idx="168">
                  <c:v>5020</c:v>
                </c:pt>
                <c:pt idx="169">
                  <c:v>4830</c:v>
                </c:pt>
                <c:pt idx="170">
                  <c:v>4670</c:v>
                </c:pt>
                <c:pt idx="171">
                  <c:v>4370</c:v>
                </c:pt>
                <c:pt idx="172">
                  <c:v>4250</c:v>
                </c:pt>
                <c:pt idx="173">
                  <c:v>4330</c:v>
                </c:pt>
                <c:pt idx="174">
                  <c:v>4220</c:v>
                </c:pt>
                <c:pt idx="175">
                  <c:v>4160</c:v>
                </c:pt>
                <c:pt idx="176">
                  <c:v>4130</c:v>
                </c:pt>
                <c:pt idx="177">
                  <c:v>4170</c:v>
                </c:pt>
                <c:pt idx="178">
                  <c:v>4150</c:v>
                </c:pt>
                <c:pt idx="179">
                  <c:v>4410</c:v>
                </c:pt>
                <c:pt idx="180">
                  <c:v>4770</c:v>
                </c:pt>
                <c:pt idx="181">
                  <c:v>4790</c:v>
                </c:pt>
                <c:pt idx="182">
                  <c:v>4900</c:v>
                </c:pt>
                <c:pt idx="183">
                  <c:v>5040</c:v>
                </c:pt>
                <c:pt idx="184">
                  <c:v>5320</c:v>
                </c:pt>
                <c:pt idx="185">
                  <c:v>5570</c:v>
                </c:pt>
                <c:pt idx="186">
                  <c:v>5470</c:v>
                </c:pt>
                <c:pt idx="187">
                  <c:v>5440</c:v>
                </c:pt>
                <c:pt idx="188">
                  <c:v>5030</c:v>
                </c:pt>
                <c:pt idx="189">
                  <c:v>5110</c:v>
                </c:pt>
                <c:pt idx="190">
                  <c:v>5750</c:v>
                </c:pt>
                <c:pt idx="191">
                  <c:v>6250</c:v>
                </c:pt>
                <c:pt idx="192">
                  <c:v>6090</c:v>
                </c:pt>
                <c:pt idx="193">
                  <c:v>6200</c:v>
                </c:pt>
                <c:pt idx="194">
                  <c:v>6110</c:v>
                </c:pt>
                <c:pt idx="195">
                  <c:v>6050</c:v>
                </c:pt>
                <c:pt idx="196">
                  <c:v>6930</c:v>
                </c:pt>
                <c:pt idx="197">
                  <c:v>7620</c:v>
                </c:pt>
                <c:pt idx="198">
                  <c:v>7630</c:v>
                </c:pt>
                <c:pt idx="199">
                  <c:v>7300</c:v>
                </c:pt>
                <c:pt idx="200">
                  <c:v>6940</c:v>
                </c:pt>
                <c:pt idx="201">
                  <c:v>6760</c:v>
                </c:pt>
                <c:pt idx="202">
                  <c:v>7600</c:v>
                </c:pt>
                <c:pt idx="203">
                  <c:v>8360</c:v>
                </c:pt>
                <c:pt idx="204">
                  <c:v>8110</c:v>
                </c:pt>
                <c:pt idx="205">
                  <c:v>7990</c:v>
                </c:pt>
                <c:pt idx="206">
                  <c:v>8300</c:v>
                </c:pt>
                <c:pt idx="207">
                  <c:v>7840</c:v>
                </c:pt>
                <c:pt idx="208">
                  <c:v>8030</c:v>
                </c:pt>
                <c:pt idx="209">
                  <c:v>8170</c:v>
                </c:pt>
                <c:pt idx="210">
                  <c:v>8040</c:v>
                </c:pt>
                <c:pt idx="211">
                  <c:v>8510</c:v>
                </c:pt>
                <c:pt idx="212">
                  <c:v>9200</c:v>
                </c:pt>
                <c:pt idx="213">
                  <c:v>9100</c:v>
                </c:pt>
                <c:pt idx="214">
                  <c:v>8510</c:v>
                </c:pt>
                <c:pt idx="215">
                  <c:v>8940</c:v>
                </c:pt>
                <c:pt idx="216">
                  <c:v>9310</c:v>
                </c:pt>
                <c:pt idx="217">
                  <c:v>9410</c:v>
                </c:pt>
                <c:pt idx="218">
                  <c:v>11200</c:v>
                </c:pt>
                <c:pt idx="219">
                  <c:v>12400</c:v>
                </c:pt>
                <c:pt idx="220">
                  <c:v>13200</c:v>
                </c:pt>
                <c:pt idx="221">
                  <c:v>13500</c:v>
                </c:pt>
                <c:pt idx="222">
                  <c:v>13400</c:v>
                </c:pt>
                <c:pt idx="223">
                  <c:v>13400</c:v>
                </c:pt>
                <c:pt idx="224">
                  <c:v>13400</c:v>
                </c:pt>
                <c:pt idx="225">
                  <c:v>16200</c:v>
                </c:pt>
                <c:pt idx="226">
                  <c:v>16100</c:v>
                </c:pt>
                <c:pt idx="227">
                  <c:v>13400</c:v>
                </c:pt>
                <c:pt idx="228">
                  <c:v>14500</c:v>
                </c:pt>
                <c:pt idx="229">
                  <c:v>14700</c:v>
                </c:pt>
                <c:pt idx="230">
                  <c:v>14300</c:v>
                </c:pt>
                <c:pt idx="231">
                  <c:v>13100</c:v>
                </c:pt>
                <c:pt idx="232">
                  <c:v>13400</c:v>
                </c:pt>
                <c:pt idx="233">
                  <c:v>14100</c:v>
                </c:pt>
                <c:pt idx="234">
                  <c:v>13900</c:v>
                </c:pt>
                <c:pt idx="235">
                  <c:v>13300</c:v>
                </c:pt>
                <c:pt idx="236">
                  <c:v>13400</c:v>
                </c:pt>
                <c:pt idx="237">
                  <c:v>14000</c:v>
                </c:pt>
                <c:pt idx="238">
                  <c:v>13700</c:v>
                </c:pt>
                <c:pt idx="239">
                  <c:v>13900</c:v>
                </c:pt>
                <c:pt idx="240">
                  <c:v>14500</c:v>
                </c:pt>
                <c:pt idx="241">
                  <c:v>14900</c:v>
                </c:pt>
                <c:pt idx="242">
                  <c:v>15300</c:v>
                </c:pt>
                <c:pt idx="243">
                  <c:v>15900</c:v>
                </c:pt>
                <c:pt idx="244">
                  <c:v>16000</c:v>
                </c:pt>
                <c:pt idx="245">
                  <c:v>17100</c:v>
                </c:pt>
                <c:pt idx="246">
                  <c:v>16000</c:v>
                </c:pt>
                <c:pt idx="247">
                  <c:v>16200</c:v>
                </c:pt>
                <c:pt idx="248">
                  <c:v>16100</c:v>
                </c:pt>
                <c:pt idx="249">
                  <c:v>15700</c:v>
                </c:pt>
                <c:pt idx="250">
                  <c:v>14700</c:v>
                </c:pt>
                <c:pt idx="251">
                  <c:v>14500</c:v>
                </c:pt>
                <c:pt idx="252">
                  <c:v>13700</c:v>
                </c:pt>
                <c:pt idx="253">
                  <c:v>13300</c:v>
                </c:pt>
                <c:pt idx="254">
                  <c:v>14000</c:v>
                </c:pt>
                <c:pt idx="255">
                  <c:v>14900</c:v>
                </c:pt>
                <c:pt idx="256">
                  <c:v>15100</c:v>
                </c:pt>
                <c:pt idx="257">
                  <c:v>14800</c:v>
                </c:pt>
                <c:pt idx="258">
                  <c:v>15700</c:v>
                </c:pt>
                <c:pt idx="259">
                  <c:v>16400</c:v>
                </c:pt>
                <c:pt idx="260">
                  <c:v>16000</c:v>
                </c:pt>
                <c:pt idx="261">
                  <c:v>15500</c:v>
                </c:pt>
                <c:pt idx="262">
                  <c:v>14800</c:v>
                </c:pt>
                <c:pt idx="263">
                  <c:v>13600</c:v>
                </c:pt>
                <c:pt idx="264">
                  <c:v>13900</c:v>
                </c:pt>
                <c:pt idx="265">
                  <c:v>14000</c:v>
                </c:pt>
                <c:pt idx="266">
                  <c:v>14000</c:v>
                </c:pt>
                <c:pt idx="267">
                  <c:v>13600</c:v>
                </c:pt>
                <c:pt idx="268">
                  <c:v>13200</c:v>
                </c:pt>
                <c:pt idx="269">
                  <c:v>12600</c:v>
                </c:pt>
                <c:pt idx="270">
                  <c:v>12300</c:v>
                </c:pt>
                <c:pt idx="271">
                  <c:v>11300</c:v>
                </c:pt>
                <c:pt idx="272">
                  <c:v>11800</c:v>
                </c:pt>
                <c:pt idx="273">
                  <c:v>11500</c:v>
                </c:pt>
                <c:pt idx="274">
                  <c:v>11100</c:v>
                </c:pt>
                <c:pt idx="275">
                  <c:v>10700</c:v>
                </c:pt>
                <c:pt idx="276">
                  <c:v>10700</c:v>
                </c:pt>
                <c:pt idx="277">
                  <c:v>10600</c:v>
                </c:pt>
                <c:pt idx="278">
                  <c:v>10100</c:v>
                </c:pt>
                <c:pt idx="279">
                  <c:v>10400</c:v>
                </c:pt>
                <c:pt idx="280">
                  <c:v>10700</c:v>
                </c:pt>
                <c:pt idx="281">
                  <c:v>11100</c:v>
                </c:pt>
                <c:pt idx="282">
                  <c:v>11200</c:v>
                </c:pt>
                <c:pt idx="283">
                  <c:v>10900</c:v>
                </c:pt>
                <c:pt idx="284">
                  <c:v>9180</c:v>
                </c:pt>
                <c:pt idx="285">
                  <c:v>8940</c:v>
                </c:pt>
                <c:pt idx="286">
                  <c:v>9310</c:v>
                </c:pt>
                <c:pt idx="287">
                  <c:v>8800</c:v>
                </c:pt>
                <c:pt idx="288">
                  <c:v>9420</c:v>
                </c:pt>
                <c:pt idx="289">
                  <c:v>8890</c:v>
                </c:pt>
                <c:pt idx="290">
                  <c:v>8310</c:v>
                </c:pt>
                <c:pt idx="291">
                  <c:v>8550</c:v>
                </c:pt>
                <c:pt idx="292">
                  <c:v>8540</c:v>
                </c:pt>
                <c:pt idx="293">
                  <c:v>8210</c:v>
                </c:pt>
                <c:pt idx="294">
                  <c:v>7650</c:v>
                </c:pt>
                <c:pt idx="295">
                  <c:v>7130</c:v>
                </c:pt>
                <c:pt idx="296">
                  <c:v>6400</c:v>
                </c:pt>
                <c:pt idx="297">
                  <c:v>6480</c:v>
                </c:pt>
                <c:pt idx="298">
                  <c:v>6410</c:v>
                </c:pt>
                <c:pt idx="299">
                  <c:v>6470</c:v>
                </c:pt>
                <c:pt idx="300">
                  <c:v>6350</c:v>
                </c:pt>
                <c:pt idx="301">
                  <c:v>5920</c:v>
                </c:pt>
                <c:pt idx="302">
                  <c:v>5620</c:v>
                </c:pt>
                <c:pt idx="303">
                  <c:v>5700</c:v>
                </c:pt>
                <c:pt idx="304">
                  <c:v>5440</c:v>
                </c:pt>
                <c:pt idx="305">
                  <c:v>5380</c:v>
                </c:pt>
                <c:pt idx="306">
                  <c:v>5180</c:v>
                </c:pt>
                <c:pt idx="307">
                  <c:v>5020</c:v>
                </c:pt>
                <c:pt idx="308">
                  <c:v>4700</c:v>
                </c:pt>
                <c:pt idx="309">
                  <c:v>4400</c:v>
                </c:pt>
                <c:pt idx="310">
                  <c:v>4320</c:v>
                </c:pt>
                <c:pt idx="311">
                  <c:v>4200</c:v>
                </c:pt>
                <c:pt idx="312">
                  <c:v>4060</c:v>
                </c:pt>
                <c:pt idx="313">
                  <c:v>3820</c:v>
                </c:pt>
                <c:pt idx="314">
                  <c:v>3530</c:v>
                </c:pt>
                <c:pt idx="315">
                  <c:v>3270</c:v>
                </c:pt>
                <c:pt idx="316">
                  <c:v>3050</c:v>
                </c:pt>
                <c:pt idx="317">
                  <c:v>2870</c:v>
                </c:pt>
                <c:pt idx="318">
                  <c:v>2690</c:v>
                </c:pt>
                <c:pt idx="319">
                  <c:v>2510</c:v>
                </c:pt>
                <c:pt idx="320">
                  <c:v>2350</c:v>
                </c:pt>
                <c:pt idx="321">
                  <c:v>2200</c:v>
                </c:pt>
                <c:pt idx="322">
                  <c:v>2100</c:v>
                </c:pt>
                <c:pt idx="323">
                  <c:v>2520</c:v>
                </c:pt>
                <c:pt idx="324">
                  <c:v>2300</c:v>
                </c:pt>
                <c:pt idx="325">
                  <c:v>2020</c:v>
                </c:pt>
                <c:pt idx="326">
                  <c:v>1920</c:v>
                </c:pt>
                <c:pt idx="327">
                  <c:v>2000</c:v>
                </c:pt>
                <c:pt idx="328">
                  <c:v>2210</c:v>
                </c:pt>
                <c:pt idx="329">
                  <c:v>2080</c:v>
                </c:pt>
                <c:pt idx="330">
                  <c:v>1910</c:v>
                </c:pt>
                <c:pt idx="331">
                  <c:v>1940</c:v>
                </c:pt>
                <c:pt idx="332">
                  <c:v>1890</c:v>
                </c:pt>
                <c:pt idx="333">
                  <c:v>1740</c:v>
                </c:pt>
                <c:pt idx="334">
                  <c:v>1770</c:v>
                </c:pt>
                <c:pt idx="335">
                  <c:v>1730</c:v>
                </c:pt>
                <c:pt idx="336">
                  <c:v>1670</c:v>
                </c:pt>
                <c:pt idx="337">
                  <c:v>1550</c:v>
                </c:pt>
                <c:pt idx="338">
                  <c:v>1540</c:v>
                </c:pt>
                <c:pt idx="339">
                  <c:v>1400</c:v>
                </c:pt>
                <c:pt idx="340">
                  <c:v>1280</c:v>
                </c:pt>
                <c:pt idx="341">
                  <c:v>1250</c:v>
                </c:pt>
                <c:pt idx="342">
                  <c:v>1340</c:v>
                </c:pt>
                <c:pt idx="343">
                  <c:v>1250</c:v>
                </c:pt>
                <c:pt idx="344">
                  <c:v>1320</c:v>
                </c:pt>
                <c:pt idx="345">
                  <c:v>1160</c:v>
                </c:pt>
                <c:pt idx="346">
                  <c:v>1290</c:v>
                </c:pt>
                <c:pt idx="347">
                  <c:v>1300</c:v>
                </c:pt>
                <c:pt idx="348">
                  <c:v>1210</c:v>
                </c:pt>
                <c:pt idx="349">
                  <c:v>1200</c:v>
                </c:pt>
                <c:pt idx="350">
                  <c:v>1100</c:v>
                </c:pt>
                <c:pt idx="351">
                  <c:v>1140</c:v>
                </c:pt>
                <c:pt idx="352">
                  <c:v>1190</c:v>
                </c:pt>
                <c:pt idx="353">
                  <c:v>1220</c:v>
                </c:pt>
                <c:pt idx="354">
                  <c:v>1190</c:v>
                </c:pt>
                <c:pt idx="355">
                  <c:v>1260</c:v>
                </c:pt>
                <c:pt idx="356">
                  <c:v>1620</c:v>
                </c:pt>
                <c:pt idx="357">
                  <c:v>1510</c:v>
                </c:pt>
                <c:pt idx="358">
                  <c:v>1470</c:v>
                </c:pt>
                <c:pt idx="359">
                  <c:v>1440</c:v>
                </c:pt>
                <c:pt idx="360">
                  <c:v>1320</c:v>
                </c:pt>
                <c:pt idx="361">
                  <c:v>1240</c:v>
                </c:pt>
                <c:pt idx="362">
                  <c:v>1260</c:v>
                </c:pt>
                <c:pt idx="363">
                  <c:v>1270</c:v>
                </c:pt>
                <c:pt idx="364">
                  <c:v>1300</c:v>
                </c:pt>
                <c:pt idx="365">
                  <c:v>1390</c:v>
                </c:pt>
              </c:numCache>
            </c:numRef>
          </c:val>
          <c:smooth val="0"/>
        </c:ser>
        <c:ser>
          <c:idx val="2"/>
          <c:order val="1"/>
          <c:tx>
            <c:strRef>
              <c:f>dvstat!$J$31</c:f>
              <c:strCache>
                <c:ptCount val="1"/>
                <c:pt idx="0">
                  <c:v>50% exceedance</c:v>
                </c:pt>
              </c:strCache>
            </c:strRef>
          </c:tx>
          <c:spPr>
            <a:ln w="12700">
              <a:solidFill>
                <a:srgbClr val="00008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dvstat!$J$32:$J$397</c:f>
              <c:numCache>
                <c:formatCode>General</c:formatCode>
                <c:ptCount val="366"/>
                <c:pt idx="0">
                  <c:v>716</c:v>
                </c:pt>
                <c:pt idx="1">
                  <c:v>675</c:v>
                </c:pt>
                <c:pt idx="2">
                  <c:v>681</c:v>
                </c:pt>
                <c:pt idx="3">
                  <c:v>677</c:v>
                </c:pt>
                <c:pt idx="4">
                  <c:v>663</c:v>
                </c:pt>
                <c:pt idx="5">
                  <c:v>673</c:v>
                </c:pt>
                <c:pt idx="6">
                  <c:v>659</c:v>
                </c:pt>
                <c:pt idx="7">
                  <c:v>690</c:v>
                </c:pt>
                <c:pt idx="8">
                  <c:v>699</c:v>
                </c:pt>
                <c:pt idx="9">
                  <c:v>716</c:v>
                </c:pt>
                <c:pt idx="10">
                  <c:v>700</c:v>
                </c:pt>
                <c:pt idx="11">
                  <c:v>708</c:v>
                </c:pt>
                <c:pt idx="12">
                  <c:v>733</c:v>
                </c:pt>
                <c:pt idx="13">
                  <c:v>777</c:v>
                </c:pt>
                <c:pt idx="14">
                  <c:v>822</c:v>
                </c:pt>
                <c:pt idx="15">
                  <c:v>862</c:v>
                </c:pt>
                <c:pt idx="16">
                  <c:v>896</c:v>
                </c:pt>
                <c:pt idx="17">
                  <c:v>921</c:v>
                </c:pt>
                <c:pt idx="18">
                  <c:v>896</c:v>
                </c:pt>
                <c:pt idx="19">
                  <c:v>943</c:v>
                </c:pt>
                <c:pt idx="20">
                  <c:v>939</c:v>
                </c:pt>
                <c:pt idx="21">
                  <c:v>948</c:v>
                </c:pt>
                <c:pt idx="22">
                  <c:v>965</c:v>
                </c:pt>
                <c:pt idx="23">
                  <c:v>1020</c:v>
                </c:pt>
                <c:pt idx="24">
                  <c:v>1050</c:v>
                </c:pt>
                <c:pt idx="25">
                  <c:v>1060</c:v>
                </c:pt>
                <c:pt idx="26">
                  <c:v>1040</c:v>
                </c:pt>
                <c:pt idx="27">
                  <c:v>1100</c:v>
                </c:pt>
                <c:pt idx="28">
                  <c:v>1180</c:v>
                </c:pt>
                <c:pt idx="29">
                  <c:v>1170</c:v>
                </c:pt>
                <c:pt idx="30">
                  <c:v>1130</c:v>
                </c:pt>
                <c:pt idx="31">
                  <c:v>1210</c:v>
                </c:pt>
                <c:pt idx="32">
                  <c:v>1170</c:v>
                </c:pt>
                <c:pt idx="33">
                  <c:v>1180</c:v>
                </c:pt>
                <c:pt idx="34">
                  <c:v>1340</c:v>
                </c:pt>
                <c:pt idx="35">
                  <c:v>1450</c:v>
                </c:pt>
                <c:pt idx="36">
                  <c:v>1420</c:v>
                </c:pt>
                <c:pt idx="37">
                  <c:v>1420</c:v>
                </c:pt>
                <c:pt idx="38">
                  <c:v>1410</c:v>
                </c:pt>
                <c:pt idx="39">
                  <c:v>1420</c:v>
                </c:pt>
                <c:pt idx="40">
                  <c:v>1400</c:v>
                </c:pt>
                <c:pt idx="41">
                  <c:v>1410</c:v>
                </c:pt>
                <c:pt idx="42">
                  <c:v>1580</c:v>
                </c:pt>
                <c:pt idx="43">
                  <c:v>1650</c:v>
                </c:pt>
                <c:pt idx="44">
                  <c:v>1690</c:v>
                </c:pt>
                <c:pt idx="45">
                  <c:v>1630</c:v>
                </c:pt>
                <c:pt idx="46">
                  <c:v>1670</c:v>
                </c:pt>
                <c:pt idx="47">
                  <c:v>1660</c:v>
                </c:pt>
                <c:pt idx="48">
                  <c:v>1720</c:v>
                </c:pt>
                <c:pt idx="49">
                  <c:v>1660</c:v>
                </c:pt>
                <c:pt idx="50">
                  <c:v>1610</c:v>
                </c:pt>
                <c:pt idx="51">
                  <c:v>1600</c:v>
                </c:pt>
                <c:pt idx="52">
                  <c:v>1600</c:v>
                </c:pt>
                <c:pt idx="53">
                  <c:v>1520</c:v>
                </c:pt>
                <c:pt idx="54">
                  <c:v>1510</c:v>
                </c:pt>
                <c:pt idx="55">
                  <c:v>1530</c:v>
                </c:pt>
                <c:pt idx="56">
                  <c:v>1520</c:v>
                </c:pt>
                <c:pt idx="57">
                  <c:v>1450</c:v>
                </c:pt>
                <c:pt idx="58">
                  <c:v>1480</c:v>
                </c:pt>
                <c:pt idx="59">
                  <c:v>1480</c:v>
                </c:pt>
                <c:pt idx="60">
                  <c:v>1430</c:v>
                </c:pt>
                <c:pt idx="61">
                  <c:v>1500</c:v>
                </c:pt>
                <c:pt idx="62">
                  <c:v>1460</c:v>
                </c:pt>
                <c:pt idx="63">
                  <c:v>1520</c:v>
                </c:pt>
                <c:pt idx="64">
                  <c:v>1530</c:v>
                </c:pt>
                <c:pt idx="65">
                  <c:v>1500</c:v>
                </c:pt>
                <c:pt idx="66">
                  <c:v>1490</c:v>
                </c:pt>
                <c:pt idx="67">
                  <c:v>1440</c:v>
                </c:pt>
                <c:pt idx="68">
                  <c:v>1380</c:v>
                </c:pt>
                <c:pt idx="69">
                  <c:v>1360</c:v>
                </c:pt>
                <c:pt idx="70">
                  <c:v>1330</c:v>
                </c:pt>
                <c:pt idx="71">
                  <c:v>1290</c:v>
                </c:pt>
                <c:pt idx="72">
                  <c:v>1290</c:v>
                </c:pt>
                <c:pt idx="73">
                  <c:v>1330</c:v>
                </c:pt>
                <c:pt idx="74">
                  <c:v>1460</c:v>
                </c:pt>
                <c:pt idx="75">
                  <c:v>1440</c:v>
                </c:pt>
                <c:pt idx="76">
                  <c:v>1380</c:v>
                </c:pt>
                <c:pt idx="77">
                  <c:v>1370</c:v>
                </c:pt>
                <c:pt idx="78">
                  <c:v>1380</c:v>
                </c:pt>
                <c:pt idx="79">
                  <c:v>1390</c:v>
                </c:pt>
                <c:pt idx="80">
                  <c:v>1380</c:v>
                </c:pt>
                <c:pt idx="81">
                  <c:v>1390</c:v>
                </c:pt>
                <c:pt idx="82">
                  <c:v>1370</c:v>
                </c:pt>
                <c:pt idx="83">
                  <c:v>1340</c:v>
                </c:pt>
                <c:pt idx="84">
                  <c:v>1380</c:v>
                </c:pt>
                <c:pt idx="85">
                  <c:v>1340</c:v>
                </c:pt>
                <c:pt idx="86">
                  <c:v>1300</c:v>
                </c:pt>
                <c:pt idx="87">
                  <c:v>1290</c:v>
                </c:pt>
                <c:pt idx="88">
                  <c:v>1270</c:v>
                </c:pt>
                <c:pt idx="89">
                  <c:v>1300</c:v>
                </c:pt>
                <c:pt idx="90">
                  <c:v>1260</c:v>
                </c:pt>
                <c:pt idx="91">
                  <c:v>1230</c:v>
                </c:pt>
                <c:pt idx="92">
                  <c:v>1220</c:v>
                </c:pt>
                <c:pt idx="93">
                  <c:v>1210</c:v>
                </c:pt>
                <c:pt idx="94">
                  <c:v>1190</c:v>
                </c:pt>
                <c:pt idx="95">
                  <c:v>1160</c:v>
                </c:pt>
                <c:pt idx="96">
                  <c:v>1280</c:v>
                </c:pt>
                <c:pt idx="97">
                  <c:v>1280</c:v>
                </c:pt>
                <c:pt idx="98">
                  <c:v>1420</c:v>
                </c:pt>
                <c:pt idx="99">
                  <c:v>1410</c:v>
                </c:pt>
                <c:pt idx="100">
                  <c:v>1390</c:v>
                </c:pt>
                <c:pt idx="101">
                  <c:v>1370</c:v>
                </c:pt>
                <c:pt idx="102">
                  <c:v>1370</c:v>
                </c:pt>
                <c:pt idx="103">
                  <c:v>1330</c:v>
                </c:pt>
                <c:pt idx="104">
                  <c:v>1350</c:v>
                </c:pt>
                <c:pt idx="105">
                  <c:v>1400</c:v>
                </c:pt>
                <c:pt idx="106">
                  <c:v>1340</c:v>
                </c:pt>
                <c:pt idx="107">
                  <c:v>1360</c:v>
                </c:pt>
                <c:pt idx="108">
                  <c:v>1380</c:v>
                </c:pt>
                <c:pt idx="109">
                  <c:v>1400</c:v>
                </c:pt>
                <c:pt idx="110">
                  <c:v>1420</c:v>
                </c:pt>
                <c:pt idx="111">
                  <c:v>1550</c:v>
                </c:pt>
                <c:pt idx="112">
                  <c:v>1550</c:v>
                </c:pt>
                <c:pt idx="113">
                  <c:v>1500</c:v>
                </c:pt>
                <c:pt idx="114">
                  <c:v>1470</c:v>
                </c:pt>
                <c:pt idx="115">
                  <c:v>1490</c:v>
                </c:pt>
                <c:pt idx="116">
                  <c:v>1420</c:v>
                </c:pt>
                <c:pt idx="117">
                  <c:v>1430</c:v>
                </c:pt>
                <c:pt idx="118">
                  <c:v>1410</c:v>
                </c:pt>
                <c:pt idx="119">
                  <c:v>1440</c:v>
                </c:pt>
                <c:pt idx="120">
                  <c:v>1410</c:v>
                </c:pt>
                <c:pt idx="121">
                  <c:v>1470</c:v>
                </c:pt>
                <c:pt idx="122">
                  <c:v>1650</c:v>
                </c:pt>
                <c:pt idx="123">
                  <c:v>1640</c:v>
                </c:pt>
                <c:pt idx="124">
                  <c:v>1570</c:v>
                </c:pt>
                <c:pt idx="125">
                  <c:v>1520</c:v>
                </c:pt>
                <c:pt idx="126">
                  <c:v>1450</c:v>
                </c:pt>
                <c:pt idx="127">
                  <c:v>1450</c:v>
                </c:pt>
                <c:pt idx="128">
                  <c:v>1410</c:v>
                </c:pt>
                <c:pt idx="129">
                  <c:v>1430</c:v>
                </c:pt>
                <c:pt idx="130">
                  <c:v>1410</c:v>
                </c:pt>
                <c:pt idx="131">
                  <c:v>1410</c:v>
                </c:pt>
                <c:pt idx="132">
                  <c:v>1410</c:v>
                </c:pt>
                <c:pt idx="133">
                  <c:v>1380</c:v>
                </c:pt>
                <c:pt idx="134">
                  <c:v>1410</c:v>
                </c:pt>
                <c:pt idx="135">
                  <c:v>1410</c:v>
                </c:pt>
                <c:pt idx="136">
                  <c:v>1430</c:v>
                </c:pt>
                <c:pt idx="137">
                  <c:v>1390</c:v>
                </c:pt>
                <c:pt idx="138">
                  <c:v>1390</c:v>
                </c:pt>
                <c:pt idx="139">
                  <c:v>1390</c:v>
                </c:pt>
                <c:pt idx="140">
                  <c:v>1370</c:v>
                </c:pt>
                <c:pt idx="141">
                  <c:v>1360</c:v>
                </c:pt>
                <c:pt idx="142">
                  <c:v>1330</c:v>
                </c:pt>
                <c:pt idx="143">
                  <c:v>1310</c:v>
                </c:pt>
                <c:pt idx="144">
                  <c:v>1580</c:v>
                </c:pt>
                <c:pt idx="145">
                  <c:v>1540</c:v>
                </c:pt>
                <c:pt idx="146">
                  <c:v>1510</c:v>
                </c:pt>
                <c:pt idx="147">
                  <c:v>1570</c:v>
                </c:pt>
                <c:pt idx="148">
                  <c:v>1520</c:v>
                </c:pt>
                <c:pt idx="149">
                  <c:v>1530</c:v>
                </c:pt>
                <c:pt idx="150">
                  <c:v>1540</c:v>
                </c:pt>
                <c:pt idx="151">
                  <c:v>1740</c:v>
                </c:pt>
                <c:pt idx="152">
                  <c:v>1500</c:v>
                </c:pt>
                <c:pt idx="153">
                  <c:v>1450</c:v>
                </c:pt>
                <c:pt idx="154">
                  <c:v>1540</c:v>
                </c:pt>
                <c:pt idx="155">
                  <c:v>1580</c:v>
                </c:pt>
                <c:pt idx="156">
                  <c:v>1560</c:v>
                </c:pt>
                <c:pt idx="157">
                  <c:v>1600</c:v>
                </c:pt>
                <c:pt idx="158">
                  <c:v>1590</c:v>
                </c:pt>
                <c:pt idx="159">
                  <c:v>1640</c:v>
                </c:pt>
                <c:pt idx="160">
                  <c:v>1710</c:v>
                </c:pt>
                <c:pt idx="161">
                  <c:v>1720</c:v>
                </c:pt>
                <c:pt idx="162">
                  <c:v>1770</c:v>
                </c:pt>
                <c:pt idx="163">
                  <c:v>1750</c:v>
                </c:pt>
                <c:pt idx="164">
                  <c:v>1720</c:v>
                </c:pt>
                <c:pt idx="165">
                  <c:v>1820</c:v>
                </c:pt>
                <c:pt idx="166">
                  <c:v>1900</c:v>
                </c:pt>
                <c:pt idx="167">
                  <c:v>1910</c:v>
                </c:pt>
                <c:pt idx="168">
                  <c:v>1860</c:v>
                </c:pt>
                <c:pt idx="169">
                  <c:v>1900</c:v>
                </c:pt>
                <c:pt idx="170">
                  <c:v>2070</c:v>
                </c:pt>
                <c:pt idx="171">
                  <c:v>2050</c:v>
                </c:pt>
                <c:pt idx="172">
                  <c:v>2110</c:v>
                </c:pt>
                <c:pt idx="173">
                  <c:v>2130</c:v>
                </c:pt>
                <c:pt idx="174">
                  <c:v>2090</c:v>
                </c:pt>
                <c:pt idx="175">
                  <c:v>2130</c:v>
                </c:pt>
                <c:pt idx="176">
                  <c:v>2140</c:v>
                </c:pt>
                <c:pt idx="177">
                  <c:v>2130</c:v>
                </c:pt>
                <c:pt idx="178">
                  <c:v>2170</c:v>
                </c:pt>
                <c:pt idx="179">
                  <c:v>2120</c:v>
                </c:pt>
                <c:pt idx="180">
                  <c:v>2180</c:v>
                </c:pt>
                <c:pt idx="181">
                  <c:v>2310</c:v>
                </c:pt>
                <c:pt idx="182">
                  <c:v>2360</c:v>
                </c:pt>
                <c:pt idx="183">
                  <c:v>2330</c:v>
                </c:pt>
                <c:pt idx="184">
                  <c:v>2410</c:v>
                </c:pt>
                <c:pt idx="185">
                  <c:v>2650</c:v>
                </c:pt>
                <c:pt idx="186">
                  <c:v>2820</c:v>
                </c:pt>
                <c:pt idx="187">
                  <c:v>2810</c:v>
                </c:pt>
                <c:pt idx="188">
                  <c:v>2870</c:v>
                </c:pt>
                <c:pt idx="189">
                  <c:v>2940</c:v>
                </c:pt>
                <c:pt idx="190">
                  <c:v>3010</c:v>
                </c:pt>
                <c:pt idx="191">
                  <c:v>3090</c:v>
                </c:pt>
                <c:pt idx="192">
                  <c:v>3060</c:v>
                </c:pt>
                <c:pt idx="193">
                  <c:v>3030</c:v>
                </c:pt>
                <c:pt idx="194">
                  <c:v>2990</c:v>
                </c:pt>
                <c:pt idx="195">
                  <c:v>3030</c:v>
                </c:pt>
                <c:pt idx="196">
                  <c:v>3210</c:v>
                </c:pt>
                <c:pt idx="197">
                  <c:v>3240</c:v>
                </c:pt>
                <c:pt idx="198">
                  <c:v>3340</c:v>
                </c:pt>
                <c:pt idx="199">
                  <c:v>3350</c:v>
                </c:pt>
                <c:pt idx="200">
                  <c:v>3550</c:v>
                </c:pt>
                <c:pt idx="201">
                  <c:v>3450</c:v>
                </c:pt>
                <c:pt idx="202">
                  <c:v>3570</c:v>
                </c:pt>
                <c:pt idx="203">
                  <c:v>3780</c:v>
                </c:pt>
                <c:pt idx="204">
                  <c:v>3970</c:v>
                </c:pt>
                <c:pt idx="205">
                  <c:v>4000</c:v>
                </c:pt>
                <c:pt idx="206">
                  <c:v>4030</c:v>
                </c:pt>
                <c:pt idx="207">
                  <c:v>4490</c:v>
                </c:pt>
                <c:pt idx="208">
                  <c:v>4550</c:v>
                </c:pt>
                <c:pt idx="209">
                  <c:v>4710</c:v>
                </c:pt>
                <c:pt idx="210">
                  <c:v>5200</c:v>
                </c:pt>
                <c:pt idx="211">
                  <c:v>5470</c:v>
                </c:pt>
                <c:pt idx="212">
                  <c:v>5090</c:v>
                </c:pt>
                <c:pt idx="213">
                  <c:v>5000</c:v>
                </c:pt>
                <c:pt idx="214">
                  <c:v>5280</c:v>
                </c:pt>
                <c:pt idx="215">
                  <c:v>5380</c:v>
                </c:pt>
                <c:pt idx="216">
                  <c:v>5690</c:v>
                </c:pt>
                <c:pt idx="217">
                  <c:v>5650</c:v>
                </c:pt>
                <c:pt idx="218">
                  <c:v>5420</c:v>
                </c:pt>
                <c:pt idx="219">
                  <c:v>5540</c:v>
                </c:pt>
                <c:pt idx="220">
                  <c:v>5680</c:v>
                </c:pt>
                <c:pt idx="221">
                  <c:v>5670</c:v>
                </c:pt>
                <c:pt idx="222">
                  <c:v>5900</c:v>
                </c:pt>
                <c:pt idx="223">
                  <c:v>6020</c:v>
                </c:pt>
                <c:pt idx="224">
                  <c:v>6320</c:v>
                </c:pt>
                <c:pt idx="225">
                  <c:v>6560</c:v>
                </c:pt>
                <c:pt idx="226">
                  <c:v>6460</c:v>
                </c:pt>
                <c:pt idx="227">
                  <c:v>6920</c:v>
                </c:pt>
                <c:pt idx="228">
                  <c:v>7080</c:v>
                </c:pt>
                <c:pt idx="229">
                  <c:v>7530</c:v>
                </c:pt>
                <c:pt idx="230">
                  <c:v>7980</c:v>
                </c:pt>
                <c:pt idx="231">
                  <c:v>7920</c:v>
                </c:pt>
                <c:pt idx="232">
                  <c:v>8330</c:v>
                </c:pt>
                <c:pt idx="233">
                  <c:v>8560</c:v>
                </c:pt>
                <c:pt idx="234">
                  <c:v>8570</c:v>
                </c:pt>
                <c:pt idx="235">
                  <c:v>8330</c:v>
                </c:pt>
                <c:pt idx="236">
                  <c:v>8460</c:v>
                </c:pt>
                <c:pt idx="237">
                  <c:v>8640</c:v>
                </c:pt>
                <c:pt idx="238">
                  <c:v>8700</c:v>
                </c:pt>
                <c:pt idx="239">
                  <c:v>9160</c:v>
                </c:pt>
                <c:pt idx="240">
                  <c:v>9050</c:v>
                </c:pt>
                <c:pt idx="241">
                  <c:v>8670</c:v>
                </c:pt>
                <c:pt idx="242">
                  <c:v>8280</c:v>
                </c:pt>
                <c:pt idx="243">
                  <c:v>8080</c:v>
                </c:pt>
                <c:pt idx="244">
                  <c:v>8440</c:v>
                </c:pt>
                <c:pt idx="245">
                  <c:v>9250</c:v>
                </c:pt>
                <c:pt idx="246">
                  <c:v>10100</c:v>
                </c:pt>
                <c:pt idx="247">
                  <c:v>10100</c:v>
                </c:pt>
                <c:pt idx="248">
                  <c:v>10000</c:v>
                </c:pt>
                <c:pt idx="249">
                  <c:v>9890</c:v>
                </c:pt>
                <c:pt idx="250">
                  <c:v>9820</c:v>
                </c:pt>
                <c:pt idx="251">
                  <c:v>8990</c:v>
                </c:pt>
                <c:pt idx="252">
                  <c:v>8890</c:v>
                </c:pt>
                <c:pt idx="253">
                  <c:v>9090</c:v>
                </c:pt>
                <c:pt idx="254">
                  <c:v>8740</c:v>
                </c:pt>
                <c:pt idx="255">
                  <c:v>8010</c:v>
                </c:pt>
                <c:pt idx="256">
                  <c:v>8420</c:v>
                </c:pt>
                <c:pt idx="257">
                  <c:v>7810</c:v>
                </c:pt>
                <c:pt idx="258">
                  <c:v>7960</c:v>
                </c:pt>
                <c:pt idx="259">
                  <c:v>7990</c:v>
                </c:pt>
                <c:pt idx="260">
                  <c:v>7960</c:v>
                </c:pt>
                <c:pt idx="261">
                  <c:v>7830</c:v>
                </c:pt>
                <c:pt idx="262">
                  <c:v>7690</c:v>
                </c:pt>
                <c:pt idx="263">
                  <c:v>7740</c:v>
                </c:pt>
                <c:pt idx="264">
                  <c:v>7480</c:v>
                </c:pt>
                <c:pt idx="265">
                  <c:v>6970</c:v>
                </c:pt>
                <c:pt idx="266">
                  <c:v>7080</c:v>
                </c:pt>
                <c:pt idx="267">
                  <c:v>7100</c:v>
                </c:pt>
                <c:pt idx="268">
                  <c:v>6720</c:v>
                </c:pt>
                <c:pt idx="269">
                  <c:v>6590</c:v>
                </c:pt>
                <c:pt idx="270">
                  <c:v>6170</c:v>
                </c:pt>
                <c:pt idx="271">
                  <c:v>6450</c:v>
                </c:pt>
                <c:pt idx="272">
                  <c:v>6330</c:v>
                </c:pt>
                <c:pt idx="273">
                  <c:v>5700</c:v>
                </c:pt>
                <c:pt idx="274">
                  <c:v>5600</c:v>
                </c:pt>
                <c:pt idx="275">
                  <c:v>5700</c:v>
                </c:pt>
                <c:pt idx="276">
                  <c:v>5440</c:v>
                </c:pt>
                <c:pt idx="277">
                  <c:v>5380</c:v>
                </c:pt>
                <c:pt idx="278">
                  <c:v>5490</c:v>
                </c:pt>
                <c:pt idx="279">
                  <c:v>5250</c:v>
                </c:pt>
                <c:pt idx="280">
                  <c:v>4950</c:v>
                </c:pt>
                <c:pt idx="281">
                  <c:v>4810</c:v>
                </c:pt>
                <c:pt idx="282">
                  <c:v>4740</c:v>
                </c:pt>
                <c:pt idx="283">
                  <c:v>4470</c:v>
                </c:pt>
                <c:pt idx="284">
                  <c:v>4380</c:v>
                </c:pt>
                <c:pt idx="285">
                  <c:v>4320</c:v>
                </c:pt>
                <c:pt idx="286">
                  <c:v>4180</c:v>
                </c:pt>
                <c:pt idx="287">
                  <c:v>4050</c:v>
                </c:pt>
                <c:pt idx="288">
                  <c:v>3880</c:v>
                </c:pt>
                <c:pt idx="289">
                  <c:v>3690</c:v>
                </c:pt>
                <c:pt idx="290">
                  <c:v>3330</c:v>
                </c:pt>
                <c:pt idx="291">
                  <c:v>3290</c:v>
                </c:pt>
                <c:pt idx="292">
                  <c:v>3090</c:v>
                </c:pt>
                <c:pt idx="293">
                  <c:v>2910</c:v>
                </c:pt>
                <c:pt idx="294">
                  <c:v>2850</c:v>
                </c:pt>
                <c:pt idx="295">
                  <c:v>2660</c:v>
                </c:pt>
                <c:pt idx="296">
                  <c:v>2610</c:v>
                </c:pt>
                <c:pt idx="297">
                  <c:v>2530</c:v>
                </c:pt>
                <c:pt idx="298">
                  <c:v>2440</c:v>
                </c:pt>
                <c:pt idx="299">
                  <c:v>2360</c:v>
                </c:pt>
                <c:pt idx="300">
                  <c:v>2190</c:v>
                </c:pt>
                <c:pt idx="301">
                  <c:v>2130</c:v>
                </c:pt>
                <c:pt idx="302">
                  <c:v>2090</c:v>
                </c:pt>
                <c:pt idx="303">
                  <c:v>2070</c:v>
                </c:pt>
                <c:pt idx="304">
                  <c:v>1830</c:v>
                </c:pt>
                <c:pt idx="305">
                  <c:v>1690</c:v>
                </c:pt>
                <c:pt idx="306">
                  <c:v>1690</c:v>
                </c:pt>
                <c:pt idx="307">
                  <c:v>1630</c:v>
                </c:pt>
                <c:pt idx="308">
                  <c:v>1510</c:v>
                </c:pt>
                <c:pt idx="309">
                  <c:v>1420</c:v>
                </c:pt>
                <c:pt idx="310">
                  <c:v>1380</c:v>
                </c:pt>
                <c:pt idx="311">
                  <c:v>1330</c:v>
                </c:pt>
                <c:pt idx="312">
                  <c:v>1330</c:v>
                </c:pt>
                <c:pt idx="313">
                  <c:v>1240</c:v>
                </c:pt>
                <c:pt idx="314">
                  <c:v>1160</c:v>
                </c:pt>
                <c:pt idx="315">
                  <c:v>1230</c:v>
                </c:pt>
                <c:pt idx="316">
                  <c:v>1200</c:v>
                </c:pt>
                <c:pt idx="317">
                  <c:v>1220</c:v>
                </c:pt>
                <c:pt idx="318">
                  <c:v>1190</c:v>
                </c:pt>
                <c:pt idx="319">
                  <c:v>1140</c:v>
                </c:pt>
                <c:pt idx="320">
                  <c:v>1080</c:v>
                </c:pt>
                <c:pt idx="321">
                  <c:v>1070</c:v>
                </c:pt>
                <c:pt idx="322">
                  <c:v>1010</c:v>
                </c:pt>
                <c:pt idx="323">
                  <c:v>984</c:v>
                </c:pt>
                <c:pt idx="324">
                  <c:v>1020</c:v>
                </c:pt>
                <c:pt idx="325">
                  <c:v>934</c:v>
                </c:pt>
                <c:pt idx="326">
                  <c:v>848</c:v>
                </c:pt>
                <c:pt idx="327">
                  <c:v>815</c:v>
                </c:pt>
                <c:pt idx="328">
                  <c:v>790</c:v>
                </c:pt>
                <c:pt idx="329">
                  <c:v>813</c:v>
                </c:pt>
                <c:pt idx="330">
                  <c:v>780</c:v>
                </c:pt>
                <c:pt idx="331">
                  <c:v>800</c:v>
                </c:pt>
                <c:pt idx="332">
                  <c:v>765</c:v>
                </c:pt>
                <c:pt idx="333">
                  <c:v>744</c:v>
                </c:pt>
                <c:pt idx="334">
                  <c:v>754</c:v>
                </c:pt>
                <c:pt idx="335">
                  <c:v>762</c:v>
                </c:pt>
                <c:pt idx="336">
                  <c:v>775</c:v>
                </c:pt>
                <c:pt idx="337">
                  <c:v>777</c:v>
                </c:pt>
                <c:pt idx="338">
                  <c:v>790</c:v>
                </c:pt>
                <c:pt idx="339">
                  <c:v>767</c:v>
                </c:pt>
                <c:pt idx="340">
                  <c:v>725</c:v>
                </c:pt>
                <c:pt idx="341">
                  <c:v>726</c:v>
                </c:pt>
                <c:pt idx="342">
                  <c:v>708</c:v>
                </c:pt>
                <c:pt idx="343">
                  <c:v>682</c:v>
                </c:pt>
                <c:pt idx="344">
                  <c:v>665</c:v>
                </c:pt>
                <c:pt idx="345">
                  <c:v>650</c:v>
                </c:pt>
                <c:pt idx="346">
                  <c:v>680</c:v>
                </c:pt>
                <c:pt idx="347">
                  <c:v>689</c:v>
                </c:pt>
                <c:pt idx="348">
                  <c:v>669</c:v>
                </c:pt>
                <c:pt idx="349">
                  <c:v>686</c:v>
                </c:pt>
                <c:pt idx="350">
                  <c:v>661</c:v>
                </c:pt>
                <c:pt idx="351">
                  <c:v>631</c:v>
                </c:pt>
                <c:pt idx="352">
                  <c:v>627</c:v>
                </c:pt>
                <c:pt idx="353">
                  <c:v>661</c:v>
                </c:pt>
                <c:pt idx="354">
                  <c:v>663</c:v>
                </c:pt>
                <c:pt idx="355">
                  <c:v>665</c:v>
                </c:pt>
                <c:pt idx="356">
                  <c:v>669</c:v>
                </c:pt>
                <c:pt idx="357">
                  <c:v>665</c:v>
                </c:pt>
                <c:pt idx="358">
                  <c:v>659</c:v>
                </c:pt>
                <c:pt idx="359">
                  <c:v>640</c:v>
                </c:pt>
                <c:pt idx="360">
                  <c:v>689</c:v>
                </c:pt>
                <c:pt idx="361">
                  <c:v>676</c:v>
                </c:pt>
                <c:pt idx="362">
                  <c:v>650</c:v>
                </c:pt>
                <c:pt idx="363">
                  <c:v>654</c:v>
                </c:pt>
                <c:pt idx="364">
                  <c:v>635</c:v>
                </c:pt>
                <c:pt idx="365">
                  <c:v>632</c:v>
                </c:pt>
              </c:numCache>
            </c:numRef>
          </c:val>
          <c:smooth val="0"/>
        </c:ser>
        <c:ser>
          <c:idx val="1"/>
          <c:order val="2"/>
          <c:tx>
            <c:strRef>
              <c:f>dvstat!$K$31</c:f>
              <c:strCache>
                <c:ptCount val="1"/>
                <c:pt idx="0">
                  <c:v>90% exceedance</c:v>
                </c:pt>
              </c:strCache>
            </c:strRef>
          </c:tx>
          <c:spPr>
            <a:ln w="12700">
              <a:solidFill>
                <a:srgbClr val="FF000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dvstat!$K$32:$K$397</c:f>
              <c:numCache>
                <c:formatCode>General</c:formatCode>
                <c:ptCount val="366"/>
                <c:pt idx="0">
                  <c:v>380</c:v>
                </c:pt>
                <c:pt idx="1">
                  <c:v>368</c:v>
                </c:pt>
                <c:pt idx="2">
                  <c:v>356</c:v>
                </c:pt>
                <c:pt idx="3">
                  <c:v>374</c:v>
                </c:pt>
                <c:pt idx="4">
                  <c:v>363</c:v>
                </c:pt>
                <c:pt idx="5">
                  <c:v>352</c:v>
                </c:pt>
                <c:pt idx="6">
                  <c:v>342</c:v>
                </c:pt>
                <c:pt idx="7">
                  <c:v>336</c:v>
                </c:pt>
                <c:pt idx="8">
                  <c:v>361</c:v>
                </c:pt>
                <c:pt idx="9">
                  <c:v>361</c:v>
                </c:pt>
                <c:pt idx="10">
                  <c:v>353</c:v>
                </c:pt>
                <c:pt idx="11">
                  <c:v>406</c:v>
                </c:pt>
                <c:pt idx="12">
                  <c:v>405</c:v>
                </c:pt>
                <c:pt idx="13">
                  <c:v>442</c:v>
                </c:pt>
                <c:pt idx="14">
                  <c:v>460</c:v>
                </c:pt>
                <c:pt idx="15">
                  <c:v>469</c:v>
                </c:pt>
                <c:pt idx="16">
                  <c:v>507</c:v>
                </c:pt>
                <c:pt idx="17">
                  <c:v>506</c:v>
                </c:pt>
                <c:pt idx="18">
                  <c:v>501</c:v>
                </c:pt>
                <c:pt idx="19">
                  <c:v>496</c:v>
                </c:pt>
                <c:pt idx="20">
                  <c:v>503</c:v>
                </c:pt>
                <c:pt idx="21">
                  <c:v>511</c:v>
                </c:pt>
                <c:pt idx="22">
                  <c:v>511</c:v>
                </c:pt>
                <c:pt idx="23">
                  <c:v>503</c:v>
                </c:pt>
                <c:pt idx="24">
                  <c:v>519</c:v>
                </c:pt>
                <c:pt idx="25">
                  <c:v>525</c:v>
                </c:pt>
                <c:pt idx="26">
                  <c:v>541</c:v>
                </c:pt>
                <c:pt idx="27">
                  <c:v>530</c:v>
                </c:pt>
                <c:pt idx="28">
                  <c:v>526</c:v>
                </c:pt>
                <c:pt idx="29">
                  <c:v>522</c:v>
                </c:pt>
                <c:pt idx="30">
                  <c:v>514</c:v>
                </c:pt>
                <c:pt idx="31">
                  <c:v>522</c:v>
                </c:pt>
                <c:pt idx="32">
                  <c:v>524</c:v>
                </c:pt>
                <c:pt idx="33">
                  <c:v>524</c:v>
                </c:pt>
                <c:pt idx="34">
                  <c:v>608</c:v>
                </c:pt>
                <c:pt idx="35">
                  <c:v>622</c:v>
                </c:pt>
                <c:pt idx="36">
                  <c:v>641</c:v>
                </c:pt>
                <c:pt idx="37">
                  <c:v>658</c:v>
                </c:pt>
                <c:pt idx="38">
                  <c:v>685</c:v>
                </c:pt>
                <c:pt idx="39">
                  <c:v>691</c:v>
                </c:pt>
                <c:pt idx="40">
                  <c:v>695</c:v>
                </c:pt>
                <c:pt idx="41">
                  <c:v>693</c:v>
                </c:pt>
                <c:pt idx="42">
                  <c:v>668</c:v>
                </c:pt>
                <c:pt idx="43">
                  <c:v>773</c:v>
                </c:pt>
                <c:pt idx="44">
                  <c:v>805</c:v>
                </c:pt>
                <c:pt idx="45">
                  <c:v>770</c:v>
                </c:pt>
                <c:pt idx="46">
                  <c:v>752</c:v>
                </c:pt>
                <c:pt idx="47">
                  <c:v>772</c:v>
                </c:pt>
                <c:pt idx="48">
                  <c:v>806</c:v>
                </c:pt>
                <c:pt idx="49">
                  <c:v>807</c:v>
                </c:pt>
                <c:pt idx="50">
                  <c:v>873</c:v>
                </c:pt>
                <c:pt idx="51">
                  <c:v>876</c:v>
                </c:pt>
                <c:pt idx="52">
                  <c:v>841</c:v>
                </c:pt>
                <c:pt idx="53">
                  <c:v>836</c:v>
                </c:pt>
                <c:pt idx="54">
                  <c:v>816</c:v>
                </c:pt>
                <c:pt idx="55">
                  <c:v>851</c:v>
                </c:pt>
                <c:pt idx="56">
                  <c:v>844</c:v>
                </c:pt>
                <c:pt idx="57">
                  <c:v>838</c:v>
                </c:pt>
                <c:pt idx="58">
                  <c:v>839</c:v>
                </c:pt>
                <c:pt idx="59">
                  <c:v>828</c:v>
                </c:pt>
                <c:pt idx="60">
                  <c:v>805</c:v>
                </c:pt>
                <c:pt idx="61">
                  <c:v>778</c:v>
                </c:pt>
                <c:pt idx="62">
                  <c:v>760</c:v>
                </c:pt>
                <c:pt idx="63">
                  <c:v>736</c:v>
                </c:pt>
                <c:pt idx="64">
                  <c:v>730</c:v>
                </c:pt>
                <c:pt idx="65">
                  <c:v>746</c:v>
                </c:pt>
                <c:pt idx="66">
                  <c:v>745</c:v>
                </c:pt>
                <c:pt idx="67">
                  <c:v>765</c:v>
                </c:pt>
                <c:pt idx="68">
                  <c:v>738</c:v>
                </c:pt>
                <c:pt idx="69">
                  <c:v>714</c:v>
                </c:pt>
                <c:pt idx="70">
                  <c:v>734</c:v>
                </c:pt>
                <c:pt idx="71">
                  <c:v>731</c:v>
                </c:pt>
                <c:pt idx="72">
                  <c:v>769</c:v>
                </c:pt>
                <c:pt idx="73">
                  <c:v>739</c:v>
                </c:pt>
                <c:pt idx="74">
                  <c:v>773</c:v>
                </c:pt>
                <c:pt idx="75">
                  <c:v>780</c:v>
                </c:pt>
                <c:pt idx="76">
                  <c:v>770</c:v>
                </c:pt>
                <c:pt idx="77">
                  <c:v>768</c:v>
                </c:pt>
                <c:pt idx="78">
                  <c:v>763</c:v>
                </c:pt>
                <c:pt idx="79">
                  <c:v>715</c:v>
                </c:pt>
                <c:pt idx="80">
                  <c:v>717</c:v>
                </c:pt>
                <c:pt idx="81">
                  <c:v>750</c:v>
                </c:pt>
                <c:pt idx="82">
                  <c:v>743</c:v>
                </c:pt>
                <c:pt idx="83">
                  <c:v>680</c:v>
                </c:pt>
                <c:pt idx="84">
                  <c:v>734</c:v>
                </c:pt>
                <c:pt idx="85">
                  <c:v>755</c:v>
                </c:pt>
                <c:pt idx="86">
                  <c:v>744</c:v>
                </c:pt>
                <c:pt idx="87">
                  <c:v>750</c:v>
                </c:pt>
                <c:pt idx="88">
                  <c:v>750</c:v>
                </c:pt>
                <c:pt idx="89">
                  <c:v>715</c:v>
                </c:pt>
                <c:pt idx="90">
                  <c:v>710</c:v>
                </c:pt>
                <c:pt idx="91">
                  <c:v>676</c:v>
                </c:pt>
                <c:pt idx="92">
                  <c:v>664</c:v>
                </c:pt>
                <c:pt idx="93">
                  <c:v>621</c:v>
                </c:pt>
                <c:pt idx="94">
                  <c:v>615</c:v>
                </c:pt>
                <c:pt idx="95">
                  <c:v>640</c:v>
                </c:pt>
                <c:pt idx="96">
                  <c:v>594</c:v>
                </c:pt>
                <c:pt idx="97">
                  <c:v>630</c:v>
                </c:pt>
                <c:pt idx="98">
                  <c:v>640</c:v>
                </c:pt>
                <c:pt idx="99">
                  <c:v>710</c:v>
                </c:pt>
                <c:pt idx="100">
                  <c:v>722</c:v>
                </c:pt>
                <c:pt idx="101">
                  <c:v>727</c:v>
                </c:pt>
                <c:pt idx="102">
                  <c:v>737</c:v>
                </c:pt>
                <c:pt idx="103">
                  <c:v>737</c:v>
                </c:pt>
                <c:pt idx="104">
                  <c:v>773</c:v>
                </c:pt>
                <c:pt idx="105">
                  <c:v>779</c:v>
                </c:pt>
                <c:pt idx="106">
                  <c:v>770</c:v>
                </c:pt>
                <c:pt idx="107">
                  <c:v>711</c:v>
                </c:pt>
                <c:pt idx="108">
                  <c:v>738</c:v>
                </c:pt>
                <c:pt idx="109">
                  <c:v>748</c:v>
                </c:pt>
                <c:pt idx="110">
                  <c:v>747</c:v>
                </c:pt>
                <c:pt idx="111">
                  <c:v>768</c:v>
                </c:pt>
                <c:pt idx="112">
                  <c:v>772</c:v>
                </c:pt>
                <c:pt idx="113">
                  <c:v>768</c:v>
                </c:pt>
                <c:pt idx="114">
                  <c:v>765</c:v>
                </c:pt>
                <c:pt idx="115">
                  <c:v>765</c:v>
                </c:pt>
                <c:pt idx="116">
                  <c:v>752</c:v>
                </c:pt>
                <c:pt idx="117">
                  <c:v>797</c:v>
                </c:pt>
                <c:pt idx="118">
                  <c:v>794</c:v>
                </c:pt>
                <c:pt idx="119">
                  <c:v>785</c:v>
                </c:pt>
                <c:pt idx="120">
                  <c:v>773</c:v>
                </c:pt>
                <c:pt idx="121">
                  <c:v>744</c:v>
                </c:pt>
                <c:pt idx="122">
                  <c:v>826</c:v>
                </c:pt>
                <c:pt idx="123">
                  <c:v>844</c:v>
                </c:pt>
                <c:pt idx="124">
                  <c:v>823</c:v>
                </c:pt>
                <c:pt idx="125">
                  <c:v>799</c:v>
                </c:pt>
                <c:pt idx="126">
                  <c:v>773</c:v>
                </c:pt>
                <c:pt idx="127">
                  <c:v>776</c:v>
                </c:pt>
                <c:pt idx="128">
                  <c:v>793</c:v>
                </c:pt>
                <c:pt idx="129">
                  <c:v>823</c:v>
                </c:pt>
                <c:pt idx="130">
                  <c:v>778</c:v>
                </c:pt>
                <c:pt idx="131">
                  <c:v>785</c:v>
                </c:pt>
                <c:pt idx="132">
                  <c:v>815</c:v>
                </c:pt>
                <c:pt idx="133">
                  <c:v>810</c:v>
                </c:pt>
                <c:pt idx="134">
                  <c:v>834</c:v>
                </c:pt>
                <c:pt idx="135">
                  <c:v>831</c:v>
                </c:pt>
                <c:pt idx="136">
                  <c:v>838</c:v>
                </c:pt>
                <c:pt idx="137">
                  <c:v>852</c:v>
                </c:pt>
                <c:pt idx="138">
                  <c:v>834</c:v>
                </c:pt>
                <c:pt idx="139">
                  <c:v>822</c:v>
                </c:pt>
                <c:pt idx="140">
                  <c:v>837</c:v>
                </c:pt>
                <c:pt idx="141">
                  <c:v>850</c:v>
                </c:pt>
                <c:pt idx="142">
                  <c:v>834</c:v>
                </c:pt>
                <c:pt idx="143">
                  <c:v>815</c:v>
                </c:pt>
                <c:pt idx="144">
                  <c:v>801</c:v>
                </c:pt>
                <c:pt idx="145">
                  <c:v>833</c:v>
                </c:pt>
                <c:pt idx="146">
                  <c:v>826</c:v>
                </c:pt>
                <c:pt idx="147">
                  <c:v>847</c:v>
                </c:pt>
                <c:pt idx="148">
                  <c:v>827</c:v>
                </c:pt>
                <c:pt idx="149">
                  <c:v>803</c:v>
                </c:pt>
                <c:pt idx="150">
                  <c:v>819</c:v>
                </c:pt>
                <c:pt idx="151">
                  <c:v>1040</c:v>
                </c:pt>
                <c:pt idx="152">
                  <c:v>919</c:v>
                </c:pt>
                <c:pt idx="153">
                  <c:v>912</c:v>
                </c:pt>
                <c:pt idx="154">
                  <c:v>895</c:v>
                </c:pt>
                <c:pt idx="155">
                  <c:v>899</c:v>
                </c:pt>
                <c:pt idx="156">
                  <c:v>900</c:v>
                </c:pt>
                <c:pt idx="157">
                  <c:v>961</c:v>
                </c:pt>
                <c:pt idx="158">
                  <c:v>968</c:v>
                </c:pt>
                <c:pt idx="159">
                  <c:v>973</c:v>
                </c:pt>
                <c:pt idx="160">
                  <c:v>987</c:v>
                </c:pt>
                <c:pt idx="161">
                  <c:v>1020</c:v>
                </c:pt>
                <c:pt idx="162">
                  <c:v>1070</c:v>
                </c:pt>
                <c:pt idx="163">
                  <c:v>1070</c:v>
                </c:pt>
                <c:pt idx="164">
                  <c:v>1060</c:v>
                </c:pt>
                <c:pt idx="165">
                  <c:v>1060</c:v>
                </c:pt>
                <c:pt idx="166">
                  <c:v>1150</c:v>
                </c:pt>
                <c:pt idx="167">
                  <c:v>1170</c:v>
                </c:pt>
                <c:pt idx="168">
                  <c:v>1160</c:v>
                </c:pt>
                <c:pt idx="169">
                  <c:v>1140</c:v>
                </c:pt>
                <c:pt idx="170">
                  <c:v>1170</c:v>
                </c:pt>
                <c:pt idx="171">
                  <c:v>1200</c:v>
                </c:pt>
                <c:pt idx="172">
                  <c:v>1220</c:v>
                </c:pt>
                <c:pt idx="173">
                  <c:v>1230</c:v>
                </c:pt>
                <c:pt idx="174">
                  <c:v>1260</c:v>
                </c:pt>
                <c:pt idx="175">
                  <c:v>1240</c:v>
                </c:pt>
                <c:pt idx="176">
                  <c:v>1250</c:v>
                </c:pt>
                <c:pt idx="177">
                  <c:v>1230</c:v>
                </c:pt>
                <c:pt idx="178">
                  <c:v>1270</c:v>
                </c:pt>
                <c:pt idx="179">
                  <c:v>1220</c:v>
                </c:pt>
                <c:pt idx="180">
                  <c:v>1230</c:v>
                </c:pt>
                <c:pt idx="181">
                  <c:v>1310</c:v>
                </c:pt>
                <c:pt idx="182">
                  <c:v>1360</c:v>
                </c:pt>
                <c:pt idx="183">
                  <c:v>1370</c:v>
                </c:pt>
                <c:pt idx="184">
                  <c:v>1380</c:v>
                </c:pt>
                <c:pt idx="185">
                  <c:v>1400</c:v>
                </c:pt>
                <c:pt idx="186">
                  <c:v>1410</c:v>
                </c:pt>
                <c:pt idx="187">
                  <c:v>1400</c:v>
                </c:pt>
                <c:pt idx="188">
                  <c:v>1510</c:v>
                </c:pt>
                <c:pt idx="189">
                  <c:v>1550</c:v>
                </c:pt>
                <c:pt idx="190">
                  <c:v>1620</c:v>
                </c:pt>
                <c:pt idx="191">
                  <c:v>1730</c:v>
                </c:pt>
                <c:pt idx="192">
                  <c:v>1730</c:v>
                </c:pt>
                <c:pt idx="193">
                  <c:v>1840</c:v>
                </c:pt>
                <c:pt idx="194">
                  <c:v>1830</c:v>
                </c:pt>
                <c:pt idx="195">
                  <c:v>1890</c:v>
                </c:pt>
                <c:pt idx="196">
                  <c:v>1920</c:v>
                </c:pt>
                <c:pt idx="197">
                  <c:v>1940</c:v>
                </c:pt>
                <c:pt idx="198">
                  <c:v>1950</c:v>
                </c:pt>
                <c:pt idx="199">
                  <c:v>2070</c:v>
                </c:pt>
                <c:pt idx="200">
                  <c:v>2020</c:v>
                </c:pt>
                <c:pt idx="201">
                  <c:v>2020</c:v>
                </c:pt>
                <c:pt idx="202">
                  <c:v>2010</c:v>
                </c:pt>
                <c:pt idx="203">
                  <c:v>1980</c:v>
                </c:pt>
                <c:pt idx="204">
                  <c:v>2030</c:v>
                </c:pt>
                <c:pt idx="205">
                  <c:v>2070</c:v>
                </c:pt>
                <c:pt idx="206">
                  <c:v>2220</c:v>
                </c:pt>
                <c:pt idx="207">
                  <c:v>2330</c:v>
                </c:pt>
                <c:pt idx="208">
                  <c:v>2550</c:v>
                </c:pt>
                <c:pt idx="209">
                  <c:v>2630</c:v>
                </c:pt>
                <c:pt idx="210">
                  <c:v>2600</c:v>
                </c:pt>
                <c:pt idx="211">
                  <c:v>2730</c:v>
                </c:pt>
                <c:pt idx="212">
                  <c:v>2730</c:v>
                </c:pt>
                <c:pt idx="213">
                  <c:v>2750</c:v>
                </c:pt>
                <c:pt idx="214">
                  <c:v>2840</c:v>
                </c:pt>
                <c:pt idx="215">
                  <c:v>2970</c:v>
                </c:pt>
                <c:pt idx="216">
                  <c:v>2990</c:v>
                </c:pt>
                <c:pt idx="217">
                  <c:v>3230</c:v>
                </c:pt>
                <c:pt idx="218">
                  <c:v>3370</c:v>
                </c:pt>
                <c:pt idx="219">
                  <c:v>3250</c:v>
                </c:pt>
                <c:pt idx="220">
                  <c:v>3360</c:v>
                </c:pt>
                <c:pt idx="221">
                  <c:v>3410</c:v>
                </c:pt>
                <c:pt idx="222">
                  <c:v>3440</c:v>
                </c:pt>
                <c:pt idx="223">
                  <c:v>3500</c:v>
                </c:pt>
                <c:pt idx="224">
                  <c:v>3630</c:v>
                </c:pt>
                <c:pt idx="225">
                  <c:v>3820</c:v>
                </c:pt>
                <c:pt idx="226">
                  <c:v>4090</c:v>
                </c:pt>
                <c:pt idx="227">
                  <c:v>4060</c:v>
                </c:pt>
                <c:pt idx="228">
                  <c:v>4320</c:v>
                </c:pt>
                <c:pt idx="229">
                  <c:v>4530</c:v>
                </c:pt>
                <c:pt idx="230">
                  <c:v>4550</c:v>
                </c:pt>
                <c:pt idx="231">
                  <c:v>4730</c:v>
                </c:pt>
                <c:pt idx="232">
                  <c:v>4930</c:v>
                </c:pt>
                <c:pt idx="233">
                  <c:v>4880</c:v>
                </c:pt>
                <c:pt idx="234">
                  <c:v>5000</c:v>
                </c:pt>
                <c:pt idx="235">
                  <c:v>4980</c:v>
                </c:pt>
                <c:pt idx="236">
                  <c:v>5110</c:v>
                </c:pt>
                <c:pt idx="237">
                  <c:v>5050</c:v>
                </c:pt>
                <c:pt idx="238">
                  <c:v>4930</c:v>
                </c:pt>
                <c:pt idx="239">
                  <c:v>4670</c:v>
                </c:pt>
                <c:pt idx="240">
                  <c:v>4920</c:v>
                </c:pt>
                <c:pt idx="241">
                  <c:v>5090</c:v>
                </c:pt>
                <c:pt idx="242">
                  <c:v>5190</c:v>
                </c:pt>
                <c:pt idx="243">
                  <c:v>5160</c:v>
                </c:pt>
                <c:pt idx="244">
                  <c:v>5560</c:v>
                </c:pt>
                <c:pt idx="245">
                  <c:v>5430</c:v>
                </c:pt>
                <c:pt idx="246">
                  <c:v>4920</c:v>
                </c:pt>
                <c:pt idx="247">
                  <c:v>4580</c:v>
                </c:pt>
                <c:pt idx="248">
                  <c:v>4780</c:v>
                </c:pt>
                <c:pt idx="249">
                  <c:v>4550</c:v>
                </c:pt>
                <c:pt idx="250">
                  <c:v>4540</c:v>
                </c:pt>
                <c:pt idx="251">
                  <c:v>4690</c:v>
                </c:pt>
                <c:pt idx="252">
                  <c:v>4840</c:v>
                </c:pt>
                <c:pt idx="253">
                  <c:v>5030</c:v>
                </c:pt>
                <c:pt idx="254">
                  <c:v>4630</c:v>
                </c:pt>
                <c:pt idx="255">
                  <c:v>4560</c:v>
                </c:pt>
                <c:pt idx="256">
                  <c:v>4470</c:v>
                </c:pt>
                <c:pt idx="257">
                  <c:v>4150</c:v>
                </c:pt>
                <c:pt idx="258">
                  <c:v>3970</c:v>
                </c:pt>
                <c:pt idx="259">
                  <c:v>3770</c:v>
                </c:pt>
                <c:pt idx="260">
                  <c:v>3590</c:v>
                </c:pt>
                <c:pt idx="261">
                  <c:v>3430</c:v>
                </c:pt>
                <c:pt idx="262">
                  <c:v>3450</c:v>
                </c:pt>
                <c:pt idx="263">
                  <c:v>3440</c:v>
                </c:pt>
                <c:pt idx="264">
                  <c:v>3810</c:v>
                </c:pt>
                <c:pt idx="265">
                  <c:v>3790</c:v>
                </c:pt>
                <c:pt idx="266">
                  <c:v>3550</c:v>
                </c:pt>
                <c:pt idx="267">
                  <c:v>3150</c:v>
                </c:pt>
                <c:pt idx="268">
                  <c:v>3010</c:v>
                </c:pt>
                <c:pt idx="269">
                  <c:v>2900</c:v>
                </c:pt>
                <c:pt idx="270">
                  <c:v>2830</c:v>
                </c:pt>
                <c:pt idx="271">
                  <c:v>2790</c:v>
                </c:pt>
                <c:pt idx="272">
                  <c:v>2760</c:v>
                </c:pt>
                <c:pt idx="273">
                  <c:v>2770</c:v>
                </c:pt>
                <c:pt idx="274">
                  <c:v>2680</c:v>
                </c:pt>
                <c:pt idx="275">
                  <c:v>2560</c:v>
                </c:pt>
                <c:pt idx="276">
                  <c:v>2390</c:v>
                </c:pt>
                <c:pt idx="277">
                  <c:v>2180</c:v>
                </c:pt>
                <c:pt idx="278">
                  <c:v>2160</c:v>
                </c:pt>
                <c:pt idx="279">
                  <c:v>2130</c:v>
                </c:pt>
                <c:pt idx="280">
                  <c:v>2040</c:v>
                </c:pt>
                <c:pt idx="281">
                  <c:v>1890</c:v>
                </c:pt>
                <c:pt idx="282">
                  <c:v>1810</c:v>
                </c:pt>
                <c:pt idx="283">
                  <c:v>1740</c:v>
                </c:pt>
                <c:pt idx="284">
                  <c:v>1640</c:v>
                </c:pt>
                <c:pt idx="285">
                  <c:v>1550</c:v>
                </c:pt>
                <c:pt idx="286">
                  <c:v>1480</c:v>
                </c:pt>
                <c:pt idx="287">
                  <c:v>1490</c:v>
                </c:pt>
                <c:pt idx="288">
                  <c:v>1440</c:v>
                </c:pt>
                <c:pt idx="289">
                  <c:v>1360</c:v>
                </c:pt>
                <c:pt idx="290">
                  <c:v>1310</c:v>
                </c:pt>
                <c:pt idx="291">
                  <c:v>1260</c:v>
                </c:pt>
                <c:pt idx="292">
                  <c:v>1210</c:v>
                </c:pt>
                <c:pt idx="293">
                  <c:v>1210</c:v>
                </c:pt>
                <c:pt idx="294">
                  <c:v>1180</c:v>
                </c:pt>
                <c:pt idx="295">
                  <c:v>1180</c:v>
                </c:pt>
                <c:pt idx="296">
                  <c:v>1130</c:v>
                </c:pt>
                <c:pt idx="297">
                  <c:v>1140</c:v>
                </c:pt>
                <c:pt idx="298">
                  <c:v>1090</c:v>
                </c:pt>
                <c:pt idx="299">
                  <c:v>1050</c:v>
                </c:pt>
                <c:pt idx="300">
                  <c:v>984</c:v>
                </c:pt>
                <c:pt idx="301">
                  <c:v>958</c:v>
                </c:pt>
                <c:pt idx="302">
                  <c:v>996</c:v>
                </c:pt>
                <c:pt idx="303">
                  <c:v>964</c:v>
                </c:pt>
                <c:pt idx="304">
                  <c:v>896</c:v>
                </c:pt>
                <c:pt idx="305">
                  <c:v>828</c:v>
                </c:pt>
                <c:pt idx="306">
                  <c:v>820</c:v>
                </c:pt>
                <c:pt idx="307">
                  <c:v>798</c:v>
                </c:pt>
                <c:pt idx="308">
                  <c:v>762</c:v>
                </c:pt>
                <c:pt idx="309">
                  <c:v>763</c:v>
                </c:pt>
                <c:pt idx="310">
                  <c:v>745</c:v>
                </c:pt>
                <c:pt idx="311">
                  <c:v>707</c:v>
                </c:pt>
                <c:pt idx="312">
                  <c:v>721</c:v>
                </c:pt>
                <c:pt idx="313">
                  <c:v>721</c:v>
                </c:pt>
                <c:pt idx="314">
                  <c:v>672</c:v>
                </c:pt>
                <c:pt idx="315">
                  <c:v>652</c:v>
                </c:pt>
                <c:pt idx="316">
                  <c:v>620</c:v>
                </c:pt>
                <c:pt idx="317">
                  <c:v>609</c:v>
                </c:pt>
                <c:pt idx="318">
                  <c:v>596</c:v>
                </c:pt>
                <c:pt idx="319">
                  <c:v>589</c:v>
                </c:pt>
                <c:pt idx="320">
                  <c:v>584</c:v>
                </c:pt>
                <c:pt idx="321">
                  <c:v>576</c:v>
                </c:pt>
                <c:pt idx="322">
                  <c:v>561</c:v>
                </c:pt>
                <c:pt idx="323">
                  <c:v>544</c:v>
                </c:pt>
                <c:pt idx="324">
                  <c:v>524</c:v>
                </c:pt>
                <c:pt idx="325">
                  <c:v>500</c:v>
                </c:pt>
                <c:pt idx="326">
                  <c:v>507</c:v>
                </c:pt>
                <c:pt idx="327">
                  <c:v>487</c:v>
                </c:pt>
                <c:pt idx="328">
                  <c:v>474</c:v>
                </c:pt>
                <c:pt idx="329">
                  <c:v>456</c:v>
                </c:pt>
                <c:pt idx="330">
                  <c:v>464</c:v>
                </c:pt>
                <c:pt idx="331">
                  <c:v>453</c:v>
                </c:pt>
                <c:pt idx="332">
                  <c:v>437</c:v>
                </c:pt>
                <c:pt idx="333">
                  <c:v>437</c:v>
                </c:pt>
                <c:pt idx="334">
                  <c:v>428</c:v>
                </c:pt>
                <c:pt idx="335">
                  <c:v>445</c:v>
                </c:pt>
                <c:pt idx="336">
                  <c:v>444</c:v>
                </c:pt>
                <c:pt idx="337">
                  <c:v>425</c:v>
                </c:pt>
                <c:pt idx="338">
                  <c:v>425</c:v>
                </c:pt>
                <c:pt idx="339">
                  <c:v>432</c:v>
                </c:pt>
                <c:pt idx="340">
                  <c:v>433</c:v>
                </c:pt>
                <c:pt idx="341">
                  <c:v>444</c:v>
                </c:pt>
                <c:pt idx="342">
                  <c:v>446</c:v>
                </c:pt>
                <c:pt idx="343">
                  <c:v>450</c:v>
                </c:pt>
                <c:pt idx="344">
                  <c:v>447</c:v>
                </c:pt>
                <c:pt idx="345">
                  <c:v>443</c:v>
                </c:pt>
                <c:pt idx="346">
                  <c:v>440</c:v>
                </c:pt>
                <c:pt idx="347">
                  <c:v>438</c:v>
                </c:pt>
                <c:pt idx="348">
                  <c:v>425</c:v>
                </c:pt>
                <c:pt idx="349">
                  <c:v>419</c:v>
                </c:pt>
                <c:pt idx="350">
                  <c:v>415</c:v>
                </c:pt>
                <c:pt idx="351">
                  <c:v>419</c:v>
                </c:pt>
                <c:pt idx="352">
                  <c:v>416</c:v>
                </c:pt>
                <c:pt idx="353">
                  <c:v>412</c:v>
                </c:pt>
                <c:pt idx="354">
                  <c:v>407</c:v>
                </c:pt>
                <c:pt idx="355">
                  <c:v>383</c:v>
                </c:pt>
                <c:pt idx="356">
                  <c:v>375</c:v>
                </c:pt>
                <c:pt idx="357">
                  <c:v>379</c:v>
                </c:pt>
                <c:pt idx="358">
                  <c:v>381</c:v>
                </c:pt>
                <c:pt idx="359">
                  <c:v>373</c:v>
                </c:pt>
                <c:pt idx="360">
                  <c:v>365</c:v>
                </c:pt>
                <c:pt idx="361">
                  <c:v>363</c:v>
                </c:pt>
                <c:pt idx="362">
                  <c:v>364</c:v>
                </c:pt>
                <c:pt idx="363">
                  <c:v>376</c:v>
                </c:pt>
                <c:pt idx="364">
                  <c:v>378</c:v>
                </c:pt>
                <c:pt idx="365">
                  <c:v>390</c:v>
                </c:pt>
              </c:numCache>
            </c:numRef>
          </c:val>
          <c:smooth val="0"/>
        </c:ser>
        <c:ser>
          <c:idx val="37"/>
          <c:order val="3"/>
          <c:tx>
            <c:strRef>
              <c:f>dvstat!$AV$31</c:f>
              <c:strCache>
                <c:ptCount val="1"/>
                <c:pt idx="0">
                  <c:v>1995</c:v>
                </c:pt>
              </c:strCache>
            </c:strRef>
          </c:tx>
          <c:spPr>
            <a:ln w="57150">
              <a:solidFill>
                <a:srgbClr val="7030A0"/>
              </a:solidFill>
              <a:prstDash val="solid"/>
            </a:ln>
          </c:spPr>
          <c:marker>
            <c:symbol val="none"/>
          </c:marker>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dvstat!$AV$32:$AV$397</c:f>
              <c:numCache>
                <c:formatCode>General</c:formatCode>
                <c:ptCount val="366"/>
                <c:pt idx="0">
                  <c:v>726</c:v>
                </c:pt>
                <c:pt idx="1">
                  <c:v>844</c:v>
                </c:pt>
                <c:pt idx="2">
                  <c:v>971</c:v>
                </c:pt>
                <c:pt idx="3">
                  <c:v>1410</c:v>
                </c:pt>
                <c:pt idx="4">
                  <c:v>1250</c:v>
                </c:pt>
                <c:pt idx="5">
                  <c:v>1120</c:v>
                </c:pt>
                <c:pt idx="6">
                  <c:v>1030</c:v>
                </c:pt>
                <c:pt idx="7">
                  <c:v>976</c:v>
                </c:pt>
                <c:pt idx="8">
                  <c:v>943</c:v>
                </c:pt>
                <c:pt idx="9">
                  <c:v>1240</c:v>
                </c:pt>
                <c:pt idx="10">
                  <c:v>4080</c:v>
                </c:pt>
                <c:pt idx="11">
                  <c:v>3610</c:v>
                </c:pt>
                <c:pt idx="12">
                  <c:v>3090</c:v>
                </c:pt>
                <c:pt idx="13">
                  <c:v>2570</c:v>
                </c:pt>
                <c:pt idx="14">
                  <c:v>2380</c:v>
                </c:pt>
                <c:pt idx="15">
                  <c:v>2610</c:v>
                </c:pt>
                <c:pt idx="16">
                  <c:v>3860</c:v>
                </c:pt>
                <c:pt idx="17">
                  <c:v>4570</c:v>
                </c:pt>
                <c:pt idx="18">
                  <c:v>4070</c:v>
                </c:pt>
                <c:pt idx="19">
                  <c:v>3410</c:v>
                </c:pt>
                <c:pt idx="20">
                  <c:v>3060</c:v>
                </c:pt>
                <c:pt idx="21">
                  <c:v>2720</c:v>
                </c:pt>
                <c:pt idx="22">
                  <c:v>2430</c:v>
                </c:pt>
                <c:pt idx="23">
                  <c:v>2230</c:v>
                </c:pt>
                <c:pt idx="24">
                  <c:v>2090</c:v>
                </c:pt>
                <c:pt idx="25">
                  <c:v>2870</c:v>
                </c:pt>
                <c:pt idx="26">
                  <c:v>3150</c:v>
                </c:pt>
                <c:pt idx="27">
                  <c:v>2760</c:v>
                </c:pt>
                <c:pt idx="28">
                  <c:v>2440</c:v>
                </c:pt>
                <c:pt idx="29">
                  <c:v>2190</c:v>
                </c:pt>
                <c:pt idx="30">
                  <c:v>2000</c:v>
                </c:pt>
                <c:pt idx="31">
                  <c:v>1830</c:v>
                </c:pt>
                <c:pt idx="32">
                  <c:v>1700</c:v>
                </c:pt>
                <c:pt idx="33">
                  <c:v>1610</c:v>
                </c:pt>
                <c:pt idx="34">
                  <c:v>1540</c:v>
                </c:pt>
                <c:pt idx="35">
                  <c:v>1510</c:v>
                </c:pt>
                <c:pt idx="36">
                  <c:v>1550</c:v>
                </c:pt>
                <c:pt idx="37">
                  <c:v>1620</c:v>
                </c:pt>
                <c:pt idx="38">
                  <c:v>5030</c:v>
                </c:pt>
                <c:pt idx="39">
                  <c:v>13500</c:v>
                </c:pt>
                <c:pt idx="40">
                  <c:v>10600</c:v>
                </c:pt>
                <c:pt idx="41">
                  <c:v>9910</c:v>
                </c:pt>
                <c:pt idx="42">
                  <c:v>9140</c:v>
                </c:pt>
                <c:pt idx="43">
                  <c:v>7460</c:v>
                </c:pt>
                <c:pt idx="44">
                  <c:v>9000</c:v>
                </c:pt>
                <c:pt idx="45">
                  <c:v>9650</c:v>
                </c:pt>
                <c:pt idx="46">
                  <c:v>9180</c:v>
                </c:pt>
                <c:pt idx="47">
                  <c:v>8040</c:v>
                </c:pt>
                <c:pt idx="48">
                  <c:v>7820</c:v>
                </c:pt>
                <c:pt idx="49">
                  <c:v>7710</c:v>
                </c:pt>
                <c:pt idx="50">
                  <c:v>6670</c:v>
                </c:pt>
                <c:pt idx="51">
                  <c:v>5810</c:v>
                </c:pt>
                <c:pt idx="52">
                  <c:v>5220</c:v>
                </c:pt>
                <c:pt idx="53">
                  <c:v>5610</c:v>
                </c:pt>
                <c:pt idx="54">
                  <c:v>8380</c:v>
                </c:pt>
                <c:pt idx="55">
                  <c:v>11300</c:v>
                </c:pt>
                <c:pt idx="56">
                  <c:v>10700</c:v>
                </c:pt>
                <c:pt idx="57">
                  <c:v>9060</c:v>
                </c:pt>
                <c:pt idx="58">
                  <c:v>10100</c:v>
                </c:pt>
                <c:pt idx="59">
                  <c:v>29700</c:v>
                </c:pt>
                <c:pt idx="60">
                  <c:v>45200</c:v>
                </c:pt>
                <c:pt idx="61">
                  <c:v>31600</c:v>
                </c:pt>
                <c:pt idx="62">
                  <c:v>19500</c:v>
                </c:pt>
                <c:pt idx="63">
                  <c:v>13600</c:v>
                </c:pt>
                <c:pt idx="64">
                  <c:v>10600</c:v>
                </c:pt>
                <c:pt idx="65">
                  <c:v>8510</c:v>
                </c:pt>
                <c:pt idx="66">
                  <c:v>7130</c:v>
                </c:pt>
                <c:pt idx="67">
                  <c:v>6210</c:v>
                </c:pt>
                <c:pt idx="68">
                  <c:v>5450</c:v>
                </c:pt>
                <c:pt idx="69">
                  <c:v>5030</c:v>
                </c:pt>
                <c:pt idx="70">
                  <c:v>4810</c:v>
                </c:pt>
                <c:pt idx="71">
                  <c:v>4650</c:v>
                </c:pt>
                <c:pt idx="72">
                  <c:v>4480</c:v>
                </c:pt>
                <c:pt idx="73">
                  <c:v>4740</c:v>
                </c:pt>
                <c:pt idx="74">
                  <c:v>4690</c:v>
                </c:pt>
                <c:pt idx="75">
                  <c:v>4350</c:v>
                </c:pt>
                <c:pt idx="76">
                  <c:v>4010</c:v>
                </c:pt>
                <c:pt idx="77">
                  <c:v>3730</c:v>
                </c:pt>
                <c:pt idx="78">
                  <c:v>3510</c:v>
                </c:pt>
                <c:pt idx="79">
                  <c:v>3330</c:v>
                </c:pt>
                <c:pt idx="80">
                  <c:v>3150</c:v>
                </c:pt>
                <c:pt idx="81">
                  <c:v>3000</c:v>
                </c:pt>
                <c:pt idx="82">
                  <c:v>2860</c:v>
                </c:pt>
                <c:pt idx="83">
                  <c:v>2730</c:v>
                </c:pt>
                <c:pt idx="84">
                  <c:v>2610</c:v>
                </c:pt>
                <c:pt idx="85">
                  <c:v>2500</c:v>
                </c:pt>
                <c:pt idx="86">
                  <c:v>2400</c:v>
                </c:pt>
                <c:pt idx="87">
                  <c:v>2310</c:v>
                </c:pt>
                <c:pt idx="88">
                  <c:v>2250</c:v>
                </c:pt>
                <c:pt idx="89">
                  <c:v>2230</c:v>
                </c:pt>
                <c:pt idx="90">
                  <c:v>2230</c:v>
                </c:pt>
                <c:pt idx="91">
                  <c:v>2270</c:v>
                </c:pt>
                <c:pt idx="92">
                  <c:v>1410</c:v>
                </c:pt>
                <c:pt idx="93">
                  <c:v>1260</c:v>
                </c:pt>
                <c:pt idx="94">
                  <c:v>1190</c:v>
                </c:pt>
                <c:pt idx="95">
                  <c:v>1160</c:v>
                </c:pt>
                <c:pt idx="96">
                  <c:v>1170</c:v>
                </c:pt>
                <c:pt idx="97">
                  <c:v>1190</c:v>
                </c:pt>
                <c:pt idx="98">
                  <c:v>1300</c:v>
                </c:pt>
                <c:pt idx="99">
                  <c:v>1330</c:v>
                </c:pt>
                <c:pt idx="100">
                  <c:v>1320</c:v>
                </c:pt>
                <c:pt idx="101">
                  <c:v>1350</c:v>
                </c:pt>
                <c:pt idx="102">
                  <c:v>1320</c:v>
                </c:pt>
                <c:pt idx="103">
                  <c:v>1270</c:v>
                </c:pt>
                <c:pt idx="104">
                  <c:v>1240</c:v>
                </c:pt>
                <c:pt idx="105">
                  <c:v>1220</c:v>
                </c:pt>
                <c:pt idx="106">
                  <c:v>1180</c:v>
                </c:pt>
                <c:pt idx="107">
                  <c:v>1130</c:v>
                </c:pt>
                <c:pt idx="108">
                  <c:v>1080</c:v>
                </c:pt>
                <c:pt idx="109">
                  <c:v>1060</c:v>
                </c:pt>
                <c:pt idx="110">
                  <c:v>1050</c:v>
                </c:pt>
                <c:pt idx="111">
                  <c:v>1010</c:v>
                </c:pt>
                <c:pt idx="112">
                  <c:v>976</c:v>
                </c:pt>
                <c:pt idx="113">
                  <c:v>911</c:v>
                </c:pt>
                <c:pt idx="114">
                  <c:v>871</c:v>
                </c:pt>
                <c:pt idx="115">
                  <c:v>927</c:v>
                </c:pt>
                <c:pt idx="116">
                  <c:v>920</c:v>
                </c:pt>
                <c:pt idx="117">
                  <c:v>915</c:v>
                </c:pt>
                <c:pt idx="118">
                  <c:v>893</c:v>
                </c:pt>
                <c:pt idx="119">
                  <c:v>884</c:v>
                </c:pt>
                <c:pt idx="120">
                  <c:v>919</c:v>
                </c:pt>
                <c:pt idx="121">
                  <c:v>997</c:v>
                </c:pt>
                <c:pt idx="122">
                  <c:v>1630</c:v>
                </c:pt>
                <c:pt idx="123">
                  <c:v>4260</c:v>
                </c:pt>
                <c:pt idx="124">
                  <c:v>4780</c:v>
                </c:pt>
                <c:pt idx="125">
                  <c:v>4210</c:v>
                </c:pt>
                <c:pt idx="126">
                  <c:v>3730</c:v>
                </c:pt>
                <c:pt idx="127">
                  <c:v>3440</c:v>
                </c:pt>
                <c:pt idx="128">
                  <c:v>3220</c:v>
                </c:pt>
                <c:pt idx="129">
                  <c:v>3080</c:v>
                </c:pt>
                <c:pt idx="130">
                  <c:v>3020</c:v>
                </c:pt>
                <c:pt idx="131">
                  <c:v>2950</c:v>
                </c:pt>
                <c:pt idx="132">
                  <c:v>2880</c:v>
                </c:pt>
                <c:pt idx="133">
                  <c:v>2830</c:v>
                </c:pt>
                <c:pt idx="134">
                  <c:v>2690</c:v>
                </c:pt>
                <c:pt idx="135">
                  <c:v>2450</c:v>
                </c:pt>
                <c:pt idx="136">
                  <c:v>2280</c:v>
                </c:pt>
                <c:pt idx="137">
                  <c:v>2320</c:v>
                </c:pt>
                <c:pt idx="138">
                  <c:v>2260</c:v>
                </c:pt>
                <c:pt idx="139">
                  <c:v>2350</c:v>
                </c:pt>
                <c:pt idx="140">
                  <c:v>2350</c:v>
                </c:pt>
                <c:pt idx="141">
                  <c:v>5160</c:v>
                </c:pt>
                <c:pt idx="142">
                  <c:v>9570</c:v>
                </c:pt>
                <c:pt idx="143">
                  <c:v>9990</c:v>
                </c:pt>
                <c:pt idx="144">
                  <c:v>9060</c:v>
                </c:pt>
                <c:pt idx="145">
                  <c:v>7680</c:v>
                </c:pt>
                <c:pt idx="146">
                  <c:v>6720</c:v>
                </c:pt>
                <c:pt idx="147">
                  <c:v>6260</c:v>
                </c:pt>
                <c:pt idx="148">
                  <c:v>5990</c:v>
                </c:pt>
                <c:pt idx="149">
                  <c:v>5500</c:v>
                </c:pt>
                <c:pt idx="150">
                  <c:v>5020</c:v>
                </c:pt>
                <c:pt idx="152">
                  <c:v>4590</c:v>
                </c:pt>
                <c:pt idx="153">
                  <c:v>4210</c:v>
                </c:pt>
                <c:pt idx="154">
                  <c:v>3910</c:v>
                </c:pt>
                <c:pt idx="155">
                  <c:v>3660</c:v>
                </c:pt>
                <c:pt idx="156">
                  <c:v>3410</c:v>
                </c:pt>
                <c:pt idx="157">
                  <c:v>3170</c:v>
                </c:pt>
                <c:pt idx="158">
                  <c:v>2980</c:v>
                </c:pt>
                <c:pt idx="159">
                  <c:v>2870</c:v>
                </c:pt>
                <c:pt idx="160">
                  <c:v>2870</c:v>
                </c:pt>
                <c:pt idx="161">
                  <c:v>2940</c:v>
                </c:pt>
                <c:pt idx="162">
                  <c:v>3330</c:v>
                </c:pt>
                <c:pt idx="163">
                  <c:v>3540</c:v>
                </c:pt>
                <c:pt idx="164">
                  <c:v>3570</c:v>
                </c:pt>
                <c:pt idx="165">
                  <c:v>3660</c:v>
                </c:pt>
                <c:pt idx="166">
                  <c:v>3910</c:v>
                </c:pt>
                <c:pt idx="167">
                  <c:v>3840</c:v>
                </c:pt>
                <c:pt idx="168">
                  <c:v>3730</c:v>
                </c:pt>
                <c:pt idx="169">
                  <c:v>3780</c:v>
                </c:pt>
                <c:pt idx="170">
                  <c:v>4010</c:v>
                </c:pt>
                <c:pt idx="171">
                  <c:v>4320</c:v>
                </c:pt>
                <c:pt idx="172">
                  <c:v>4270</c:v>
                </c:pt>
                <c:pt idx="173">
                  <c:v>4020</c:v>
                </c:pt>
                <c:pt idx="174">
                  <c:v>3870</c:v>
                </c:pt>
                <c:pt idx="175">
                  <c:v>3670</c:v>
                </c:pt>
                <c:pt idx="176">
                  <c:v>3410</c:v>
                </c:pt>
                <c:pt idx="177">
                  <c:v>3240</c:v>
                </c:pt>
                <c:pt idx="178">
                  <c:v>3130</c:v>
                </c:pt>
                <c:pt idx="179">
                  <c:v>3080</c:v>
                </c:pt>
                <c:pt idx="180">
                  <c:v>3100</c:v>
                </c:pt>
                <c:pt idx="181">
                  <c:v>3170</c:v>
                </c:pt>
                <c:pt idx="182">
                  <c:v>3320</c:v>
                </c:pt>
                <c:pt idx="183">
                  <c:v>3560</c:v>
                </c:pt>
                <c:pt idx="184">
                  <c:v>3740</c:v>
                </c:pt>
                <c:pt idx="185">
                  <c:v>3840</c:v>
                </c:pt>
                <c:pt idx="186">
                  <c:v>4160</c:v>
                </c:pt>
                <c:pt idx="187">
                  <c:v>4520</c:v>
                </c:pt>
                <c:pt idx="188">
                  <c:v>4500</c:v>
                </c:pt>
                <c:pt idx="189">
                  <c:v>4560</c:v>
                </c:pt>
                <c:pt idx="190">
                  <c:v>4810</c:v>
                </c:pt>
                <c:pt idx="191">
                  <c:v>4710</c:v>
                </c:pt>
                <c:pt idx="192">
                  <c:v>4450</c:v>
                </c:pt>
                <c:pt idx="193">
                  <c:v>4220</c:v>
                </c:pt>
                <c:pt idx="194">
                  <c:v>4060</c:v>
                </c:pt>
                <c:pt idx="195">
                  <c:v>3960</c:v>
                </c:pt>
                <c:pt idx="196">
                  <c:v>3780</c:v>
                </c:pt>
                <c:pt idx="197">
                  <c:v>3540</c:v>
                </c:pt>
                <c:pt idx="198">
                  <c:v>3350</c:v>
                </c:pt>
                <c:pt idx="199">
                  <c:v>3220</c:v>
                </c:pt>
                <c:pt idx="200">
                  <c:v>3100</c:v>
                </c:pt>
                <c:pt idx="201">
                  <c:v>3000</c:v>
                </c:pt>
                <c:pt idx="202">
                  <c:v>2900</c:v>
                </c:pt>
                <c:pt idx="203">
                  <c:v>2790</c:v>
                </c:pt>
                <c:pt idx="204">
                  <c:v>2780</c:v>
                </c:pt>
                <c:pt idx="205">
                  <c:v>2900</c:v>
                </c:pt>
                <c:pt idx="206">
                  <c:v>3200</c:v>
                </c:pt>
                <c:pt idx="207">
                  <c:v>3810</c:v>
                </c:pt>
                <c:pt idx="208">
                  <c:v>4390</c:v>
                </c:pt>
                <c:pt idx="209">
                  <c:v>4810</c:v>
                </c:pt>
                <c:pt idx="210">
                  <c:v>5230</c:v>
                </c:pt>
                <c:pt idx="211">
                  <c:v>5590</c:v>
                </c:pt>
                <c:pt idx="212">
                  <c:v>5690</c:v>
                </c:pt>
                <c:pt idx="213">
                  <c:v>5690</c:v>
                </c:pt>
                <c:pt idx="214">
                  <c:v>5840</c:v>
                </c:pt>
                <c:pt idx="215">
                  <c:v>6070</c:v>
                </c:pt>
                <c:pt idx="216">
                  <c:v>6180</c:v>
                </c:pt>
                <c:pt idx="217">
                  <c:v>6150</c:v>
                </c:pt>
                <c:pt idx="218">
                  <c:v>6470</c:v>
                </c:pt>
                <c:pt idx="219">
                  <c:v>7310</c:v>
                </c:pt>
                <c:pt idx="220">
                  <c:v>8250</c:v>
                </c:pt>
                <c:pt idx="221">
                  <c:v>9980</c:v>
                </c:pt>
                <c:pt idx="222">
                  <c:v>12700</c:v>
                </c:pt>
                <c:pt idx="223">
                  <c:v>13400</c:v>
                </c:pt>
                <c:pt idx="224">
                  <c:v>11900</c:v>
                </c:pt>
                <c:pt idx="225">
                  <c:v>10300</c:v>
                </c:pt>
                <c:pt idx="226">
                  <c:v>9870</c:v>
                </c:pt>
                <c:pt idx="227">
                  <c:v>11400</c:v>
                </c:pt>
                <c:pt idx="228">
                  <c:v>14700</c:v>
                </c:pt>
                <c:pt idx="229">
                  <c:v>16200</c:v>
                </c:pt>
                <c:pt idx="230">
                  <c:v>15100</c:v>
                </c:pt>
                <c:pt idx="231">
                  <c:v>12900</c:v>
                </c:pt>
                <c:pt idx="232">
                  <c:v>11600</c:v>
                </c:pt>
                <c:pt idx="233">
                  <c:v>11300</c:v>
                </c:pt>
                <c:pt idx="234">
                  <c:v>11200</c:v>
                </c:pt>
                <c:pt idx="235">
                  <c:v>11300</c:v>
                </c:pt>
                <c:pt idx="236">
                  <c:v>11500</c:v>
                </c:pt>
                <c:pt idx="237">
                  <c:v>11800</c:v>
                </c:pt>
                <c:pt idx="238">
                  <c:v>12400</c:v>
                </c:pt>
                <c:pt idx="239">
                  <c:v>12800</c:v>
                </c:pt>
                <c:pt idx="240">
                  <c:v>13500</c:v>
                </c:pt>
                <c:pt idx="241">
                  <c:v>15100</c:v>
                </c:pt>
                <c:pt idx="242">
                  <c:v>17000</c:v>
                </c:pt>
                <c:pt idx="243">
                  <c:v>17100</c:v>
                </c:pt>
                <c:pt idx="244">
                  <c:v>16000</c:v>
                </c:pt>
                <c:pt idx="245">
                  <c:v>15100</c:v>
                </c:pt>
                <c:pt idx="246">
                  <c:v>14500</c:v>
                </c:pt>
                <c:pt idx="247">
                  <c:v>14100</c:v>
                </c:pt>
                <c:pt idx="248">
                  <c:v>13000</c:v>
                </c:pt>
                <c:pt idx="249">
                  <c:v>10900</c:v>
                </c:pt>
                <c:pt idx="250">
                  <c:v>9050</c:v>
                </c:pt>
                <c:pt idx="251">
                  <c:v>8090</c:v>
                </c:pt>
                <c:pt idx="252">
                  <c:v>8050</c:v>
                </c:pt>
                <c:pt idx="253">
                  <c:v>8140</c:v>
                </c:pt>
                <c:pt idx="254">
                  <c:v>9310</c:v>
                </c:pt>
                <c:pt idx="255">
                  <c:v>9350</c:v>
                </c:pt>
                <c:pt idx="256">
                  <c:v>8320</c:v>
                </c:pt>
                <c:pt idx="257">
                  <c:v>7360</c:v>
                </c:pt>
                <c:pt idx="258">
                  <c:v>6700</c:v>
                </c:pt>
                <c:pt idx="259">
                  <c:v>6530</c:v>
                </c:pt>
                <c:pt idx="260">
                  <c:v>6990</c:v>
                </c:pt>
                <c:pt idx="261">
                  <c:v>7210</c:v>
                </c:pt>
                <c:pt idx="262">
                  <c:v>6940</c:v>
                </c:pt>
                <c:pt idx="263">
                  <c:v>6290</c:v>
                </c:pt>
                <c:pt idx="264">
                  <c:v>6020</c:v>
                </c:pt>
                <c:pt idx="265">
                  <c:v>6520</c:v>
                </c:pt>
                <c:pt idx="266">
                  <c:v>7270</c:v>
                </c:pt>
                <c:pt idx="267">
                  <c:v>8030</c:v>
                </c:pt>
                <c:pt idx="268">
                  <c:v>8920</c:v>
                </c:pt>
                <c:pt idx="269">
                  <c:v>8890</c:v>
                </c:pt>
                <c:pt idx="270">
                  <c:v>8210</c:v>
                </c:pt>
                <c:pt idx="271">
                  <c:v>7420</c:v>
                </c:pt>
                <c:pt idx="272">
                  <c:v>7030</c:v>
                </c:pt>
                <c:pt idx="273">
                  <c:v>7200</c:v>
                </c:pt>
                <c:pt idx="274">
                  <c:v>7290</c:v>
                </c:pt>
                <c:pt idx="275">
                  <c:v>7640</c:v>
                </c:pt>
                <c:pt idx="276">
                  <c:v>7630</c:v>
                </c:pt>
                <c:pt idx="277">
                  <c:v>6980</c:v>
                </c:pt>
                <c:pt idx="278">
                  <c:v>6150</c:v>
                </c:pt>
                <c:pt idx="279">
                  <c:v>5540</c:v>
                </c:pt>
                <c:pt idx="280">
                  <c:v>5330</c:v>
                </c:pt>
                <c:pt idx="281">
                  <c:v>5410</c:v>
                </c:pt>
                <c:pt idx="282">
                  <c:v>5550</c:v>
                </c:pt>
                <c:pt idx="283">
                  <c:v>5910</c:v>
                </c:pt>
                <c:pt idx="284">
                  <c:v>5260</c:v>
                </c:pt>
                <c:pt idx="285">
                  <c:v>4590</c:v>
                </c:pt>
                <c:pt idx="286">
                  <c:v>4140</c:v>
                </c:pt>
                <c:pt idx="287">
                  <c:v>3880</c:v>
                </c:pt>
                <c:pt idx="288">
                  <c:v>3760</c:v>
                </c:pt>
                <c:pt idx="289">
                  <c:v>3690</c:v>
                </c:pt>
                <c:pt idx="290">
                  <c:v>3710</c:v>
                </c:pt>
                <c:pt idx="291">
                  <c:v>3790</c:v>
                </c:pt>
                <c:pt idx="292">
                  <c:v>3870</c:v>
                </c:pt>
                <c:pt idx="293">
                  <c:v>3850</c:v>
                </c:pt>
                <c:pt idx="294">
                  <c:v>3800</c:v>
                </c:pt>
                <c:pt idx="295">
                  <c:v>3500</c:v>
                </c:pt>
                <c:pt idx="296">
                  <c:v>3210</c:v>
                </c:pt>
                <c:pt idx="297">
                  <c:v>2950</c:v>
                </c:pt>
                <c:pt idx="298">
                  <c:v>2730</c:v>
                </c:pt>
                <c:pt idx="299">
                  <c:v>2700</c:v>
                </c:pt>
                <c:pt idx="300">
                  <c:v>3090</c:v>
                </c:pt>
                <c:pt idx="301">
                  <c:v>2770</c:v>
                </c:pt>
                <c:pt idx="302">
                  <c:v>2430</c:v>
                </c:pt>
                <c:pt idx="303">
                  <c:v>2150</c:v>
                </c:pt>
                <c:pt idx="304">
                  <c:v>1890</c:v>
                </c:pt>
                <c:pt idx="305">
                  <c:v>1750</c:v>
                </c:pt>
                <c:pt idx="306">
                  <c:v>1720</c:v>
                </c:pt>
                <c:pt idx="307">
                  <c:v>1690</c:v>
                </c:pt>
                <c:pt idx="308">
                  <c:v>1660</c:v>
                </c:pt>
                <c:pt idx="309">
                  <c:v>1640</c:v>
                </c:pt>
                <c:pt idx="310">
                  <c:v>1590</c:v>
                </c:pt>
                <c:pt idx="311">
                  <c:v>1680</c:v>
                </c:pt>
                <c:pt idx="312">
                  <c:v>1830</c:v>
                </c:pt>
                <c:pt idx="313">
                  <c:v>1710</c:v>
                </c:pt>
                <c:pt idx="314">
                  <c:v>1510</c:v>
                </c:pt>
                <c:pt idx="315">
                  <c:v>1440</c:v>
                </c:pt>
                <c:pt idx="316">
                  <c:v>1400</c:v>
                </c:pt>
                <c:pt idx="317">
                  <c:v>1370</c:v>
                </c:pt>
                <c:pt idx="318">
                  <c:v>1340</c:v>
                </c:pt>
                <c:pt idx="319">
                  <c:v>1290</c:v>
                </c:pt>
                <c:pt idx="320">
                  <c:v>1220</c:v>
                </c:pt>
                <c:pt idx="321">
                  <c:v>1260</c:v>
                </c:pt>
                <c:pt idx="322">
                  <c:v>1410</c:v>
                </c:pt>
                <c:pt idx="323">
                  <c:v>1340</c:v>
                </c:pt>
                <c:pt idx="324">
                  <c:v>1260</c:v>
                </c:pt>
                <c:pt idx="325">
                  <c:v>1200</c:v>
                </c:pt>
                <c:pt idx="326">
                  <c:v>1140</c:v>
                </c:pt>
                <c:pt idx="327">
                  <c:v>1110</c:v>
                </c:pt>
                <c:pt idx="328">
                  <c:v>1050</c:v>
                </c:pt>
                <c:pt idx="329">
                  <c:v>992</c:v>
                </c:pt>
                <c:pt idx="330">
                  <c:v>933</c:v>
                </c:pt>
                <c:pt idx="331">
                  <c:v>894</c:v>
                </c:pt>
                <c:pt idx="332">
                  <c:v>851</c:v>
                </c:pt>
                <c:pt idx="333">
                  <c:v>841</c:v>
                </c:pt>
                <c:pt idx="334">
                  <c:v>867</c:v>
                </c:pt>
                <c:pt idx="335">
                  <c:v>846</c:v>
                </c:pt>
                <c:pt idx="336">
                  <c:v>815</c:v>
                </c:pt>
                <c:pt idx="337">
                  <c:v>802</c:v>
                </c:pt>
                <c:pt idx="338">
                  <c:v>790</c:v>
                </c:pt>
                <c:pt idx="339">
                  <c:v>797</c:v>
                </c:pt>
                <c:pt idx="340">
                  <c:v>826</c:v>
                </c:pt>
                <c:pt idx="341">
                  <c:v>820</c:v>
                </c:pt>
                <c:pt idx="342">
                  <c:v>852</c:v>
                </c:pt>
                <c:pt idx="343">
                  <c:v>913</c:v>
                </c:pt>
                <c:pt idx="344">
                  <c:v>867</c:v>
                </c:pt>
                <c:pt idx="345">
                  <c:v>880</c:v>
                </c:pt>
                <c:pt idx="346">
                  <c:v>852</c:v>
                </c:pt>
                <c:pt idx="347">
                  <c:v>826</c:v>
                </c:pt>
                <c:pt idx="348">
                  <c:v>788</c:v>
                </c:pt>
                <c:pt idx="349">
                  <c:v>766</c:v>
                </c:pt>
                <c:pt idx="350">
                  <c:v>748</c:v>
                </c:pt>
                <c:pt idx="351">
                  <c:v>725</c:v>
                </c:pt>
                <c:pt idx="352">
                  <c:v>702</c:v>
                </c:pt>
                <c:pt idx="353">
                  <c:v>692</c:v>
                </c:pt>
                <c:pt idx="354">
                  <c:v>663</c:v>
                </c:pt>
                <c:pt idx="355">
                  <c:v>639</c:v>
                </c:pt>
                <c:pt idx="356">
                  <c:v>622</c:v>
                </c:pt>
                <c:pt idx="357">
                  <c:v>606</c:v>
                </c:pt>
                <c:pt idx="358">
                  <c:v>590</c:v>
                </c:pt>
                <c:pt idx="359">
                  <c:v>570</c:v>
                </c:pt>
                <c:pt idx="360">
                  <c:v>551</c:v>
                </c:pt>
                <c:pt idx="361">
                  <c:v>546</c:v>
                </c:pt>
                <c:pt idx="362">
                  <c:v>537</c:v>
                </c:pt>
                <c:pt idx="363">
                  <c:v>547</c:v>
                </c:pt>
                <c:pt idx="364">
                  <c:v>633</c:v>
                </c:pt>
                <c:pt idx="365">
                  <c:v>674</c:v>
                </c:pt>
              </c:numCache>
            </c:numRef>
          </c:val>
          <c:smooth val="0"/>
        </c:ser>
        <c:ser>
          <c:idx val="0"/>
          <c:order val="4"/>
          <c:tx>
            <c:strRef>
              <c:f>'C:\Users\cses461\AppData\Local\Microsoft\Windows\Temporary Internet Files\Content.Outlook\YG3GTDLS\[WENATCHEE RIVER AT MONITOR 2006 ISF rule.xlsx]dvstat'!$L$31</c:f>
              <c:strCache>
                <c:ptCount val="1"/>
                <c:pt idx="0">
                  <c:v>New ISF</c:v>
                </c:pt>
              </c:strCache>
            </c:strRef>
          </c:tx>
          <c:spPr>
            <a:ln w="57150">
              <a:solidFill>
                <a:srgbClr val="00B050"/>
              </a:solidFill>
              <a:prstDash val="solid"/>
            </a:ln>
          </c:spPr>
          <c:marker>
            <c:symbol val="square"/>
            <c:size val="3"/>
            <c:spPr>
              <a:solidFill>
                <a:schemeClr val="tx1"/>
              </a:solidFill>
              <a:ln w="57150">
                <a:solidFill>
                  <a:schemeClr val="tx1"/>
                </a:solidFill>
                <a:prstDash val="solid"/>
              </a:ln>
            </c:spPr>
          </c:marker>
          <c:dPt>
            <c:idx val="0"/>
            <c:marker>
              <c:symbol val="none"/>
            </c:marker>
            <c:bubble3D val="0"/>
          </c:dPt>
          <c:dPt>
            <c:idx val="14"/>
            <c:marker>
              <c:symbol val="none"/>
            </c:marker>
            <c:bubble3D val="0"/>
          </c:dPt>
          <c:dPt>
            <c:idx val="15"/>
            <c:marker>
              <c:symbol val="none"/>
            </c:marker>
            <c:bubble3D val="0"/>
          </c:dPt>
          <c:dPt>
            <c:idx val="30"/>
            <c:marker>
              <c:symbol val="none"/>
            </c:marker>
            <c:bubble3D val="0"/>
          </c:dPt>
          <c:dPt>
            <c:idx val="31"/>
            <c:marker>
              <c:symbol val="none"/>
            </c:marker>
            <c:bubble3D val="0"/>
          </c:dPt>
          <c:dPt>
            <c:idx val="46"/>
            <c:marker>
              <c:symbol val="none"/>
            </c:marker>
            <c:bubble3D val="0"/>
          </c:dPt>
          <c:dPt>
            <c:idx val="60"/>
            <c:marker>
              <c:symbol val="none"/>
            </c:marker>
            <c:bubble3D val="0"/>
          </c:dPt>
          <c:dPt>
            <c:idx val="61"/>
            <c:marker>
              <c:symbol val="none"/>
            </c:marker>
            <c:bubble3D val="0"/>
          </c:dPt>
          <c:dPt>
            <c:idx val="92"/>
            <c:marker>
              <c:symbol val="none"/>
            </c:marker>
            <c:bubble3D val="0"/>
          </c:dPt>
          <c:dPt>
            <c:idx val="123"/>
            <c:marker>
              <c:symbol val="none"/>
            </c:marker>
            <c:bubble3D val="0"/>
          </c:dPt>
          <c:dPt>
            <c:idx val="137"/>
            <c:marker>
              <c:symbol val="none"/>
            </c:marker>
            <c:bubble3D val="0"/>
          </c:dPt>
          <c:dPt>
            <c:idx val="138"/>
            <c:marker>
              <c:symbol val="none"/>
            </c:marker>
            <c:bubble3D val="0"/>
          </c:dPt>
          <c:dPt>
            <c:idx val="152"/>
            <c:marker>
              <c:symbol val="none"/>
            </c:marker>
            <c:bubble3D val="0"/>
          </c:dPt>
          <c:dPt>
            <c:idx val="183"/>
            <c:marker>
              <c:symbol val="none"/>
            </c:marker>
            <c:bubble3D val="0"/>
          </c:dPt>
          <c:dPt>
            <c:idx val="213"/>
            <c:marker>
              <c:symbol val="none"/>
            </c:marker>
            <c:bubble3D val="0"/>
            <c:spPr>
              <a:ln w="57150" cmpd="sng">
                <a:solidFill>
                  <a:srgbClr val="00B050"/>
                </a:solidFill>
                <a:prstDash val="solid"/>
              </a:ln>
            </c:spPr>
          </c:dPt>
          <c:dPt>
            <c:idx val="258"/>
            <c:marker>
              <c:symbol val="none"/>
            </c:marker>
            <c:bubble3D val="0"/>
          </c:dPt>
          <c:dPt>
            <c:idx val="259"/>
            <c:marker>
              <c:symbol val="none"/>
            </c:marker>
            <c:bubble3D val="0"/>
          </c:dPt>
          <c:dPt>
            <c:idx val="274"/>
            <c:marker>
              <c:symbol val="none"/>
            </c:marker>
            <c:bubble3D val="0"/>
          </c:dPt>
          <c:dPt>
            <c:idx val="305"/>
            <c:marker>
              <c:symbol val="none"/>
            </c:marker>
            <c:bubble3D val="0"/>
          </c:dPt>
          <c:dPt>
            <c:idx val="319"/>
            <c:marker>
              <c:symbol val="none"/>
            </c:marker>
            <c:bubble3D val="0"/>
          </c:dPt>
          <c:dPt>
            <c:idx val="320"/>
            <c:marker>
              <c:symbol val="none"/>
            </c:marker>
            <c:bubble3D val="0"/>
          </c:dPt>
          <c:dPt>
            <c:idx val="336"/>
            <c:marker>
              <c:symbol val="none"/>
            </c:marker>
            <c:bubble3D val="0"/>
          </c:dPt>
          <c:dPt>
            <c:idx val="350"/>
            <c:marker>
              <c:symbol val="none"/>
            </c:marker>
            <c:bubble3D val="0"/>
          </c:dPt>
          <c:dPt>
            <c:idx val="351"/>
            <c:marker>
              <c:symbol val="none"/>
            </c:marker>
            <c:bubble3D val="0"/>
          </c:dPt>
          <c:dPt>
            <c:idx val="365"/>
            <c:marker>
              <c:symbol val="none"/>
            </c:marker>
            <c:bubble3D val="0"/>
          </c:dPt>
          <c:cat>
            <c:numRef>
              <c:f>dvstat!$G$32:$G$397</c:f>
              <c:numCache>
                <c:formatCode>m/d/yyyy</c:formatCode>
                <c:ptCount val="366"/>
                <c:pt idx="0">
                  <c:v>275</c:v>
                </c:pt>
                <c:pt idx="1">
                  <c:v>276</c:v>
                </c:pt>
                <c:pt idx="2">
                  <c:v>277</c:v>
                </c:pt>
                <c:pt idx="3">
                  <c:v>278</c:v>
                </c:pt>
                <c:pt idx="4">
                  <c:v>279</c:v>
                </c:pt>
                <c:pt idx="5">
                  <c:v>280</c:v>
                </c:pt>
                <c:pt idx="6">
                  <c:v>281</c:v>
                </c:pt>
                <c:pt idx="7">
                  <c:v>282</c:v>
                </c:pt>
                <c:pt idx="8">
                  <c:v>283</c:v>
                </c:pt>
                <c:pt idx="9">
                  <c:v>284</c:v>
                </c:pt>
                <c:pt idx="10">
                  <c:v>285</c:v>
                </c:pt>
                <c:pt idx="11">
                  <c:v>286</c:v>
                </c:pt>
                <c:pt idx="12">
                  <c:v>287</c:v>
                </c:pt>
                <c:pt idx="13">
                  <c:v>288</c:v>
                </c:pt>
                <c:pt idx="14">
                  <c:v>289</c:v>
                </c:pt>
                <c:pt idx="15">
                  <c:v>290</c:v>
                </c:pt>
                <c:pt idx="16">
                  <c:v>291</c:v>
                </c:pt>
                <c:pt idx="17">
                  <c:v>292</c:v>
                </c:pt>
                <c:pt idx="18">
                  <c:v>293</c:v>
                </c:pt>
                <c:pt idx="19">
                  <c:v>294</c:v>
                </c:pt>
                <c:pt idx="20">
                  <c:v>295</c:v>
                </c:pt>
                <c:pt idx="21">
                  <c:v>296</c:v>
                </c:pt>
                <c:pt idx="22">
                  <c:v>297</c:v>
                </c:pt>
                <c:pt idx="23">
                  <c:v>298</c:v>
                </c:pt>
                <c:pt idx="24">
                  <c:v>299</c:v>
                </c:pt>
                <c:pt idx="25">
                  <c:v>300</c:v>
                </c:pt>
                <c:pt idx="26">
                  <c:v>301</c:v>
                </c:pt>
                <c:pt idx="27">
                  <c:v>302</c:v>
                </c:pt>
                <c:pt idx="28">
                  <c:v>303</c:v>
                </c:pt>
                <c:pt idx="29">
                  <c:v>304</c:v>
                </c:pt>
                <c:pt idx="30">
                  <c:v>305</c:v>
                </c:pt>
                <c:pt idx="31">
                  <c:v>306</c:v>
                </c:pt>
                <c:pt idx="32">
                  <c:v>307</c:v>
                </c:pt>
                <c:pt idx="33">
                  <c:v>308</c:v>
                </c:pt>
                <c:pt idx="34">
                  <c:v>309</c:v>
                </c:pt>
                <c:pt idx="35">
                  <c:v>310</c:v>
                </c:pt>
                <c:pt idx="36">
                  <c:v>311</c:v>
                </c:pt>
                <c:pt idx="37">
                  <c:v>312</c:v>
                </c:pt>
                <c:pt idx="38">
                  <c:v>313</c:v>
                </c:pt>
                <c:pt idx="39">
                  <c:v>314</c:v>
                </c:pt>
                <c:pt idx="40">
                  <c:v>315</c:v>
                </c:pt>
                <c:pt idx="41">
                  <c:v>316</c:v>
                </c:pt>
                <c:pt idx="42">
                  <c:v>317</c:v>
                </c:pt>
                <c:pt idx="43">
                  <c:v>318</c:v>
                </c:pt>
                <c:pt idx="44">
                  <c:v>319</c:v>
                </c:pt>
                <c:pt idx="45">
                  <c:v>320</c:v>
                </c:pt>
                <c:pt idx="46">
                  <c:v>321</c:v>
                </c:pt>
                <c:pt idx="47">
                  <c:v>322</c:v>
                </c:pt>
                <c:pt idx="48">
                  <c:v>323</c:v>
                </c:pt>
                <c:pt idx="49">
                  <c:v>324</c:v>
                </c:pt>
                <c:pt idx="50">
                  <c:v>325</c:v>
                </c:pt>
                <c:pt idx="51">
                  <c:v>326</c:v>
                </c:pt>
                <c:pt idx="52">
                  <c:v>327</c:v>
                </c:pt>
                <c:pt idx="53">
                  <c:v>328</c:v>
                </c:pt>
                <c:pt idx="54">
                  <c:v>329</c:v>
                </c:pt>
                <c:pt idx="55">
                  <c:v>330</c:v>
                </c:pt>
                <c:pt idx="56">
                  <c:v>331</c:v>
                </c:pt>
                <c:pt idx="57">
                  <c:v>332</c:v>
                </c:pt>
                <c:pt idx="58">
                  <c:v>333</c:v>
                </c:pt>
                <c:pt idx="59">
                  <c:v>334</c:v>
                </c:pt>
                <c:pt idx="60">
                  <c:v>335</c:v>
                </c:pt>
                <c:pt idx="61">
                  <c:v>336</c:v>
                </c:pt>
                <c:pt idx="62">
                  <c:v>337</c:v>
                </c:pt>
                <c:pt idx="63">
                  <c:v>338</c:v>
                </c:pt>
                <c:pt idx="64">
                  <c:v>339</c:v>
                </c:pt>
                <c:pt idx="65">
                  <c:v>340</c:v>
                </c:pt>
                <c:pt idx="66">
                  <c:v>341</c:v>
                </c:pt>
                <c:pt idx="67">
                  <c:v>342</c:v>
                </c:pt>
                <c:pt idx="68">
                  <c:v>343</c:v>
                </c:pt>
                <c:pt idx="69">
                  <c:v>344</c:v>
                </c:pt>
                <c:pt idx="70">
                  <c:v>345</c:v>
                </c:pt>
                <c:pt idx="71">
                  <c:v>346</c:v>
                </c:pt>
                <c:pt idx="72">
                  <c:v>347</c:v>
                </c:pt>
                <c:pt idx="73">
                  <c:v>348</c:v>
                </c:pt>
                <c:pt idx="74">
                  <c:v>349</c:v>
                </c:pt>
                <c:pt idx="75">
                  <c:v>350</c:v>
                </c:pt>
                <c:pt idx="76">
                  <c:v>351</c:v>
                </c:pt>
                <c:pt idx="77">
                  <c:v>352</c:v>
                </c:pt>
                <c:pt idx="78">
                  <c:v>353</c:v>
                </c:pt>
                <c:pt idx="79">
                  <c:v>354</c:v>
                </c:pt>
                <c:pt idx="80">
                  <c:v>355</c:v>
                </c:pt>
                <c:pt idx="81">
                  <c:v>356</c:v>
                </c:pt>
                <c:pt idx="82">
                  <c:v>357</c:v>
                </c:pt>
                <c:pt idx="83">
                  <c:v>358</c:v>
                </c:pt>
                <c:pt idx="84">
                  <c:v>359</c:v>
                </c:pt>
                <c:pt idx="85">
                  <c:v>360</c:v>
                </c:pt>
                <c:pt idx="86">
                  <c:v>361</c:v>
                </c:pt>
                <c:pt idx="87">
                  <c:v>362</c:v>
                </c:pt>
                <c:pt idx="88">
                  <c:v>363</c:v>
                </c:pt>
                <c:pt idx="89">
                  <c:v>364</c:v>
                </c:pt>
                <c:pt idx="90">
                  <c:v>365</c:v>
                </c:pt>
                <c:pt idx="91">
                  <c:v>366</c:v>
                </c:pt>
                <c:pt idx="92">
                  <c:v>367</c:v>
                </c:pt>
                <c:pt idx="93">
                  <c:v>368</c:v>
                </c:pt>
                <c:pt idx="94">
                  <c:v>369</c:v>
                </c:pt>
                <c:pt idx="95">
                  <c:v>370</c:v>
                </c:pt>
                <c:pt idx="96">
                  <c:v>371</c:v>
                </c:pt>
                <c:pt idx="97">
                  <c:v>372</c:v>
                </c:pt>
                <c:pt idx="98">
                  <c:v>373</c:v>
                </c:pt>
                <c:pt idx="99">
                  <c:v>374</c:v>
                </c:pt>
                <c:pt idx="100">
                  <c:v>375</c:v>
                </c:pt>
                <c:pt idx="101">
                  <c:v>376</c:v>
                </c:pt>
                <c:pt idx="102">
                  <c:v>377</c:v>
                </c:pt>
                <c:pt idx="103">
                  <c:v>378</c:v>
                </c:pt>
                <c:pt idx="104">
                  <c:v>379</c:v>
                </c:pt>
                <c:pt idx="105">
                  <c:v>380</c:v>
                </c:pt>
                <c:pt idx="106">
                  <c:v>381</c:v>
                </c:pt>
                <c:pt idx="107">
                  <c:v>382</c:v>
                </c:pt>
                <c:pt idx="108">
                  <c:v>383</c:v>
                </c:pt>
                <c:pt idx="109">
                  <c:v>384</c:v>
                </c:pt>
                <c:pt idx="110">
                  <c:v>385</c:v>
                </c:pt>
                <c:pt idx="111">
                  <c:v>386</c:v>
                </c:pt>
                <c:pt idx="112">
                  <c:v>387</c:v>
                </c:pt>
                <c:pt idx="113">
                  <c:v>388</c:v>
                </c:pt>
                <c:pt idx="114">
                  <c:v>389</c:v>
                </c:pt>
                <c:pt idx="115">
                  <c:v>390</c:v>
                </c:pt>
                <c:pt idx="116">
                  <c:v>391</c:v>
                </c:pt>
                <c:pt idx="117">
                  <c:v>392</c:v>
                </c:pt>
                <c:pt idx="118">
                  <c:v>393</c:v>
                </c:pt>
                <c:pt idx="119">
                  <c:v>394</c:v>
                </c:pt>
                <c:pt idx="120">
                  <c:v>395</c:v>
                </c:pt>
                <c:pt idx="121">
                  <c:v>396</c:v>
                </c:pt>
                <c:pt idx="122">
                  <c:v>397</c:v>
                </c:pt>
                <c:pt idx="123">
                  <c:v>398</c:v>
                </c:pt>
                <c:pt idx="124">
                  <c:v>399</c:v>
                </c:pt>
                <c:pt idx="125">
                  <c:v>400</c:v>
                </c:pt>
                <c:pt idx="126">
                  <c:v>401</c:v>
                </c:pt>
                <c:pt idx="127">
                  <c:v>402</c:v>
                </c:pt>
                <c:pt idx="128">
                  <c:v>403</c:v>
                </c:pt>
                <c:pt idx="129">
                  <c:v>404</c:v>
                </c:pt>
                <c:pt idx="130">
                  <c:v>405</c:v>
                </c:pt>
                <c:pt idx="131">
                  <c:v>406</c:v>
                </c:pt>
                <c:pt idx="132">
                  <c:v>407</c:v>
                </c:pt>
                <c:pt idx="133">
                  <c:v>408</c:v>
                </c:pt>
                <c:pt idx="134">
                  <c:v>409</c:v>
                </c:pt>
                <c:pt idx="135">
                  <c:v>410</c:v>
                </c:pt>
                <c:pt idx="136">
                  <c:v>411</c:v>
                </c:pt>
                <c:pt idx="137">
                  <c:v>412</c:v>
                </c:pt>
                <c:pt idx="138">
                  <c:v>413</c:v>
                </c:pt>
                <c:pt idx="139">
                  <c:v>414</c:v>
                </c:pt>
                <c:pt idx="140">
                  <c:v>415</c:v>
                </c:pt>
                <c:pt idx="141">
                  <c:v>416</c:v>
                </c:pt>
                <c:pt idx="142">
                  <c:v>417</c:v>
                </c:pt>
                <c:pt idx="143">
                  <c:v>418</c:v>
                </c:pt>
                <c:pt idx="144">
                  <c:v>419</c:v>
                </c:pt>
                <c:pt idx="145">
                  <c:v>420</c:v>
                </c:pt>
                <c:pt idx="146">
                  <c:v>421</c:v>
                </c:pt>
                <c:pt idx="147">
                  <c:v>422</c:v>
                </c:pt>
                <c:pt idx="148">
                  <c:v>423</c:v>
                </c:pt>
                <c:pt idx="149">
                  <c:v>424</c:v>
                </c:pt>
                <c:pt idx="150">
                  <c:v>425</c:v>
                </c:pt>
                <c:pt idx="151">
                  <c:v>426</c:v>
                </c:pt>
                <c:pt idx="152">
                  <c:v>426</c:v>
                </c:pt>
                <c:pt idx="153">
                  <c:v>427</c:v>
                </c:pt>
                <c:pt idx="154">
                  <c:v>428</c:v>
                </c:pt>
                <c:pt idx="155">
                  <c:v>429</c:v>
                </c:pt>
                <c:pt idx="156">
                  <c:v>430</c:v>
                </c:pt>
                <c:pt idx="157">
                  <c:v>431</c:v>
                </c:pt>
                <c:pt idx="158">
                  <c:v>432</c:v>
                </c:pt>
                <c:pt idx="159">
                  <c:v>433</c:v>
                </c:pt>
                <c:pt idx="160">
                  <c:v>434</c:v>
                </c:pt>
                <c:pt idx="161">
                  <c:v>435</c:v>
                </c:pt>
                <c:pt idx="162">
                  <c:v>436</c:v>
                </c:pt>
                <c:pt idx="163">
                  <c:v>437</c:v>
                </c:pt>
                <c:pt idx="164">
                  <c:v>438</c:v>
                </c:pt>
                <c:pt idx="165">
                  <c:v>439</c:v>
                </c:pt>
                <c:pt idx="166">
                  <c:v>440</c:v>
                </c:pt>
                <c:pt idx="167">
                  <c:v>441</c:v>
                </c:pt>
                <c:pt idx="168">
                  <c:v>442</c:v>
                </c:pt>
                <c:pt idx="169">
                  <c:v>443</c:v>
                </c:pt>
                <c:pt idx="170">
                  <c:v>444</c:v>
                </c:pt>
                <c:pt idx="171">
                  <c:v>445</c:v>
                </c:pt>
                <c:pt idx="172">
                  <c:v>446</c:v>
                </c:pt>
                <c:pt idx="173">
                  <c:v>447</c:v>
                </c:pt>
                <c:pt idx="174">
                  <c:v>448</c:v>
                </c:pt>
                <c:pt idx="175">
                  <c:v>449</c:v>
                </c:pt>
                <c:pt idx="176">
                  <c:v>450</c:v>
                </c:pt>
                <c:pt idx="177">
                  <c:v>451</c:v>
                </c:pt>
                <c:pt idx="178">
                  <c:v>452</c:v>
                </c:pt>
                <c:pt idx="179">
                  <c:v>453</c:v>
                </c:pt>
                <c:pt idx="180">
                  <c:v>454</c:v>
                </c:pt>
                <c:pt idx="181">
                  <c:v>455</c:v>
                </c:pt>
                <c:pt idx="182">
                  <c:v>456</c:v>
                </c:pt>
                <c:pt idx="183">
                  <c:v>457</c:v>
                </c:pt>
                <c:pt idx="184">
                  <c:v>458</c:v>
                </c:pt>
                <c:pt idx="185">
                  <c:v>459</c:v>
                </c:pt>
                <c:pt idx="186">
                  <c:v>460</c:v>
                </c:pt>
                <c:pt idx="187">
                  <c:v>461</c:v>
                </c:pt>
                <c:pt idx="188">
                  <c:v>462</c:v>
                </c:pt>
                <c:pt idx="189">
                  <c:v>463</c:v>
                </c:pt>
                <c:pt idx="190">
                  <c:v>464</c:v>
                </c:pt>
                <c:pt idx="191">
                  <c:v>465</c:v>
                </c:pt>
                <c:pt idx="192">
                  <c:v>466</c:v>
                </c:pt>
                <c:pt idx="193">
                  <c:v>467</c:v>
                </c:pt>
                <c:pt idx="194">
                  <c:v>468</c:v>
                </c:pt>
                <c:pt idx="195">
                  <c:v>469</c:v>
                </c:pt>
                <c:pt idx="196">
                  <c:v>470</c:v>
                </c:pt>
                <c:pt idx="197">
                  <c:v>471</c:v>
                </c:pt>
                <c:pt idx="198">
                  <c:v>472</c:v>
                </c:pt>
                <c:pt idx="199">
                  <c:v>473</c:v>
                </c:pt>
                <c:pt idx="200">
                  <c:v>474</c:v>
                </c:pt>
                <c:pt idx="201">
                  <c:v>475</c:v>
                </c:pt>
                <c:pt idx="202">
                  <c:v>476</c:v>
                </c:pt>
                <c:pt idx="203">
                  <c:v>477</c:v>
                </c:pt>
                <c:pt idx="204">
                  <c:v>478</c:v>
                </c:pt>
                <c:pt idx="205">
                  <c:v>479</c:v>
                </c:pt>
                <c:pt idx="206">
                  <c:v>480</c:v>
                </c:pt>
                <c:pt idx="207">
                  <c:v>481</c:v>
                </c:pt>
                <c:pt idx="208">
                  <c:v>482</c:v>
                </c:pt>
                <c:pt idx="209">
                  <c:v>483</c:v>
                </c:pt>
                <c:pt idx="210">
                  <c:v>484</c:v>
                </c:pt>
                <c:pt idx="211">
                  <c:v>485</c:v>
                </c:pt>
                <c:pt idx="212">
                  <c:v>486</c:v>
                </c:pt>
                <c:pt idx="213">
                  <c:v>487</c:v>
                </c:pt>
                <c:pt idx="214">
                  <c:v>488</c:v>
                </c:pt>
                <c:pt idx="215">
                  <c:v>489</c:v>
                </c:pt>
                <c:pt idx="216">
                  <c:v>490</c:v>
                </c:pt>
                <c:pt idx="217">
                  <c:v>491</c:v>
                </c:pt>
                <c:pt idx="218">
                  <c:v>492</c:v>
                </c:pt>
                <c:pt idx="219">
                  <c:v>493</c:v>
                </c:pt>
                <c:pt idx="220">
                  <c:v>494</c:v>
                </c:pt>
                <c:pt idx="221">
                  <c:v>495</c:v>
                </c:pt>
                <c:pt idx="222">
                  <c:v>496</c:v>
                </c:pt>
                <c:pt idx="223">
                  <c:v>497</c:v>
                </c:pt>
                <c:pt idx="224">
                  <c:v>498</c:v>
                </c:pt>
                <c:pt idx="225">
                  <c:v>499</c:v>
                </c:pt>
                <c:pt idx="226">
                  <c:v>500</c:v>
                </c:pt>
                <c:pt idx="227">
                  <c:v>501</c:v>
                </c:pt>
                <c:pt idx="228">
                  <c:v>502</c:v>
                </c:pt>
                <c:pt idx="229">
                  <c:v>503</c:v>
                </c:pt>
                <c:pt idx="230">
                  <c:v>504</c:v>
                </c:pt>
                <c:pt idx="231">
                  <c:v>505</c:v>
                </c:pt>
                <c:pt idx="232">
                  <c:v>506</c:v>
                </c:pt>
                <c:pt idx="233">
                  <c:v>507</c:v>
                </c:pt>
                <c:pt idx="234">
                  <c:v>508</c:v>
                </c:pt>
                <c:pt idx="235">
                  <c:v>509</c:v>
                </c:pt>
                <c:pt idx="236">
                  <c:v>510</c:v>
                </c:pt>
                <c:pt idx="237">
                  <c:v>511</c:v>
                </c:pt>
                <c:pt idx="238">
                  <c:v>512</c:v>
                </c:pt>
                <c:pt idx="239">
                  <c:v>513</c:v>
                </c:pt>
                <c:pt idx="240">
                  <c:v>514</c:v>
                </c:pt>
                <c:pt idx="241">
                  <c:v>515</c:v>
                </c:pt>
                <c:pt idx="242">
                  <c:v>516</c:v>
                </c:pt>
                <c:pt idx="243">
                  <c:v>517</c:v>
                </c:pt>
                <c:pt idx="244">
                  <c:v>518</c:v>
                </c:pt>
                <c:pt idx="245">
                  <c:v>519</c:v>
                </c:pt>
                <c:pt idx="246">
                  <c:v>520</c:v>
                </c:pt>
                <c:pt idx="247">
                  <c:v>521</c:v>
                </c:pt>
                <c:pt idx="248">
                  <c:v>522</c:v>
                </c:pt>
                <c:pt idx="249">
                  <c:v>523</c:v>
                </c:pt>
                <c:pt idx="250">
                  <c:v>524</c:v>
                </c:pt>
                <c:pt idx="251">
                  <c:v>525</c:v>
                </c:pt>
                <c:pt idx="252">
                  <c:v>526</c:v>
                </c:pt>
                <c:pt idx="253">
                  <c:v>527</c:v>
                </c:pt>
                <c:pt idx="254">
                  <c:v>528</c:v>
                </c:pt>
                <c:pt idx="255">
                  <c:v>529</c:v>
                </c:pt>
                <c:pt idx="256">
                  <c:v>530</c:v>
                </c:pt>
                <c:pt idx="257">
                  <c:v>531</c:v>
                </c:pt>
                <c:pt idx="258">
                  <c:v>532</c:v>
                </c:pt>
                <c:pt idx="259">
                  <c:v>533</c:v>
                </c:pt>
                <c:pt idx="260">
                  <c:v>534</c:v>
                </c:pt>
                <c:pt idx="261">
                  <c:v>535</c:v>
                </c:pt>
                <c:pt idx="262">
                  <c:v>536</c:v>
                </c:pt>
                <c:pt idx="263">
                  <c:v>537</c:v>
                </c:pt>
                <c:pt idx="264">
                  <c:v>538</c:v>
                </c:pt>
                <c:pt idx="265">
                  <c:v>539</c:v>
                </c:pt>
                <c:pt idx="266">
                  <c:v>540</c:v>
                </c:pt>
                <c:pt idx="267">
                  <c:v>541</c:v>
                </c:pt>
                <c:pt idx="268">
                  <c:v>542</c:v>
                </c:pt>
                <c:pt idx="269">
                  <c:v>543</c:v>
                </c:pt>
                <c:pt idx="270">
                  <c:v>544</c:v>
                </c:pt>
                <c:pt idx="271">
                  <c:v>545</c:v>
                </c:pt>
                <c:pt idx="272">
                  <c:v>546</c:v>
                </c:pt>
                <c:pt idx="273">
                  <c:v>547</c:v>
                </c:pt>
                <c:pt idx="274">
                  <c:v>548</c:v>
                </c:pt>
                <c:pt idx="275">
                  <c:v>549</c:v>
                </c:pt>
                <c:pt idx="276">
                  <c:v>550</c:v>
                </c:pt>
                <c:pt idx="277">
                  <c:v>551</c:v>
                </c:pt>
                <c:pt idx="278">
                  <c:v>552</c:v>
                </c:pt>
                <c:pt idx="279">
                  <c:v>553</c:v>
                </c:pt>
                <c:pt idx="280">
                  <c:v>554</c:v>
                </c:pt>
                <c:pt idx="281">
                  <c:v>555</c:v>
                </c:pt>
                <c:pt idx="282">
                  <c:v>556</c:v>
                </c:pt>
                <c:pt idx="283">
                  <c:v>557</c:v>
                </c:pt>
                <c:pt idx="284">
                  <c:v>558</c:v>
                </c:pt>
                <c:pt idx="285">
                  <c:v>559</c:v>
                </c:pt>
                <c:pt idx="286">
                  <c:v>560</c:v>
                </c:pt>
                <c:pt idx="287">
                  <c:v>561</c:v>
                </c:pt>
                <c:pt idx="288">
                  <c:v>562</c:v>
                </c:pt>
                <c:pt idx="289">
                  <c:v>563</c:v>
                </c:pt>
                <c:pt idx="290">
                  <c:v>564</c:v>
                </c:pt>
                <c:pt idx="291">
                  <c:v>565</c:v>
                </c:pt>
                <c:pt idx="292">
                  <c:v>566</c:v>
                </c:pt>
                <c:pt idx="293">
                  <c:v>567</c:v>
                </c:pt>
                <c:pt idx="294">
                  <c:v>568</c:v>
                </c:pt>
                <c:pt idx="295">
                  <c:v>569</c:v>
                </c:pt>
                <c:pt idx="296">
                  <c:v>570</c:v>
                </c:pt>
                <c:pt idx="297">
                  <c:v>571</c:v>
                </c:pt>
                <c:pt idx="298">
                  <c:v>572</c:v>
                </c:pt>
                <c:pt idx="299">
                  <c:v>573</c:v>
                </c:pt>
                <c:pt idx="300">
                  <c:v>574</c:v>
                </c:pt>
                <c:pt idx="301">
                  <c:v>575</c:v>
                </c:pt>
                <c:pt idx="302">
                  <c:v>576</c:v>
                </c:pt>
                <c:pt idx="303">
                  <c:v>577</c:v>
                </c:pt>
                <c:pt idx="304">
                  <c:v>578</c:v>
                </c:pt>
                <c:pt idx="305">
                  <c:v>579</c:v>
                </c:pt>
                <c:pt idx="306">
                  <c:v>580</c:v>
                </c:pt>
                <c:pt idx="307">
                  <c:v>581</c:v>
                </c:pt>
                <c:pt idx="308">
                  <c:v>582</c:v>
                </c:pt>
                <c:pt idx="309">
                  <c:v>583</c:v>
                </c:pt>
                <c:pt idx="310">
                  <c:v>584</c:v>
                </c:pt>
                <c:pt idx="311">
                  <c:v>585</c:v>
                </c:pt>
                <c:pt idx="312">
                  <c:v>586</c:v>
                </c:pt>
                <c:pt idx="313">
                  <c:v>587</c:v>
                </c:pt>
                <c:pt idx="314">
                  <c:v>588</c:v>
                </c:pt>
                <c:pt idx="315">
                  <c:v>589</c:v>
                </c:pt>
                <c:pt idx="316">
                  <c:v>590</c:v>
                </c:pt>
                <c:pt idx="317">
                  <c:v>591</c:v>
                </c:pt>
                <c:pt idx="318">
                  <c:v>592</c:v>
                </c:pt>
                <c:pt idx="319">
                  <c:v>593</c:v>
                </c:pt>
                <c:pt idx="320">
                  <c:v>594</c:v>
                </c:pt>
                <c:pt idx="321">
                  <c:v>595</c:v>
                </c:pt>
                <c:pt idx="322">
                  <c:v>596</c:v>
                </c:pt>
                <c:pt idx="323">
                  <c:v>597</c:v>
                </c:pt>
                <c:pt idx="324">
                  <c:v>598</c:v>
                </c:pt>
                <c:pt idx="325">
                  <c:v>599</c:v>
                </c:pt>
                <c:pt idx="326">
                  <c:v>600</c:v>
                </c:pt>
                <c:pt idx="327">
                  <c:v>601</c:v>
                </c:pt>
                <c:pt idx="328">
                  <c:v>602</c:v>
                </c:pt>
                <c:pt idx="329">
                  <c:v>603</c:v>
                </c:pt>
                <c:pt idx="330">
                  <c:v>604</c:v>
                </c:pt>
                <c:pt idx="331">
                  <c:v>605</c:v>
                </c:pt>
                <c:pt idx="332">
                  <c:v>606</c:v>
                </c:pt>
                <c:pt idx="333">
                  <c:v>607</c:v>
                </c:pt>
                <c:pt idx="334">
                  <c:v>608</c:v>
                </c:pt>
                <c:pt idx="335">
                  <c:v>609</c:v>
                </c:pt>
                <c:pt idx="336">
                  <c:v>610</c:v>
                </c:pt>
                <c:pt idx="337">
                  <c:v>611</c:v>
                </c:pt>
                <c:pt idx="338">
                  <c:v>612</c:v>
                </c:pt>
                <c:pt idx="339">
                  <c:v>613</c:v>
                </c:pt>
                <c:pt idx="340">
                  <c:v>614</c:v>
                </c:pt>
                <c:pt idx="341">
                  <c:v>615</c:v>
                </c:pt>
                <c:pt idx="342">
                  <c:v>616</c:v>
                </c:pt>
                <c:pt idx="343">
                  <c:v>617</c:v>
                </c:pt>
                <c:pt idx="344">
                  <c:v>618</c:v>
                </c:pt>
                <c:pt idx="345">
                  <c:v>619</c:v>
                </c:pt>
                <c:pt idx="346">
                  <c:v>620</c:v>
                </c:pt>
                <c:pt idx="347">
                  <c:v>621</c:v>
                </c:pt>
                <c:pt idx="348">
                  <c:v>622</c:v>
                </c:pt>
                <c:pt idx="349">
                  <c:v>623</c:v>
                </c:pt>
                <c:pt idx="350">
                  <c:v>624</c:v>
                </c:pt>
                <c:pt idx="351">
                  <c:v>625</c:v>
                </c:pt>
                <c:pt idx="352">
                  <c:v>626</c:v>
                </c:pt>
                <c:pt idx="353">
                  <c:v>627</c:v>
                </c:pt>
                <c:pt idx="354">
                  <c:v>628</c:v>
                </c:pt>
                <c:pt idx="355">
                  <c:v>629</c:v>
                </c:pt>
                <c:pt idx="356">
                  <c:v>630</c:v>
                </c:pt>
                <c:pt idx="357">
                  <c:v>631</c:v>
                </c:pt>
                <c:pt idx="358">
                  <c:v>632</c:v>
                </c:pt>
                <c:pt idx="359">
                  <c:v>633</c:v>
                </c:pt>
                <c:pt idx="360">
                  <c:v>634</c:v>
                </c:pt>
                <c:pt idx="361">
                  <c:v>635</c:v>
                </c:pt>
                <c:pt idx="362">
                  <c:v>636</c:v>
                </c:pt>
                <c:pt idx="363">
                  <c:v>637</c:v>
                </c:pt>
                <c:pt idx="364">
                  <c:v>638</c:v>
                </c:pt>
                <c:pt idx="365">
                  <c:v>639</c:v>
                </c:pt>
              </c:numCache>
            </c:numRef>
          </c:cat>
          <c:val>
            <c:numRef>
              <c:f>[1]dvstat!$L$32:$L$397</c:f>
              <c:numCache>
                <c:formatCode>General</c:formatCode>
                <c:ptCount val="366"/>
                <c:pt idx="0">
                  <c:v>1740</c:v>
                </c:pt>
                <c:pt idx="14">
                  <c:v>1740</c:v>
                </c:pt>
                <c:pt idx="15">
                  <c:v>2191</c:v>
                </c:pt>
                <c:pt idx="30">
                  <c:v>2191</c:v>
                </c:pt>
                <c:pt idx="31">
                  <c:v>2800</c:v>
                </c:pt>
                <c:pt idx="46">
                  <c:v>2800</c:v>
                </c:pt>
                <c:pt idx="60">
                  <c:v>2800</c:v>
                </c:pt>
                <c:pt idx="61">
                  <c:v>1867</c:v>
                </c:pt>
                <c:pt idx="92">
                  <c:v>1867</c:v>
                </c:pt>
                <c:pt idx="123">
                  <c:v>1867</c:v>
                </c:pt>
                <c:pt idx="137">
                  <c:v>1867</c:v>
                </c:pt>
                <c:pt idx="138">
                  <c:v>2400</c:v>
                </c:pt>
                <c:pt idx="152">
                  <c:v>2400</c:v>
                </c:pt>
                <c:pt idx="183">
                  <c:v>2400</c:v>
                </c:pt>
                <c:pt idx="213">
                  <c:v>2400</c:v>
                </c:pt>
                <c:pt idx="258">
                  <c:v>2400</c:v>
                </c:pt>
                <c:pt idx="259">
                  <c:v>1600</c:v>
                </c:pt>
                <c:pt idx="274">
                  <c:v>1600</c:v>
                </c:pt>
                <c:pt idx="305">
                  <c:v>1600</c:v>
                </c:pt>
                <c:pt idx="319">
                  <c:v>1600</c:v>
                </c:pt>
                <c:pt idx="320">
                  <c:v>900</c:v>
                </c:pt>
                <c:pt idx="336">
                  <c:v>900</c:v>
                </c:pt>
                <c:pt idx="350">
                  <c:v>900</c:v>
                </c:pt>
                <c:pt idx="351">
                  <c:v>1273</c:v>
                </c:pt>
                <c:pt idx="365">
                  <c:v>1273</c:v>
                </c:pt>
              </c:numCache>
            </c:numRef>
          </c:val>
          <c:smooth val="0"/>
        </c:ser>
        <c:dLbls>
          <c:showLegendKey val="0"/>
          <c:showVal val="0"/>
          <c:showCatName val="0"/>
          <c:showSerName val="0"/>
          <c:showPercent val="0"/>
          <c:showBubbleSize val="0"/>
        </c:dLbls>
        <c:smooth val="0"/>
        <c:axId val="416319856"/>
        <c:axId val="416322992"/>
      </c:lineChart>
      <c:catAx>
        <c:axId val="416319856"/>
        <c:scaling>
          <c:orientation val="minMax"/>
        </c:scaling>
        <c:delete val="0"/>
        <c:axPos val="b"/>
        <c:numFmt formatCode="mmm"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416322992"/>
        <c:crossesAt val="100"/>
        <c:auto val="0"/>
        <c:lblAlgn val="ctr"/>
        <c:lblOffset val="100"/>
        <c:tickLblSkip val="31"/>
        <c:tickMarkSkip val="31"/>
        <c:noMultiLvlLbl val="0"/>
      </c:catAx>
      <c:valAx>
        <c:axId val="416322992"/>
        <c:scaling>
          <c:logBase val="10"/>
          <c:orientation val="minMax"/>
          <c:min val="100"/>
        </c:scaling>
        <c:delete val="0"/>
        <c:axPos val="l"/>
        <c:majorGridlines>
          <c:spPr>
            <a:ln w="3175">
              <a:solidFill>
                <a:srgbClr val="000000"/>
              </a:solidFill>
              <a:prstDash val="solid"/>
            </a:ln>
          </c:spPr>
        </c:majorGridlines>
        <c:minorGridlines>
          <c:spPr>
            <a:ln w="3175">
              <a:solidFill>
                <a:schemeClr val="bg1">
                  <a:lumMod val="50000"/>
                </a:schemeClr>
              </a:solidFill>
              <a:prstDash val="solid"/>
            </a:ln>
          </c:spPr>
        </c:minorGridlines>
        <c:title>
          <c:tx>
            <c:rich>
              <a:bodyPr/>
              <a:lstStyle/>
              <a:p>
                <a:pPr>
                  <a:defRPr sz="1000" b="1" i="0" u="none" strike="noStrike" baseline="0">
                    <a:solidFill>
                      <a:srgbClr val="000000"/>
                    </a:solidFill>
                    <a:latin typeface="Times New Roman"/>
                    <a:ea typeface="Times New Roman"/>
                    <a:cs typeface="Times New Roman"/>
                  </a:defRPr>
                </a:pPr>
                <a:r>
                  <a:rPr lang="en-US"/>
                  <a:t>Flow (cfs) log scale</a:t>
                </a:r>
              </a:p>
            </c:rich>
          </c:tx>
          <c:layout>
            <c:manualLayout>
              <c:xMode val="edge"/>
              <c:yMode val="edge"/>
              <c:x val="1.0999734911049548E-3"/>
              <c:y val="0.435562805872756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a:ea typeface="Times New Roman"/>
                <a:cs typeface="Times New Roman"/>
              </a:defRPr>
            </a:pPr>
            <a:endParaRPr lang="en-US"/>
          </a:p>
        </c:txPr>
        <c:crossAx val="416319856"/>
        <c:crosses val="autoZero"/>
        <c:crossBetween val="between"/>
      </c:valAx>
      <c:spPr>
        <a:noFill/>
        <a:ln w="25400">
          <a:noFill/>
        </a:ln>
      </c:spPr>
    </c:plotArea>
    <c:legend>
      <c:legendPos val="r"/>
      <c:layout>
        <c:manualLayout>
          <c:xMode val="edge"/>
          <c:yMode val="edge"/>
          <c:x val="0.81354051054384013"/>
          <c:y val="0"/>
          <c:w val="0.13564490898127191"/>
          <c:h val="0.1514700303571352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Times New Roman"/>
              <a:ea typeface="Times New Roman"/>
              <a:cs typeface="Times New Roman"/>
            </a:defRPr>
          </a:pPr>
          <a:endParaRPr lang="en-US"/>
        </a:p>
      </c:txPr>
    </c:legend>
    <c:plotVisOnly val="1"/>
    <c:dispBlanksAs val="span"/>
    <c:showDLblsOverMax val="0"/>
  </c:chart>
  <c:spPr>
    <a:solidFill>
      <a:schemeClr val="bg1"/>
    </a:solidFill>
    <a:ln w="3175">
      <a:solidFill>
        <a:srgbClr val="000000"/>
      </a:solidFill>
      <a:prstDash val="solid"/>
    </a:ln>
  </c:spPr>
  <c:txPr>
    <a:bodyPr/>
    <a:lstStyle/>
    <a:p>
      <a:pPr>
        <a:defRPr sz="10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0ADDB-1499-4031-8774-C022C1FF0FE4}"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105B5-4960-4216-AA55-FA5389F06F39}" type="slidenum">
              <a:rPr lang="en-US" smtClean="0"/>
              <a:t>‹#›</a:t>
            </a:fld>
            <a:endParaRPr lang="en-US"/>
          </a:p>
        </p:txBody>
      </p:sp>
    </p:spTree>
    <p:extLst>
      <p:ext uri="{BB962C8B-B14F-4D97-AF65-F5344CB8AC3E}">
        <p14:creationId xmlns:p14="http://schemas.microsoft.com/office/powerpoint/2010/main" val="271743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2565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3331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0947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2D81F6F-DD04-4584-B187-20BD457FD47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7138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633A0A7-533F-4DCE-B913-A71FC7930001}" type="datetimeFigureOut">
              <a:rPr lang="en-US" smtClean="0"/>
              <a:t>1/19/2021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94245283-84EC-46C2-B3FD-BCE8707E955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46074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146857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30356121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3A0A7-533F-4DCE-B913-A71FC7930001}"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45283-84EC-46C2-B3FD-BCE8707E955D}" type="slidenum">
              <a:rPr lang="en-US" smtClean="0"/>
              <a:t>‹#›</a:t>
            </a:fld>
            <a:endParaRPr lang="en-US"/>
          </a:p>
        </p:txBody>
      </p:sp>
      <p:sp>
        <p:nvSpPr>
          <p:cNvPr id="9" name="Rectangle 8"/>
          <p:cNvSpPr/>
          <p:nvPr userDrawn="1"/>
        </p:nvSpPr>
        <p:spPr>
          <a:xfrm rot="5400000">
            <a:off x="5980292" y="-4551542"/>
            <a:ext cx="231416" cy="12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47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633A0A7-533F-4DCE-B913-A71FC7930001}" type="datetimeFigureOut">
              <a:rPr lang="en-US" smtClean="0"/>
              <a:t>1/19/2021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85252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33A0A7-533F-4DCE-B913-A71FC7930001}"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41721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3A0A7-533F-4DCE-B913-A71FC7930001}"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89855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33A0A7-533F-4DCE-B913-A71FC7930001}"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66064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3A0A7-533F-4DCE-B913-A71FC7930001}"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45283-84EC-46C2-B3FD-BCE8707E955D}" type="slidenum">
              <a:rPr lang="en-US" smtClean="0"/>
              <a:t>‹#›</a:t>
            </a:fld>
            <a:endParaRPr lang="en-US"/>
          </a:p>
        </p:txBody>
      </p:sp>
    </p:spTree>
    <p:extLst>
      <p:ext uri="{BB962C8B-B14F-4D97-AF65-F5344CB8AC3E}">
        <p14:creationId xmlns:p14="http://schemas.microsoft.com/office/powerpoint/2010/main" val="234784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33A0A7-533F-4DCE-B913-A71FC7930001}" type="datetimeFigureOut">
              <a:rPr lang="en-US" smtClean="0"/>
              <a:t>1/19/2021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156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633A0A7-533F-4DCE-B913-A71FC7930001}" type="datetimeFigureOut">
              <a:rPr lang="en-US" smtClean="0"/>
              <a:t>1/19/2021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94245283-84EC-46C2-B3FD-BCE8707E955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2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633A0A7-533F-4DCE-B913-A71FC7930001}" type="datetimeFigureOut">
              <a:rPr lang="en-US" smtClean="0"/>
              <a:t>1/19/2021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94245283-84EC-46C2-B3FD-BCE8707E955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44693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9764" y="1419508"/>
            <a:ext cx="7315200" cy="2637448"/>
          </a:xfrm>
        </p:spPr>
        <p:txBody>
          <a:bodyPr/>
          <a:lstStyle/>
          <a:p>
            <a:r>
              <a:rPr lang="en-US" dirty="0" smtClean="0"/>
              <a:t>Water Rights Primer</a:t>
            </a:r>
            <a:br>
              <a:rPr lang="en-US" dirty="0" smtClean="0"/>
            </a:br>
            <a:r>
              <a:rPr lang="en-US" sz="3000" dirty="0" smtClean="0"/>
              <a:t>January 19, 2020</a:t>
            </a:r>
            <a:endParaRPr lang="en-US" sz="3000" dirty="0"/>
          </a:p>
        </p:txBody>
      </p:sp>
      <p:sp>
        <p:nvSpPr>
          <p:cNvPr id="3" name="Subtitle 2"/>
          <p:cNvSpPr>
            <a:spLocks noGrp="1"/>
          </p:cNvSpPr>
          <p:nvPr>
            <p:ph type="subTitle" idx="1"/>
          </p:nvPr>
        </p:nvSpPr>
        <p:spPr>
          <a:xfrm>
            <a:off x="1266992" y="4514223"/>
            <a:ext cx="7315200" cy="1165476"/>
          </a:xfrm>
        </p:spPr>
        <p:txBody>
          <a:bodyPr>
            <a:normAutofit/>
          </a:bodyPr>
          <a:lstStyle/>
          <a:p>
            <a:pPr algn="l"/>
            <a:r>
              <a:rPr lang="en-US" sz="1800" b="1" dirty="0"/>
              <a:t>Carrie Sessions</a:t>
            </a:r>
          </a:p>
          <a:p>
            <a:pPr algn="l"/>
            <a:r>
              <a:rPr lang="en-US" sz="1800" dirty="0"/>
              <a:t>Water Resources Program</a:t>
            </a:r>
            <a:br>
              <a:rPr lang="en-US" sz="1800" dirty="0"/>
            </a:br>
            <a:r>
              <a:rPr lang="en-US" sz="1800" dirty="0"/>
              <a:t>Washington State Department of Ecology</a:t>
            </a:r>
          </a:p>
        </p:txBody>
      </p:sp>
      <p:pic>
        <p:nvPicPr>
          <p:cNvPr id="4" name="Picture 2" descr="http://teams/sites/CE/logoStore/ecylogo-tall-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1422" y="4514223"/>
            <a:ext cx="972115" cy="108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a:t>
            </a:r>
            <a:r>
              <a:rPr lang="en-US" dirty="0"/>
              <a:t>Instream Flow </a:t>
            </a:r>
            <a:r>
              <a:rPr lang="en-US" dirty="0" smtClean="0"/>
              <a:t>Law (1969)</a:t>
            </a:r>
            <a:endParaRPr lang="en-US" dirty="0"/>
          </a:p>
        </p:txBody>
      </p:sp>
      <p:sp>
        <p:nvSpPr>
          <p:cNvPr id="3" name="Content Placeholder 2"/>
          <p:cNvSpPr>
            <a:spLocks noGrp="1"/>
          </p:cNvSpPr>
          <p:nvPr>
            <p:ph idx="1"/>
          </p:nvPr>
        </p:nvSpPr>
        <p:spPr>
          <a:xfrm>
            <a:off x="1371600" y="2047294"/>
            <a:ext cx="10086230" cy="5204295"/>
          </a:xfrm>
        </p:spPr>
        <p:txBody>
          <a:bodyPr wrap="square">
            <a:noAutofit/>
          </a:bodyPr>
          <a:lstStyle/>
          <a:p>
            <a:pPr marL="45720" indent="0">
              <a:buNone/>
            </a:pPr>
            <a:r>
              <a:rPr lang="en-US" i="1" dirty="0" smtClean="0"/>
              <a:t>“</a:t>
            </a:r>
            <a:r>
              <a:rPr lang="en-US" i="1" dirty="0"/>
              <a:t>The department of ecology may establish minimum water flows or levels for streams, lakes or other public waters for the purposes of protecting fish, game, birds or other wildlife resources, or recreational or aesthetic values of said public waters whenever it appears to be in the public interest to establish the </a:t>
            </a:r>
            <a:r>
              <a:rPr lang="en-US" i="1" dirty="0" smtClean="0"/>
              <a:t>same” (RCW 90.22.010).</a:t>
            </a:r>
          </a:p>
          <a:p>
            <a:pPr marL="228600">
              <a:spcBef>
                <a:spcPts val="1400"/>
              </a:spcBef>
              <a:buClr>
                <a:srgbClr val="1482AB"/>
              </a:buClr>
              <a:buSzPct val="80000"/>
              <a:buFont typeface="Corbel" pitchFamily="34" charset="0"/>
              <a:buChar char="•"/>
            </a:pPr>
            <a:r>
              <a:rPr lang="en-US" dirty="0">
                <a:solidFill>
                  <a:srgbClr val="344068"/>
                </a:solidFill>
              </a:rPr>
              <a:t>Instream flow rules have a priority date of the rule’s adoption.</a:t>
            </a:r>
          </a:p>
          <a:p>
            <a:pPr marL="228600">
              <a:spcBef>
                <a:spcPts val="1400"/>
              </a:spcBef>
              <a:buClr>
                <a:srgbClr val="1482AB"/>
              </a:buClr>
              <a:buSzPct val="80000"/>
              <a:buFont typeface="Corbel" pitchFamily="34" charset="0"/>
              <a:buChar char="•"/>
            </a:pPr>
            <a:r>
              <a:rPr lang="en-US" dirty="0">
                <a:solidFill>
                  <a:srgbClr val="344068"/>
                </a:solidFill>
              </a:rPr>
              <a:t>Ecology shall not grant rights that would conflict with instream flow rules.</a:t>
            </a:r>
          </a:p>
          <a:p>
            <a:pPr marL="45720" indent="0">
              <a:buNone/>
            </a:pPr>
            <a:endParaRPr lang="en-US" i="1" dirty="0" smtClean="0"/>
          </a:p>
        </p:txBody>
      </p:sp>
    </p:spTree>
    <p:extLst>
      <p:ext uri="{BB962C8B-B14F-4D97-AF65-F5344CB8AC3E}">
        <p14:creationId xmlns:p14="http://schemas.microsoft.com/office/powerpoint/2010/main" val="23001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Resources Act </a:t>
            </a:r>
            <a:r>
              <a:rPr lang="en-US" dirty="0"/>
              <a:t>(</a:t>
            </a:r>
            <a:r>
              <a:rPr lang="en-US" dirty="0" smtClean="0"/>
              <a:t>1971)</a:t>
            </a:r>
            <a:endParaRPr lang="en-US" dirty="0"/>
          </a:p>
        </p:txBody>
      </p:sp>
      <p:sp>
        <p:nvSpPr>
          <p:cNvPr id="3" name="Content Placeholder 2"/>
          <p:cNvSpPr>
            <a:spLocks noGrp="1"/>
          </p:cNvSpPr>
          <p:nvPr>
            <p:ph idx="1"/>
          </p:nvPr>
        </p:nvSpPr>
        <p:spPr>
          <a:xfrm>
            <a:off x="1371600" y="2038535"/>
            <a:ext cx="9815885" cy="4465632"/>
          </a:xfrm>
        </p:spPr>
        <p:txBody>
          <a:bodyPr/>
          <a:lstStyle/>
          <a:p>
            <a:pPr>
              <a:buFont typeface="Arial" panose="020B0604020202020204" pitchFamily="34" charset="0"/>
              <a:buChar char="•"/>
            </a:pPr>
            <a:r>
              <a:rPr lang="en-US" dirty="0" smtClean="0"/>
              <a:t>“Uses </a:t>
            </a:r>
            <a:r>
              <a:rPr lang="en-US" dirty="0"/>
              <a:t>of water for </a:t>
            </a:r>
            <a:r>
              <a:rPr lang="en-US" b="1" dirty="0"/>
              <a:t>domestic</a:t>
            </a:r>
            <a:r>
              <a:rPr lang="en-US" dirty="0"/>
              <a:t>, </a:t>
            </a:r>
            <a:r>
              <a:rPr lang="en-US" b="1" dirty="0"/>
              <a:t>stock watering</a:t>
            </a:r>
            <a:r>
              <a:rPr lang="en-US" dirty="0"/>
              <a:t>, </a:t>
            </a:r>
            <a:r>
              <a:rPr lang="en-US" b="1" dirty="0"/>
              <a:t>industrial</a:t>
            </a:r>
            <a:r>
              <a:rPr lang="en-US" dirty="0"/>
              <a:t>, commercial, </a:t>
            </a:r>
            <a:r>
              <a:rPr lang="en-US" b="1" dirty="0"/>
              <a:t>agricultural</a:t>
            </a:r>
            <a:r>
              <a:rPr lang="en-US" dirty="0"/>
              <a:t>, </a:t>
            </a:r>
            <a:r>
              <a:rPr lang="en-US" b="1" dirty="0"/>
              <a:t>irrigation</a:t>
            </a:r>
            <a:r>
              <a:rPr lang="en-US" dirty="0"/>
              <a:t>, hydroelectric power production, mining, </a:t>
            </a:r>
            <a:r>
              <a:rPr lang="en-US" b="1" dirty="0"/>
              <a:t>fish and wildlife </a:t>
            </a:r>
            <a:r>
              <a:rPr lang="en-US" dirty="0"/>
              <a:t>maintenance and enhancement, </a:t>
            </a:r>
            <a:r>
              <a:rPr lang="en-US" b="1" dirty="0"/>
              <a:t>recreational</a:t>
            </a:r>
            <a:r>
              <a:rPr lang="en-US" dirty="0"/>
              <a:t>, and thermal power production purposes, and preservation of </a:t>
            </a:r>
            <a:r>
              <a:rPr lang="en-US" b="1" dirty="0"/>
              <a:t>environmental and aesthetic values</a:t>
            </a:r>
            <a:r>
              <a:rPr lang="en-US" dirty="0"/>
              <a:t>, and all other uses compatible with the </a:t>
            </a:r>
            <a:r>
              <a:rPr lang="en-US" dirty="0" smtClean="0"/>
              <a:t>enjoyment of the public waters of the state, are declared to be beneficial” (RCW 90.54.020(1)).</a:t>
            </a:r>
          </a:p>
          <a:p>
            <a:pPr>
              <a:buFont typeface="Arial" panose="020B0604020202020204" pitchFamily="34" charset="0"/>
              <a:buChar char="•"/>
            </a:pPr>
            <a:r>
              <a:rPr lang="en-US" dirty="0" smtClean="0"/>
              <a:t>“</a:t>
            </a:r>
            <a:r>
              <a:rPr lang="en-US" b="1" dirty="0" smtClean="0"/>
              <a:t>The </a:t>
            </a:r>
            <a:r>
              <a:rPr lang="en-US" b="1" dirty="0"/>
              <a:t>quality of the natural environment shall be protected and, where possible, enhanced as follows</a:t>
            </a:r>
            <a:r>
              <a:rPr lang="en-US" b="1" dirty="0" smtClean="0"/>
              <a:t>: </a:t>
            </a:r>
            <a:r>
              <a:rPr lang="en-US" dirty="0" smtClean="0"/>
              <a:t>(a) Perennial </a:t>
            </a:r>
            <a:r>
              <a:rPr lang="en-US" dirty="0"/>
              <a:t>rivers and streams of the state shall be retained with base flows necessary to provide for preservation of wildlife, fish, scenic, aesthetic and other environmental values, and navigational </a:t>
            </a:r>
            <a:r>
              <a:rPr lang="en-US" dirty="0" smtClean="0"/>
              <a:t>values…” (RCW 90.54.020(3)).</a:t>
            </a:r>
            <a:endParaRPr lang="en-US" dirty="0"/>
          </a:p>
          <a:p>
            <a:endParaRPr lang="en-US" dirty="0"/>
          </a:p>
        </p:txBody>
      </p:sp>
    </p:spTree>
    <p:extLst>
      <p:ext uri="{BB962C8B-B14F-4D97-AF65-F5344CB8AC3E}">
        <p14:creationId xmlns:p14="http://schemas.microsoft.com/office/powerpoint/2010/main" val="2844376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613304167"/>
              </p:ext>
            </p:extLst>
          </p:nvPr>
        </p:nvGraphicFramePr>
        <p:xfrm>
          <a:off x="1335505" y="168443"/>
          <a:ext cx="9184071" cy="6494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062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02" t="1880" r="904" b="1274"/>
          <a:stretch/>
        </p:blipFill>
        <p:spPr>
          <a:xfrm>
            <a:off x="1672109" y="163127"/>
            <a:ext cx="8506047" cy="6464596"/>
          </a:xfrm>
          <a:prstGeom prst="rect">
            <a:avLst/>
          </a:prstGeom>
          <a:solidFill>
            <a:srgbClr val="000000">
              <a:shade val="95000"/>
            </a:srgbClr>
          </a:solidFill>
          <a:ln w="76200" cap="sq">
            <a:solidFill>
              <a:schemeClr val="bg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5841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Law</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014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Postema</a:t>
            </a:r>
            <a:r>
              <a:rPr lang="en-US" dirty="0"/>
              <a:t>, et al. v. </a:t>
            </a:r>
            <a:r>
              <a:rPr lang="en-US" dirty="0" err="1"/>
              <a:t>PCHB,et</a:t>
            </a:r>
            <a:r>
              <a:rPr lang="en-US" dirty="0"/>
              <a:t> al. (2001)</a:t>
            </a:r>
          </a:p>
        </p:txBody>
      </p:sp>
      <p:sp>
        <p:nvSpPr>
          <p:cNvPr id="5" name="Content Placeholder 4"/>
          <p:cNvSpPr>
            <a:spLocks noGrp="1"/>
          </p:cNvSpPr>
          <p:nvPr>
            <p:ph idx="1"/>
          </p:nvPr>
        </p:nvSpPr>
        <p:spPr>
          <a:xfrm>
            <a:off x="1371600" y="2041232"/>
            <a:ext cx="10094181" cy="4038600"/>
          </a:xfrm>
        </p:spPr>
        <p:txBody>
          <a:bodyPr/>
          <a:lstStyle/>
          <a:p>
            <a:pPr marL="45720" indent="0">
              <a:buNone/>
            </a:pPr>
            <a:r>
              <a:rPr lang="en-US" sz="2400" dirty="0" smtClean="0"/>
              <a:t>Appeal of a batch denial of applications to withdraw groundwater in hydraulic continuity with “closed” surface water sources.</a:t>
            </a:r>
          </a:p>
          <a:p>
            <a:pPr marL="45720" indent="0">
              <a:buNone/>
            </a:pPr>
            <a:r>
              <a:rPr lang="en-US" sz="2400" u="sng" dirty="0" smtClean="0"/>
              <a:t>Rulings:</a:t>
            </a:r>
          </a:p>
          <a:p>
            <a:pPr lvl="1">
              <a:buClr>
                <a:srgbClr val="1482AB"/>
              </a:buClr>
              <a:buFont typeface="Arial" panose="020B0604020202020204" pitchFamily="34" charset="0"/>
              <a:buChar char="•"/>
            </a:pPr>
            <a:r>
              <a:rPr lang="en-US" i="0" dirty="0">
                <a:solidFill>
                  <a:srgbClr val="344068"/>
                </a:solidFill>
              </a:rPr>
              <a:t> Instream flow rights are rights subject to the same protection as any other water right.</a:t>
            </a:r>
          </a:p>
          <a:p>
            <a:pPr lvl="1">
              <a:buClr>
                <a:srgbClr val="1482AB"/>
              </a:buClr>
              <a:buFont typeface="Arial" panose="020B0604020202020204" pitchFamily="34" charset="0"/>
              <a:buChar char="•"/>
            </a:pPr>
            <a:r>
              <a:rPr lang="en-US" i="0" dirty="0">
                <a:solidFill>
                  <a:srgbClr val="344068"/>
                </a:solidFill>
              </a:rPr>
              <a:t> </a:t>
            </a:r>
            <a:r>
              <a:rPr lang="en-US" i="0" u="sng" dirty="0">
                <a:solidFill>
                  <a:srgbClr val="344068"/>
                </a:solidFill>
              </a:rPr>
              <a:t>No impairment </a:t>
            </a:r>
            <a:r>
              <a:rPr lang="en-US" i="0" dirty="0">
                <a:solidFill>
                  <a:srgbClr val="344068"/>
                </a:solidFill>
              </a:rPr>
              <a:t>to existing rights are permissible, even </a:t>
            </a:r>
            <a:r>
              <a:rPr lang="en-US" dirty="0">
                <a:solidFill>
                  <a:srgbClr val="344068"/>
                </a:solidFill>
              </a:rPr>
              <a:t>de minimis </a:t>
            </a:r>
            <a:r>
              <a:rPr lang="en-US" i="0" dirty="0">
                <a:solidFill>
                  <a:srgbClr val="344068"/>
                </a:solidFill>
              </a:rPr>
              <a:t>impairment.</a:t>
            </a:r>
          </a:p>
          <a:p>
            <a:pPr lvl="2">
              <a:buClr>
                <a:srgbClr val="1482AB"/>
              </a:buClr>
              <a:buFont typeface="Arial" panose="020B0604020202020204" pitchFamily="34" charset="0"/>
              <a:buChar char="•"/>
            </a:pPr>
            <a:r>
              <a:rPr lang="en-US" i="0" dirty="0">
                <a:solidFill>
                  <a:srgbClr val="344068"/>
                </a:solidFill>
              </a:rPr>
              <a:t>“Any effect on the flow or level of the surface water” in closed streams would mean impairment. </a:t>
            </a:r>
          </a:p>
        </p:txBody>
      </p:sp>
    </p:spTree>
    <p:extLst>
      <p:ext uri="{BB962C8B-B14F-4D97-AF65-F5344CB8AC3E}">
        <p14:creationId xmlns:p14="http://schemas.microsoft.com/office/powerpoint/2010/main" val="276938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Swinomish v. Ecology (2013)</a:t>
            </a:r>
            <a:endParaRPr lang="en-US" dirty="0"/>
          </a:p>
        </p:txBody>
      </p:sp>
      <p:sp>
        <p:nvSpPr>
          <p:cNvPr id="3" name="Content Placeholder 2"/>
          <p:cNvSpPr>
            <a:spLocks noGrp="1"/>
          </p:cNvSpPr>
          <p:nvPr>
            <p:ph idx="1"/>
          </p:nvPr>
        </p:nvSpPr>
        <p:spPr>
          <a:xfrm>
            <a:off x="1371599" y="1922228"/>
            <a:ext cx="10292963" cy="3953786"/>
          </a:xfrm>
        </p:spPr>
        <p:txBody>
          <a:bodyPr>
            <a:normAutofit/>
          </a:bodyPr>
          <a:lstStyle/>
          <a:p>
            <a:pPr marL="45720" indent="0">
              <a:buNone/>
            </a:pPr>
            <a:r>
              <a:rPr lang="en-US" dirty="0" smtClean="0"/>
              <a:t>Appeal of Ecology’s amendment to the Skagit Instream Flow Rule that created a “reservation” of water for domestic use. Ecology justified the reservation based off a finding of “overriding consideration of the public interest “ (OCPI).</a:t>
            </a:r>
          </a:p>
          <a:p>
            <a:pPr marL="45720" indent="0">
              <a:buNone/>
            </a:pPr>
            <a:r>
              <a:rPr lang="en-US" u="sng" dirty="0" smtClean="0"/>
              <a:t>Rulings:</a:t>
            </a:r>
          </a:p>
          <a:p>
            <a:pPr lvl="1">
              <a:buClr>
                <a:srgbClr val="1482AB"/>
              </a:buClr>
              <a:buFont typeface="Arial" panose="020B0604020202020204" pitchFamily="34" charset="0"/>
              <a:buChar char="•"/>
            </a:pPr>
            <a:r>
              <a:rPr lang="en-US" i="0" dirty="0">
                <a:solidFill>
                  <a:srgbClr val="344068"/>
                </a:solidFill>
              </a:rPr>
              <a:t>Ecology cannot use OCPI to justify water use that impairs existing instream flows.</a:t>
            </a:r>
          </a:p>
          <a:p>
            <a:pPr lvl="1">
              <a:buClr>
                <a:srgbClr val="1482AB"/>
              </a:buClr>
              <a:buFont typeface="Arial" panose="020B0604020202020204" pitchFamily="34" charset="0"/>
              <a:buChar char="•"/>
            </a:pPr>
            <a:r>
              <a:rPr lang="en-US" i="0" dirty="0">
                <a:solidFill>
                  <a:srgbClr val="344068"/>
                </a:solidFill>
              </a:rPr>
              <a:t>OCPI is a narrow exception and requires extraordinary circumstances before the minimum flow water right can be impaired</a:t>
            </a:r>
            <a:r>
              <a:rPr lang="en-US" i="0" dirty="0" smtClean="0">
                <a:solidFill>
                  <a:srgbClr val="344068"/>
                </a:solidFill>
              </a:rPr>
              <a:t>.</a:t>
            </a:r>
            <a:endParaRPr lang="en-US" i="0" dirty="0">
              <a:solidFill>
                <a:srgbClr val="344068"/>
              </a:solidFill>
            </a:endParaRPr>
          </a:p>
        </p:txBody>
      </p:sp>
      <p:sp>
        <p:nvSpPr>
          <p:cNvPr id="7" name="Content Placeholder 2"/>
          <p:cNvSpPr txBox="1">
            <a:spLocks/>
          </p:cNvSpPr>
          <p:nvPr/>
        </p:nvSpPr>
        <p:spPr>
          <a:xfrm>
            <a:off x="5931569" y="3147921"/>
            <a:ext cx="5084302" cy="3856924"/>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buClr>
                <a:srgbClr val="1482AB"/>
              </a:buClr>
              <a:buFont typeface="Wingdings" panose="05000000000000000000" pitchFamily="2" charset="2"/>
              <a:buChar char="à"/>
            </a:pPr>
            <a:endParaRPr lang="en-US" dirty="0" smtClean="0">
              <a:solidFill>
                <a:srgbClr val="344068"/>
              </a:solidFill>
            </a:endParaRPr>
          </a:p>
        </p:txBody>
      </p:sp>
    </p:spTree>
    <p:extLst>
      <p:ext uri="{BB962C8B-B14F-4D97-AF65-F5344CB8AC3E}">
        <p14:creationId xmlns:p14="http://schemas.microsoft.com/office/powerpoint/2010/main" val="2564828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v. Ecology, et al. (2015)</a:t>
            </a:r>
            <a:endParaRPr lang="en-US" dirty="0"/>
          </a:p>
        </p:txBody>
      </p:sp>
      <p:sp>
        <p:nvSpPr>
          <p:cNvPr id="3" name="Content Placeholder 2"/>
          <p:cNvSpPr>
            <a:spLocks noGrp="1"/>
          </p:cNvSpPr>
          <p:nvPr>
            <p:ph idx="1"/>
          </p:nvPr>
        </p:nvSpPr>
        <p:spPr/>
        <p:txBody>
          <a:bodyPr>
            <a:normAutofit lnSpcReduction="10000"/>
          </a:bodyPr>
          <a:lstStyle/>
          <a:p>
            <a:pPr marL="45720" indent="0">
              <a:buNone/>
            </a:pPr>
            <a:r>
              <a:rPr lang="en-US" dirty="0" smtClean="0"/>
              <a:t>Appeal of a water right permit granted to a local city. Ecology had </a:t>
            </a:r>
            <a:r>
              <a:rPr lang="en-US" dirty="0"/>
              <a:t>conditioned the permit on </a:t>
            </a:r>
            <a:r>
              <a:rPr lang="en-US" dirty="0" smtClean="0"/>
              <a:t>mitigation, </a:t>
            </a:r>
            <a:r>
              <a:rPr lang="en-US" dirty="0"/>
              <a:t>including </a:t>
            </a:r>
            <a:r>
              <a:rPr lang="en-US" dirty="0" smtClean="0"/>
              <a:t>“water for water” </a:t>
            </a:r>
            <a:r>
              <a:rPr lang="en-US" dirty="0"/>
              <a:t>and </a:t>
            </a:r>
            <a:r>
              <a:rPr lang="en-US" dirty="0" smtClean="0"/>
              <a:t>“out-of-kind” </a:t>
            </a:r>
            <a:r>
              <a:rPr lang="en-US" dirty="0"/>
              <a:t>measures</a:t>
            </a:r>
            <a:r>
              <a:rPr lang="en-US" dirty="0">
                <a:sym typeface="Wingdings" panose="05000000000000000000" pitchFamily="2" charset="2"/>
              </a:rPr>
              <a:t>. </a:t>
            </a:r>
            <a:r>
              <a:rPr lang="en-US" dirty="0" smtClean="0">
                <a:sym typeface="Wingdings" panose="05000000000000000000" pitchFamily="2" charset="2"/>
              </a:rPr>
              <a:t>We </a:t>
            </a:r>
            <a:r>
              <a:rPr lang="en-US" dirty="0" smtClean="0"/>
              <a:t>used </a:t>
            </a:r>
            <a:r>
              <a:rPr lang="en-US" i="1" dirty="0"/>
              <a:t>OCPI</a:t>
            </a:r>
            <a:r>
              <a:rPr lang="en-US" dirty="0"/>
              <a:t> to approve the </a:t>
            </a:r>
            <a:r>
              <a:rPr lang="en-US" dirty="0" smtClean="0"/>
              <a:t>application.</a:t>
            </a:r>
          </a:p>
          <a:p>
            <a:pPr marL="45720" indent="0">
              <a:buNone/>
            </a:pPr>
            <a:r>
              <a:rPr lang="en-US" u="sng" dirty="0" smtClean="0"/>
              <a:t>Rulings:</a:t>
            </a:r>
          </a:p>
          <a:p>
            <a:pPr lvl="1">
              <a:lnSpc>
                <a:spcPct val="104000"/>
              </a:lnSpc>
              <a:buClr>
                <a:srgbClr val="1482AB"/>
              </a:buClr>
              <a:buFont typeface="Arial" panose="020B0604020202020204" pitchFamily="34" charset="0"/>
              <a:buChar char="•"/>
            </a:pPr>
            <a:r>
              <a:rPr lang="en-US" i="0" dirty="0">
                <a:solidFill>
                  <a:srgbClr val="344068"/>
                </a:solidFill>
              </a:rPr>
              <a:t>No impairment of instream flows are permissible, regardless of magnitude or ecological impact (reaffirming </a:t>
            </a:r>
            <a:r>
              <a:rPr lang="en-US" i="0" dirty="0" err="1">
                <a:solidFill>
                  <a:srgbClr val="344068"/>
                </a:solidFill>
              </a:rPr>
              <a:t>Postema</a:t>
            </a:r>
            <a:r>
              <a:rPr lang="en-US" i="0" dirty="0">
                <a:solidFill>
                  <a:srgbClr val="344068"/>
                </a:solidFill>
              </a:rPr>
              <a:t>). </a:t>
            </a:r>
          </a:p>
          <a:p>
            <a:pPr lvl="1">
              <a:lnSpc>
                <a:spcPct val="104000"/>
              </a:lnSpc>
              <a:buClr>
                <a:srgbClr val="1482AB"/>
              </a:buClr>
              <a:buFont typeface="Arial" panose="020B0604020202020204" pitchFamily="34" charset="0"/>
              <a:buChar char="•"/>
            </a:pPr>
            <a:r>
              <a:rPr lang="en-US" i="0" dirty="0">
                <a:solidFill>
                  <a:srgbClr val="344068"/>
                </a:solidFill>
              </a:rPr>
              <a:t>We cannot use out-of-kind mitigation, such as habitat improvements, to address impairment of instream flows. </a:t>
            </a:r>
          </a:p>
          <a:p>
            <a:pPr lvl="2">
              <a:lnSpc>
                <a:spcPct val="104000"/>
              </a:lnSpc>
              <a:buClr>
                <a:srgbClr val="1482AB"/>
              </a:buClr>
              <a:buFont typeface="Arial" panose="020B0604020202020204" pitchFamily="34" charset="0"/>
              <a:buChar char="•"/>
            </a:pPr>
            <a:r>
              <a:rPr lang="en-US" i="0" dirty="0">
                <a:solidFill>
                  <a:srgbClr val="344068"/>
                </a:solidFill>
              </a:rPr>
              <a:t>Legal vs. ecological impairment.</a:t>
            </a:r>
          </a:p>
          <a:p>
            <a:pPr lvl="1">
              <a:lnSpc>
                <a:spcPct val="104000"/>
              </a:lnSpc>
              <a:buClr>
                <a:srgbClr val="1482AB"/>
              </a:buClr>
              <a:buFont typeface="Arial" panose="020B0604020202020204" pitchFamily="34" charset="0"/>
              <a:buChar char="•"/>
            </a:pPr>
            <a:r>
              <a:rPr lang="en-US" i="0" dirty="0">
                <a:solidFill>
                  <a:srgbClr val="344068"/>
                </a:solidFill>
                <a:sym typeface="Wingdings" panose="05000000000000000000" pitchFamily="2" charset="2"/>
              </a:rPr>
              <a:t>Ecology </a:t>
            </a:r>
            <a:r>
              <a:rPr lang="en-US" i="0" dirty="0">
                <a:solidFill>
                  <a:srgbClr val="344068"/>
                </a:solidFill>
              </a:rPr>
              <a:t>cannot use OCPI to justify permanent allocations of water. </a:t>
            </a:r>
            <a:endParaRPr lang="en-US" i="0" dirty="0">
              <a:solidFill>
                <a:srgbClr val="344068"/>
              </a:solidFill>
              <a:sym typeface="Wingdings" panose="05000000000000000000" pitchFamily="2" charset="2"/>
            </a:endParaRPr>
          </a:p>
          <a:p>
            <a:pPr marL="45720" indent="0">
              <a:buNone/>
            </a:pPr>
            <a:endParaRPr lang="en-US" dirty="0"/>
          </a:p>
        </p:txBody>
      </p:sp>
    </p:spTree>
    <p:extLst>
      <p:ext uri="{BB962C8B-B14F-4D97-AF65-F5344CB8AC3E}">
        <p14:creationId xmlns:p14="http://schemas.microsoft.com/office/powerpoint/2010/main" val="321428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“perfect mitigation” standard</a:t>
            </a:r>
            <a:endParaRPr lang="en-US" dirty="0"/>
          </a:p>
        </p:txBody>
      </p:sp>
      <p:grpSp>
        <p:nvGrpSpPr>
          <p:cNvPr id="4" name="Group 3"/>
          <p:cNvGrpSpPr/>
          <p:nvPr/>
        </p:nvGrpSpPr>
        <p:grpSpPr>
          <a:xfrm>
            <a:off x="1371600" y="2552369"/>
            <a:ext cx="2496295" cy="3829771"/>
            <a:chOff x="5474797" y="628619"/>
            <a:chExt cx="4573841" cy="6124413"/>
          </a:xfrm>
        </p:grpSpPr>
        <p:pic>
          <p:nvPicPr>
            <p:cNvPr id="5" name="Picture 2" descr="http://www.ecy.wa.gov/programs/wr/instream-flows/Images/pdfs/skagit3_4.jpg"/>
            <p:cNvPicPr>
              <a:picLocks noChangeAspect="1" noChangeArrowheads="1"/>
            </p:cNvPicPr>
            <p:nvPr/>
          </p:nvPicPr>
          <p:blipFill rotWithShape="1">
            <a:blip r:embed="rId2">
              <a:extLst>
                <a:ext uri="{28A0092B-C50C-407E-A947-70E740481C1C}">
                  <a14:useLocalDpi xmlns:a14="http://schemas.microsoft.com/office/drawing/2010/main" val="0"/>
                </a:ext>
              </a:extLst>
            </a:blip>
            <a:srcRect l="45883" t="28089"/>
            <a:stretch/>
          </p:blipFill>
          <p:spPr bwMode="auto">
            <a:xfrm>
              <a:off x="5474797" y="628619"/>
              <a:ext cx="4573841" cy="612441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42745" y="2265530"/>
              <a:ext cx="191069" cy="1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409295" y="5133835"/>
              <a:ext cx="191069" cy="1910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8"/>
          <p:cNvSpPr txBox="1">
            <a:spLocks/>
          </p:cNvSpPr>
          <p:nvPr/>
        </p:nvSpPr>
        <p:spPr>
          <a:xfrm>
            <a:off x="1243749" y="2004442"/>
            <a:ext cx="2143506" cy="62744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smtClean="0"/>
              <a:t>1. In-place</a:t>
            </a:r>
            <a:endParaRPr lang="en-US" sz="2600" b="1" dirty="0"/>
          </a:p>
        </p:txBody>
      </p:sp>
      <p:sp>
        <p:nvSpPr>
          <p:cNvPr id="9" name="Text Placeholder 10"/>
          <p:cNvSpPr txBox="1">
            <a:spLocks/>
          </p:cNvSpPr>
          <p:nvPr/>
        </p:nvSpPr>
        <p:spPr>
          <a:xfrm>
            <a:off x="4559642" y="2004442"/>
            <a:ext cx="4754880" cy="77724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smtClean="0"/>
              <a:t>2. </a:t>
            </a:r>
            <a:r>
              <a:rPr lang="en-US" sz="2600" b="1" dirty="0"/>
              <a:t>In-time</a:t>
            </a:r>
          </a:p>
        </p:txBody>
      </p:sp>
      <p:pic>
        <p:nvPicPr>
          <p:cNvPr id="10" name="Picture 9"/>
          <p:cNvPicPr>
            <a:picLocks noChangeAspect="1"/>
          </p:cNvPicPr>
          <p:nvPr/>
        </p:nvPicPr>
        <p:blipFill>
          <a:blip r:embed="rId3"/>
          <a:stretch>
            <a:fillRect/>
          </a:stretch>
        </p:blipFill>
        <p:spPr>
          <a:xfrm>
            <a:off x="5620538" y="2552369"/>
            <a:ext cx="5069543" cy="1894115"/>
          </a:xfrm>
          <a:prstGeom prst="rect">
            <a:avLst/>
          </a:prstGeom>
        </p:spPr>
      </p:pic>
      <p:sp>
        <p:nvSpPr>
          <p:cNvPr id="11" name="Text Placeholder 10"/>
          <p:cNvSpPr txBox="1">
            <a:spLocks/>
          </p:cNvSpPr>
          <p:nvPr/>
        </p:nvSpPr>
        <p:spPr>
          <a:xfrm>
            <a:off x="4559642" y="4571206"/>
            <a:ext cx="4754880" cy="777240"/>
          </a:xfrm>
          <a:prstGeom prst="rect">
            <a:avLst/>
          </a:prstGeom>
        </p:spPr>
        <p:txBody>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sz="2600" b="1" dirty="0"/>
              <a:t>3</a:t>
            </a:r>
            <a:r>
              <a:rPr lang="en-US" sz="2600" b="1" dirty="0" smtClean="0"/>
              <a:t>. </a:t>
            </a:r>
            <a:r>
              <a:rPr lang="en-US" sz="2600" b="1" dirty="0"/>
              <a:t>In-kind</a:t>
            </a:r>
          </a:p>
        </p:txBody>
      </p:sp>
      <p:sp>
        <p:nvSpPr>
          <p:cNvPr id="3" name="TextBox 2"/>
          <p:cNvSpPr txBox="1"/>
          <p:nvPr/>
        </p:nvSpPr>
        <p:spPr>
          <a:xfrm>
            <a:off x="5151411" y="5054546"/>
            <a:ext cx="4588937" cy="369332"/>
          </a:xfrm>
          <a:prstGeom prst="rect">
            <a:avLst/>
          </a:prstGeom>
          <a:noFill/>
        </p:spPr>
        <p:txBody>
          <a:bodyPr wrap="square" rtlCol="0">
            <a:spAutoFit/>
          </a:bodyPr>
          <a:lstStyle/>
          <a:p>
            <a:r>
              <a:rPr lang="en-US" dirty="0" smtClean="0"/>
              <a:t>“water for water”</a:t>
            </a:r>
            <a:endParaRPr lang="en-US" dirty="0"/>
          </a:p>
        </p:txBody>
      </p:sp>
    </p:spTree>
    <p:extLst>
      <p:ext uri="{BB962C8B-B14F-4D97-AF65-F5344CB8AC3E}">
        <p14:creationId xmlns:p14="http://schemas.microsoft.com/office/powerpoint/2010/main" val="2793730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Whatcom County v. Hirst, et al. (2016)</a:t>
            </a:r>
          </a:p>
        </p:txBody>
      </p:sp>
      <p:sp>
        <p:nvSpPr>
          <p:cNvPr id="3" name="Content Placeholder 2"/>
          <p:cNvSpPr>
            <a:spLocks noGrp="1"/>
          </p:cNvSpPr>
          <p:nvPr>
            <p:ph idx="1"/>
          </p:nvPr>
        </p:nvSpPr>
        <p:spPr/>
        <p:txBody>
          <a:bodyPr>
            <a:normAutofit/>
          </a:bodyPr>
          <a:lstStyle/>
          <a:p>
            <a:pPr marL="0" indent="0">
              <a:buNone/>
            </a:pPr>
            <a:r>
              <a:rPr lang="en-US" dirty="0"/>
              <a:t>Appeal of Whatcom County’s Comprehensive Plan</a:t>
            </a:r>
            <a:r>
              <a:rPr lang="en-US" dirty="0" smtClean="0"/>
              <a:t>.</a:t>
            </a:r>
          </a:p>
          <a:p>
            <a:pPr marL="0" indent="0">
              <a:buNone/>
            </a:pPr>
            <a:r>
              <a:rPr lang="en-US" u="sng" dirty="0" smtClean="0"/>
              <a:t>Rulings:</a:t>
            </a:r>
            <a:endParaRPr lang="en-US" u="sng" dirty="0"/>
          </a:p>
          <a:p>
            <a:pPr>
              <a:lnSpc>
                <a:spcPct val="104000"/>
              </a:lnSpc>
              <a:spcBef>
                <a:spcPts val="500"/>
              </a:spcBef>
              <a:buClr>
                <a:srgbClr val="1482AB"/>
              </a:buClr>
              <a:buFont typeface="Arial" panose="020B0604020202020204" pitchFamily="34" charset="0"/>
              <a:buChar char="•"/>
            </a:pPr>
            <a:r>
              <a:rPr lang="en-US" dirty="0">
                <a:solidFill>
                  <a:srgbClr val="344068"/>
                </a:solidFill>
              </a:rPr>
              <a:t>The plan failed to sufficiently protect water resources under the GMA.</a:t>
            </a:r>
          </a:p>
          <a:p>
            <a:pPr>
              <a:lnSpc>
                <a:spcPct val="104000"/>
              </a:lnSpc>
              <a:spcBef>
                <a:spcPts val="500"/>
              </a:spcBef>
              <a:buClr>
                <a:srgbClr val="1482AB"/>
              </a:buClr>
              <a:buFont typeface="Arial" panose="020B0604020202020204" pitchFamily="34" charset="0"/>
              <a:buChar char="•"/>
            </a:pPr>
            <a:r>
              <a:rPr lang="en-US" dirty="0">
                <a:solidFill>
                  <a:srgbClr val="344068"/>
                </a:solidFill>
              </a:rPr>
              <a:t>Counties have an independent responsibility to ensure that new permit-exempt uses do not impair senior uses, including instream flows.</a:t>
            </a:r>
          </a:p>
          <a:p>
            <a:pPr>
              <a:lnSpc>
                <a:spcPct val="104000"/>
              </a:lnSpc>
              <a:spcBef>
                <a:spcPts val="500"/>
              </a:spcBef>
              <a:buClr>
                <a:srgbClr val="1482AB"/>
              </a:buClr>
              <a:buFont typeface="Arial" panose="020B0604020202020204" pitchFamily="34" charset="0"/>
              <a:buChar char="•"/>
            </a:pPr>
            <a:r>
              <a:rPr lang="en-US" dirty="0">
                <a:solidFill>
                  <a:srgbClr val="344068"/>
                </a:solidFill>
              </a:rPr>
              <a:t>Counties cannot allow even </a:t>
            </a:r>
            <a:r>
              <a:rPr lang="en-US" i="1" dirty="0">
                <a:solidFill>
                  <a:srgbClr val="344068"/>
                </a:solidFill>
              </a:rPr>
              <a:t>de </a:t>
            </a:r>
            <a:r>
              <a:rPr lang="en-US" i="1" dirty="0" err="1">
                <a:solidFill>
                  <a:srgbClr val="344068"/>
                </a:solidFill>
              </a:rPr>
              <a:t>minimus</a:t>
            </a:r>
            <a:r>
              <a:rPr lang="en-US" i="1" dirty="0">
                <a:solidFill>
                  <a:srgbClr val="344068"/>
                </a:solidFill>
              </a:rPr>
              <a:t> </a:t>
            </a:r>
            <a:r>
              <a:rPr lang="en-US" dirty="0">
                <a:solidFill>
                  <a:srgbClr val="344068"/>
                </a:solidFill>
              </a:rPr>
              <a:t>impairment to instream flows.</a:t>
            </a:r>
          </a:p>
        </p:txBody>
      </p:sp>
    </p:spTree>
    <p:extLst>
      <p:ext uri="{BB962C8B-B14F-4D97-AF65-F5344CB8AC3E}">
        <p14:creationId xmlns:p14="http://schemas.microsoft.com/office/powerpoint/2010/main" val="162829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a:t>Water law in WA 101</a:t>
            </a:r>
          </a:p>
          <a:p>
            <a:pPr>
              <a:buFont typeface="Arial" panose="020B0604020202020204" pitchFamily="34" charset="0"/>
              <a:buChar char="•"/>
            </a:pPr>
            <a:r>
              <a:rPr lang="en-US" sz="2600" dirty="0"/>
              <a:t>Relevant case law – </a:t>
            </a:r>
            <a:r>
              <a:rPr lang="en-US" sz="2600" dirty="0" err="1"/>
              <a:t>Postema</a:t>
            </a:r>
            <a:r>
              <a:rPr lang="en-US" sz="2600" dirty="0"/>
              <a:t>, Swinomish, </a:t>
            </a:r>
            <a:r>
              <a:rPr lang="en-US" sz="2600" dirty="0" smtClean="0"/>
              <a:t>Foster, Hirst</a:t>
            </a:r>
            <a:endParaRPr lang="en-US" sz="2600" dirty="0"/>
          </a:p>
        </p:txBody>
      </p:sp>
    </p:spTree>
    <p:extLst>
      <p:ext uri="{BB962C8B-B14F-4D97-AF65-F5344CB8AC3E}">
        <p14:creationId xmlns:p14="http://schemas.microsoft.com/office/powerpoint/2010/main" val="22204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5941" y="216673"/>
            <a:ext cx="9601200" cy="742950"/>
          </a:xfrm>
        </p:spPr>
        <p:txBody>
          <a:bodyPr>
            <a:normAutofit fontScale="90000"/>
          </a:bodyPr>
          <a:lstStyle/>
          <a:p>
            <a:r>
              <a:rPr lang="en-US" dirty="0" smtClean="0"/>
              <a:t>Legislative Response: Streamflow Restoration (2018)</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In affected “Hirst basins”:</a:t>
            </a:r>
          </a:p>
          <a:p>
            <a:pPr lvl="1">
              <a:buFont typeface="Arial" panose="020B0604020202020204" pitchFamily="34" charset="0"/>
              <a:buChar char="•"/>
            </a:pPr>
            <a:r>
              <a:rPr lang="en-US" i="0" dirty="0" smtClean="0"/>
              <a:t>People </a:t>
            </a:r>
            <a:r>
              <a:rPr lang="en-US" i="0" dirty="0"/>
              <a:t>can build homes using a permit-exempt well; potential impacts to instream flows authorized</a:t>
            </a:r>
            <a:r>
              <a:rPr lang="en-US" i="0" dirty="0" smtClean="0"/>
              <a:t>. Includes a $500 fee and water use restrictions.</a:t>
            </a:r>
          </a:p>
          <a:p>
            <a:pPr lvl="1">
              <a:buFont typeface="Arial" panose="020B0604020202020204" pitchFamily="34" charset="0"/>
              <a:buChar char="•"/>
            </a:pPr>
            <a:r>
              <a:rPr lang="en-US" i="0" dirty="0" smtClean="0"/>
              <a:t>Planning groups are convened to </a:t>
            </a:r>
            <a:r>
              <a:rPr lang="en-US" i="0" dirty="0"/>
              <a:t>identify actions necessary to offset the consumptive impact from new permit-exempt </a:t>
            </a:r>
            <a:r>
              <a:rPr lang="en-US" i="0" dirty="0" smtClean="0"/>
              <a:t>wells.</a:t>
            </a:r>
          </a:p>
          <a:p>
            <a:pPr lvl="2">
              <a:buFont typeface="Arial" panose="020B0604020202020204" pitchFamily="34" charset="0"/>
              <a:buChar char="•"/>
            </a:pPr>
            <a:r>
              <a:rPr lang="en-US" dirty="0" smtClean="0"/>
              <a:t>Plans </a:t>
            </a:r>
            <a:r>
              <a:rPr lang="en-US" dirty="0"/>
              <a:t>must prioritize “in-time and in-place</a:t>
            </a:r>
            <a:r>
              <a:rPr lang="en-US" dirty="0" smtClean="0"/>
              <a:t>” mitigation.</a:t>
            </a:r>
          </a:p>
          <a:p>
            <a:pPr lvl="2">
              <a:buFont typeface="Arial" panose="020B0604020202020204" pitchFamily="34" charset="0"/>
              <a:buChar char="•"/>
            </a:pPr>
            <a:r>
              <a:rPr lang="en-US" dirty="0" smtClean="0"/>
              <a:t>Plans </a:t>
            </a:r>
            <a:r>
              <a:rPr lang="en-US" dirty="0"/>
              <a:t>must </a:t>
            </a:r>
            <a:r>
              <a:rPr lang="en-US" i="0" dirty="0"/>
              <a:t>meet a “net ecological benefit” </a:t>
            </a:r>
            <a:r>
              <a:rPr lang="en-US" i="0" dirty="0" smtClean="0"/>
              <a:t>standard.</a:t>
            </a:r>
            <a:endParaRPr lang="en-US" sz="2200" i="0" u="sng" dirty="0" smtClean="0"/>
          </a:p>
          <a:p>
            <a:pPr>
              <a:buFont typeface="Arial" panose="020B0604020202020204" pitchFamily="34" charset="0"/>
              <a:buChar char="•"/>
            </a:pPr>
            <a:r>
              <a:rPr lang="en-US" dirty="0" smtClean="0"/>
              <a:t>Appropriated $300 </a:t>
            </a:r>
            <a:r>
              <a:rPr lang="en-US" dirty="0"/>
              <a:t>million over 15 years for streamflow restoration projects </a:t>
            </a:r>
            <a:r>
              <a:rPr lang="en-US" u="sng" dirty="0"/>
              <a:t>statewide</a:t>
            </a:r>
            <a:r>
              <a:rPr lang="en-US" dirty="0" smtClean="0"/>
              <a:t>.</a:t>
            </a:r>
          </a:p>
          <a:p>
            <a:pPr>
              <a:buFont typeface="Arial" panose="020B0604020202020204" pitchFamily="34" charset="0"/>
              <a:buChar char="•"/>
            </a:pPr>
            <a:r>
              <a:rPr lang="en-US" dirty="0" smtClean="0"/>
              <a:t>Convened a </a:t>
            </a:r>
            <a:r>
              <a:rPr lang="en-US" dirty="0"/>
              <a:t>Legislative task force to study the WA Supreme Court’s </a:t>
            </a:r>
            <a:r>
              <a:rPr lang="en-US" i="1" dirty="0"/>
              <a:t>Foster</a:t>
            </a:r>
            <a:r>
              <a:rPr lang="en-US" dirty="0"/>
              <a:t> decision. </a:t>
            </a:r>
            <a:r>
              <a:rPr lang="en-US" dirty="0" smtClean="0"/>
              <a:t>Authorized 5 </a:t>
            </a:r>
            <a:r>
              <a:rPr lang="en-US" dirty="0"/>
              <a:t>pilot </a:t>
            </a:r>
            <a:r>
              <a:rPr lang="en-US" dirty="0" smtClean="0"/>
              <a:t>projects. </a:t>
            </a: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76133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Water Law – Era of Appropriations</a:t>
            </a:r>
            <a:endParaRPr lang="en-US" dirty="0"/>
          </a:p>
        </p:txBody>
      </p:sp>
      <p:sp>
        <p:nvSpPr>
          <p:cNvPr id="3" name="Content Placeholder 2"/>
          <p:cNvSpPr>
            <a:spLocks noGrp="1"/>
          </p:cNvSpPr>
          <p:nvPr>
            <p:ph idx="1"/>
          </p:nvPr>
        </p:nvSpPr>
        <p:spPr/>
        <p:txBody>
          <a:bodyPr/>
          <a:lstStyle/>
          <a:p>
            <a:pPr marL="45720" indent="0">
              <a:buNone/>
            </a:pPr>
            <a:r>
              <a:rPr lang="en-US" sz="2600" b="1" dirty="0"/>
              <a:t>1917 Water Code (RCW 90.03)</a:t>
            </a:r>
          </a:p>
          <a:p>
            <a:pPr>
              <a:buFont typeface="Arial" panose="020B0604020202020204" pitchFamily="34" charset="0"/>
              <a:buChar char="•"/>
            </a:pPr>
            <a:r>
              <a:rPr lang="en-US" sz="2600" dirty="0"/>
              <a:t>Established prior appropriation for surface water rights.</a:t>
            </a:r>
          </a:p>
          <a:p>
            <a:pPr marL="45720" indent="0">
              <a:buNone/>
            </a:pPr>
            <a:endParaRPr lang="en-US" sz="2600" b="1" dirty="0"/>
          </a:p>
          <a:p>
            <a:pPr marL="45720" indent="0">
              <a:buNone/>
            </a:pPr>
            <a:r>
              <a:rPr lang="en-US" sz="2600" b="1" dirty="0"/>
              <a:t>1945 Groundwater Code (RCW 90.44)</a:t>
            </a:r>
          </a:p>
          <a:p>
            <a:pPr>
              <a:buFont typeface="Arial" panose="020B0604020202020204" pitchFamily="34" charset="0"/>
              <a:buChar char="•"/>
            </a:pPr>
            <a:r>
              <a:rPr lang="en-US" sz="2600" dirty="0"/>
              <a:t>Expanded prior appropriation to groundwater rights.</a:t>
            </a:r>
          </a:p>
          <a:p>
            <a:pPr>
              <a:buFont typeface="Arial" panose="020B0604020202020204" pitchFamily="34" charset="0"/>
              <a:buChar char="•"/>
            </a:pPr>
            <a:r>
              <a:rPr lang="en-US" sz="2600" dirty="0"/>
              <a:t>Established permit-exempt groundwater withdrawals.</a:t>
            </a:r>
          </a:p>
          <a:p>
            <a:endParaRPr lang="en-US" dirty="0"/>
          </a:p>
        </p:txBody>
      </p:sp>
    </p:spTree>
    <p:extLst>
      <p:ext uri="{BB962C8B-B14F-4D97-AF65-F5344CB8AC3E}">
        <p14:creationId xmlns:p14="http://schemas.microsoft.com/office/powerpoint/2010/main" val="275006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water right</a:t>
            </a:r>
            <a:endParaRPr lang="en-US" dirty="0"/>
          </a:p>
        </p:txBody>
      </p:sp>
      <p:sp>
        <p:nvSpPr>
          <p:cNvPr id="3" name="Content Placeholder 2"/>
          <p:cNvSpPr>
            <a:spLocks noGrp="1"/>
          </p:cNvSpPr>
          <p:nvPr>
            <p:ph idx="1"/>
          </p:nvPr>
        </p:nvSpPr>
        <p:spPr>
          <a:xfrm>
            <a:off x="1371600" y="2095169"/>
            <a:ext cx="9728421" cy="5120640"/>
          </a:xfrm>
        </p:spPr>
        <p:txBody>
          <a:bodyPr/>
          <a:lstStyle/>
          <a:p>
            <a:pPr marL="45720" indent="0">
              <a:buNone/>
            </a:pPr>
            <a:r>
              <a:rPr lang="en-US" sz="2800" dirty="0" smtClean="0"/>
              <a:t>Water rights can be established through:</a:t>
            </a:r>
          </a:p>
          <a:p>
            <a:pPr lvl="1"/>
            <a:r>
              <a:rPr lang="en-US" sz="2200" i="0" dirty="0" smtClean="0"/>
              <a:t>A “claim”;</a:t>
            </a:r>
          </a:p>
          <a:p>
            <a:pPr lvl="1"/>
            <a:r>
              <a:rPr lang="en-US" sz="2200" i="0" dirty="0" smtClean="0"/>
              <a:t>A permit application submitted to the Dept. of Ecology; or</a:t>
            </a:r>
          </a:p>
          <a:p>
            <a:pPr lvl="1"/>
            <a:r>
              <a:rPr lang="en-US" sz="2200" i="0" dirty="0" smtClean="0"/>
              <a:t>A permit-exempt use.</a:t>
            </a:r>
          </a:p>
          <a:p>
            <a:endParaRPr lang="en-US" dirty="0"/>
          </a:p>
          <a:p>
            <a:pPr marL="45720" indent="0">
              <a:buNone/>
            </a:pPr>
            <a:r>
              <a:rPr lang="en-US" sz="2800" dirty="0" smtClean="0"/>
              <a:t>Prior Appropriation</a:t>
            </a:r>
          </a:p>
          <a:p>
            <a:pPr lvl="1"/>
            <a:r>
              <a:rPr lang="en-US" sz="2200" i="0" dirty="0" smtClean="0"/>
              <a:t>“First in time, first in right”.</a:t>
            </a:r>
          </a:p>
          <a:p>
            <a:pPr lvl="1"/>
            <a:r>
              <a:rPr lang="en-US" sz="2200" i="0" dirty="0" smtClean="0"/>
              <a:t>Seniority based on a priority date.</a:t>
            </a:r>
            <a:endParaRPr lang="en-US" sz="2200" i="0" dirty="0"/>
          </a:p>
        </p:txBody>
      </p:sp>
    </p:spTree>
    <p:extLst>
      <p:ext uri="{BB962C8B-B14F-4D97-AF65-F5344CB8AC3E}">
        <p14:creationId xmlns:p14="http://schemas.microsoft.com/office/powerpoint/2010/main" val="176132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water right?</a:t>
            </a:r>
            <a:endParaRPr lang="en-US" dirty="0"/>
          </a:p>
        </p:txBody>
      </p:sp>
      <p:sp>
        <p:nvSpPr>
          <p:cNvPr id="3" name="Content Placeholder 2"/>
          <p:cNvSpPr>
            <a:spLocks noGrp="1"/>
          </p:cNvSpPr>
          <p:nvPr>
            <p:ph idx="1"/>
          </p:nvPr>
        </p:nvSpPr>
        <p:spPr>
          <a:xfrm>
            <a:off x="1371600" y="1797710"/>
            <a:ext cx="5049371" cy="4038600"/>
          </a:xfrm>
        </p:spPr>
        <p:txBody>
          <a:bodyPr>
            <a:normAutofit/>
          </a:bodyPr>
          <a:lstStyle/>
          <a:p>
            <a:pPr marL="45720" indent="0">
              <a:lnSpc>
                <a:spcPct val="125000"/>
              </a:lnSpc>
              <a:buNone/>
            </a:pPr>
            <a:r>
              <a:rPr lang="en-US" sz="2800" dirty="0" smtClean="0"/>
              <a:t>The right to use water:</a:t>
            </a:r>
          </a:p>
          <a:p>
            <a:pPr lvl="1">
              <a:lnSpc>
                <a:spcPct val="125000"/>
              </a:lnSpc>
            </a:pPr>
            <a:r>
              <a:rPr lang="en-US" sz="2400" dirty="0" smtClean="0"/>
              <a:t>For a specific beneficial use.</a:t>
            </a:r>
          </a:p>
          <a:p>
            <a:pPr lvl="1">
              <a:lnSpc>
                <a:spcPct val="125000"/>
              </a:lnSpc>
            </a:pPr>
            <a:r>
              <a:rPr lang="en-US" sz="2400" dirty="0" smtClean="0"/>
              <a:t>For a specific quantity.</a:t>
            </a:r>
          </a:p>
          <a:p>
            <a:pPr lvl="1">
              <a:lnSpc>
                <a:spcPct val="125000"/>
              </a:lnSpc>
            </a:pPr>
            <a:r>
              <a:rPr lang="en-US" sz="2400" dirty="0" smtClean="0"/>
              <a:t>During a specified season.</a:t>
            </a:r>
          </a:p>
          <a:p>
            <a:pPr lvl="1">
              <a:lnSpc>
                <a:spcPct val="125000"/>
              </a:lnSpc>
            </a:pPr>
            <a:r>
              <a:rPr lang="en-US" sz="2400" dirty="0" smtClean="0"/>
              <a:t>From a specific point of diversion or withdrawal.</a:t>
            </a:r>
          </a:p>
          <a:p>
            <a:pPr lvl="1">
              <a:lnSpc>
                <a:spcPct val="125000"/>
              </a:lnSpc>
            </a:pPr>
            <a:r>
              <a:rPr lang="en-US" sz="2400" dirty="0" smtClean="0"/>
              <a:t>At a specific place.</a:t>
            </a:r>
            <a:endParaRPr lang="en-US" sz="2400" dirty="0"/>
          </a:p>
        </p:txBody>
      </p:sp>
      <p:pic>
        <p:nvPicPr>
          <p:cNvPr id="4" name="Picture 3"/>
          <p:cNvPicPr>
            <a:picLocks noChangeAspect="1"/>
          </p:cNvPicPr>
          <p:nvPr/>
        </p:nvPicPr>
        <p:blipFill>
          <a:blip r:embed="rId2"/>
          <a:stretch>
            <a:fillRect/>
          </a:stretch>
        </p:blipFill>
        <p:spPr>
          <a:xfrm>
            <a:off x="7805468" y="1797710"/>
            <a:ext cx="3345483" cy="4163833"/>
          </a:xfrm>
          <a:prstGeom prst="rect">
            <a:avLst/>
          </a:prstGeom>
        </p:spPr>
      </p:pic>
    </p:spTree>
    <p:extLst>
      <p:ext uri="{BB962C8B-B14F-4D97-AF65-F5344CB8AC3E}">
        <p14:creationId xmlns:p14="http://schemas.microsoft.com/office/powerpoint/2010/main" val="358132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a water right</a:t>
            </a:r>
            <a:endParaRPr lang="en-US" dirty="0"/>
          </a:p>
        </p:txBody>
      </p:sp>
      <p:sp>
        <p:nvSpPr>
          <p:cNvPr id="3" name="Content Placeholder 2"/>
          <p:cNvSpPr>
            <a:spLocks noGrp="1"/>
          </p:cNvSpPr>
          <p:nvPr>
            <p:ph idx="1"/>
          </p:nvPr>
        </p:nvSpPr>
        <p:spPr>
          <a:xfrm>
            <a:off x="1371600" y="2051436"/>
            <a:ext cx="9601200" cy="4054503"/>
          </a:xfrm>
        </p:spPr>
        <p:txBody>
          <a:bodyPr>
            <a:normAutofit/>
          </a:bodyPr>
          <a:lstStyle/>
          <a:p>
            <a:pPr marL="45720" indent="0">
              <a:buNone/>
            </a:pPr>
            <a:r>
              <a:rPr lang="en-US" sz="2600" b="1" dirty="0" smtClean="0"/>
              <a:t>Water rights are only valid to the extent that they are beneficially used.</a:t>
            </a:r>
          </a:p>
          <a:p>
            <a:pPr>
              <a:buFont typeface="Arial" panose="020B0604020202020204" pitchFamily="34" charset="0"/>
              <a:buChar char="•"/>
            </a:pPr>
            <a:r>
              <a:rPr lang="en-US" sz="2400" i="1" dirty="0" smtClean="0"/>
              <a:t>Abandonment: </a:t>
            </a:r>
            <a:r>
              <a:rPr lang="en-US" sz="2400" dirty="0" smtClean="0"/>
              <a:t>failure to use your water for a extended period of time and intention to give up the right.</a:t>
            </a:r>
          </a:p>
          <a:p>
            <a:pPr>
              <a:buFont typeface="Arial" panose="020B0604020202020204" pitchFamily="34" charset="0"/>
              <a:buChar char="•"/>
            </a:pPr>
            <a:r>
              <a:rPr lang="en-US" sz="2400" i="1" dirty="0" smtClean="0"/>
              <a:t>Relinquishment: </a:t>
            </a:r>
            <a:r>
              <a:rPr lang="en-US" sz="2400" dirty="0" smtClean="0"/>
              <a:t>failure to beneficially use your water for a period of 5 years or longer and failure to qualify for a “sufficient cause” of nonuse. See RCW 90.14.140.</a:t>
            </a:r>
            <a:endParaRPr lang="en-US" sz="2400" dirty="0"/>
          </a:p>
        </p:txBody>
      </p:sp>
    </p:spTree>
    <p:extLst>
      <p:ext uri="{BB962C8B-B14F-4D97-AF65-F5344CB8AC3E}">
        <p14:creationId xmlns:p14="http://schemas.microsoft.com/office/powerpoint/2010/main" val="273325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water right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To </a:t>
            </a:r>
            <a:r>
              <a:rPr lang="en-US" sz="2400" dirty="0"/>
              <a:t>change a quality of a right, have to submit a change application to Ecology.</a:t>
            </a:r>
          </a:p>
          <a:p>
            <a:pPr>
              <a:buFont typeface="Arial" panose="020B0604020202020204" pitchFamily="34" charset="0"/>
              <a:buChar char="•"/>
            </a:pPr>
            <a:r>
              <a:rPr lang="en-US" sz="2400" dirty="0"/>
              <a:t>Ecology must do an test of “extent and validity” of the right on all change applications. </a:t>
            </a:r>
          </a:p>
          <a:p>
            <a:pPr lvl="1"/>
            <a:r>
              <a:rPr lang="en-US" sz="2400" i="0" dirty="0"/>
              <a:t>Examine whether the right has been relinquished via failure to beneficially use the right for a period of 5-years or </a:t>
            </a:r>
            <a:r>
              <a:rPr lang="en-US" sz="2400" i="0" dirty="0" smtClean="0"/>
              <a:t>more (or qualify for a sufficient cause for exemption/exception).</a:t>
            </a:r>
            <a:endParaRPr lang="en-US" sz="2400" i="0" dirty="0"/>
          </a:p>
          <a:p>
            <a:pPr lvl="1"/>
            <a:r>
              <a:rPr lang="en-US" sz="2400" i="0" dirty="0"/>
              <a:t>Could result in a reduction of the right or finding that the entire right was relinquished.</a:t>
            </a:r>
          </a:p>
          <a:p>
            <a:endParaRPr lang="en-US" dirty="0"/>
          </a:p>
        </p:txBody>
      </p:sp>
    </p:spTree>
    <p:extLst>
      <p:ext uri="{BB962C8B-B14F-4D97-AF65-F5344CB8AC3E}">
        <p14:creationId xmlns:p14="http://schemas.microsoft.com/office/powerpoint/2010/main" val="185821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Permit-exempt wells</a:t>
            </a:r>
            <a:endParaRPr lang="en-US" dirty="0"/>
          </a:p>
        </p:txBody>
      </p:sp>
      <p:sp>
        <p:nvSpPr>
          <p:cNvPr id="3" name="Content Placeholder 2"/>
          <p:cNvSpPr>
            <a:spLocks noGrp="1"/>
          </p:cNvSpPr>
          <p:nvPr>
            <p:ph idx="1"/>
          </p:nvPr>
        </p:nvSpPr>
        <p:spPr>
          <a:xfrm>
            <a:off x="1371600" y="2286000"/>
            <a:ext cx="9601200" cy="4003482"/>
          </a:xfrm>
        </p:spPr>
        <p:txBody>
          <a:bodyPr/>
          <a:lstStyle/>
          <a:p>
            <a:pPr marL="45720" indent="0">
              <a:buNone/>
            </a:pPr>
            <a:r>
              <a:rPr lang="en-US" sz="2400" dirty="0" smtClean="0"/>
              <a:t>For certain groundwater uses, landowners may drill a well (and use the water) without first getting a water right permit from Ecology.</a:t>
            </a:r>
          </a:p>
          <a:p>
            <a:pPr lvl="1">
              <a:buFont typeface="Arial" panose="020B0604020202020204" pitchFamily="34" charset="0"/>
              <a:buChar char="•"/>
            </a:pPr>
            <a:r>
              <a:rPr lang="en-US" i="0" dirty="0" smtClean="0"/>
              <a:t>Permit-exempt wells are still a water right and cannot impair senior users.</a:t>
            </a:r>
          </a:p>
          <a:p>
            <a:pPr marL="45720" indent="0">
              <a:buNone/>
            </a:pPr>
            <a:r>
              <a:rPr lang="en-US" sz="2400" dirty="0"/>
              <a:t>Under RCW 90.44.050, </a:t>
            </a:r>
            <a:r>
              <a:rPr lang="en-US" sz="2400" dirty="0" smtClean="0"/>
              <a:t>permit-exempt uses </a:t>
            </a:r>
            <a:r>
              <a:rPr lang="en-US" sz="2400" dirty="0"/>
              <a:t>include:</a:t>
            </a:r>
          </a:p>
          <a:p>
            <a:pPr lvl="1">
              <a:buFont typeface="Arial" panose="020B0604020202020204" pitchFamily="34" charset="0"/>
              <a:buChar char="•"/>
            </a:pPr>
            <a:r>
              <a:rPr lang="en-US" i="0" dirty="0"/>
              <a:t>A single home or groups of homes (up to 5,000 </a:t>
            </a:r>
            <a:r>
              <a:rPr lang="en-US" i="0" dirty="0" err="1"/>
              <a:t>gpd</a:t>
            </a:r>
            <a:r>
              <a:rPr lang="en-US" i="0" dirty="0"/>
              <a:t>);</a:t>
            </a:r>
          </a:p>
          <a:p>
            <a:pPr lvl="1">
              <a:buFont typeface="Arial" panose="020B0604020202020204" pitchFamily="34" charset="0"/>
              <a:buChar char="•"/>
            </a:pPr>
            <a:r>
              <a:rPr lang="en-US" i="0" dirty="0"/>
              <a:t>Livestock (no gallon per day limit); </a:t>
            </a:r>
          </a:p>
          <a:p>
            <a:pPr lvl="1">
              <a:buFont typeface="Arial" panose="020B0604020202020204" pitchFamily="34" charset="0"/>
              <a:buChar char="•"/>
            </a:pPr>
            <a:r>
              <a:rPr lang="en-US" i="0" dirty="0"/>
              <a:t>A non-commercial lawn or garden one-half acre in size or less (limited to reasonable use); and </a:t>
            </a:r>
          </a:p>
          <a:p>
            <a:pPr lvl="1">
              <a:buFont typeface="Arial" panose="020B0604020202020204" pitchFamily="34" charset="0"/>
              <a:buChar char="•"/>
            </a:pPr>
            <a:r>
              <a:rPr lang="en-US" i="0" dirty="0"/>
              <a:t>Industrial purposes, including irrigation (up to 5,000 </a:t>
            </a:r>
            <a:r>
              <a:rPr lang="en-US" i="0" dirty="0" err="1"/>
              <a:t>gpd</a:t>
            </a:r>
            <a:r>
              <a:rPr lang="en-US" i="0" dirty="0"/>
              <a:t>).</a:t>
            </a:r>
          </a:p>
          <a:p>
            <a:pPr marL="45720" indent="0">
              <a:buNone/>
            </a:pPr>
            <a:endParaRPr lang="en-US" dirty="0"/>
          </a:p>
        </p:txBody>
      </p:sp>
    </p:spTree>
    <p:extLst>
      <p:ext uri="{BB962C8B-B14F-4D97-AF65-F5344CB8AC3E}">
        <p14:creationId xmlns:p14="http://schemas.microsoft.com/office/powerpoint/2010/main" val="18857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371599" y="2049449"/>
            <a:ext cx="7032929" cy="4038600"/>
          </a:xfrm>
        </p:spPr>
        <p:txBody>
          <a:bodyPr>
            <a:normAutofit/>
          </a:bodyPr>
          <a:lstStyle/>
          <a:p>
            <a:pPr>
              <a:buFont typeface="Arial" panose="020B0604020202020204" pitchFamily="34" charset="0"/>
              <a:buChar char="•"/>
            </a:pPr>
            <a:r>
              <a:rPr lang="en-US" sz="2400" dirty="0" smtClean="0"/>
              <a:t>1969 Minimum Instream Flow Law (RCW 90.22)</a:t>
            </a:r>
          </a:p>
          <a:p>
            <a:pPr>
              <a:buFont typeface="Arial" panose="020B0604020202020204" pitchFamily="34" charset="0"/>
              <a:buChar char="•"/>
            </a:pPr>
            <a:r>
              <a:rPr lang="en-US" sz="2400" dirty="0" smtClean="0"/>
              <a:t>1971 Water Resources Act (RCW 90.54)</a:t>
            </a:r>
            <a:endParaRPr lang="en-US" sz="2400" dirty="0"/>
          </a:p>
        </p:txBody>
      </p:sp>
      <p:sp>
        <p:nvSpPr>
          <p:cNvPr id="7" name="TextBox 6"/>
          <p:cNvSpPr txBox="1"/>
          <p:nvPr/>
        </p:nvSpPr>
        <p:spPr>
          <a:xfrm>
            <a:off x="9911515" y="5701765"/>
            <a:ext cx="1359668" cy="215444"/>
          </a:xfrm>
          <a:prstGeom prst="rect">
            <a:avLst/>
          </a:prstGeom>
          <a:noFill/>
        </p:spPr>
        <p:txBody>
          <a:bodyPr wrap="none" rtlCol="0">
            <a:spAutoFit/>
          </a:bodyPr>
          <a:lstStyle/>
          <a:p>
            <a:pPr algn="r" defTabSz="457200"/>
            <a:r>
              <a:rPr lang="en-US" sz="800" dirty="0">
                <a:solidFill>
                  <a:prstClr val="black"/>
                </a:solidFill>
              </a:rPr>
              <a:t>Source: Dave Nielsen, Flickr</a:t>
            </a:r>
          </a:p>
        </p:txBody>
      </p:sp>
      <p:sp>
        <p:nvSpPr>
          <p:cNvPr id="2" name="Title 1"/>
          <p:cNvSpPr>
            <a:spLocks noGrp="1"/>
          </p:cNvSpPr>
          <p:nvPr>
            <p:ph type="title"/>
          </p:nvPr>
        </p:nvSpPr>
        <p:spPr/>
        <p:txBody>
          <a:bodyPr/>
          <a:lstStyle/>
          <a:p>
            <a:r>
              <a:rPr lang="en-US" dirty="0" smtClean="0"/>
              <a:t>Instream Flow Protection</a:t>
            </a:r>
            <a:endParaRPr lang="en-US" dirty="0"/>
          </a:p>
        </p:txBody>
      </p:sp>
    </p:spTree>
    <p:extLst>
      <p:ext uri="{BB962C8B-B14F-4D97-AF65-F5344CB8AC3E}">
        <p14:creationId xmlns:p14="http://schemas.microsoft.com/office/powerpoint/2010/main" val="2906347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1167</Words>
  <Application>Microsoft Office PowerPoint</Application>
  <PresentationFormat>Widescreen</PresentationFormat>
  <Paragraphs>101</Paragraphs>
  <Slides>20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Corbel</vt:lpstr>
      <vt:lpstr>Franklin Gothic Book</vt:lpstr>
      <vt:lpstr>Times New Roman</vt:lpstr>
      <vt:lpstr>Wingdings</vt:lpstr>
      <vt:lpstr>Crop</vt:lpstr>
      <vt:lpstr>Water Rights Primer January 19, 2020</vt:lpstr>
      <vt:lpstr>Overview</vt:lpstr>
      <vt:lpstr>Early Water Law – Era of Appropriations</vt:lpstr>
      <vt:lpstr>Establishing a water right</vt:lpstr>
      <vt:lpstr>What is a water right?</vt:lpstr>
      <vt:lpstr>Maintaining a water right</vt:lpstr>
      <vt:lpstr>Changing a water right</vt:lpstr>
      <vt:lpstr>Permit-exempt wells</vt:lpstr>
      <vt:lpstr>Instream Flow Protection</vt:lpstr>
      <vt:lpstr>Minimum Instream Flow Law (1969)</vt:lpstr>
      <vt:lpstr>Water Resources Act (1971)</vt:lpstr>
      <vt:lpstr>PowerPoint Presentation</vt:lpstr>
      <vt:lpstr>PowerPoint Presentation</vt:lpstr>
      <vt:lpstr>Case Law</vt:lpstr>
      <vt:lpstr>Postema, et al. v. PCHB,et al. (2001)</vt:lpstr>
      <vt:lpstr>Swinomish v. Ecology (2013)</vt:lpstr>
      <vt:lpstr>Foster v. Ecology, et al. (2015)</vt:lpstr>
      <vt:lpstr>The “perfect mitigation” standard</vt:lpstr>
      <vt:lpstr>Whatcom County v. Hirst, et al. (2016)</vt:lpstr>
      <vt:lpstr>Legislative Response: Streamflow Restoration (2018)</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Rights Primer January 19, 2020</dc:title>
  <dc:creator>Sessions, Carrie (ECY)</dc:creator>
  <cp:lastModifiedBy>Sessions, Carrie (ECY)</cp:lastModifiedBy>
  <cp:revision>7</cp:revision>
  <dcterms:created xsi:type="dcterms:W3CDTF">2021-01-15T18:49:43Z</dcterms:created>
  <dcterms:modified xsi:type="dcterms:W3CDTF">2021-01-19T18:27:49Z</dcterms:modified>
</cp:coreProperties>
</file>