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.jpg" ContentType="image/jp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318" r:id="rId2"/>
    <p:sldId id="313" r:id="rId3"/>
    <p:sldId id="314" r:id="rId4"/>
    <p:sldId id="315" r:id="rId5"/>
    <p:sldId id="316" r:id="rId6"/>
    <p:sldId id="317" r:id="rId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7" autoAdjust="0"/>
    <p:restoredTop sz="93817" autoAdjust="0"/>
  </p:normalViewPr>
  <p:slideViewPr>
    <p:cSldViewPr>
      <p:cViewPr varScale="1">
        <p:scale>
          <a:sx n="104" d="100"/>
          <a:sy n="104" d="100"/>
        </p:scale>
        <p:origin x="107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A6AA4-A592-41AE-AA85-D32435CA2451}" type="datetimeFigureOut">
              <a:rPr lang="en-US" smtClean="0"/>
              <a:t>12/6/2016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1C037-A379-479E-B93A-646B1E682D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47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909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3801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0720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4677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2688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5799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4560" y="870429"/>
            <a:ext cx="7294879" cy="492443"/>
          </a:xfrm>
        </p:spPr>
        <p:txBody>
          <a:bodyPr lIns="0" tIns="0" rIns="0" bIns="0"/>
          <a:lstStyle>
            <a:lvl1pPr>
              <a:defRPr sz="3200" b="1" i="0">
                <a:solidFill>
                  <a:srgbClr val="303030"/>
                </a:solidFill>
                <a:latin typeface="Arial Narrow"/>
                <a:cs typeface="Arial Narrow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303030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505200" y="6408717"/>
            <a:ext cx="2223392" cy="215444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 dirty="0"/>
              <a:t>Lower Basin Share Session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0099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512887"/>
            <a:ext cx="8458200" cy="87630"/>
          </a:xfrm>
          <a:custGeom>
            <a:avLst/>
            <a:gdLst/>
            <a:ahLst/>
            <a:cxnLst/>
            <a:rect l="l" t="t" r="r" b="b"/>
            <a:pathLst>
              <a:path w="8458200" h="87630">
                <a:moveTo>
                  <a:pt x="0" y="87312"/>
                </a:moveTo>
                <a:lnTo>
                  <a:pt x="8458200" y="87312"/>
                </a:lnTo>
                <a:lnTo>
                  <a:pt x="8458200" y="0"/>
                </a:lnTo>
                <a:lnTo>
                  <a:pt x="0" y="0"/>
                </a:lnTo>
                <a:lnTo>
                  <a:pt x="0" y="87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247650" y="0"/>
            <a:ext cx="793750" cy="1841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7067550" y="6553187"/>
            <a:ext cx="2076450" cy="80010"/>
          </a:xfrm>
          <a:custGeom>
            <a:avLst/>
            <a:gdLst/>
            <a:ahLst/>
            <a:cxnLst/>
            <a:rect l="l" t="t" r="r" b="b"/>
            <a:pathLst>
              <a:path w="2076450" h="80009">
                <a:moveTo>
                  <a:pt x="0" y="79387"/>
                </a:moveTo>
                <a:lnTo>
                  <a:pt x="2076450" y="79387"/>
                </a:lnTo>
                <a:lnTo>
                  <a:pt x="2076450" y="0"/>
                </a:lnTo>
                <a:lnTo>
                  <a:pt x="0" y="0"/>
                </a:lnTo>
                <a:lnTo>
                  <a:pt x="0" y="793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4560" y="870429"/>
            <a:ext cx="7294879" cy="432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0303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140" y="1899086"/>
            <a:ext cx="8681719" cy="4319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303030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990840" y="6349506"/>
            <a:ext cx="167004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000099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61484-DC63-46F6-91F2-C8ACC01306AB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11" name="Holder 4"/>
          <p:cNvSpPr>
            <a:spLocks noGrp="1"/>
          </p:cNvSpPr>
          <p:nvPr>
            <p:ph type="ftr" sz="quarter" idx="3"/>
          </p:nvPr>
        </p:nvSpPr>
        <p:spPr>
          <a:xfrm>
            <a:off x="3505200" y="6408717"/>
            <a:ext cx="2223392" cy="215444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 dirty="0"/>
              <a:t>Lower Basin Share Session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zview.wa.gov/site/alias__1492/34489/local_projects.aspx" TargetMode="External"/><Relationship Id="rId5" Type="http://schemas.openxmlformats.org/officeDocument/2006/relationships/hyperlink" Target="http://www.ezview.wa.gov/aberdeenfloodrelief" TargetMode="Externa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kkoski@aberdeenwa.org" TargetMode="External"/><Relationship Id="rId5" Type="http://schemas.openxmlformats.org/officeDocument/2006/relationships/hyperlink" Target="mailto:jrash@Forterra.org" TargetMode="External"/><Relationship Id="rId4" Type="http://schemas.openxmlformats.org/officeDocument/2006/relationships/hyperlink" Target="mailto:mstringer@maulfoster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8" y="1895263"/>
            <a:ext cx="8610600" cy="337925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4560" y="870429"/>
            <a:ext cx="729487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lang="en-US" sz="2800" i="1" spc="-5" dirty="0" err="1"/>
              <a:t>TimberWorks</a:t>
            </a:r>
            <a:r>
              <a:rPr lang="en-US" sz="2800" i="1" spc="-5" dirty="0"/>
              <a:t> (Aberdeen/Hoquiam/GHC)</a:t>
            </a:r>
            <a:endParaRPr sz="2800" i="1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</a:t>
            </a:fld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276137" y="6349506"/>
            <a:ext cx="22098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5" dirty="0"/>
              <a:t>12-06-2016</a:t>
            </a:r>
          </a:p>
          <a:p>
            <a:pPr marL="12700" algn="ctr">
              <a:lnSpc>
                <a:spcPct val="100000"/>
              </a:lnSpc>
            </a:pPr>
            <a:r>
              <a:rPr lang="en-US" spc="5" dirty="0"/>
              <a:t>Lower Basin Share Session</a:t>
            </a:r>
            <a:endParaRPr dirty="0"/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908396" y="228600"/>
            <a:ext cx="7854604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30303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marL="262255"/>
            <a:r>
              <a:rPr lang="en-US" sz="3400" kern="0" spc="-5" dirty="0"/>
              <a:t>PRESENTATION #1</a:t>
            </a:r>
            <a:endParaRPr lang="en-US" sz="3400" kern="0" dirty="0"/>
          </a:p>
        </p:txBody>
      </p:sp>
      <p:sp>
        <p:nvSpPr>
          <p:cNvPr id="2" name="Rectangle 1"/>
          <p:cNvSpPr/>
          <p:nvPr/>
        </p:nvSpPr>
        <p:spPr>
          <a:xfrm>
            <a:off x="533400" y="532507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entury Gothic" pitchFamily="34" charset="0"/>
                <a:hlinkClick r:id="rId5"/>
              </a:rPr>
              <a:t>www.ezview.wa.gov/aberdeenfloodrelief</a:t>
            </a:r>
            <a:endParaRPr lang="en-US" dirty="0">
              <a:latin typeface="Century Gothic" pitchFamily="34" charset="0"/>
            </a:endParaRPr>
          </a:p>
          <a:p>
            <a:pPr algn="ctr"/>
            <a:endParaRPr lang="en-US" sz="1100" dirty="0">
              <a:latin typeface="Century Gothic" pitchFamily="34" charset="0"/>
            </a:endParaRPr>
          </a:p>
          <a:p>
            <a:pPr algn="ctr"/>
            <a:r>
              <a:rPr lang="en-US" dirty="0">
                <a:latin typeface="Century Gothic" pitchFamily="34" charset="0"/>
                <a:hlinkClick r:id="rId6"/>
              </a:rPr>
              <a:t>www.ezview.wa.gov/site/alias__1492/34489/local_projects.aspx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13" name="Arrow: Right 12"/>
          <p:cNvSpPr/>
          <p:nvPr/>
        </p:nvSpPr>
        <p:spPr>
          <a:xfrm rot="19293604">
            <a:off x="2684339" y="4012052"/>
            <a:ext cx="762077" cy="321460"/>
          </a:xfrm>
          <a:prstGeom prst="rightArrow">
            <a:avLst>
              <a:gd name="adj1" fmla="val 38564"/>
              <a:gd name="adj2" fmla="val 9955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/>
          <p:cNvSpPr/>
          <p:nvPr/>
        </p:nvSpPr>
        <p:spPr>
          <a:xfrm rot="8582581">
            <a:off x="4190960" y="2217200"/>
            <a:ext cx="762077" cy="321460"/>
          </a:xfrm>
          <a:prstGeom prst="rightArrow">
            <a:avLst>
              <a:gd name="adj1" fmla="val 38564"/>
              <a:gd name="adj2" fmla="val 9955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/>
          <p:cNvSpPr/>
          <p:nvPr/>
        </p:nvSpPr>
        <p:spPr>
          <a:xfrm rot="16644451">
            <a:off x="7361805" y="3964859"/>
            <a:ext cx="762077" cy="321460"/>
          </a:xfrm>
          <a:prstGeom prst="rightArrow">
            <a:avLst>
              <a:gd name="adj1" fmla="val 38564"/>
              <a:gd name="adj2" fmla="val 9955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18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4560" y="870429"/>
            <a:ext cx="729487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lang="en-US" sz="2800" i="1" spc="-5" dirty="0"/>
              <a:t>Resiliency and Restoration Master Plan</a:t>
            </a:r>
            <a:endParaRPr sz="2800" i="1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276137" y="6349506"/>
            <a:ext cx="22098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5" dirty="0"/>
              <a:t>12-06-2016</a:t>
            </a:r>
          </a:p>
          <a:p>
            <a:pPr marL="12700" algn="ctr">
              <a:lnSpc>
                <a:spcPct val="100000"/>
              </a:lnSpc>
            </a:pPr>
            <a:r>
              <a:rPr lang="en-US" spc="5" dirty="0"/>
              <a:t>Lower Basin Share Session</a:t>
            </a:r>
            <a:endParaRPr dirty="0"/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908396" y="228600"/>
            <a:ext cx="7854604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30303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marL="262255"/>
            <a:r>
              <a:rPr lang="en-US" sz="3400" kern="0" spc="-5" dirty="0"/>
              <a:t>TimberWorks</a:t>
            </a:r>
            <a:endParaRPr lang="en-US" sz="3400" kern="0" dirty="0"/>
          </a:p>
        </p:txBody>
      </p:sp>
      <p:sp>
        <p:nvSpPr>
          <p:cNvPr id="2" name="Rectangle 1"/>
          <p:cNvSpPr/>
          <p:nvPr/>
        </p:nvSpPr>
        <p:spPr>
          <a:xfrm>
            <a:off x="304800" y="2057400"/>
            <a:ext cx="8229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itchFamily="34" charset="0"/>
              </a:rPr>
              <a:t>Partnership: Cities of Aberdeen and Hoquiam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itchFamily="34" charset="0"/>
              </a:rPr>
              <a:t>Purpose</a:t>
            </a:r>
            <a:r>
              <a:rPr lang="en-US" sz="2400" dirty="0">
                <a:latin typeface="Century Gothic" pitchFamily="34" charset="0"/>
              </a:rPr>
              <a:t>: Reduce floods, improve fish habitat, improve community spaces, stimulate economy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itchFamily="34" charset="0"/>
              </a:rPr>
              <a:t>Outcomes</a:t>
            </a:r>
            <a:r>
              <a:rPr lang="en-US" sz="2400" dirty="0">
                <a:latin typeface="Century Gothic" pitchFamily="34" charset="0"/>
              </a:rPr>
              <a:t>: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itchFamily="34" charset="0"/>
              </a:rPr>
              <a:t>Comprehensive, broadly supported approach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itchFamily="34" charset="0"/>
              </a:rPr>
              <a:t>Prioritized set of projects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itchFamily="34" charset="0"/>
              </a:rPr>
              <a:t>Funding and implementation strategy</a:t>
            </a:r>
          </a:p>
        </p:txBody>
      </p:sp>
    </p:spTree>
    <p:extLst>
      <p:ext uri="{BB962C8B-B14F-4D97-AF65-F5344CB8AC3E}">
        <p14:creationId xmlns:p14="http://schemas.microsoft.com/office/powerpoint/2010/main" val="1326272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4560" y="870429"/>
            <a:ext cx="729487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lang="en-US" sz="2800" i="1" dirty="0"/>
              <a:t>Current Status </a:t>
            </a:r>
            <a:endParaRPr sz="2800" i="1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276137" y="6349506"/>
            <a:ext cx="22098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5" dirty="0"/>
              <a:t>12-06-2016</a:t>
            </a:r>
          </a:p>
          <a:p>
            <a:pPr marL="12700" algn="ctr">
              <a:lnSpc>
                <a:spcPct val="100000"/>
              </a:lnSpc>
            </a:pPr>
            <a:r>
              <a:rPr lang="en-US" spc="5" dirty="0"/>
              <a:t>Lower Basin Share Session</a:t>
            </a:r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237565" y="1760690"/>
            <a:ext cx="2825465" cy="504400"/>
          </a:xfrm>
          <a:prstGeom prst="rect">
            <a:avLst/>
          </a:prstGeom>
          <a:solidFill>
            <a:srgbClr val="4472C4">
              <a:lumMod val="60000"/>
              <a:lumOff val="40000"/>
            </a:srgbClr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Task 1: Defining the Problem</a:t>
            </a:r>
          </a:p>
        </p:txBody>
      </p:sp>
      <p:sp>
        <p:nvSpPr>
          <p:cNvPr id="7" name="Rectangle 6"/>
          <p:cNvSpPr/>
          <p:nvPr/>
        </p:nvSpPr>
        <p:spPr>
          <a:xfrm>
            <a:off x="237565" y="3639844"/>
            <a:ext cx="2825465" cy="50185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1.2 Flood Risk Assessment </a:t>
            </a:r>
          </a:p>
        </p:txBody>
      </p:sp>
      <p:sp>
        <p:nvSpPr>
          <p:cNvPr id="9" name="Rectangle 8"/>
          <p:cNvSpPr/>
          <p:nvPr/>
        </p:nvSpPr>
        <p:spPr>
          <a:xfrm>
            <a:off x="237565" y="4827496"/>
            <a:ext cx="2825465" cy="61024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1.4 Fish Habitat Needs and Opportunities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7565" y="5513296"/>
            <a:ext cx="2825465" cy="55476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1.5 Community Spaces Evaluation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7565" y="2995372"/>
            <a:ext cx="2825465" cy="582704"/>
          </a:xfrm>
          <a:prstGeom prst="rect">
            <a:avLst/>
          </a:prstGeom>
          <a:solidFill>
            <a:srgbClr val="FFC000">
              <a:lumMod val="75000"/>
            </a:srgbClr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1.1 Stakeholder Interviews &amp; Walking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Tour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78153" y="1760690"/>
            <a:ext cx="2825465" cy="504400"/>
          </a:xfrm>
          <a:prstGeom prst="rect">
            <a:avLst/>
          </a:prstGeom>
          <a:solidFill>
            <a:srgbClr val="4472C4">
              <a:lumMod val="60000"/>
              <a:lumOff val="40000"/>
            </a:srgbClr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Task 2: Exploring Opportunities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78153" y="3255426"/>
            <a:ext cx="2825465" cy="562595"/>
          </a:xfrm>
          <a:prstGeom prst="rect">
            <a:avLst/>
          </a:prstGeom>
          <a:solidFill>
            <a:srgbClr val="FFC000">
              <a:lumMod val="75000"/>
            </a:srgbClr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2.2 Community Open House 1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78153" y="2312896"/>
            <a:ext cx="2825465" cy="8382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2.1 Identify Universe of Opportunities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Locations and Conceptual Project Typologies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13930" y="1760690"/>
            <a:ext cx="2825465" cy="504400"/>
          </a:xfrm>
          <a:prstGeom prst="rect">
            <a:avLst/>
          </a:prstGeom>
          <a:solidFill>
            <a:srgbClr val="4472C4">
              <a:lumMod val="60000"/>
              <a:lumOff val="40000"/>
            </a:srgbClr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Task 3: Action Plan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13930" y="2953439"/>
            <a:ext cx="2825465" cy="618855"/>
          </a:xfrm>
          <a:prstGeom prst="rect">
            <a:avLst/>
          </a:prstGeom>
          <a:solidFill>
            <a:srgbClr val="FFC000">
              <a:lumMod val="75000"/>
            </a:srgbClr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3.2 Community Open House 2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13930" y="2312896"/>
            <a:ext cx="2825465" cy="54421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3.1 Priority Project List and Implementation Strategy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7565" y="4217896"/>
            <a:ext cx="2825465" cy="55203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1.3 Infrastructure Assessment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13930" y="4322490"/>
            <a:ext cx="2825465" cy="72435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3.3 Master Plan with Implementation Strategy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7565" y="2305431"/>
            <a:ext cx="2825465" cy="582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Advisory Group Meeting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1- Kickoff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7565" y="6122896"/>
            <a:ext cx="2825465" cy="6589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Advisory Group Meeting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2 – Review Existing Conditions, Discuss Potential Solutions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78153" y="3913096"/>
            <a:ext cx="2825465" cy="582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Advisory Group Meeting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3-Refine Potential Solutions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13930" y="3684496"/>
            <a:ext cx="2825465" cy="582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Advisory Group Meeting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4 - Priorities and Implementation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Right Arrow 23"/>
          <p:cNvSpPr/>
          <p:nvPr/>
        </p:nvSpPr>
        <p:spPr>
          <a:xfrm rot="17100000">
            <a:off x="5694280" y="5157910"/>
            <a:ext cx="876184" cy="233557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330876" y="5760244"/>
            <a:ext cx="15872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We Are Here</a:t>
            </a:r>
          </a:p>
        </p:txBody>
      </p:sp>
    </p:spTree>
    <p:extLst>
      <p:ext uri="{BB962C8B-B14F-4D97-AF65-F5344CB8AC3E}">
        <p14:creationId xmlns:p14="http://schemas.microsoft.com/office/powerpoint/2010/main" val="407754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4560" y="870429"/>
            <a:ext cx="729487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lang="en-US" sz="2800" i="1" dirty="0"/>
              <a:t>Upcoming Planned Activities: Implementation</a:t>
            </a:r>
            <a:endParaRPr sz="2800" i="1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276137" y="6349506"/>
            <a:ext cx="22098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5" dirty="0"/>
              <a:t>12-06-2016</a:t>
            </a:r>
          </a:p>
          <a:p>
            <a:pPr marL="12700" algn="ctr">
              <a:lnSpc>
                <a:spcPct val="100000"/>
              </a:lnSpc>
            </a:pPr>
            <a:r>
              <a:rPr lang="en-US" spc="5" dirty="0"/>
              <a:t>Lower Basin Share Session</a:t>
            </a:r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43" y="1776656"/>
            <a:ext cx="6857999" cy="443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49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4560" y="870429"/>
            <a:ext cx="729487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lang="en-US" sz="2800" i="1" dirty="0"/>
              <a:t>Controversies and/or Complexities:</a:t>
            </a:r>
            <a:endParaRPr sz="2800" i="1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276137" y="6349506"/>
            <a:ext cx="22098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5" dirty="0"/>
              <a:t>12-06-2016</a:t>
            </a:r>
          </a:p>
          <a:p>
            <a:pPr marL="12700" algn="ctr">
              <a:lnSpc>
                <a:spcPct val="100000"/>
              </a:lnSpc>
            </a:pPr>
            <a:r>
              <a:rPr lang="en-US" spc="5" dirty="0"/>
              <a:t>Lower Basin Share Session</a:t>
            </a:r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304800" y="20574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itchFamily="34" charset="0"/>
              </a:rPr>
              <a:t>Coordination</a:t>
            </a:r>
            <a:r>
              <a:rPr lang="en-US" sz="2400" dirty="0">
                <a:latin typeface="Century Gothic" pitchFamily="34" charset="0"/>
              </a:rPr>
              <a:t>: Master Plan and North Shore Levee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itchFamily="34" charset="0"/>
              </a:rPr>
              <a:t>Community Support:</a:t>
            </a:r>
            <a:r>
              <a:rPr lang="en-US" sz="2400" dirty="0">
                <a:latin typeface="Century Gothic" pitchFamily="34" charset="0"/>
              </a:rPr>
              <a:t> Different interests,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itchFamily="34" charset="0"/>
              </a:rPr>
              <a:t>Data Gaps</a:t>
            </a:r>
            <a:r>
              <a:rPr lang="en-US" sz="2400" dirty="0">
                <a:latin typeface="Century Gothic" pitchFamily="34" charset="0"/>
              </a:rPr>
              <a:t>:  Storm system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8"/>
          <a:stretch/>
        </p:blipFill>
        <p:spPr>
          <a:xfrm rot="5400000">
            <a:off x="5499382" y="3213383"/>
            <a:ext cx="3174435" cy="2895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16258"/>
            <a:ext cx="4397535" cy="247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15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4560" y="870429"/>
            <a:ext cx="729487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lang="en-US" sz="2800" i="1" dirty="0"/>
              <a:t>Key Outcomes and Further Information:</a:t>
            </a:r>
            <a:endParaRPr sz="2800" i="1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276137" y="6349506"/>
            <a:ext cx="22098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5" dirty="0"/>
              <a:t>12-06-2016</a:t>
            </a:r>
          </a:p>
          <a:p>
            <a:pPr marL="12700" algn="ctr">
              <a:lnSpc>
                <a:spcPct val="100000"/>
              </a:lnSpc>
            </a:pPr>
            <a:r>
              <a:rPr lang="en-US" spc="5" dirty="0"/>
              <a:t>Lower Basin Share Session</a:t>
            </a:r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304800" y="2057400"/>
            <a:ext cx="822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itchFamily="34" charset="0"/>
              </a:rPr>
              <a:t>Action Plan</a:t>
            </a:r>
            <a:r>
              <a:rPr lang="en-US" sz="2400" dirty="0">
                <a:latin typeface="Century Gothic" pitchFamily="34" charset="0"/>
              </a:rPr>
              <a:t>: Priorities and Funding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itchFamily="34" charset="0"/>
              </a:rPr>
              <a:t>Strong Partnerships and Community Support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itchFamily="34" charset="0"/>
              </a:rPr>
              <a:t>Mutual support and trust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itchFamily="34" charset="0"/>
              </a:rPr>
              <a:t>Consensus in 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itchFamily="34" charset="0"/>
              </a:rPr>
              <a:t>Phasing</a:t>
            </a:r>
            <a:r>
              <a:rPr lang="en-US" sz="2400" dirty="0">
                <a:latin typeface="Century Gothic" pitchFamily="34" charset="0"/>
              </a:rPr>
              <a:t>:  On-the-ground projects, further design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itchFamily="34" charset="0"/>
              </a:rPr>
              <a:t>See EZ View Website for Final Report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itchFamily="34" charset="0"/>
              </a:rPr>
              <a:t>Michael Stringer</a:t>
            </a:r>
            <a:r>
              <a:rPr lang="en-US" sz="2400" dirty="0">
                <a:latin typeface="Century Gothic" pitchFamily="34" charset="0"/>
              </a:rPr>
              <a:t>, </a:t>
            </a:r>
            <a:r>
              <a:rPr lang="en-US" sz="2400" dirty="0">
                <a:latin typeface="Century Gothic" pitchFamily="34" charset="0"/>
                <a:hlinkClick r:id="rId4"/>
              </a:rPr>
              <a:t>mstringer@maulfoster.com</a:t>
            </a:r>
            <a:endParaRPr lang="en-US" sz="2400" dirty="0">
              <a:latin typeface="Century Gothic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itchFamily="34" charset="0"/>
              </a:rPr>
              <a:t>Jordan Rash</a:t>
            </a:r>
            <a:r>
              <a:rPr lang="en-US" sz="2400" dirty="0">
                <a:latin typeface="Century Gothic" pitchFamily="34" charset="0"/>
              </a:rPr>
              <a:t>, </a:t>
            </a:r>
            <a:r>
              <a:rPr lang="en-US" sz="2400" dirty="0">
                <a:latin typeface="Century Gothic" pitchFamily="34" charset="0"/>
                <a:hlinkClick r:id="rId5"/>
              </a:rPr>
              <a:t>jrash@Forterra.org</a:t>
            </a:r>
            <a:endParaRPr lang="en-US" sz="2400" dirty="0">
              <a:latin typeface="Century Gothic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itchFamily="34" charset="0"/>
              </a:rPr>
              <a:t>Kris </a:t>
            </a:r>
            <a:r>
              <a:rPr lang="en-US" sz="2400" b="1" dirty="0" err="1">
                <a:latin typeface="Century Gothic" pitchFamily="34" charset="0"/>
              </a:rPr>
              <a:t>Koski</a:t>
            </a:r>
            <a:r>
              <a:rPr lang="en-US" sz="2400" dirty="0">
                <a:latin typeface="Century Gothic" pitchFamily="34" charset="0"/>
              </a:rPr>
              <a:t>, </a:t>
            </a:r>
            <a:r>
              <a:rPr lang="en-US" sz="2400" dirty="0">
                <a:latin typeface="Century Gothic" pitchFamily="34" charset="0"/>
                <a:hlinkClick r:id="rId6"/>
              </a:rPr>
              <a:t>kkoski@aberdeenwa.org</a:t>
            </a:r>
            <a:r>
              <a:rPr lang="en-US" sz="2400" dirty="0">
                <a:latin typeface="Century Gothic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2033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8BB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1539</TotalTime>
  <Words>321</Words>
  <Application>Microsoft Office PowerPoint</Application>
  <PresentationFormat>On-screen Show (4:3)</PresentationFormat>
  <Paragraphs>66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Century Gothic</vt:lpstr>
      <vt:lpstr>Office Theme</vt:lpstr>
      <vt:lpstr>TimberWorks (Aberdeen/Hoquiam/GHC)</vt:lpstr>
      <vt:lpstr>Resiliency and Restoration Master Plan</vt:lpstr>
      <vt:lpstr>Current Status </vt:lpstr>
      <vt:lpstr>Upcoming Planned Activities: Implementation</vt:lpstr>
      <vt:lpstr>Controversies and/or Complexities:</vt:lpstr>
      <vt:lpstr>Key Outcomes and Further Information: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Chehalis River Flood Authority Education and Outreach Subcommittee</dc:title>
  <dc:creator>stacy</dc:creator>
  <cp:lastModifiedBy>Scott Boettcher</cp:lastModifiedBy>
  <cp:revision>250</cp:revision>
  <dcterms:created xsi:type="dcterms:W3CDTF">2014-07-10T07:00:35Z</dcterms:created>
  <dcterms:modified xsi:type="dcterms:W3CDTF">2016-12-06T14:24:50Z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2014-07-07T00:00:00Z</vt:filetime>
  </property>
  <property fmtid="{D5CDD505-2E9C-101B-9397-08002B2CF9AE}" pid="3" name="LastSaved">
    <vt:filetime>2014-07-10T00:00:00Z</vt:filetime>
  </property>
</Properties>
</file>