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0.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5.jpg" ContentType="image/jpeg"/>
  <Override PartName="/ppt/media/image46.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0" r:id="rId4"/>
    <p:sldId id="337" r:id="rId5"/>
    <p:sldId id="310" r:id="rId6"/>
    <p:sldId id="329" r:id="rId7"/>
    <p:sldId id="330" r:id="rId8"/>
    <p:sldId id="338" r:id="rId9"/>
    <p:sldId id="332" r:id="rId10"/>
    <p:sldId id="267" r:id="rId11"/>
    <p:sldId id="334" r:id="rId12"/>
    <p:sldId id="335" r:id="rId13"/>
    <p:sldId id="296" r:id="rId14"/>
    <p:sldId id="297" r:id="rId15"/>
    <p:sldId id="311" r:id="rId16"/>
    <p:sldId id="264" r:id="rId17"/>
    <p:sldId id="261" r:id="rId1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836"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6/14/2022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59729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CAACA79-E037-482F-9CF6-2DFEB675D340}" type="datetime1">
              <a:rPr lang="en-US" smtClean="0"/>
              <a:t>6/14/2022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D9DF4B5-5460-4FDF-9207-8D9A1345F31A}" type="datetime1">
              <a:rPr lang="en-US" smtClean="0"/>
              <a:t>6/14/2022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F6E364B-5920-4FB5-93C4-71FC1EDE0097}" type="datetime1">
              <a:rPr lang="en-US" smtClean="0"/>
              <a:t>6/14/2022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4B5D0F8-11C9-4692-A1D2-71A12B0212B2}" type="datetime1">
              <a:rPr lang="en-US" smtClean="0"/>
              <a:t>6/14/2022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19249CF-5FA7-4053-B9E8-5AAC67B32C34}" type="datetime1">
              <a:rPr lang="en-US" smtClean="0"/>
              <a:t>6/14/2022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367255D2-66F6-458C-A89C-1ACE4306650D}" type="datetime1">
              <a:rPr lang="en-US" smtClean="0"/>
              <a:t>6/14/2022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34.jpg"/><Relationship Id="rId18" Type="http://schemas.openxmlformats.org/officeDocument/2006/relationships/image" Target="../media/image39.jpg"/><Relationship Id="rId26" Type="http://schemas.openxmlformats.org/officeDocument/2006/relationships/image" Target="../media/image46.jpg"/><Relationship Id="rId3" Type="http://schemas.openxmlformats.org/officeDocument/2006/relationships/image" Target="../media/image24.png"/><Relationship Id="rId21" Type="http://schemas.openxmlformats.org/officeDocument/2006/relationships/image" Target="../media/image42.jpg"/><Relationship Id="rId34" Type="http://schemas.openxmlformats.org/officeDocument/2006/relationships/image" Target="../media/image51.PNG"/><Relationship Id="rId7" Type="http://schemas.openxmlformats.org/officeDocument/2006/relationships/image" Target="../media/image28.jpg"/><Relationship Id="rId12" Type="http://schemas.openxmlformats.org/officeDocument/2006/relationships/image" Target="../media/image33.jpg"/><Relationship Id="rId17" Type="http://schemas.openxmlformats.org/officeDocument/2006/relationships/image" Target="../media/image38.png"/><Relationship Id="rId25" Type="http://schemas.openxmlformats.org/officeDocument/2006/relationships/image" Target="../media/image45.jpg"/><Relationship Id="rId33" Type="http://schemas.openxmlformats.org/officeDocument/2006/relationships/hyperlink" Target="https://chehalisbasinstrategy.com/" TargetMode="External"/><Relationship Id="rId2" Type="http://schemas.openxmlformats.org/officeDocument/2006/relationships/notesSlide" Target="../notesSlides/notesSlide10.xml"/><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jpg"/><Relationship Id="rId24" Type="http://schemas.openxmlformats.org/officeDocument/2006/relationships/image" Target="../media/image5.jpg"/><Relationship Id="rId32" Type="http://schemas.openxmlformats.org/officeDocument/2006/relationships/image" Target="../media/image8.svg"/><Relationship Id="rId5" Type="http://schemas.openxmlformats.org/officeDocument/2006/relationships/image" Target="../media/image26.jpg"/><Relationship Id="rId15" Type="http://schemas.openxmlformats.org/officeDocument/2006/relationships/image" Target="../media/image36.jpg"/><Relationship Id="rId23" Type="http://schemas.openxmlformats.org/officeDocument/2006/relationships/image" Target="../media/image44.jpg"/><Relationship Id="rId28" Type="http://schemas.openxmlformats.org/officeDocument/2006/relationships/image" Target="../media/image48.svg"/><Relationship Id="rId10" Type="http://schemas.openxmlformats.org/officeDocument/2006/relationships/image" Target="../media/image31.png"/><Relationship Id="rId19" Type="http://schemas.openxmlformats.org/officeDocument/2006/relationships/image" Target="../media/image40.jpg"/><Relationship Id="rId31" Type="http://schemas.openxmlformats.org/officeDocument/2006/relationships/image" Target="../media/image7.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35.jpg"/><Relationship Id="rId22" Type="http://schemas.openxmlformats.org/officeDocument/2006/relationships/image" Target="../media/image43.png"/><Relationship Id="rId27" Type="http://schemas.openxmlformats.org/officeDocument/2006/relationships/image" Target="../media/image47.png"/><Relationship Id="rId30" Type="http://schemas.openxmlformats.org/officeDocument/2006/relationships/image" Target="../media/image50.PNG"/><Relationship Id="rId8"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counlyle@scattercreek.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15.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5.jpg"/><Relationship Id="rId4" Type="http://schemas.openxmlformats.org/officeDocument/2006/relationships/image" Target="../media/image55.jpg"/><Relationship Id="rId9"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hyperlink" Target="https://www.ezview.wa.gov/Portals/_1492/images/Bucoda%20Main%20Street%20Project%2009142016.pdf" TargetMode="External"/><Relationship Id="rId3" Type="http://schemas.openxmlformats.org/officeDocument/2006/relationships/image" Target="../media/image5.jpg"/><Relationship Id="rId7" Type="http://schemas.openxmlformats.org/officeDocument/2006/relationships/image" Target="../media/image13.emf"/><Relationship Id="rId12" Type="http://schemas.openxmlformats.org/officeDocument/2006/relationships/hyperlink" Target="https://www.ezview.wa.gov/site/alias__1915/overview/36499/overview.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hyperlink" Target="https://www.ezview.wa.gov/site/alias__1744/overview/34357/overview.aspx" TargetMode="External"/><Relationship Id="rId5" Type="http://schemas.openxmlformats.org/officeDocument/2006/relationships/image" Target="../media/image11.png"/><Relationship Id="rId10" Type="http://schemas.openxmlformats.org/officeDocument/2006/relationships/hyperlink" Target="https://www.ezview.wa.gov/site/alias__1946/library/36850/library.aspx" TargetMode="External"/><Relationship Id="rId4" Type="http://schemas.openxmlformats.org/officeDocument/2006/relationships/image" Target="../media/image10.jpg"/><Relationship Id="rId9" Type="http://schemas.openxmlformats.org/officeDocument/2006/relationships/hyperlink" Target="https://www.ezview.wa.gov/Portals/_1492/images/Bucoda%20Pilot%20Lessons%20Learned%2007202016.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ezview.wa.gov/site/alias__1492/37643/local_resolutions.aspx"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Town of Bucoda</a:t>
            </a:r>
          </a:p>
          <a:p>
            <a:pPr marL="12700" marR="5080" indent="-12700" algn="ctr">
              <a:lnSpc>
                <a:spcPct val="135000"/>
              </a:lnSpc>
            </a:pPr>
            <a:r>
              <a:rPr lang="en-US" b="1" spc="-10" dirty="0">
                <a:solidFill>
                  <a:srgbClr val="303030"/>
                </a:solidFill>
                <a:latin typeface="Arial"/>
                <a:cs typeface="Arial"/>
              </a:rPr>
              <a:t>June 14,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14</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4620" y="5715000"/>
            <a:ext cx="914399" cy="914399"/>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1174114" y="870429"/>
            <a:ext cx="4584065"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4283456" y="6294120"/>
            <a:ext cx="1671318" cy="228599"/>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2219325" y="2873447"/>
            <a:ext cx="1285875" cy="548640"/>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2413425" y="3698711"/>
            <a:ext cx="897667" cy="914397"/>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8" cstate="print"/>
            <a:stretch>
              <a:fillRect/>
            </a:stretch>
          </a:blipFill>
        </p:spPr>
        <p:txBody>
          <a:bodyPr wrap="square" lIns="0" tIns="0" rIns="0" bIns="0" rtlCol="0"/>
          <a:lstStyle/>
          <a:p>
            <a:endParaRPr dirty="0"/>
          </a:p>
        </p:txBody>
      </p:sp>
      <p:sp>
        <p:nvSpPr>
          <p:cNvPr id="9" name="object 9"/>
          <p:cNvSpPr/>
          <p:nvPr/>
        </p:nvSpPr>
        <p:spPr>
          <a:xfrm>
            <a:off x="6730574" y="3668779"/>
            <a:ext cx="2061400" cy="457199"/>
          </a:xfrm>
          <a:prstGeom prst="rect">
            <a:avLst/>
          </a:prstGeom>
          <a:blipFill>
            <a:blip r:embed="rId9"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0" cstate="print"/>
            <a:stretch>
              <a:fillRect/>
            </a:stretch>
          </a:blipFill>
        </p:spPr>
        <p:txBody>
          <a:bodyPr wrap="square" lIns="0" tIns="0" rIns="0" bIns="0" rtlCol="0"/>
          <a:lstStyle/>
          <a:p>
            <a:endParaRPr dirty="0"/>
          </a:p>
        </p:txBody>
      </p:sp>
      <p:sp>
        <p:nvSpPr>
          <p:cNvPr id="11" name="object 11"/>
          <p:cNvSpPr/>
          <p:nvPr/>
        </p:nvSpPr>
        <p:spPr>
          <a:xfrm>
            <a:off x="1981200" y="1682432"/>
            <a:ext cx="1142999" cy="1005831"/>
          </a:xfrm>
          <a:prstGeom prst="rect">
            <a:avLst/>
          </a:prstGeom>
          <a:blipFill>
            <a:blip r:embed="rId11"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2" cstate="print"/>
            <a:stretch>
              <a:fillRect/>
            </a:stretch>
          </a:blipFill>
        </p:spPr>
        <p:txBody>
          <a:bodyPr wrap="square" lIns="0" tIns="0" rIns="0" bIns="0" rtlCol="0"/>
          <a:lstStyle/>
          <a:p>
            <a:endParaRPr dirty="0"/>
          </a:p>
        </p:txBody>
      </p:sp>
      <p:sp>
        <p:nvSpPr>
          <p:cNvPr id="13" name="object 13"/>
          <p:cNvSpPr/>
          <p:nvPr/>
        </p:nvSpPr>
        <p:spPr>
          <a:xfrm>
            <a:off x="2230733" y="4889741"/>
            <a:ext cx="1263048" cy="548634"/>
          </a:xfrm>
          <a:prstGeom prst="rect">
            <a:avLst/>
          </a:prstGeom>
          <a:blipFill>
            <a:blip r:embed="rId13"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4"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5" cstate="print"/>
            <a:stretch>
              <a:fillRect/>
            </a:stretch>
          </a:blipFill>
        </p:spPr>
        <p:txBody>
          <a:bodyPr wrap="square" lIns="0" tIns="0" rIns="0" bIns="0" rtlCol="0"/>
          <a:lstStyle/>
          <a:p>
            <a:endParaRPr dirty="0"/>
          </a:p>
        </p:txBody>
      </p:sp>
      <p:sp>
        <p:nvSpPr>
          <p:cNvPr id="16" name="object 16"/>
          <p:cNvSpPr/>
          <p:nvPr/>
        </p:nvSpPr>
        <p:spPr>
          <a:xfrm>
            <a:off x="3429000" y="1676400"/>
            <a:ext cx="1188231" cy="822959"/>
          </a:xfrm>
          <a:prstGeom prst="rect">
            <a:avLst/>
          </a:prstGeom>
          <a:blipFill>
            <a:blip r:embed="rId16" cstate="print"/>
            <a:stretch>
              <a:fillRect/>
            </a:stretch>
          </a:blipFill>
        </p:spPr>
        <p:txBody>
          <a:bodyPr wrap="square" lIns="0" tIns="0" rIns="0" bIns="0" rtlCol="0"/>
          <a:lstStyle/>
          <a:p>
            <a:endParaRPr dirty="0"/>
          </a:p>
        </p:txBody>
      </p:sp>
      <p:sp>
        <p:nvSpPr>
          <p:cNvPr id="17" name="object 17"/>
          <p:cNvSpPr/>
          <p:nvPr/>
        </p:nvSpPr>
        <p:spPr>
          <a:xfrm>
            <a:off x="5297085" y="5397175"/>
            <a:ext cx="2031248" cy="457199"/>
          </a:xfrm>
          <a:prstGeom prst="rect">
            <a:avLst/>
          </a:prstGeom>
          <a:blipFill>
            <a:blip r:embed="rId17" cstate="print"/>
            <a:stretch>
              <a:fillRect/>
            </a:stretch>
          </a:blipFill>
        </p:spPr>
        <p:txBody>
          <a:bodyPr wrap="square" lIns="0" tIns="0" rIns="0" bIns="0" rtlCol="0"/>
          <a:lstStyle/>
          <a:p>
            <a:endParaRPr dirty="0"/>
          </a:p>
        </p:txBody>
      </p:sp>
      <p:sp>
        <p:nvSpPr>
          <p:cNvPr id="18" name="object 18"/>
          <p:cNvSpPr/>
          <p:nvPr/>
        </p:nvSpPr>
        <p:spPr>
          <a:xfrm>
            <a:off x="6254762" y="3124201"/>
            <a:ext cx="1678779" cy="457199"/>
          </a:xfrm>
          <a:prstGeom prst="rect">
            <a:avLst/>
          </a:prstGeom>
          <a:blipFill>
            <a:blip r:embed="rId18" cstate="print"/>
            <a:stretch>
              <a:fillRect/>
            </a:stretch>
          </a:blipFill>
        </p:spPr>
        <p:txBody>
          <a:bodyPr wrap="square" lIns="0" tIns="0" rIns="0" bIns="0" rtlCol="0"/>
          <a:lstStyle/>
          <a:p>
            <a:endParaRPr dirty="0"/>
          </a:p>
        </p:txBody>
      </p:sp>
      <p:sp>
        <p:nvSpPr>
          <p:cNvPr id="19" name="object 19"/>
          <p:cNvSpPr/>
          <p:nvPr/>
        </p:nvSpPr>
        <p:spPr>
          <a:xfrm>
            <a:off x="5920581" y="4154833"/>
            <a:ext cx="1042872" cy="652868"/>
          </a:xfrm>
          <a:prstGeom prst="rect">
            <a:avLst/>
          </a:prstGeom>
          <a:blipFill>
            <a:blip r:embed="rId19" cstate="print"/>
            <a:stretch>
              <a:fillRect/>
            </a:stretch>
          </a:blipFill>
        </p:spPr>
        <p:txBody>
          <a:bodyPr wrap="square" lIns="0" tIns="0" rIns="0" bIns="0" rtlCol="0"/>
          <a:lstStyle/>
          <a:p>
            <a:endParaRPr dirty="0"/>
          </a:p>
        </p:txBody>
      </p:sp>
      <p:sp>
        <p:nvSpPr>
          <p:cNvPr id="20" name="object 20"/>
          <p:cNvSpPr/>
          <p:nvPr/>
        </p:nvSpPr>
        <p:spPr>
          <a:xfrm>
            <a:off x="6172200" y="1828800"/>
            <a:ext cx="921952" cy="914399"/>
          </a:xfrm>
          <a:prstGeom prst="rect">
            <a:avLst/>
          </a:prstGeom>
          <a:blipFill>
            <a:blip r:embed="rId20" cstate="print"/>
            <a:stretch>
              <a:fillRect/>
            </a:stretch>
          </a:blipFill>
        </p:spPr>
        <p:txBody>
          <a:bodyPr wrap="square" lIns="0" tIns="0" rIns="0" bIns="0" rtlCol="0"/>
          <a:lstStyle/>
          <a:p>
            <a:endParaRPr dirty="0"/>
          </a:p>
        </p:txBody>
      </p:sp>
      <p:sp>
        <p:nvSpPr>
          <p:cNvPr id="21" name="object 21"/>
          <p:cNvSpPr/>
          <p:nvPr/>
        </p:nvSpPr>
        <p:spPr>
          <a:xfrm>
            <a:off x="7569974" y="1767841"/>
            <a:ext cx="946629" cy="1280159"/>
          </a:xfrm>
          <a:prstGeom prst="rect">
            <a:avLst/>
          </a:prstGeom>
          <a:blipFill>
            <a:blip r:embed="rId21" cstate="print"/>
            <a:stretch>
              <a:fillRect/>
            </a:stretch>
          </a:blipFill>
        </p:spPr>
        <p:txBody>
          <a:bodyPr wrap="square" lIns="0" tIns="0" rIns="0" bIns="0" rtlCol="0"/>
          <a:lstStyle/>
          <a:p>
            <a:endParaRPr dirty="0"/>
          </a:p>
        </p:txBody>
      </p:sp>
      <p:sp>
        <p:nvSpPr>
          <p:cNvPr id="22" name="object 22"/>
          <p:cNvSpPr/>
          <p:nvPr/>
        </p:nvSpPr>
        <p:spPr>
          <a:xfrm>
            <a:off x="3966564" y="2743201"/>
            <a:ext cx="1977034" cy="1508760"/>
          </a:xfrm>
          <a:prstGeom prst="rect">
            <a:avLst/>
          </a:prstGeom>
          <a:blipFill>
            <a:blip r:embed="rId22" cstate="print"/>
            <a:stretch>
              <a:fillRect/>
            </a:stretch>
          </a:blipFill>
        </p:spPr>
        <p:txBody>
          <a:bodyPr wrap="square" lIns="0" tIns="0" rIns="0" bIns="0" rtlCol="0"/>
          <a:lstStyle/>
          <a:p>
            <a:endParaRPr dirty="0"/>
          </a:p>
        </p:txBody>
      </p:sp>
      <p:sp>
        <p:nvSpPr>
          <p:cNvPr id="23" name="object 23"/>
          <p:cNvSpPr/>
          <p:nvPr/>
        </p:nvSpPr>
        <p:spPr>
          <a:xfrm>
            <a:off x="4343400" y="5029200"/>
            <a:ext cx="865088" cy="952712"/>
          </a:xfrm>
          <a:prstGeom prst="rect">
            <a:avLst/>
          </a:prstGeom>
          <a:blipFill>
            <a:blip r:embed="rId23"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4"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29200" y="1793008"/>
            <a:ext cx="806502" cy="822960"/>
          </a:xfrm>
          <a:prstGeom prst="rect">
            <a:avLst/>
          </a:prstGeom>
        </p:spPr>
      </p:pic>
      <p:pic>
        <p:nvPicPr>
          <p:cNvPr id="32" name="Picture 3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3"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440" y="5562598"/>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14</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168955" y="5130965"/>
            <a:ext cx="819990" cy="626596"/>
          </a:xfrm>
          <a:prstGeom prst="rect">
            <a:avLst/>
          </a:prstGeom>
        </p:spPr>
      </p:pic>
      <p:pic>
        <p:nvPicPr>
          <p:cNvPr id="41" name="Picture 40" descr="A picture containing text, orange, tableware, dishware&#10;&#10;Description automatically generated">
            <a:extLst>
              <a:ext uri="{FF2B5EF4-FFF2-40B4-BE49-F238E27FC236}">
                <a16:creationId xmlns:a16="http://schemas.microsoft.com/office/drawing/2014/main" id="{78B7E9E9-69FD-1323-6B82-C8D36D5F5A0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56958" y="4342048"/>
            <a:ext cx="1735124" cy="32815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104802" y="6953"/>
            <a:ext cx="2910824" cy="852939"/>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917149482"/>
              </p:ext>
            </p:extLst>
          </p:nvPr>
        </p:nvGraphicFramePr>
        <p:xfrm>
          <a:off x="6104802" y="8500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370840">
                <a:tc gridSpan="2">
                  <a:txBody>
                    <a:bodyPr/>
                    <a:lstStyle/>
                    <a:p>
                      <a:pPr algn="ctr"/>
                      <a:r>
                        <a:rPr lang="en-US" sz="1400" dirty="0">
                          <a:hlinkClick r:id="rId33"/>
                        </a:rPr>
                        <a:t>https://chehalisbasinstrategy.com/</a:t>
                      </a:r>
                      <a:endParaRPr lang="en-US" sz="14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67400" y="4904805"/>
            <a:ext cx="2179988" cy="505395"/>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2708434"/>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14</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133600" y="4641732"/>
            <a:ext cx="4995802" cy="1861662"/>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395348"/>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Tree>
    <p:extLst>
      <p:ext uri="{BB962C8B-B14F-4D97-AF65-F5344CB8AC3E}">
        <p14:creationId xmlns:p14="http://schemas.microsoft.com/office/powerpoint/2010/main" val="20542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2954655"/>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will follow July 7, 2022 Chehalis Basin Board meeting.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14</a:t>
            </a:r>
          </a:p>
        </p:txBody>
      </p:sp>
    </p:spTree>
    <p:extLst>
      <p:ext uri="{BB962C8B-B14F-4D97-AF65-F5344CB8AC3E}">
        <p14:creationId xmlns:p14="http://schemas.microsoft.com/office/powerpoint/2010/main" val="1519437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0" y="4213473"/>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1" name="object 6">
            <a:extLst>
              <a:ext uri="{FF2B5EF4-FFF2-40B4-BE49-F238E27FC236}">
                <a16:creationId xmlns:a16="http://schemas.microsoft.com/office/drawing/2014/main" id="{4E1A8C73-C7F7-458D-AEA5-E9EBA020A58E}"/>
              </a:ext>
            </a:extLst>
          </p:cNvPr>
          <p:cNvSpPr txBox="1"/>
          <p:nvPr/>
        </p:nvSpPr>
        <p:spPr>
          <a:xfrm>
            <a:off x="2057400" y="5263501"/>
            <a:ext cx="5029200" cy="906467"/>
          </a:xfrm>
          <a:prstGeom prst="rect">
            <a:avLst/>
          </a:prstGeom>
          <a:ln w="12700">
            <a:solidFill>
              <a:srgbClr val="B90000"/>
            </a:solidFill>
          </a:ln>
        </p:spPr>
        <p:txBody>
          <a:bodyPr vert="horz" wrap="square" lIns="0" tIns="0" rIns="0" bIns="0" rtlCol="0">
            <a:spAutoFit/>
          </a:bodyPr>
          <a:lstStyle/>
          <a:p>
            <a:pPr marL="84455">
              <a:lnSpc>
                <a:spcPts val="1800"/>
              </a:lnSpc>
            </a:pPr>
            <a:r>
              <a:rPr lang="en-US" sz="1400" b="1" spc="-5" dirty="0">
                <a:latin typeface="Arial"/>
                <a:cs typeface="Arial"/>
              </a:rPr>
              <a:t>Steve Lyle, </a:t>
            </a:r>
            <a:r>
              <a:rPr lang="en-US" sz="1400" b="1" i="1" spc="-5" dirty="0">
                <a:latin typeface="Arial"/>
                <a:cs typeface="Arial"/>
              </a:rPr>
              <a:t>Bucoda Representative</a:t>
            </a: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4455">
              <a:lnSpc>
                <a:spcPts val="1800"/>
              </a:lnSpc>
            </a:pPr>
            <a:r>
              <a:rPr lang="en-US" sz="1400" dirty="0">
                <a:latin typeface="Arial"/>
                <a:cs typeface="Arial"/>
              </a:rPr>
              <a:t>360/880-8800</a:t>
            </a:r>
          </a:p>
          <a:p>
            <a:pPr marL="84455">
              <a:lnSpc>
                <a:spcPts val="1800"/>
              </a:lnSpc>
            </a:pPr>
            <a:r>
              <a:rPr lang="en-US" sz="1400" dirty="0">
                <a:solidFill>
                  <a:srgbClr val="303030"/>
                </a:solidFill>
                <a:latin typeface="Arial"/>
                <a:cs typeface="Arial"/>
                <a:hlinkClick r:id="rId7"/>
              </a:rPr>
              <a:t>counlyle@scattercreek.com</a:t>
            </a:r>
            <a:endParaRPr lang="en-US" sz="1400" dirty="0">
              <a:solidFill>
                <a:srgbClr val="303030"/>
              </a:solidFill>
              <a:latin typeface="Arial"/>
              <a:cs typeface="Arial"/>
            </a:endParaRPr>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14</a:t>
            </a:r>
          </a:p>
        </p:txBody>
      </p:sp>
    </p:spTree>
    <p:extLst>
      <p:ext uri="{BB962C8B-B14F-4D97-AF65-F5344CB8AC3E}">
        <p14:creationId xmlns:p14="http://schemas.microsoft.com/office/powerpoint/2010/main" val="304959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14</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Tree>
    <p:extLst>
      <p:ext uri="{BB962C8B-B14F-4D97-AF65-F5344CB8AC3E}">
        <p14:creationId xmlns:p14="http://schemas.microsoft.com/office/powerpoint/2010/main" val="110710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685800" y="1752600"/>
            <a:ext cx="8305800" cy="4939814"/>
          </a:xfrm>
          <a:prstGeom prst="rect">
            <a:avLst/>
          </a:prstGeom>
          <a:noFill/>
        </p:spPr>
        <p:txBody>
          <a:bodyPr wrap="square" rtlCol="0">
            <a:spAutoFit/>
          </a:bodyPr>
          <a:lstStyle/>
          <a:p>
            <a:r>
              <a:rPr lang="en-US" sz="1400" b="1" u="sng" dirty="0">
                <a:latin typeface="Arial" panose="020B0604020202020204" pitchFamily="34" charset="0"/>
                <a:cs typeface="Arial" panose="020B0604020202020204" pitchFamily="34" charset="0"/>
              </a:rPr>
              <a:t>Key Organizations:</a:t>
            </a:r>
            <a:endParaRPr lang="en-US" sz="1400" u="sng" dirty="0">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Chehalis River Basin Flood Authority -- </a:t>
            </a:r>
            <a:r>
              <a:rPr lang="en-US" sz="1300" u="heavy" spc="15" dirty="0">
                <a:solidFill>
                  <a:srgbClr val="598BBD"/>
                </a:solidFill>
                <a:latin typeface="Arial" panose="020B0604020202020204" pitchFamily="34" charset="0"/>
                <a:cs typeface="Arial" panose="020B0604020202020204" pitchFamily="34" charset="0"/>
                <a:hlinkClick r:id="rId4"/>
              </a:rPr>
              <a:t>ww</a:t>
            </a:r>
            <a:r>
              <a:rPr lang="en-US" sz="1300" u="heavy" dirty="0">
                <a:solidFill>
                  <a:srgbClr val="598BBD"/>
                </a:solidFill>
                <a:latin typeface="Arial" panose="020B0604020202020204" pitchFamily="34" charset="0"/>
                <a:cs typeface="Arial" panose="020B0604020202020204" pitchFamily="34" charset="0"/>
                <a:hlinkClick r:id="rId4"/>
              </a:rPr>
              <a:t>w.</a:t>
            </a:r>
            <a:r>
              <a:rPr lang="en-US" sz="1300" u="heavy" spc="-5" dirty="0">
                <a:solidFill>
                  <a:srgbClr val="598BBD"/>
                </a:solidFill>
                <a:latin typeface="Arial" panose="020B0604020202020204" pitchFamily="34" charset="0"/>
                <a:cs typeface="Arial" panose="020B0604020202020204" pitchFamily="34" charset="0"/>
                <a:hlinkClick r:id="rId4"/>
              </a:rPr>
              <a:t>e</a:t>
            </a:r>
            <a:r>
              <a:rPr lang="en-US" sz="1300" u="heavy" dirty="0">
                <a:solidFill>
                  <a:srgbClr val="598BBD"/>
                </a:solidFill>
                <a:latin typeface="Arial" panose="020B0604020202020204" pitchFamily="34" charset="0"/>
                <a:cs typeface="Arial" panose="020B0604020202020204" pitchFamily="34" charset="0"/>
                <a:hlinkClick r:id="rId4"/>
              </a:rPr>
              <a:t>z</a:t>
            </a:r>
            <a:r>
              <a:rPr lang="en-US" sz="1300" u="heavy" spc="-45" dirty="0">
                <a:solidFill>
                  <a:srgbClr val="598BBD"/>
                </a:solidFill>
                <a:latin typeface="Arial" panose="020B0604020202020204" pitchFamily="34" charset="0"/>
                <a:cs typeface="Arial" panose="020B0604020202020204" pitchFamily="34" charset="0"/>
                <a:hlinkClick r:id="rId4"/>
              </a:rPr>
              <a:t>v</a:t>
            </a:r>
            <a:r>
              <a:rPr lang="en-US" sz="1300" u="heavy" dirty="0">
                <a:solidFill>
                  <a:srgbClr val="598BBD"/>
                </a:solidFill>
                <a:latin typeface="Arial" panose="020B0604020202020204" pitchFamily="34" charset="0"/>
                <a:cs typeface="Arial" panose="020B0604020202020204" pitchFamily="34" charset="0"/>
                <a:hlinkClick r:id="rId4"/>
              </a:rPr>
              <a:t>i</a:t>
            </a:r>
            <a:r>
              <a:rPr lang="en-US" sz="1300" u="heavy" spc="-5" dirty="0">
                <a:solidFill>
                  <a:srgbClr val="598BBD"/>
                </a:solidFill>
                <a:latin typeface="Arial" panose="020B0604020202020204" pitchFamily="34" charset="0"/>
                <a:cs typeface="Arial" panose="020B0604020202020204" pitchFamily="34" charset="0"/>
                <a:hlinkClick r:id="rId4"/>
              </a:rPr>
              <a:t>e</a:t>
            </a:r>
            <a:r>
              <a:rPr lang="en-US" sz="1300" u="heavy" spc="35" dirty="0">
                <a:solidFill>
                  <a:srgbClr val="598BBD"/>
                </a:solidFill>
                <a:latin typeface="Arial" panose="020B0604020202020204" pitchFamily="34" charset="0"/>
                <a:cs typeface="Arial" panose="020B0604020202020204" pitchFamily="34" charset="0"/>
                <a:hlinkClick r:id="rId4"/>
              </a:rPr>
              <a:t>w</a:t>
            </a:r>
            <a:r>
              <a:rPr lang="en-US" sz="1300" u="heavy" spc="-25" dirty="0">
                <a:solidFill>
                  <a:srgbClr val="598BBD"/>
                </a:solidFill>
                <a:latin typeface="Arial" panose="020B0604020202020204" pitchFamily="34" charset="0"/>
                <a:cs typeface="Arial" panose="020B0604020202020204" pitchFamily="34" charset="0"/>
                <a:hlinkClick r:id="rId4"/>
              </a:rPr>
              <a:t>.</a:t>
            </a:r>
            <a:r>
              <a:rPr lang="en-US" sz="1300" u="heavy" spc="15" dirty="0">
                <a:solidFill>
                  <a:srgbClr val="598BBD"/>
                </a:solidFill>
                <a:latin typeface="Arial" panose="020B0604020202020204" pitchFamily="34" charset="0"/>
                <a:cs typeface="Arial" panose="020B0604020202020204" pitchFamily="34" charset="0"/>
                <a:hlinkClick r:id="rId4"/>
              </a:rPr>
              <a:t>w</a:t>
            </a:r>
            <a:r>
              <a:rPr lang="en-US" sz="1300" u="heavy" spc="-5" dirty="0">
                <a:solidFill>
                  <a:srgbClr val="598BBD"/>
                </a:solidFill>
                <a:latin typeface="Arial" panose="020B0604020202020204" pitchFamily="34" charset="0"/>
                <a:cs typeface="Arial" panose="020B0604020202020204" pitchFamily="34" charset="0"/>
                <a:hlinkClick r:id="rId4"/>
              </a:rPr>
              <a:t>a</a:t>
            </a:r>
            <a:r>
              <a:rPr lang="en-US" sz="1300" u="heavy" dirty="0">
                <a:solidFill>
                  <a:srgbClr val="598BBD"/>
                </a:solidFill>
                <a:latin typeface="Arial" panose="020B0604020202020204" pitchFamily="34" charset="0"/>
                <a:cs typeface="Arial" panose="020B0604020202020204" pitchFamily="34" charset="0"/>
                <a:hlinkClick r:id="rId4"/>
              </a:rPr>
              <a:t>.go</a:t>
            </a:r>
            <a:r>
              <a:rPr lang="en-US" sz="1300" u="heavy" spc="-45" dirty="0">
                <a:solidFill>
                  <a:srgbClr val="598BBD"/>
                </a:solidFill>
                <a:latin typeface="Arial" panose="020B0604020202020204" pitchFamily="34" charset="0"/>
                <a:cs typeface="Arial" panose="020B0604020202020204" pitchFamily="34" charset="0"/>
                <a:hlinkClick r:id="rId4"/>
              </a:rPr>
              <a:t>v</a:t>
            </a:r>
            <a:r>
              <a:rPr lang="en-US" sz="1300" u="heavy" dirty="0">
                <a:solidFill>
                  <a:srgbClr val="598BBD"/>
                </a:solidFill>
                <a:latin typeface="Arial" panose="020B0604020202020204" pitchFamily="34" charset="0"/>
                <a:cs typeface="Arial" panose="020B0604020202020204" pitchFamily="34" charset="0"/>
                <a:hlinkClick r:id="rId4"/>
              </a:rPr>
              <a:t>/</a:t>
            </a:r>
            <a:r>
              <a:rPr lang="en-US" sz="1300" u="heavy" spc="-5" dirty="0">
                <a:solidFill>
                  <a:srgbClr val="598BBD"/>
                </a:solidFill>
                <a:latin typeface="Arial" panose="020B0604020202020204" pitchFamily="34" charset="0"/>
                <a:cs typeface="Arial" panose="020B0604020202020204" pitchFamily="34" charset="0"/>
                <a:hlinkClick r:id="rId4"/>
              </a:rPr>
              <a:t>c</a:t>
            </a:r>
            <a:r>
              <a:rPr lang="en-US" sz="1300" u="heavy" dirty="0">
                <a:solidFill>
                  <a:srgbClr val="598BBD"/>
                </a:solidFill>
                <a:latin typeface="Arial" panose="020B0604020202020204" pitchFamily="34" charset="0"/>
                <a:cs typeface="Arial" panose="020B0604020202020204" pitchFamily="34" charset="0"/>
                <a:hlinkClick r:id="rId4"/>
              </a:rPr>
              <a:t>h</a:t>
            </a:r>
            <a:r>
              <a:rPr lang="en-US" sz="1300" u="heavy" spc="-5" dirty="0">
                <a:solidFill>
                  <a:srgbClr val="598BBD"/>
                </a:solidFill>
                <a:latin typeface="Arial" panose="020B0604020202020204" pitchFamily="34" charset="0"/>
                <a:cs typeface="Arial" panose="020B0604020202020204" pitchFamily="34" charset="0"/>
                <a:hlinkClick r:id="rId4"/>
              </a:rPr>
              <a:t>e</a:t>
            </a:r>
            <a:r>
              <a:rPr lang="en-US" sz="1300" u="heavy" dirty="0">
                <a:solidFill>
                  <a:srgbClr val="598BBD"/>
                </a:solidFill>
                <a:latin typeface="Arial" panose="020B0604020202020204" pitchFamily="34" charset="0"/>
                <a:cs typeface="Arial" panose="020B0604020202020204" pitchFamily="34" charset="0"/>
                <a:hlinkClick r:id="rId4"/>
              </a:rPr>
              <a:t>h</a:t>
            </a:r>
            <a:r>
              <a:rPr lang="en-US" sz="1300" u="heavy" spc="-5" dirty="0">
                <a:solidFill>
                  <a:srgbClr val="598BBD"/>
                </a:solidFill>
                <a:latin typeface="Arial" panose="020B0604020202020204" pitchFamily="34" charset="0"/>
                <a:cs typeface="Arial" panose="020B0604020202020204" pitchFamily="34" charset="0"/>
                <a:hlinkClick r:id="rId4"/>
              </a:rPr>
              <a:t>a</a:t>
            </a:r>
            <a:r>
              <a:rPr lang="en-US" sz="1300" u="heavy" dirty="0">
                <a:solidFill>
                  <a:srgbClr val="598BBD"/>
                </a:solidFill>
                <a:latin typeface="Arial" panose="020B0604020202020204" pitchFamily="34" charset="0"/>
                <a:cs typeface="Arial" panose="020B0604020202020204" pitchFamily="34" charset="0"/>
                <a:hlinkClick r:id="rId4"/>
              </a:rPr>
              <a:t>li</a:t>
            </a:r>
            <a:r>
              <a:rPr lang="en-US" sz="1300" u="heavy" spc="-5" dirty="0">
                <a:solidFill>
                  <a:srgbClr val="598BBD"/>
                </a:solidFill>
                <a:latin typeface="Arial" panose="020B0604020202020204" pitchFamily="34" charset="0"/>
                <a:cs typeface="Arial" panose="020B0604020202020204" pitchFamily="34" charset="0"/>
                <a:hlinkClick r:id="rId4"/>
              </a:rPr>
              <a:t>s</a:t>
            </a:r>
            <a:r>
              <a:rPr lang="en-US" sz="1300" u="heavy" dirty="0">
                <a:solidFill>
                  <a:srgbClr val="598BBD"/>
                </a:solidFill>
                <a:latin typeface="Arial" panose="020B0604020202020204" pitchFamily="34" charset="0"/>
                <a:cs typeface="Arial" panose="020B0604020202020204" pitchFamily="34" charset="0"/>
                <a:hlinkClick r:id="rId4"/>
              </a:rPr>
              <a:t>flood</a:t>
            </a:r>
            <a:r>
              <a:rPr lang="en-US" sz="1300" u="heavy" spc="-5" dirty="0">
                <a:solidFill>
                  <a:srgbClr val="598BBD"/>
                </a:solidFill>
                <a:latin typeface="Arial" panose="020B0604020202020204" pitchFamily="34" charset="0"/>
                <a:cs typeface="Arial" panose="020B0604020202020204" pitchFamily="34" charset="0"/>
                <a:hlinkClick r:id="rId4"/>
              </a:rPr>
              <a:t>a</a:t>
            </a:r>
            <a:r>
              <a:rPr lang="en-US" sz="1300" u="heavy" dirty="0">
                <a:solidFill>
                  <a:srgbClr val="598BBD"/>
                </a:solidFill>
                <a:latin typeface="Arial" panose="020B0604020202020204" pitchFamily="34" charset="0"/>
                <a:cs typeface="Arial" panose="020B0604020202020204" pitchFamily="34" charset="0"/>
                <a:hlinkClick r:id="rId4"/>
              </a:rPr>
              <a:t>utho</a:t>
            </a:r>
            <a:r>
              <a:rPr lang="en-US" sz="1300" u="heavy" spc="-5" dirty="0">
                <a:solidFill>
                  <a:srgbClr val="598BBD"/>
                </a:solidFill>
                <a:latin typeface="Arial" panose="020B0604020202020204" pitchFamily="34" charset="0"/>
                <a:cs typeface="Arial" panose="020B0604020202020204" pitchFamily="34" charset="0"/>
                <a:hlinkClick r:id="rId4"/>
              </a:rPr>
              <a:t>r</a:t>
            </a:r>
            <a:r>
              <a:rPr lang="en-US" sz="1300" u="heavy" dirty="0">
                <a:solidFill>
                  <a:srgbClr val="598BBD"/>
                </a:solidFill>
                <a:latin typeface="Arial" panose="020B0604020202020204" pitchFamily="34" charset="0"/>
                <a:cs typeface="Arial" panose="020B0604020202020204" pitchFamily="34" charset="0"/>
                <a:hlinkClick r:id="rId4"/>
              </a:rPr>
              <a:t>ity</a:t>
            </a:r>
            <a:endParaRPr lang="en-US" sz="130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Office of Chehalis Basin -- </a:t>
            </a:r>
            <a:r>
              <a:rPr lang="en-US" sz="1300" dirty="0">
                <a:latin typeface="Arial" panose="020B0604020202020204" pitchFamily="34" charset="0"/>
                <a:cs typeface="Arial" panose="020B0604020202020204" pitchFamily="34" charset="0"/>
                <a:hlinkClick r:id="rId5"/>
              </a:rPr>
              <a:t>https://ecology.wa.gov/About-us/Get-to-know-us/Our-Programs/Office-of-Chehalis-Basin</a:t>
            </a:r>
            <a:endParaRPr lang="en-US" sz="1300" dirty="0">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Chehalis Basin Board -- </a:t>
            </a:r>
            <a:r>
              <a:rPr lang="en-US" sz="1300" dirty="0">
                <a:latin typeface="Arial" panose="020B0604020202020204" pitchFamily="34" charset="0"/>
                <a:cs typeface="Arial" panose="020B0604020202020204" pitchFamily="34" charset="0"/>
                <a:hlinkClick r:id="rId6"/>
              </a:rPr>
              <a:t>https://www.ezview.wa.gov/site/alias__1962/37068/chehalis_basin_board.aspx</a:t>
            </a:r>
            <a:endParaRPr lang="en-US" sz="1300" dirty="0">
              <a:latin typeface="Arial" panose="020B0604020202020204" pitchFamily="34" charset="0"/>
              <a:cs typeface="Arial" panose="020B0604020202020204" pitchFamily="34" charset="0"/>
            </a:endParaRPr>
          </a:p>
          <a:p>
            <a:endParaRPr lang="en-US" sz="1300" b="1" dirty="0">
              <a:latin typeface="Arial" panose="020B0604020202020204" pitchFamily="34" charset="0"/>
              <a:cs typeface="Arial" panose="020B0604020202020204" pitchFamily="34" charset="0"/>
            </a:endParaRPr>
          </a:p>
          <a:p>
            <a:r>
              <a:rPr lang="en-US" sz="140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300" spc="15" dirty="0">
                <a:latin typeface="Arial" panose="020B0604020202020204" pitchFamily="34" charset="0"/>
                <a:cs typeface="Arial" panose="020B0604020202020204" pitchFamily="34" charset="0"/>
              </a:rPr>
              <a:t>Local Projects -- </a:t>
            </a:r>
            <a:r>
              <a:rPr lang="en-US" sz="1300" dirty="0">
                <a:latin typeface="Arial" panose="020B0604020202020204" pitchFamily="34" charset="0"/>
                <a:cs typeface="Arial" panose="020B0604020202020204" pitchFamily="34" charset="0"/>
                <a:hlinkClick r:id="rId7"/>
              </a:rPr>
              <a:t>https://www.ezview.wa.gov/site/alias__1492/34489/local_projects.aspx</a:t>
            </a:r>
            <a:endParaRPr lang="en-US" sz="1300" dirty="0">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Flood Warning System -- </a:t>
            </a:r>
            <a:r>
              <a:rPr lang="en-US" sz="130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30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300" dirty="0">
                <a:latin typeface="Arial" panose="020B0604020202020204" pitchFamily="34" charset="0"/>
                <a:cs typeface="Arial" panose="020B0604020202020204" pitchFamily="34" charset="0"/>
              </a:rPr>
              <a:t>Chehalis Basin Strategy -- </a:t>
            </a:r>
            <a:r>
              <a:rPr lang="en-US" sz="130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30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ASRP -- </a:t>
            </a:r>
            <a:r>
              <a:rPr lang="en-US" sz="1300" spc="15" dirty="0">
                <a:latin typeface="Arial" panose="020B0604020202020204" pitchFamily="34" charset="0"/>
                <a:cs typeface="Arial" panose="020B0604020202020204" pitchFamily="34" charset="0"/>
                <a:hlinkClick r:id="rId10"/>
              </a:rPr>
              <a:t>https://chehalisbasinstrategy.com/asrp/</a:t>
            </a:r>
            <a:endParaRPr lang="en-US" sz="130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CFAR -- </a:t>
            </a:r>
            <a:r>
              <a:rPr lang="en-US" sz="1300" spc="15" dirty="0">
                <a:latin typeface="Arial" panose="020B0604020202020204" pitchFamily="34" charset="0"/>
                <a:cs typeface="Arial" panose="020B0604020202020204" pitchFamily="34" charset="0"/>
                <a:hlinkClick r:id="rId11"/>
              </a:rPr>
              <a:t>https://chehalisbasinstrategy.com/cfar/</a:t>
            </a:r>
            <a:endParaRPr lang="en-US" sz="130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Proposed Retention Project -- </a:t>
            </a:r>
            <a:r>
              <a:rPr lang="en-US" sz="1300" spc="15" dirty="0">
                <a:latin typeface="Arial" panose="020B0604020202020204" pitchFamily="34" charset="0"/>
                <a:cs typeface="Arial" panose="020B0604020202020204" pitchFamily="34" charset="0"/>
                <a:hlinkClick r:id="rId12"/>
              </a:rPr>
              <a:t>https://chehalisbasinstrategy.com/proposed-project/</a:t>
            </a:r>
            <a:endParaRPr lang="en-US" sz="130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Chehalis River Basin Flood Control Zone District -- </a:t>
            </a:r>
            <a:r>
              <a:rPr lang="en-US" sz="1300" dirty="0">
                <a:latin typeface="Arial" panose="020B0604020202020204" pitchFamily="34" charset="0"/>
                <a:cs typeface="Arial" panose="020B0604020202020204" pitchFamily="34" charset="0"/>
                <a:hlinkClick r:id="rId13"/>
              </a:rPr>
              <a:t>https://www.chehalisriverbasinfczd.com/</a:t>
            </a:r>
            <a:endParaRPr lang="en-US" sz="130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State EIS (SEPA) -- </a:t>
            </a:r>
            <a:r>
              <a:rPr lang="en-US" sz="1300" dirty="0">
                <a:latin typeface="Arial" panose="020B0604020202020204" pitchFamily="34" charset="0"/>
                <a:cs typeface="Arial" panose="020B0604020202020204" pitchFamily="34" charset="0"/>
                <a:hlinkClick r:id="rId14"/>
              </a:rPr>
              <a:t>https://chehalisbasinstrategy.com/sepa-process/</a:t>
            </a:r>
            <a:endParaRPr lang="en-US" sz="130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Federal EIS (NEPA) -- </a:t>
            </a:r>
            <a:r>
              <a:rPr lang="en-US" sz="1300" dirty="0">
                <a:latin typeface="Arial" panose="020B0604020202020204" pitchFamily="34" charset="0"/>
                <a:cs typeface="Arial" panose="020B0604020202020204" pitchFamily="34" charset="0"/>
                <a:hlinkClick r:id="rId15"/>
              </a:rPr>
              <a:t>https://chehalisbasinstrategy.com/federal-envl-review/</a:t>
            </a:r>
            <a:endParaRPr lang="en-US" sz="130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300" dirty="0">
                <a:latin typeface="Arial" panose="020B0604020202020204" pitchFamily="34" charset="0"/>
                <a:cs typeface="Arial" panose="020B0604020202020204" pitchFamily="34" charset="0"/>
              </a:rPr>
              <a:t>Flood Retention Facility (visualization) -- </a:t>
            </a:r>
            <a:r>
              <a:rPr lang="en-US" sz="1300" dirty="0">
                <a:latin typeface="Arial" panose="020B0604020202020204" pitchFamily="34" charset="0"/>
                <a:cs typeface="Arial" panose="020B0604020202020204" pitchFamily="34" charset="0"/>
                <a:hlinkClick r:id="rId16"/>
              </a:rPr>
              <a:t>https://www.youtube.com/watch?app=desktop&amp;v=cKTejUE3WsU</a:t>
            </a:r>
            <a:endParaRPr lang="en-US" sz="13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Skookumchuck Dam -- </a:t>
            </a:r>
            <a:r>
              <a:rPr lang="en-US" sz="1300" spc="15" dirty="0">
                <a:latin typeface="Arial" panose="020B0604020202020204" pitchFamily="34" charset="0"/>
                <a:cs typeface="Arial" panose="020B0604020202020204" pitchFamily="34" charset="0"/>
                <a:hlinkClick r:id="rId17"/>
              </a:rPr>
              <a:t>https://chehalisbasinstrategy.com/skookumchuck-dam-study/</a:t>
            </a:r>
            <a:endParaRPr lang="en-US" sz="130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300" spc="15" dirty="0">
                <a:latin typeface="Arial" panose="020B0604020202020204" pitchFamily="34" charset="0"/>
                <a:cs typeface="Arial" panose="020B0604020202020204" pitchFamily="34" charset="0"/>
              </a:rPr>
              <a:t>LAND -- </a:t>
            </a:r>
            <a:r>
              <a:rPr lang="en-US" sz="1300" spc="15" dirty="0">
                <a:latin typeface="Arial" panose="020B0604020202020204" pitchFamily="34" charset="0"/>
                <a:cs typeface="Arial" panose="020B0604020202020204" pitchFamily="34" charset="0"/>
                <a:hlinkClick r:id="rId18"/>
              </a:rPr>
              <a:t>https://chehalisbasinstrategy.com/local-actions-non-dam-alternative/</a:t>
            </a:r>
            <a:endParaRPr lang="en-US" sz="1300" spc="15" dirty="0">
              <a:latin typeface="Arial" panose="020B0604020202020204" pitchFamily="34" charset="0"/>
              <a:cs typeface="Arial" panose="020B0604020202020204" pitchFamily="34" charset="0"/>
            </a:endParaRPr>
          </a:p>
          <a:p>
            <a:endParaRPr lang="en-US" sz="1300" dirty="0">
              <a:latin typeface="Arial" panose="020B0604020202020204" pitchFamily="34" charset="0"/>
              <a:cs typeface="Arial" panose="020B0604020202020204" pitchFamily="34" charset="0"/>
            </a:endParaRPr>
          </a:p>
          <a:p>
            <a:r>
              <a:rPr lang="en-US" sz="1400" b="1" u="sng" spc="15" dirty="0">
                <a:latin typeface="Arial" panose="020B0604020202020204" pitchFamily="34" charset="0"/>
                <a:cs typeface="Arial" panose="020B0604020202020204" pitchFamily="34" charset="0"/>
              </a:rPr>
              <a:t>Also</a:t>
            </a:r>
            <a:r>
              <a:rPr lang="en-US" sz="1400" b="1" spc="15" dirty="0">
                <a:latin typeface="Arial" panose="020B0604020202020204" pitchFamily="34" charset="0"/>
                <a:cs typeface="Arial" panose="020B0604020202020204" pitchFamily="34" charset="0"/>
              </a:rPr>
              <a:t> </a:t>
            </a:r>
            <a:r>
              <a:rPr lang="en-US" sz="1400" b="1" spc="15" dirty="0">
                <a:latin typeface="Arial" panose="020B0604020202020204" pitchFamily="34" charset="0"/>
                <a:cs typeface="Arial" panose="020B0604020202020204" pitchFamily="34" charset="0"/>
                <a:sym typeface="Wingdings" panose="05000000000000000000" pitchFamily="2" charset="2"/>
              </a:rPr>
              <a:t> </a:t>
            </a:r>
            <a:r>
              <a:rPr lang="en-US" sz="1300" dirty="0">
                <a:latin typeface="Arial" panose="020B0604020202020204" pitchFamily="34" charset="0"/>
                <a:cs typeface="Arial" panose="020B0604020202020204" pitchFamily="34" charset="0"/>
              </a:rPr>
              <a:t>Sign-Up for Email Gage Alerts – </a:t>
            </a:r>
            <a:r>
              <a:rPr lang="en-US" sz="1300" dirty="0">
                <a:latin typeface="Arial" panose="020B0604020202020204" pitchFamily="34" charset="0"/>
                <a:cs typeface="Arial" panose="020B0604020202020204" pitchFamily="34" charset="0"/>
                <a:hlinkClick r:id="rId19"/>
              </a:rPr>
              <a:t>https://chehalis.onerain.com/upload/files/6a9bf8e2-f04b-4165-8a9f-ce031d5db6b4.pdf</a:t>
            </a:r>
            <a:endParaRPr lang="en-US" sz="130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14</a:t>
            </a:r>
          </a:p>
        </p:txBody>
      </p:sp>
    </p:spTree>
    <p:extLst>
      <p:ext uri="{BB962C8B-B14F-4D97-AF65-F5344CB8AC3E}">
        <p14:creationId xmlns:p14="http://schemas.microsoft.com/office/powerpoint/2010/main" val="887692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28600" y="2133600"/>
            <a:ext cx="5867400" cy="2916183"/>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14</a:t>
            </a:r>
          </a:p>
        </p:txBody>
      </p:sp>
      <p:sp>
        <p:nvSpPr>
          <p:cNvPr id="8" name="object 8">
            <a:extLst>
              <a:ext uri="{FF2B5EF4-FFF2-40B4-BE49-F238E27FC236}">
                <a16:creationId xmlns:a16="http://schemas.microsoft.com/office/drawing/2014/main" id="{FAB72DC5-BFCB-43DA-49B5-9D9581D964C6}"/>
              </a:ext>
            </a:extLst>
          </p:cNvPr>
          <p:cNvSpPr/>
          <p:nvPr/>
        </p:nvSpPr>
        <p:spPr>
          <a:xfrm>
            <a:off x="6450352" y="1896052"/>
            <a:ext cx="2019273" cy="1644702"/>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576" y="4065353"/>
            <a:ext cx="2910824" cy="852939"/>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2898409781"/>
              </p:ext>
            </p:extLst>
          </p:nvPr>
        </p:nvGraphicFramePr>
        <p:xfrm>
          <a:off x="6004576" y="49084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370840">
                <a:tc gridSpan="2">
                  <a:txBody>
                    <a:bodyPr/>
                    <a:lstStyle/>
                    <a:p>
                      <a:pPr algn="ctr"/>
                      <a:r>
                        <a:rPr lang="en-US" sz="1400" dirty="0">
                          <a:hlinkClick r:id="rId7"/>
                        </a:rPr>
                        <a:t>https://chehalisbasinstrategy.com/</a:t>
                      </a:r>
                      <a:endParaRPr lang="en-US" sz="14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Tree>
    <p:extLst>
      <p:ext uri="{BB962C8B-B14F-4D97-AF65-F5344CB8AC3E}">
        <p14:creationId xmlns:p14="http://schemas.microsoft.com/office/powerpoint/2010/main" val="109996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625475" lvl="1" indent="-285750">
              <a:buClr>
                <a:srgbClr val="FF0000"/>
              </a:buClr>
              <a:buFont typeface="Courier New" panose="02070309020205020404" pitchFamily="49" charset="0"/>
              <a:buChar char="o"/>
              <a:tabLst>
                <a:tab pos="268605"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513729"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14</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066799" y="1600200"/>
            <a:ext cx="7750401" cy="4953000"/>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14</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61999" y="48006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(Bucoda)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14</a:t>
            </a:r>
          </a:p>
        </p:txBody>
      </p:sp>
      <p:cxnSp>
        <p:nvCxnSpPr>
          <p:cNvPr id="22" name="Straight Connector 21">
            <a:extLst>
              <a:ext uri="{FF2B5EF4-FFF2-40B4-BE49-F238E27FC236}">
                <a16:creationId xmlns:a16="http://schemas.microsoft.com/office/drawing/2014/main" id="{D214FB7A-9742-DE10-9D9F-DFA1D7786B92}"/>
              </a:ext>
            </a:extLst>
          </p:cNvPr>
          <p:cNvCxnSpPr>
            <a:cxnSpLocks/>
          </p:cNvCxnSpPr>
          <p:nvPr/>
        </p:nvCxnSpPr>
        <p:spPr>
          <a:xfrm>
            <a:off x="228600" y="3733800"/>
            <a:ext cx="8686800" cy="0"/>
          </a:xfrm>
          <a:prstGeom prst="line">
            <a:avLst/>
          </a:prstGeom>
          <a:ln w="28575">
            <a:prstDash val="dash"/>
          </a:ln>
        </p:spPr>
        <p:style>
          <a:lnRef idx="1">
            <a:schemeClr val="accent5"/>
          </a:lnRef>
          <a:fillRef idx="0">
            <a:schemeClr val="accent5"/>
          </a:fillRef>
          <a:effectRef idx="0">
            <a:schemeClr val="accent5"/>
          </a:effectRef>
          <a:fontRef idx="minor">
            <a:schemeClr val="tx1"/>
          </a:fontRef>
        </p:style>
      </p:cxnSp>
      <p:pic>
        <p:nvPicPr>
          <p:cNvPr id="3" name="Picture 2" descr="A picture containing text, grass, sky, outdoor&#10;&#10;Description automatically generated">
            <a:extLst>
              <a:ext uri="{FF2B5EF4-FFF2-40B4-BE49-F238E27FC236}">
                <a16:creationId xmlns:a16="http://schemas.microsoft.com/office/drawing/2014/main" id="{607997D0-584E-AE13-8EDC-989BEF483E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65" t="11280" r="11765" b="14260"/>
          <a:stretch/>
        </p:blipFill>
        <p:spPr>
          <a:xfrm>
            <a:off x="270587" y="3869561"/>
            <a:ext cx="3419986" cy="1973069"/>
          </a:xfrm>
          <a:prstGeom prst="rect">
            <a:avLst/>
          </a:prstGeom>
        </p:spPr>
      </p:pic>
      <p:pic>
        <p:nvPicPr>
          <p:cNvPr id="7" name="Picture 6" descr="Diagram, engineering drawing&#10;&#10;Description automatically generated">
            <a:extLst>
              <a:ext uri="{FF2B5EF4-FFF2-40B4-BE49-F238E27FC236}">
                <a16:creationId xmlns:a16="http://schemas.microsoft.com/office/drawing/2014/main" id="{33974B32-6A08-5CDE-32C1-65CE20F2BF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9209" y="1639222"/>
            <a:ext cx="3104792" cy="2008983"/>
          </a:xfrm>
          <a:prstGeom prst="rect">
            <a:avLst/>
          </a:prstGeom>
        </p:spPr>
      </p:pic>
      <p:pic>
        <p:nvPicPr>
          <p:cNvPr id="11" name="Picture 10" descr="Graphical user interface, text&#10;&#10;Description automatically generated with medium confidence">
            <a:extLst>
              <a:ext uri="{FF2B5EF4-FFF2-40B4-BE49-F238E27FC236}">
                <a16:creationId xmlns:a16="http://schemas.microsoft.com/office/drawing/2014/main" id="{FBDEA89B-7290-A76F-3F37-F91E650224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1736915"/>
            <a:ext cx="3383443" cy="1861121"/>
          </a:xfrm>
          <a:prstGeom prst="rect">
            <a:avLst/>
          </a:prstGeom>
        </p:spPr>
      </p:pic>
      <p:pic>
        <p:nvPicPr>
          <p:cNvPr id="14" name="Picture 13">
            <a:extLst>
              <a:ext uri="{FF2B5EF4-FFF2-40B4-BE49-F238E27FC236}">
                <a16:creationId xmlns:a16="http://schemas.microsoft.com/office/drawing/2014/main" id="{AA4CDB12-C4DE-6132-5C44-4512FCC3D535}"/>
              </a:ext>
            </a:extLst>
          </p:cNvPr>
          <p:cNvPicPr>
            <a:picLocks noChangeAspect="1"/>
          </p:cNvPicPr>
          <p:nvPr/>
        </p:nvPicPr>
        <p:blipFill>
          <a:blip r:embed="rId7"/>
          <a:stretch>
            <a:fillRect/>
          </a:stretch>
        </p:blipFill>
        <p:spPr>
          <a:xfrm>
            <a:off x="6969501" y="3819396"/>
            <a:ext cx="1989586" cy="2530109"/>
          </a:xfrm>
          <a:prstGeom prst="rect">
            <a:avLst/>
          </a:prstGeom>
        </p:spPr>
      </p:pic>
      <p:pic>
        <p:nvPicPr>
          <p:cNvPr id="16" name="Picture 15">
            <a:extLst>
              <a:ext uri="{FF2B5EF4-FFF2-40B4-BE49-F238E27FC236}">
                <a16:creationId xmlns:a16="http://schemas.microsoft.com/office/drawing/2014/main" id="{4DDA442F-A219-F2B8-2A20-9B47C5FD3578}"/>
              </a:ext>
            </a:extLst>
          </p:cNvPr>
          <p:cNvPicPr>
            <a:picLocks noChangeAspect="1"/>
          </p:cNvPicPr>
          <p:nvPr/>
        </p:nvPicPr>
        <p:blipFill rotWithShape="1">
          <a:blip r:embed="rId8"/>
          <a:srcRect l="12261" t="14166" r="4981"/>
          <a:stretch/>
        </p:blipFill>
        <p:spPr>
          <a:xfrm>
            <a:off x="3929428" y="3827142"/>
            <a:ext cx="2968019" cy="1946079"/>
          </a:xfrm>
          <a:prstGeom prst="rect">
            <a:avLst/>
          </a:prstGeom>
        </p:spPr>
      </p:pic>
      <p:cxnSp>
        <p:nvCxnSpPr>
          <p:cNvPr id="27" name="Straight Connector 26">
            <a:extLst>
              <a:ext uri="{FF2B5EF4-FFF2-40B4-BE49-F238E27FC236}">
                <a16:creationId xmlns:a16="http://schemas.microsoft.com/office/drawing/2014/main" id="{67FC7BD2-99B6-51EB-03CE-6E2049CCCC2B}"/>
              </a:ext>
            </a:extLst>
          </p:cNvPr>
          <p:cNvCxnSpPr>
            <a:cxnSpLocks/>
          </p:cNvCxnSpPr>
          <p:nvPr/>
        </p:nvCxnSpPr>
        <p:spPr>
          <a:xfrm>
            <a:off x="3810000" y="3819396"/>
            <a:ext cx="0" cy="2727706"/>
          </a:xfrm>
          <a:prstGeom prst="line">
            <a:avLst/>
          </a:prstGeom>
          <a:ln w="28575">
            <a:prstDash val="dash"/>
          </a:ln>
        </p:spPr>
        <p:style>
          <a:lnRef idx="1">
            <a:schemeClr val="accent5"/>
          </a:lnRef>
          <a:fillRef idx="0">
            <a:schemeClr val="accent5"/>
          </a:fillRef>
          <a:effectRef idx="0">
            <a:schemeClr val="accent5"/>
          </a:effectRef>
          <a:fontRef idx="minor">
            <a:schemeClr val="tx1"/>
          </a:fontRef>
        </p:style>
      </p:cxnSp>
      <p:sp>
        <p:nvSpPr>
          <p:cNvPr id="29" name="TextBox 28">
            <a:extLst>
              <a:ext uri="{FF2B5EF4-FFF2-40B4-BE49-F238E27FC236}">
                <a16:creationId xmlns:a16="http://schemas.microsoft.com/office/drawing/2014/main" id="{660C876E-C4F1-8F3A-0C05-26D62D9934EB}"/>
              </a:ext>
            </a:extLst>
          </p:cNvPr>
          <p:cNvSpPr txBox="1"/>
          <p:nvPr/>
        </p:nvSpPr>
        <p:spPr>
          <a:xfrm>
            <a:off x="3854915" y="5722753"/>
            <a:ext cx="3343180" cy="1077218"/>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dirty="0">
                <a:latin typeface="Arial" panose="020B0604020202020204" pitchFamily="34" charset="0"/>
                <a:cs typeface="Arial" panose="020B0604020202020204" pitchFamily="34" charset="0"/>
              </a:rPr>
              <a:t>2016 Foundation Flood Opening Pilot </a:t>
            </a:r>
            <a:r>
              <a:rPr lang="en-US" sz="1600" dirty="0">
                <a:latin typeface="Arial" panose="020B0604020202020204" pitchFamily="34" charset="0"/>
                <a:cs typeface="Arial" panose="020B0604020202020204" pitchFamily="34" charset="0"/>
              </a:rPr>
              <a:t>(11 properties) – Read </a:t>
            </a:r>
            <a:r>
              <a:rPr lang="en-US" sz="1600" dirty="0">
                <a:latin typeface="Arial" panose="020B0604020202020204" pitchFamily="34" charset="0"/>
                <a:cs typeface="Arial" panose="020B0604020202020204" pitchFamily="34" charset="0"/>
                <a:hlinkClick r:id="rId9"/>
              </a:rPr>
              <a:t>more</a:t>
            </a:r>
            <a:r>
              <a:rPr lang="en-US" sz="1600" dirty="0">
                <a:latin typeface="Arial" panose="020B0604020202020204" pitchFamily="34" charset="0"/>
                <a:cs typeface="Arial" panose="020B0604020202020204" pitchFamily="34" charset="0"/>
              </a:rPr>
              <a:t> (and </a:t>
            </a:r>
            <a:r>
              <a:rPr lang="en-US" sz="1600" dirty="0">
                <a:latin typeface="Arial" panose="020B0604020202020204" pitchFamily="34" charset="0"/>
                <a:cs typeface="Arial" panose="020B0604020202020204" pitchFamily="34" charset="0"/>
                <a:hlinkClick r:id="rId10"/>
              </a:rPr>
              <a:t>here</a:t>
            </a:r>
            <a:r>
              <a:rPr lang="en-US" sz="1600" dirty="0">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CA9052B3-9397-0678-24AB-E25A612C3CAF}"/>
              </a:ext>
            </a:extLst>
          </p:cNvPr>
          <p:cNvSpPr txBox="1"/>
          <p:nvPr/>
        </p:nvSpPr>
        <p:spPr>
          <a:xfrm>
            <a:off x="70866" y="2046982"/>
            <a:ext cx="2672334" cy="1077218"/>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dirty="0">
                <a:latin typeface="Arial" panose="020B0604020202020204" pitchFamily="34" charset="0"/>
                <a:cs typeface="Arial" panose="020B0604020202020204" pitchFamily="34" charset="0"/>
              </a:rPr>
              <a:t>2014 Drinking Water Protection Levee</a:t>
            </a:r>
            <a:r>
              <a:rPr lang="en-US" sz="1600" dirty="0">
                <a:latin typeface="Arial" panose="020B0604020202020204" pitchFamily="34" charset="0"/>
                <a:cs typeface="Arial" panose="020B0604020202020204" pitchFamily="34" charset="0"/>
              </a:rPr>
              <a:t> – Read </a:t>
            </a:r>
            <a:r>
              <a:rPr lang="en-US" sz="1600" dirty="0">
                <a:latin typeface="Arial" panose="020B0604020202020204" pitchFamily="34" charset="0"/>
                <a:cs typeface="Arial" panose="020B0604020202020204" pitchFamily="34" charset="0"/>
                <a:hlinkClick r:id="rId11"/>
              </a:rPr>
              <a:t>more</a:t>
            </a:r>
            <a:r>
              <a:rPr lang="en-US" sz="1600" dirty="0">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B8F3D261-AB2C-64DB-A079-DDD9619172A1}"/>
              </a:ext>
            </a:extLst>
          </p:cNvPr>
          <p:cNvSpPr txBox="1"/>
          <p:nvPr/>
        </p:nvSpPr>
        <p:spPr>
          <a:xfrm>
            <a:off x="650499" y="5944412"/>
            <a:ext cx="3388099" cy="830997"/>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ON-HOLD </a:t>
            </a:r>
            <a:r>
              <a:rPr lang="en-US" sz="1600" b="1" dirty="0">
                <a:latin typeface="Arial" panose="020B0604020202020204" pitchFamily="34" charset="0"/>
                <a:cs typeface="Arial" panose="020B0604020202020204" pitchFamily="34" charset="0"/>
              </a:rPr>
              <a:t>2016 Main Street Regrade Project</a:t>
            </a:r>
            <a:r>
              <a:rPr lang="en-US" sz="1600" dirty="0">
                <a:latin typeface="Arial" panose="020B0604020202020204" pitchFamily="34" charset="0"/>
                <a:cs typeface="Arial" panose="020B0604020202020204" pitchFamily="34" charset="0"/>
              </a:rPr>
              <a:t> – Read </a:t>
            </a:r>
            <a:r>
              <a:rPr lang="en-US" sz="1600" dirty="0">
                <a:latin typeface="Arial" panose="020B0604020202020204" pitchFamily="34" charset="0"/>
                <a:cs typeface="Arial" panose="020B0604020202020204" pitchFamily="34" charset="0"/>
                <a:hlinkClick r:id="rId12"/>
              </a:rPr>
              <a:t>more</a:t>
            </a:r>
            <a:r>
              <a:rPr lang="en-US" sz="1600" dirty="0">
                <a:latin typeface="Arial" panose="020B0604020202020204" pitchFamily="34" charset="0"/>
                <a:cs typeface="Arial" panose="020B0604020202020204" pitchFamily="34" charset="0"/>
              </a:rPr>
              <a:t> (and </a:t>
            </a:r>
            <a:r>
              <a:rPr lang="en-US" sz="1600" dirty="0">
                <a:latin typeface="Arial" panose="020B0604020202020204" pitchFamily="34" charset="0"/>
                <a:cs typeface="Arial" panose="020B0604020202020204" pitchFamily="34" charset="0"/>
                <a:hlinkClick r:id="rId13"/>
              </a:rPr>
              <a:t>here</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0141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14</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Tree>
    <p:extLst>
      <p:ext uri="{BB962C8B-B14F-4D97-AF65-F5344CB8AC3E}">
        <p14:creationId xmlns:p14="http://schemas.microsoft.com/office/powerpoint/2010/main" val="959794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14</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Tree>
    <p:extLst>
      <p:ext uri="{BB962C8B-B14F-4D97-AF65-F5344CB8AC3E}">
        <p14:creationId xmlns:p14="http://schemas.microsoft.com/office/powerpoint/2010/main" val="273173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3883659" cy="4431983"/>
          </a:xfrm>
          <a:prstGeom prst="rect">
            <a:avLst/>
          </a:prstGeom>
        </p:spPr>
        <p:txBody>
          <a:bodyPr vert="horz" wrap="square" lIns="0" tIns="0" rIns="0" bIns="0" rtlCol="0">
            <a:spAutoFit/>
          </a:bodyPr>
          <a:lstStyle/>
          <a:p>
            <a:pPr marL="12700">
              <a:lnSpc>
                <a:spcPct val="100000"/>
              </a:lnSpc>
              <a:buSzPct val="100000"/>
              <a:tabLst>
                <a:tab pos="355600" algn="l"/>
              </a:tabLst>
            </a:pPr>
            <a:r>
              <a:rPr lang="en-US" sz="1600" b="1" dirty="0">
                <a:solidFill>
                  <a:srgbClr val="303030"/>
                </a:solidFill>
                <a:latin typeface="Arial" panose="020B0604020202020204" pitchFamily="34" charset="0"/>
                <a:cs typeface="Arial" panose="020B0604020202020204" pitchFamily="34" charset="0"/>
              </a:rPr>
              <a:t>Role of the Flood Authority is to:</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Help</a:t>
            </a:r>
            <a:r>
              <a:rPr lang="en-US" sz="1600" dirty="0">
                <a:solidFill>
                  <a:srgbClr val="303030"/>
                </a:solidFill>
                <a:latin typeface="Arial" panose="020B0604020202020204" pitchFamily="34" charset="0"/>
                <a:cs typeface="Arial" panose="020B0604020202020204" pitchFamily="34" charset="0"/>
              </a:rPr>
              <a:t> local communities identify, develop, and implement </a:t>
            </a:r>
            <a:r>
              <a:rPr lang="en-US" sz="1600" u="sng" dirty="0">
                <a:solidFill>
                  <a:srgbClr val="303030"/>
                </a:solidFill>
                <a:latin typeface="Arial" panose="020B0604020202020204" pitchFamily="34" charset="0"/>
                <a:cs typeface="Arial" panose="020B0604020202020204" pitchFamily="34" charset="0"/>
              </a:rPr>
              <a:t>local flood hazard solutions</a:t>
            </a:r>
            <a:r>
              <a:rPr lang="en-US" sz="16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Appoint</a:t>
            </a:r>
            <a:r>
              <a:rPr lang="en-US" sz="1600" dirty="0">
                <a:solidFill>
                  <a:srgbClr val="303030"/>
                </a:solidFill>
                <a:latin typeface="Arial" panose="020B0604020202020204" pitchFamily="34" charset="0"/>
                <a:cs typeface="Arial" panose="020B0604020202020204" pitchFamily="34" charset="0"/>
              </a:rPr>
              <a:t> three of seven members to </a:t>
            </a:r>
            <a:r>
              <a:rPr lang="en-US" sz="1600" u="sng" dirty="0">
                <a:solidFill>
                  <a:srgbClr val="303030"/>
                </a:solidFill>
                <a:latin typeface="Arial" panose="020B0604020202020204" pitchFamily="34" charset="0"/>
                <a:cs typeface="Arial" panose="020B0604020202020204" pitchFamily="34" charset="0"/>
              </a:rPr>
              <a:t>Chehalis Basin Board </a:t>
            </a:r>
            <a:r>
              <a:rPr lang="en-US" sz="1600" dirty="0">
                <a:solidFill>
                  <a:srgbClr val="303030"/>
                </a:solidFill>
                <a:latin typeface="Arial" panose="020B0604020202020204" pitchFamily="34" charset="0"/>
                <a:cs typeface="Arial" panose="020B0604020202020204" pitchFamily="34" charset="0"/>
              </a:rPr>
              <a:t>(current appointees to this policy, funding body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Provide</a:t>
            </a:r>
            <a:r>
              <a:rPr lang="en-US" sz="1600" dirty="0">
                <a:solidFill>
                  <a:srgbClr val="303030"/>
                </a:solidFill>
                <a:latin typeface="Arial" panose="020B0604020202020204" pitchFamily="34" charset="0"/>
                <a:cs typeface="Arial" panose="020B0604020202020204" pitchFamily="34" charset="0"/>
              </a:rPr>
              <a:t> </a:t>
            </a:r>
            <a:r>
              <a:rPr lang="en-US" sz="1600" u="sng" dirty="0">
                <a:solidFill>
                  <a:srgbClr val="303030"/>
                </a:solidFill>
                <a:latin typeface="Arial" panose="020B0604020202020204" pitchFamily="34" charset="0"/>
                <a:cs typeface="Arial" panose="020B0604020202020204" pitchFamily="34" charset="0"/>
              </a:rPr>
              <a:t>local perspective </a:t>
            </a:r>
            <a:r>
              <a:rPr lang="en-US" sz="16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Advocate</a:t>
            </a:r>
            <a:r>
              <a:rPr lang="en-US" sz="1600" dirty="0">
                <a:solidFill>
                  <a:srgbClr val="303030"/>
                </a:solidFill>
                <a:latin typeface="Arial" panose="020B0604020202020204" pitchFamily="34" charset="0"/>
                <a:cs typeface="Arial" panose="020B0604020202020204" pitchFamily="34" charset="0"/>
              </a:rPr>
              <a:t> for </a:t>
            </a:r>
            <a:r>
              <a:rPr lang="en-US" sz="1600" u="sng" dirty="0">
                <a:solidFill>
                  <a:srgbClr val="303030"/>
                </a:solidFill>
                <a:latin typeface="Arial" panose="020B0604020202020204" pitchFamily="34" charset="0"/>
                <a:cs typeface="Arial" panose="020B0604020202020204" pitchFamily="34" charset="0"/>
              </a:rPr>
              <a:t>balanced basin-wide solutions </a:t>
            </a:r>
            <a:r>
              <a:rPr lang="en-US" sz="1600" dirty="0">
                <a:solidFill>
                  <a:srgbClr val="303030"/>
                </a:solidFill>
                <a:latin typeface="Arial" panose="020B0604020202020204" pitchFamily="34" charset="0"/>
                <a:cs typeface="Arial" panose="020B0604020202020204" pitchFamily="34" charset="0"/>
              </a:rPr>
              <a:t>for flood and fish (see local resolutions library </a:t>
            </a:r>
            <a:r>
              <a:rPr lang="en-US" sz="1600" dirty="0">
                <a:solidFill>
                  <a:srgbClr val="303030"/>
                </a:solidFill>
                <a:latin typeface="Arial" panose="020B0604020202020204" pitchFamily="34" charset="0"/>
                <a:cs typeface="Arial" panose="020B0604020202020204" pitchFamily="34" charset="0"/>
                <a:hlinkClick r:id="rId4"/>
              </a:rPr>
              <a:t>here</a:t>
            </a:r>
            <a:r>
              <a:rPr lang="en-US" sz="1600" dirty="0">
                <a:solidFill>
                  <a:srgbClr val="303030"/>
                </a:solidFill>
                <a:latin typeface="Arial" panose="020B0604020202020204" pitchFamily="34" charset="0"/>
                <a:cs typeface="Arial" panose="020B0604020202020204" pitchFamily="34" charset="0"/>
              </a:rPr>
              <a:t>).</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14</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4239152" y="1670918"/>
            <a:ext cx="4823983" cy="4678588"/>
          </a:xfrm>
          <a:prstGeom prst="rect">
            <a:avLst/>
          </a:prstGeom>
          <a:ln>
            <a:solidFill>
              <a:srgbClr val="FF0000"/>
            </a:solidFill>
          </a:ln>
        </p:spPr>
      </p:pic>
    </p:spTree>
    <p:extLst>
      <p:ext uri="{BB962C8B-B14F-4D97-AF65-F5344CB8AC3E}">
        <p14:creationId xmlns:p14="http://schemas.microsoft.com/office/powerpoint/2010/main" val="3905748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2762</TotalTime>
  <Words>1390</Words>
  <Application>Microsoft Office PowerPoint</Application>
  <PresentationFormat>On-screen Show (4:3)</PresentationFormat>
  <Paragraphs>234</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427</cp:revision>
  <dcterms:created xsi:type="dcterms:W3CDTF">2014-07-10T07:00:35Z</dcterms:created>
  <dcterms:modified xsi:type="dcterms:W3CDTF">2022-06-14T16:14:36Z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