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6.jpg" ContentType="image/jpeg"/>
  <Override PartName="/ppt/media/image57.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60" r:id="rId4"/>
    <p:sldId id="337" r:id="rId5"/>
    <p:sldId id="310" r:id="rId6"/>
    <p:sldId id="343" r:id="rId7"/>
    <p:sldId id="345" r:id="rId8"/>
    <p:sldId id="340" r:id="rId9"/>
    <p:sldId id="342" r:id="rId10"/>
    <p:sldId id="339" r:id="rId11"/>
    <p:sldId id="330" r:id="rId12"/>
    <p:sldId id="338" r:id="rId13"/>
    <p:sldId id="332" r:id="rId14"/>
    <p:sldId id="267" r:id="rId15"/>
    <p:sldId id="334" r:id="rId16"/>
    <p:sldId id="335" r:id="rId17"/>
    <p:sldId id="296" r:id="rId18"/>
    <p:sldId id="297" r:id="rId19"/>
    <p:sldId id="311" r:id="rId20"/>
    <p:sldId id="264" r:id="rId21"/>
    <p:sldId id="261" r:id="rId2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836"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6/28/2022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7758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69626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6/28/2022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6/28/2022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6/28/2022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6/28/2022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6/28/2022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6/28/2022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29.jpeg"/><Relationship Id="rId4" Type="http://schemas.openxmlformats.org/officeDocument/2006/relationships/image" Target="../media/image25.png"/><Relationship Id="rId9" Type="http://schemas.openxmlformats.org/officeDocument/2006/relationships/hyperlink" Target="https://chehalis.onerain.com/upload/files/6a9bf8e2-f04b-4165-8a9f-ce031d5db6b4.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jp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1.png"/><Relationship Id="rId10" Type="http://schemas.openxmlformats.org/officeDocument/2006/relationships/image" Target="../media/image29.jpeg"/><Relationship Id="rId4" Type="http://schemas.openxmlformats.org/officeDocument/2006/relationships/image" Target="../media/image30.png"/><Relationship Id="rId9" Type="http://schemas.openxmlformats.org/officeDocument/2006/relationships/hyperlink" Target="https://chehalis.onerain.com/upload/files/6a9bf8e2-f04b-4165-8a9f-ce031d5db6b4.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ezview.wa.gov/site/alias__1492/37643/local_resolutions.aspx" TargetMode="External"/></Relationships>
</file>

<file path=ppt/slides/_rels/slide14.xml.rels><?xml version="1.0" encoding="UTF-8" standalone="yes"?>
<Relationships xmlns="http://schemas.openxmlformats.org/package/2006/relationships"><Relationship Id="rId13" Type="http://schemas.openxmlformats.org/officeDocument/2006/relationships/image" Target="../media/image44.jpg"/><Relationship Id="rId18" Type="http://schemas.openxmlformats.org/officeDocument/2006/relationships/image" Target="../media/image49.png"/><Relationship Id="rId26" Type="http://schemas.openxmlformats.org/officeDocument/2006/relationships/image" Target="../media/image56.jpg"/><Relationship Id="rId3" Type="http://schemas.openxmlformats.org/officeDocument/2006/relationships/image" Target="../media/image9.png"/><Relationship Id="rId21" Type="http://schemas.openxmlformats.org/officeDocument/2006/relationships/image" Target="../media/image52.png"/><Relationship Id="rId34" Type="http://schemas.openxmlformats.org/officeDocument/2006/relationships/image" Target="../media/image61.PNG"/><Relationship Id="rId7" Type="http://schemas.openxmlformats.org/officeDocument/2006/relationships/image" Target="../media/image38.jpg"/><Relationship Id="rId12" Type="http://schemas.openxmlformats.org/officeDocument/2006/relationships/image" Target="../media/image43.jpg"/><Relationship Id="rId17" Type="http://schemas.openxmlformats.org/officeDocument/2006/relationships/image" Target="../media/image48.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4.xml"/><Relationship Id="rId16" Type="http://schemas.openxmlformats.org/officeDocument/2006/relationships/image" Target="../media/image47.jpg"/><Relationship Id="rId20" Type="http://schemas.openxmlformats.org/officeDocument/2006/relationships/image" Target="../media/image51.jpg"/><Relationship Id="rId29" Type="http://schemas.openxmlformats.org/officeDocument/2006/relationships/image" Target="../media/image59.svg"/><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42.png"/><Relationship Id="rId24" Type="http://schemas.openxmlformats.org/officeDocument/2006/relationships/image" Target="../media/image55.jpg"/><Relationship Id="rId32" Type="http://schemas.openxmlformats.org/officeDocument/2006/relationships/image" Target="../media/image8.svg"/><Relationship Id="rId5" Type="http://schemas.openxmlformats.org/officeDocument/2006/relationships/image" Target="../media/image36.jpg"/><Relationship Id="rId15" Type="http://schemas.openxmlformats.org/officeDocument/2006/relationships/image" Target="../media/image46.jpg"/><Relationship Id="rId23" Type="http://schemas.openxmlformats.org/officeDocument/2006/relationships/image" Target="../media/image54.png"/><Relationship Id="rId28" Type="http://schemas.openxmlformats.org/officeDocument/2006/relationships/image" Target="../media/image58.png"/><Relationship Id="rId10" Type="http://schemas.openxmlformats.org/officeDocument/2006/relationships/image" Target="../media/image41.png"/><Relationship Id="rId19" Type="http://schemas.openxmlformats.org/officeDocument/2006/relationships/image" Target="../media/image50.jpg"/><Relationship Id="rId31"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40.jpg"/><Relationship Id="rId14" Type="http://schemas.openxmlformats.org/officeDocument/2006/relationships/image" Target="../media/image45.jpg"/><Relationship Id="rId22" Type="http://schemas.openxmlformats.org/officeDocument/2006/relationships/image" Target="../media/image53.jpg"/><Relationship Id="rId27" Type="http://schemas.openxmlformats.org/officeDocument/2006/relationships/image" Target="../media/image57.jpg"/><Relationship Id="rId30" Type="http://schemas.openxmlformats.org/officeDocument/2006/relationships/image" Target="../media/image60.PNG"/><Relationship Id="rId35" Type="http://schemas.openxmlformats.org/officeDocument/2006/relationships/image" Target="../media/image62.png"/><Relationship Id="rId8"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hehalisbasinstrategy.com/office-of-chehalis-basin/" TargetMode="Externa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chehalis.onerain.com/upload/files/6a9bf8e2-f04b-4165-8a9f-ce031d5db6b4.pdf" TargetMode="External"/><Relationship Id="rId4" Type="http://schemas.openxmlformats.org/officeDocument/2006/relationships/hyperlink" Target="http://www.chehalisriverflood.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colronjanaverill@comcast.ne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19.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10" Type="http://schemas.openxmlformats.org/officeDocument/2006/relationships/image" Target="../media/image5.jpg"/><Relationship Id="rId4" Type="http://schemas.openxmlformats.org/officeDocument/2006/relationships/image" Target="../media/image66.jpg"/><Relationship Id="rId9" Type="http://schemas.openxmlformats.org/officeDocument/2006/relationships/image" Target="../media/image71.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g"/><Relationship Id="rId7" Type="http://schemas.openxmlformats.org/officeDocument/2006/relationships/hyperlink" Target="https://chehalis.onerain.com/site/?site_id=22812&amp;site=49db3831-6517-40a1-9bdd-c86300c495e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chehalis.onerain.com/site/?site_id=22804&amp;site=23a7ceaa-7d6c-4453-b695-5bed3b415b94"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hehalis.onerain.com/dashboard/?dashboard=4a77124f-3311-4f07-963f-a3f302bf8335" TargetMode="Externa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City of Centralia</a:t>
            </a:r>
          </a:p>
          <a:p>
            <a:pPr marL="12700" marR="5080" indent="-12700" algn="ctr">
              <a:lnSpc>
                <a:spcPct val="135000"/>
              </a:lnSpc>
            </a:pPr>
            <a:r>
              <a:rPr lang="en-US" b="1" spc="-10" dirty="0">
                <a:solidFill>
                  <a:srgbClr val="303030"/>
                </a:solidFill>
                <a:latin typeface="Arial"/>
                <a:cs typeface="Arial"/>
              </a:rPr>
              <a:t>June 28,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18</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 Industrial Park)</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229100" y="405708"/>
            <a:ext cx="48387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Chehalis Industrial Park:</a:t>
            </a:r>
          </a:p>
          <a:p>
            <a:r>
              <a:rPr lang="en-US" sz="1600" dirty="0">
                <a:latin typeface="Arial" panose="020B0604020202020204" pitchFamily="34" charset="0"/>
                <a:cs typeface="Arial" panose="020B0604020202020204" pitchFamily="34" charset="0"/>
              </a:rPr>
              <a:t>“Regionalized Floodwater Management Approach”</a:t>
            </a:r>
          </a:p>
        </p:txBody>
      </p:sp>
      <p:sp>
        <p:nvSpPr>
          <p:cNvPr id="10" name="Footer Placeholder 2">
            <a:extLst>
              <a:ext uri="{FF2B5EF4-FFF2-40B4-BE49-F238E27FC236}">
                <a16:creationId xmlns:a16="http://schemas.microsoft.com/office/drawing/2014/main" id="{22B9BA58-95FD-E637-08FE-3DE7EF4B726F}"/>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pic>
        <p:nvPicPr>
          <p:cNvPr id="13" name="Picture 12" descr="A high angle view of a flooded area&#10;&#10;Description automatically generated with low confidence">
            <a:extLst>
              <a:ext uri="{FF2B5EF4-FFF2-40B4-BE49-F238E27FC236}">
                <a16:creationId xmlns:a16="http://schemas.microsoft.com/office/drawing/2014/main" id="{2D258486-5B72-CD23-969B-606F54135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486" y="5269725"/>
            <a:ext cx="1973714" cy="1479100"/>
          </a:xfrm>
          <a:prstGeom prst="rect">
            <a:avLst/>
          </a:prstGeom>
          <a:ln>
            <a:solidFill>
              <a:schemeClr val="accent1"/>
            </a:solidFill>
          </a:ln>
        </p:spPr>
      </p:pic>
      <p:sp>
        <p:nvSpPr>
          <p:cNvPr id="17" name="TextBox 16">
            <a:extLst>
              <a:ext uri="{FF2B5EF4-FFF2-40B4-BE49-F238E27FC236}">
                <a16:creationId xmlns:a16="http://schemas.microsoft.com/office/drawing/2014/main" id="{A0FD9ADC-3411-5F61-FF94-C0E3C291EE90}"/>
              </a:ext>
            </a:extLst>
          </p:cNvPr>
          <p:cNvSpPr txBox="1"/>
          <p:nvPr/>
        </p:nvSpPr>
        <p:spPr>
          <a:xfrm>
            <a:off x="3598762" y="5747665"/>
            <a:ext cx="2732094"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2019 Flooding, Rick Rouse</a:t>
            </a:r>
          </a:p>
        </p:txBody>
      </p:sp>
      <p:pic>
        <p:nvPicPr>
          <p:cNvPr id="18" name="Picture 17" descr="Map&#10;&#10;Description automatically generated">
            <a:extLst>
              <a:ext uri="{FF2B5EF4-FFF2-40B4-BE49-F238E27FC236}">
                <a16:creationId xmlns:a16="http://schemas.microsoft.com/office/drawing/2014/main" id="{6B95F3BC-241A-CD31-E2E2-EEB5B20AD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9388" y="1641786"/>
            <a:ext cx="5955240" cy="3297950"/>
          </a:xfrm>
          <a:prstGeom prst="rect">
            <a:avLst/>
          </a:prstGeom>
        </p:spPr>
      </p:pic>
      <p:sp>
        <p:nvSpPr>
          <p:cNvPr id="22" name="TextBox 21">
            <a:extLst>
              <a:ext uri="{FF2B5EF4-FFF2-40B4-BE49-F238E27FC236}">
                <a16:creationId xmlns:a16="http://schemas.microsoft.com/office/drawing/2014/main" id="{8DEEAAA9-84C4-9788-3A71-E5FDD7B9B65B}"/>
              </a:ext>
            </a:extLst>
          </p:cNvPr>
          <p:cNvSpPr txBox="1"/>
          <p:nvPr/>
        </p:nvSpPr>
        <p:spPr>
          <a:xfrm>
            <a:off x="3111529" y="4876800"/>
            <a:ext cx="5943099" cy="261610"/>
          </a:xfrm>
          <a:prstGeom prst="rect">
            <a:avLst/>
          </a:prstGeom>
          <a:noFill/>
        </p:spPr>
        <p:txBody>
          <a:bodyPr wrap="square">
            <a:spAutoFit/>
          </a:bodyPr>
          <a:lstStyle/>
          <a:p>
            <a:pPr algn="ctr"/>
            <a:r>
              <a:rPr lang="en-US" sz="1100" b="1" i="1" dirty="0">
                <a:latin typeface="Arial" panose="020B0604020202020204" pitchFamily="34" charset="0"/>
                <a:cs typeface="Arial" panose="020B0604020202020204" pitchFamily="34" charset="0"/>
              </a:rPr>
              <a:t>Vicinity Topography, Lewis County GIS Web Map</a:t>
            </a:r>
          </a:p>
        </p:txBody>
      </p:sp>
      <p:pic>
        <p:nvPicPr>
          <p:cNvPr id="23" name="Picture 22">
            <a:extLst>
              <a:ext uri="{FF2B5EF4-FFF2-40B4-BE49-F238E27FC236}">
                <a16:creationId xmlns:a16="http://schemas.microsoft.com/office/drawing/2014/main" id="{A1F44129-927C-F057-3168-03AD7C3024D1}"/>
              </a:ext>
            </a:extLst>
          </p:cNvPr>
          <p:cNvPicPr>
            <a:picLocks noChangeAspect="1"/>
          </p:cNvPicPr>
          <p:nvPr/>
        </p:nvPicPr>
        <p:blipFill>
          <a:blip r:embed="rId6"/>
          <a:stretch>
            <a:fillRect/>
          </a:stretch>
        </p:blipFill>
        <p:spPr>
          <a:xfrm>
            <a:off x="70866" y="1839999"/>
            <a:ext cx="2969797" cy="3406398"/>
          </a:xfrm>
          <a:prstGeom prst="rect">
            <a:avLst/>
          </a:prstGeom>
          <a:ln>
            <a:solidFill>
              <a:schemeClr val="accent1"/>
            </a:solidFill>
          </a:ln>
        </p:spPr>
      </p:pic>
    </p:spTree>
    <p:extLst>
      <p:ext uri="{BB962C8B-B14F-4D97-AF65-F5344CB8AC3E}">
        <p14:creationId xmlns:p14="http://schemas.microsoft.com/office/powerpoint/2010/main" val="315421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18</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18</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13</a:t>
            </a:fld>
            <a:r>
              <a:rPr lang="en-US" spc="-5" dirty="0"/>
              <a:t> of 18</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6-28-2022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Office of Chehalis Basin, 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18</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Today vs 2007</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836660" cy="2462213"/>
          </a:xfrm>
          <a:prstGeom prst="rect">
            <a:avLst/>
          </a:prstGeom>
        </p:spPr>
        <p:txBody>
          <a:bodyPr vert="horz" wrap="square" lIns="0" tIns="0" rIns="0" bIns="0" rtlCol="0">
            <a:spAutoFit/>
          </a:bodyPr>
          <a:lstStyle/>
          <a:p>
            <a:pPr marL="12700">
              <a:lnSpc>
                <a:spcPct val="100000"/>
              </a:lnSpc>
              <a:buClr>
                <a:srgbClr val="CC0000"/>
              </a:buClr>
              <a:buSzPct val="83333"/>
              <a:tabLst>
                <a:tab pos="355600" algn="l"/>
              </a:tabLst>
            </a:pPr>
            <a:r>
              <a:rPr lang="en-US" sz="1600" b="1" dirty="0">
                <a:solidFill>
                  <a:srgbClr val="303030"/>
                </a:solidFill>
                <a:latin typeface="Arial"/>
                <a:cs typeface="Arial"/>
              </a:rPr>
              <a:t>Today, we are substantially more aware, better prepared for catastrophic flooding than ever before.</a:t>
            </a:r>
          </a:p>
          <a:p>
            <a:pPr marL="12700">
              <a:lnSpc>
                <a:spcPct val="100000"/>
              </a:lnSpc>
              <a:buClr>
                <a:srgbClr val="CC0000"/>
              </a:buClr>
              <a:buSzPct val="83333"/>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state-of-the art flood warning system.</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We’ve completed many cost-efficient local projects and habitat projects.</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We’re serving people, local governments, emergency responders, agriculture, fish and habitat.</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governance, administrative, and funding structure that’s delivering results.</a:t>
            </a:r>
          </a:p>
        </p:txBody>
      </p:sp>
      <p:sp>
        <p:nvSpPr>
          <p:cNvPr id="8" name="Slide Number Placeholder 12">
            <a:extLst>
              <a:ext uri="{FF2B5EF4-FFF2-40B4-BE49-F238E27FC236}">
                <a16:creationId xmlns:a16="http://schemas.microsoft.com/office/drawing/2014/main" id="{9982C279-D980-DE3C-A862-6AE04A2A001E}"/>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18</a:t>
            </a:r>
          </a:p>
        </p:txBody>
      </p:sp>
      <p:pic>
        <p:nvPicPr>
          <p:cNvPr id="3" name="Picture 2">
            <a:extLst>
              <a:ext uri="{FF2B5EF4-FFF2-40B4-BE49-F238E27FC236}">
                <a16:creationId xmlns:a16="http://schemas.microsoft.com/office/drawing/2014/main" id="{757BD946-F574-24FF-0BA8-8EC5E8F2C335}"/>
              </a:ext>
            </a:extLst>
          </p:cNvPr>
          <p:cNvPicPr>
            <a:picLocks noChangeAspect="1"/>
          </p:cNvPicPr>
          <p:nvPr/>
        </p:nvPicPr>
        <p:blipFill>
          <a:blip r:embed="rId4"/>
          <a:stretch>
            <a:fillRect/>
          </a:stretch>
        </p:blipFill>
        <p:spPr>
          <a:xfrm>
            <a:off x="2026584" y="4343400"/>
            <a:ext cx="5112100" cy="1905000"/>
          </a:xfrm>
          <a:prstGeom prst="rect">
            <a:avLst/>
          </a:prstGeom>
        </p:spPr>
      </p:pic>
      <p:sp>
        <p:nvSpPr>
          <p:cNvPr id="10" name="TextBox 9">
            <a:extLst>
              <a:ext uri="{FF2B5EF4-FFF2-40B4-BE49-F238E27FC236}">
                <a16:creationId xmlns:a16="http://schemas.microsoft.com/office/drawing/2014/main" id="{EB449FEF-8FF6-2F97-EB01-964282DBE6DA}"/>
              </a:ext>
            </a:extLst>
          </p:cNvPr>
          <p:cNvSpPr txBox="1"/>
          <p:nvPr/>
        </p:nvSpPr>
        <p:spPr>
          <a:xfrm>
            <a:off x="2133600" y="6172200"/>
            <a:ext cx="4995802" cy="307777"/>
          </a:xfrm>
          <a:prstGeom prst="rect">
            <a:avLst/>
          </a:prstGeom>
          <a:noFill/>
        </p:spPr>
        <p:txBody>
          <a:bodyPr wrap="square">
            <a:spAutoFit/>
          </a:bodyPr>
          <a:lstStyle/>
          <a:p>
            <a:pPr algn="ctr"/>
            <a:r>
              <a:rPr lang="en-US" sz="1400" dirty="0">
                <a:hlinkClick r:id="rId5"/>
              </a:rPr>
              <a:t>https://chehalisbasinstrategy.com/office-of-chehalis-basin/</a:t>
            </a:r>
            <a:endParaRPr lang="en-US" sz="1400" dirty="0"/>
          </a:p>
        </p:txBody>
      </p:sp>
      <p:sp>
        <p:nvSpPr>
          <p:cNvPr id="11" name="Footer Placeholder 2">
            <a:extLst>
              <a:ext uri="{FF2B5EF4-FFF2-40B4-BE49-F238E27FC236}">
                <a16:creationId xmlns:a16="http://schemas.microsoft.com/office/drawing/2014/main" id="{B3B9B4E6-14EC-EBF9-F87B-8880A1B3B4C8}"/>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extLst>
      <p:ext uri="{BB962C8B-B14F-4D97-AF65-F5344CB8AC3E}">
        <p14:creationId xmlns:p14="http://schemas.microsoft.com/office/powerpoint/2010/main" val="20542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3693319"/>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will be issued June 29, 2022.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Flood Authority Meetings – </a:t>
            </a:r>
            <a:r>
              <a:rPr lang="en-US" sz="1600" dirty="0">
                <a:solidFill>
                  <a:srgbClr val="303030"/>
                </a:solidFill>
                <a:latin typeface="Arial" panose="020B0604020202020204" pitchFamily="34" charset="0"/>
                <a:cs typeface="Arial" panose="020B0604020202020204" pitchFamily="34" charset="0"/>
              </a:rPr>
              <a:t>Third Thursday of January, February, March, May, July, September, and November from 10 AM to 11:15 AM (11:30 AM).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Chehalis Basin Board Meetings – </a:t>
            </a:r>
            <a:r>
              <a:rPr lang="en-US" sz="1600" dirty="0">
                <a:solidFill>
                  <a:srgbClr val="303030"/>
                </a:solidFill>
                <a:latin typeface="Arial" panose="020B0604020202020204" pitchFamily="34" charset="0"/>
                <a:cs typeface="Arial" panose="020B0604020202020204" pitchFamily="34" charset="0"/>
              </a:rPr>
              <a:t>First Thursday of every month from 9 AM to 2 PM.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4"/>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18</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013011"/>
            <a:ext cx="1836161" cy="1137075"/>
            <a:chOff x="6397690" y="172862"/>
            <a:chExt cx="1836161" cy="1137075"/>
          </a:xfrm>
        </p:grpSpPr>
        <p:pic>
          <p:nvPicPr>
            <p:cNvPr id="12" name="Picture 11">
              <a:hlinkClick r:id="rId5"/>
              <a:extLst>
                <a:ext uri="{FF2B5EF4-FFF2-40B4-BE49-F238E27FC236}">
                  <a16:creationId xmlns:a16="http://schemas.microsoft.com/office/drawing/2014/main" id="{ED338262-8FDC-0F87-633D-D4C8876199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4947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0" y="5249729"/>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18</a:t>
            </a:r>
          </a:p>
        </p:txBody>
      </p:sp>
      <p:sp>
        <p:nvSpPr>
          <p:cNvPr id="9" name="object 6">
            <a:extLst>
              <a:ext uri="{FF2B5EF4-FFF2-40B4-BE49-F238E27FC236}">
                <a16:creationId xmlns:a16="http://schemas.microsoft.com/office/drawing/2014/main" id="{541DAD19-A4C7-170B-2291-D47BED6E60EE}"/>
              </a:ext>
            </a:extLst>
          </p:cNvPr>
          <p:cNvSpPr txBox="1"/>
          <p:nvPr/>
        </p:nvSpPr>
        <p:spPr>
          <a:xfrm>
            <a:off x="2057401" y="4213473"/>
            <a:ext cx="5029200" cy="906467"/>
          </a:xfrm>
          <a:prstGeom prst="rect">
            <a:avLst/>
          </a:prstGeom>
          <a:ln w="12700">
            <a:solidFill>
              <a:srgbClr val="B90000"/>
            </a:solidFill>
          </a:ln>
        </p:spPr>
        <p:txBody>
          <a:bodyPr vert="horz" wrap="square" lIns="0" tIns="0" rIns="0" bIns="0" rtlCol="0">
            <a:spAutoFit/>
          </a:bodyPr>
          <a:lstStyle/>
          <a:p>
            <a:pPr marL="84455">
              <a:lnSpc>
                <a:spcPts val="1800"/>
              </a:lnSpc>
            </a:pPr>
            <a:r>
              <a:rPr lang="en-US" sz="1400" b="1" spc="-5" dirty="0">
                <a:latin typeface="Arial"/>
                <a:cs typeface="Arial"/>
              </a:rPr>
              <a:t>Ron Averill</a:t>
            </a:r>
            <a:endParaRPr sz="1400" dirty="0">
              <a:latin typeface="Arial"/>
              <a:cs typeface="Arial"/>
            </a:endParaRPr>
          </a:p>
          <a:p>
            <a:pPr marL="84455" marR="1125220">
              <a:lnSpc>
                <a:spcPts val="1800"/>
              </a:lnSpc>
            </a:pPr>
            <a:r>
              <a:rPr lang="en-US" sz="1400" i="1" spc="-10" dirty="0">
                <a:latin typeface="Arial"/>
                <a:cs typeface="Arial"/>
              </a:rPr>
              <a:t>Member</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lang="en-US" sz="1400" spc="-5" dirty="0">
                <a:latin typeface="Arial"/>
                <a:cs typeface="Arial"/>
              </a:rPr>
              <a:t>269-2193</a:t>
            </a:r>
            <a:endParaRPr sz="1400" dirty="0">
              <a:latin typeface="Arial"/>
              <a:cs typeface="Arial"/>
            </a:endParaRPr>
          </a:p>
          <a:p>
            <a:pPr marL="85090">
              <a:lnSpc>
                <a:spcPts val="1800"/>
              </a:lnSpc>
            </a:pPr>
            <a:r>
              <a:rPr lang="en-US" sz="1400" dirty="0">
                <a:latin typeface="Arial"/>
                <a:cs typeface="Arial"/>
                <a:hlinkClick r:id="rId7"/>
              </a:rPr>
              <a:t>colronjanaverill@comcast.net</a:t>
            </a:r>
            <a:endParaRPr sz="1400" dirty="0">
              <a:latin typeface="Arial"/>
              <a:cs typeface="Arial"/>
            </a:endParaRP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extLst>
      <p:ext uri="{BB962C8B-B14F-4D97-AF65-F5344CB8AC3E}">
        <p14:creationId xmlns:p14="http://schemas.microsoft.com/office/powerpoint/2010/main" val="3049590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18</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18</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28600" y="2265417"/>
            <a:ext cx="6934200" cy="2916183"/>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18</a:t>
            </a:r>
          </a:p>
        </p:txBody>
      </p:sp>
      <p:sp>
        <p:nvSpPr>
          <p:cNvPr id="8" name="object 8">
            <a:extLst>
              <a:ext uri="{FF2B5EF4-FFF2-40B4-BE49-F238E27FC236}">
                <a16:creationId xmlns:a16="http://schemas.microsoft.com/office/drawing/2014/main" id="{FAB72DC5-BFCB-43DA-49B5-9D9581D964C6}"/>
              </a:ext>
            </a:extLst>
          </p:cNvPr>
          <p:cNvSpPr/>
          <p:nvPr/>
        </p:nvSpPr>
        <p:spPr>
          <a:xfrm>
            <a:off x="6591327" y="1676400"/>
            <a:ext cx="2019273" cy="1644702"/>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576" y="4065353"/>
            <a:ext cx="2910824" cy="852939"/>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2898409781"/>
              </p:ext>
            </p:extLst>
          </p:nvPr>
        </p:nvGraphicFramePr>
        <p:xfrm>
          <a:off x="6004576" y="49084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370840">
                <a:tc gridSpan="2">
                  <a:txBody>
                    <a:bodyPr/>
                    <a:lstStyle/>
                    <a:p>
                      <a:pPr algn="ctr"/>
                      <a:r>
                        <a:rPr lang="en-US" sz="1400" dirty="0">
                          <a:hlinkClick r:id="rId7"/>
                        </a:rPr>
                        <a:t>https://chehalisbasinstrategy.com/</a:t>
                      </a:r>
                      <a:endParaRPr lang="en-US" sz="14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425" y="4439780"/>
            <a:ext cx="2962283" cy="1199019"/>
          </a:xfrm>
          <a:prstGeom prst="rect">
            <a:avLst/>
          </a:prstGeom>
        </p:spPr>
      </p:pic>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18</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a:t>
            </a:r>
            <a:r>
              <a:rPr lang="en-US" spc="-5"/>
              <a:t>of 18</a:t>
            </a:r>
            <a:endParaRPr lang="en-US" spc="-5" dirty="0"/>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625475" lvl="1" indent="-285750">
              <a:buClr>
                <a:srgbClr val="FF0000"/>
              </a:buClr>
              <a:buFont typeface="Courier New" panose="02070309020205020404" pitchFamily="49" charset="0"/>
              <a:buChar char="o"/>
              <a:tabLst>
                <a:tab pos="268605"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18</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18</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18</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6-28-2022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867400" y="542916"/>
            <a:ext cx="2590800"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China Creek</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6-28-2022</a:t>
            </a:r>
            <a:endParaRPr lang="en-US" dirty="0"/>
          </a:p>
        </p:txBody>
      </p:sp>
      <p:pic>
        <p:nvPicPr>
          <p:cNvPr id="6" name="Picture 5">
            <a:extLst>
              <a:ext uri="{FF2B5EF4-FFF2-40B4-BE49-F238E27FC236}">
                <a16:creationId xmlns:a16="http://schemas.microsoft.com/office/drawing/2014/main" id="{E9AB26C4-936E-FCD3-8816-384FB128DCB2}"/>
              </a:ext>
            </a:extLst>
          </p:cNvPr>
          <p:cNvPicPr>
            <a:picLocks noChangeAspect="1"/>
          </p:cNvPicPr>
          <p:nvPr/>
        </p:nvPicPr>
        <p:blipFill>
          <a:blip r:embed="rId4"/>
          <a:stretch>
            <a:fillRect/>
          </a:stretch>
        </p:blipFill>
        <p:spPr>
          <a:xfrm>
            <a:off x="185554" y="2296362"/>
            <a:ext cx="3474809" cy="3266238"/>
          </a:xfrm>
          <a:prstGeom prst="rect">
            <a:avLst/>
          </a:prstGeom>
        </p:spPr>
      </p:pic>
      <p:pic>
        <p:nvPicPr>
          <p:cNvPr id="10" name="Picture 9">
            <a:extLst>
              <a:ext uri="{FF2B5EF4-FFF2-40B4-BE49-F238E27FC236}">
                <a16:creationId xmlns:a16="http://schemas.microsoft.com/office/drawing/2014/main" id="{44FDB2BE-3FE1-6055-E4C8-7589F70A2E6A}"/>
              </a:ext>
            </a:extLst>
          </p:cNvPr>
          <p:cNvPicPr>
            <a:picLocks noChangeAspect="1"/>
          </p:cNvPicPr>
          <p:nvPr/>
        </p:nvPicPr>
        <p:blipFill>
          <a:blip r:embed="rId5"/>
          <a:stretch>
            <a:fillRect/>
          </a:stretch>
        </p:blipFill>
        <p:spPr>
          <a:xfrm>
            <a:off x="4173983" y="1680234"/>
            <a:ext cx="2886587" cy="3089809"/>
          </a:xfrm>
          <a:prstGeom prst="rect">
            <a:avLst/>
          </a:prstGeom>
        </p:spPr>
      </p:pic>
      <p:sp>
        <p:nvSpPr>
          <p:cNvPr id="13" name="TextBox 12">
            <a:extLst>
              <a:ext uri="{FF2B5EF4-FFF2-40B4-BE49-F238E27FC236}">
                <a16:creationId xmlns:a16="http://schemas.microsoft.com/office/drawing/2014/main" id="{32068705-06E4-5C14-88C7-3501B9333866}"/>
              </a:ext>
            </a:extLst>
          </p:cNvPr>
          <p:cNvSpPr txBox="1"/>
          <p:nvPr/>
        </p:nvSpPr>
        <p:spPr>
          <a:xfrm>
            <a:off x="7162800" y="3429000"/>
            <a:ext cx="1222487"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June 28, 2021</a:t>
            </a:r>
          </a:p>
        </p:txBody>
      </p:sp>
      <p:sp>
        <p:nvSpPr>
          <p:cNvPr id="14" name="TextBox 13">
            <a:extLst>
              <a:ext uri="{FF2B5EF4-FFF2-40B4-BE49-F238E27FC236}">
                <a16:creationId xmlns:a16="http://schemas.microsoft.com/office/drawing/2014/main" id="{F57F4A9C-E10E-84A0-6107-EF2A98CF6913}"/>
              </a:ext>
            </a:extLst>
          </p:cNvPr>
          <p:cNvSpPr txBox="1"/>
          <p:nvPr/>
        </p:nvSpPr>
        <p:spPr>
          <a:xfrm>
            <a:off x="1922958" y="5105400"/>
            <a:ext cx="1676400" cy="261610"/>
          </a:xfrm>
          <a:prstGeom prst="rect">
            <a:avLst/>
          </a:prstGeom>
          <a:solidFill>
            <a:schemeClr val="bg1"/>
          </a:solidFill>
        </p:spPr>
        <p:txBody>
          <a:bodyPr wrap="square" rtlCol="0">
            <a:spAutoFit/>
          </a:bodyPr>
          <a:lstStyle/>
          <a:p>
            <a:r>
              <a:rPr lang="en-US" sz="1100" dirty="0">
                <a:latin typeface="Arial" panose="020B0604020202020204" pitchFamily="34" charset="0"/>
                <a:cs typeface="Arial" panose="020B0604020202020204" pitchFamily="34" charset="0"/>
              </a:rPr>
              <a:t>March 12, 2021</a:t>
            </a:r>
          </a:p>
        </p:txBody>
      </p:sp>
      <p:pic>
        <p:nvPicPr>
          <p:cNvPr id="3" name="Picture 2" descr="A picture containing text, sign&#10;&#10;Description automatically generated">
            <a:extLst>
              <a:ext uri="{FF2B5EF4-FFF2-40B4-BE49-F238E27FC236}">
                <a16:creationId xmlns:a16="http://schemas.microsoft.com/office/drawing/2014/main" id="{10D8D01B-0233-1C5C-C1BD-3BCE33D8E3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9825" y="4919141"/>
            <a:ext cx="2742052" cy="1542405"/>
          </a:xfrm>
          <a:prstGeom prst="rect">
            <a:avLst/>
          </a:prstGeom>
        </p:spPr>
      </p:pic>
    </p:spTree>
    <p:extLst>
      <p:ext uri="{BB962C8B-B14F-4D97-AF65-F5344CB8AC3E}">
        <p14:creationId xmlns:p14="http://schemas.microsoft.com/office/powerpoint/2010/main" val="1485991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5791200" y="430591"/>
            <a:ext cx="3058688"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NWS Gage Replacements</a:t>
            </a:r>
          </a:p>
        </p:txBody>
      </p:sp>
      <p:sp>
        <p:nvSpPr>
          <p:cNvPr id="12" name="Footer Placeholder 2">
            <a:extLst>
              <a:ext uri="{FF2B5EF4-FFF2-40B4-BE49-F238E27FC236}">
                <a16:creationId xmlns:a16="http://schemas.microsoft.com/office/drawing/2014/main" id="{60B57BD6-BEAC-761D-5F4F-ACAA3AAE63F3}"/>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pic>
        <p:nvPicPr>
          <p:cNvPr id="3" name="Picture 2">
            <a:extLst>
              <a:ext uri="{FF2B5EF4-FFF2-40B4-BE49-F238E27FC236}">
                <a16:creationId xmlns:a16="http://schemas.microsoft.com/office/drawing/2014/main" id="{FAD11227-4CF3-B5A8-F5A9-ED3B40EEA3FD}"/>
              </a:ext>
            </a:extLst>
          </p:cNvPr>
          <p:cNvPicPr>
            <a:picLocks noChangeAspect="1"/>
          </p:cNvPicPr>
          <p:nvPr/>
        </p:nvPicPr>
        <p:blipFill>
          <a:blip r:embed="rId4"/>
          <a:stretch>
            <a:fillRect/>
          </a:stretch>
        </p:blipFill>
        <p:spPr>
          <a:xfrm>
            <a:off x="2765524" y="2678423"/>
            <a:ext cx="3690103" cy="3567971"/>
          </a:xfrm>
          <a:prstGeom prst="rect">
            <a:avLst/>
          </a:prstGeom>
        </p:spPr>
      </p:pic>
      <p:sp>
        <p:nvSpPr>
          <p:cNvPr id="11" name="TextBox 10">
            <a:extLst>
              <a:ext uri="{FF2B5EF4-FFF2-40B4-BE49-F238E27FC236}">
                <a16:creationId xmlns:a16="http://schemas.microsoft.com/office/drawing/2014/main" id="{EE69B625-D492-4C25-F030-8E19CBE34D20}"/>
              </a:ext>
            </a:extLst>
          </p:cNvPr>
          <p:cNvSpPr txBox="1"/>
          <p:nvPr/>
        </p:nvSpPr>
        <p:spPr>
          <a:xfrm>
            <a:off x="6578260" y="4385110"/>
            <a:ext cx="2491764" cy="938719"/>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SKOOKUMCHUCK RIVER AT CENTRALIA, WA (GOES):</a:t>
            </a:r>
          </a:p>
          <a:p>
            <a:pPr algn="ctr"/>
            <a:r>
              <a:rPr lang="en-US" sz="1100" dirty="0">
                <a:latin typeface="Arial" panose="020B0604020202020204" pitchFamily="34" charset="0"/>
                <a:cs typeface="Arial" panose="020B0604020202020204" pitchFamily="34" charset="0"/>
                <a:hlinkClick r:id="rId5"/>
              </a:rPr>
              <a:t>https://chehalis.onerain.com/site/?site_id=22804&amp;site=23a7ceaa-7d6c-4453-b695-5bed3b415b94</a:t>
            </a:r>
            <a:endParaRPr lang="en-US" sz="11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7586920-FB04-8E64-10FE-31D5ECFFDF78}"/>
              </a:ext>
            </a:extLst>
          </p:cNvPr>
          <p:cNvPicPr>
            <a:picLocks noChangeAspect="1"/>
          </p:cNvPicPr>
          <p:nvPr/>
        </p:nvPicPr>
        <p:blipFill>
          <a:blip r:embed="rId6"/>
          <a:stretch>
            <a:fillRect/>
          </a:stretch>
        </p:blipFill>
        <p:spPr>
          <a:xfrm>
            <a:off x="6756078" y="1817940"/>
            <a:ext cx="1960338" cy="2581112"/>
          </a:xfrm>
          <a:prstGeom prst="rect">
            <a:avLst/>
          </a:prstGeom>
        </p:spPr>
      </p:pic>
      <p:sp>
        <p:nvSpPr>
          <p:cNvPr id="14" name="TextBox 13">
            <a:extLst>
              <a:ext uri="{FF2B5EF4-FFF2-40B4-BE49-F238E27FC236}">
                <a16:creationId xmlns:a16="http://schemas.microsoft.com/office/drawing/2014/main" id="{D754C099-7BD6-EB73-D5C8-2E3E4225A085}"/>
              </a:ext>
            </a:extLst>
          </p:cNvPr>
          <p:cNvSpPr txBox="1"/>
          <p:nvPr/>
        </p:nvSpPr>
        <p:spPr>
          <a:xfrm>
            <a:off x="73976" y="3929693"/>
            <a:ext cx="2431363" cy="938719"/>
          </a:xfrm>
          <a:prstGeom prst="rect">
            <a:avLst/>
          </a:prstGeom>
          <a:noFill/>
        </p:spPr>
        <p:txBody>
          <a:bodyPr wrap="square">
            <a:spAutoFit/>
          </a:bodyPr>
          <a:lstStyle/>
          <a:p>
            <a:pPr algn="ctr"/>
            <a:r>
              <a:rPr lang="en-US" sz="1100" dirty="0">
                <a:latin typeface="Arial" panose="020B0604020202020204" pitchFamily="34" charset="0"/>
                <a:cs typeface="Arial" panose="020B0604020202020204" pitchFamily="34" charset="0"/>
              </a:rPr>
              <a:t>CHEHALIS RIVER AT CENTRALIA, WA (GOES):</a:t>
            </a:r>
          </a:p>
          <a:p>
            <a:pPr algn="ctr"/>
            <a:r>
              <a:rPr lang="en-US" sz="1100" dirty="0">
                <a:latin typeface="Arial" panose="020B0604020202020204" pitchFamily="34" charset="0"/>
                <a:cs typeface="Arial" panose="020B0604020202020204" pitchFamily="34" charset="0"/>
                <a:hlinkClick r:id="rId7"/>
              </a:rPr>
              <a:t>https://chehalis.onerain.com/site/?site_id=22812&amp;site=49db3831-6517-40a1-9bdd-c86300c495e2</a:t>
            </a:r>
            <a:endParaRPr lang="en-US" b="1" dirty="0"/>
          </a:p>
        </p:txBody>
      </p:sp>
      <p:pic>
        <p:nvPicPr>
          <p:cNvPr id="18" name="Picture 17">
            <a:extLst>
              <a:ext uri="{FF2B5EF4-FFF2-40B4-BE49-F238E27FC236}">
                <a16:creationId xmlns:a16="http://schemas.microsoft.com/office/drawing/2014/main" id="{7E432BD2-D65D-072C-9AE9-95D1E2388DE5}"/>
              </a:ext>
            </a:extLst>
          </p:cNvPr>
          <p:cNvPicPr>
            <a:picLocks noChangeAspect="1"/>
          </p:cNvPicPr>
          <p:nvPr/>
        </p:nvPicPr>
        <p:blipFill>
          <a:blip r:embed="rId8"/>
          <a:stretch>
            <a:fillRect/>
          </a:stretch>
        </p:blipFill>
        <p:spPr>
          <a:xfrm>
            <a:off x="152400" y="1952057"/>
            <a:ext cx="2590800" cy="1997377"/>
          </a:xfrm>
          <a:prstGeom prst="rect">
            <a:avLst/>
          </a:prstGeom>
        </p:spPr>
      </p:pic>
    </p:spTree>
    <p:extLst>
      <p:ext uri="{BB962C8B-B14F-4D97-AF65-F5344CB8AC3E}">
        <p14:creationId xmlns:p14="http://schemas.microsoft.com/office/powerpoint/2010/main" val="1286763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16204-B47F-9A79-7ECC-D5963CF9A7B4}"/>
              </a:ext>
            </a:extLst>
          </p:cNvPr>
          <p:cNvPicPr>
            <a:picLocks noChangeAspect="1"/>
          </p:cNvPicPr>
          <p:nvPr/>
        </p:nvPicPr>
        <p:blipFill>
          <a:blip r:embed="rId3"/>
          <a:stretch>
            <a:fillRect/>
          </a:stretch>
        </p:blipFill>
        <p:spPr>
          <a:xfrm>
            <a:off x="4330532" y="1668414"/>
            <a:ext cx="4770593" cy="4793132"/>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18</a:t>
            </a:r>
          </a:p>
        </p:txBody>
      </p:sp>
      <p:sp>
        <p:nvSpPr>
          <p:cNvPr id="10" name="TextBox 9">
            <a:extLst>
              <a:ext uri="{FF2B5EF4-FFF2-40B4-BE49-F238E27FC236}">
                <a16:creationId xmlns:a16="http://schemas.microsoft.com/office/drawing/2014/main" id="{C23C043C-C7EF-0ECA-CBE5-C159CD8F01C3}"/>
              </a:ext>
            </a:extLst>
          </p:cNvPr>
          <p:cNvSpPr txBox="1"/>
          <p:nvPr/>
        </p:nvSpPr>
        <p:spPr>
          <a:xfrm>
            <a:off x="457200" y="3276600"/>
            <a:ext cx="3367131" cy="707886"/>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effectLst/>
                <a:latin typeface="Arial" panose="020B0604020202020204" pitchFamily="34" charset="0"/>
              </a:rPr>
              <a:t>Webcam</a:t>
            </a:r>
            <a:endParaRPr lang="en-US" sz="1200" dirty="0">
              <a:effectLst/>
              <a:latin typeface="Arial" panose="020B0604020202020204" pitchFamily="34" charset="0"/>
            </a:endParaRPr>
          </a:p>
          <a:p>
            <a:r>
              <a:rPr lang="en-US" sz="1200" dirty="0">
                <a:latin typeface="Arial" panose="020B0604020202020204" pitchFamily="34" charset="0"/>
                <a:cs typeface="Arial" panose="020B0604020202020204" pitchFamily="34" charset="0"/>
                <a:hlinkClick r:id="rId5"/>
              </a:rPr>
              <a:t>https://chehalis.onerain.com/dashboard/?dashboard=4a77124f-3311-4f07-963f-a3f302bf8335</a:t>
            </a:r>
            <a:endParaRPr lang="en-US" sz="1600" dirty="0">
              <a:latin typeface="Arial" panose="020B0604020202020204" pitchFamily="34" charset="0"/>
              <a:cs typeface="Arial" panose="020B0604020202020204" pitchFamily="34" charset="0"/>
            </a:endParaRPr>
          </a:p>
        </p:txBody>
      </p:sp>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spTree>
    <p:extLst>
      <p:ext uri="{BB962C8B-B14F-4D97-AF65-F5344CB8AC3E}">
        <p14:creationId xmlns:p14="http://schemas.microsoft.com/office/powerpoint/2010/main" val="177952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(Chehalis-Centralia)</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18</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791200" y="401708"/>
            <a:ext cx="312420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6-28-2022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6326252" y="3479950"/>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210678" y="4009468"/>
            <a:ext cx="3896000" cy="2154436"/>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 (~$9M annual in local and state tax revenues)</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Tree>
    <p:extLst>
      <p:ext uri="{BB962C8B-B14F-4D97-AF65-F5344CB8AC3E}">
        <p14:creationId xmlns:p14="http://schemas.microsoft.com/office/powerpoint/2010/main" val="3520808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3031</TotalTime>
  <Words>1608</Words>
  <Application>Microsoft Office PowerPoint</Application>
  <PresentationFormat>On-screen Show (4:3)</PresentationFormat>
  <Paragraphs>290</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480</cp:revision>
  <dcterms:created xsi:type="dcterms:W3CDTF">2014-07-10T07:00:35Z</dcterms:created>
  <dcterms:modified xsi:type="dcterms:W3CDTF">2022-06-28T12:14:33Z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