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2.jpg" ContentType="image/jpeg"/>
  <Override PartName="/ppt/notesSlides/notesSlide10.xml" ContentType="application/vnd.openxmlformats-officedocument.presentationml.notesSlide+xml"/>
  <Override PartName="/ppt/media/image23.jpg" ContentType="image/jpeg"/>
  <Override PartName="/ppt/media/image24.jpg" ContentType="image/jpeg"/>
  <Override PartName="/ppt/notesSlides/notesSlide11.xml" ContentType="application/vnd.openxmlformats-officedocument.presentationml.notesSlide+xml"/>
  <Override PartName="/ppt/media/image27.jpg" ContentType="image/jpeg"/>
  <Override PartName="/ppt/media/image29.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2.jpg" ContentType="image/jpeg"/>
  <Override PartName="/ppt/media/image63.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0" r:id="rId4"/>
    <p:sldId id="337" r:id="rId5"/>
    <p:sldId id="310" r:id="rId6"/>
    <p:sldId id="342" r:id="rId7"/>
    <p:sldId id="345" r:id="rId8"/>
    <p:sldId id="347" r:id="rId9"/>
    <p:sldId id="346" r:id="rId10"/>
    <p:sldId id="343" r:id="rId11"/>
    <p:sldId id="339" r:id="rId12"/>
    <p:sldId id="340" r:id="rId13"/>
    <p:sldId id="330" r:id="rId14"/>
    <p:sldId id="338" r:id="rId15"/>
    <p:sldId id="332" r:id="rId16"/>
    <p:sldId id="267" r:id="rId17"/>
    <p:sldId id="335" r:id="rId18"/>
    <p:sldId id="296" r:id="rId19"/>
    <p:sldId id="297" r:id="rId20"/>
    <p:sldId id="311" r:id="rId21"/>
    <p:sldId id="264" r:id="rId22"/>
    <p:sldId id="261" r:id="rId2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7/11/2022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0002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7/11/2022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7/11/2022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7/11/2022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7/11/2022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7/11/2022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7/11/2022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hyperlink" Target="https://www.ezview.wa.gov/site/alias__1782/34858/overview.aspx" TargetMode="External"/><Relationship Id="rId3" Type="http://schemas.openxmlformats.org/officeDocument/2006/relationships/image" Target="../media/image5.jpg"/><Relationship Id="rId7" Type="http://schemas.openxmlformats.org/officeDocument/2006/relationships/hyperlink" Target="https://www.ezview.wa.gov/site/alias__1492/35040/default.aspx#peel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10" Type="http://schemas.openxmlformats.org/officeDocument/2006/relationships/image" Target="../media/image35.jpeg"/><Relationship Id="rId4" Type="http://schemas.openxmlformats.org/officeDocument/2006/relationships/image" Target="../media/image31.png"/><Relationship Id="rId9" Type="http://schemas.openxmlformats.org/officeDocument/2006/relationships/hyperlink" Target="https://chehalis.onerain.com/upload/files/6a9bf8e2-f04b-4165-8a9f-ce031d5db6b4.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jp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7.png"/><Relationship Id="rId10" Type="http://schemas.openxmlformats.org/officeDocument/2006/relationships/image" Target="../media/image35.jpeg"/><Relationship Id="rId4" Type="http://schemas.openxmlformats.org/officeDocument/2006/relationships/image" Target="../media/image36.png"/><Relationship Id="rId9" Type="http://schemas.openxmlformats.org/officeDocument/2006/relationships/hyperlink" Target="https://chehalis.onerain.com/upload/files/6a9bf8e2-f04b-4165-8a9f-ce031d5db6b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ezview.wa.gov/site/alias__1492/37643/local_resolutions.aspx" TargetMode="External"/></Relationships>
</file>

<file path=ppt/slides/_rels/slide16.xml.rels><?xml version="1.0" encoding="UTF-8" standalone="yes"?>
<Relationships xmlns="http://schemas.openxmlformats.org/package/2006/relationships"><Relationship Id="rId13" Type="http://schemas.openxmlformats.org/officeDocument/2006/relationships/image" Target="../media/image50.jpg"/><Relationship Id="rId18" Type="http://schemas.openxmlformats.org/officeDocument/2006/relationships/image" Target="../media/image55.png"/><Relationship Id="rId26" Type="http://schemas.openxmlformats.org/officeDocument/2006/relationships/image" Target="../media/image62.jpg"/><Relationship Id="rId3" Type="http://schemas.openxmlformats.org/officeDocument/2006/relationships/image" Target="../media/image9.png"/><Relationship Id="rId21" Type="http://schemas.openxmlformats.org/officeDocument/2006/relationships/image" Target="../media/image58.png"/><Relationship Id="rId34" Type="http://schemas.openxmlformats.org/officeDocument/2006/relationships/image" Target="../media/image67.PNG"/><Relationship Id="rId7" Type="http://schemas.openxmlformats.org/officeDocument/2006/relationships/image" Target="../media/image44.jpg"/><Relationship Id="rId12" Type="http://schemas.openxmlformats.org/officeDocument/2006/relationships/image" Target="../media/image49.jpg"/><Relationship Id="rId17" Type="http://schemas.openxmlformats.org/officeDocument/2006/relationships/image" Target="../media/image54.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6.xml"/><Relationship Id="rId16" Type="http://schemas.openxmlformats.org/officeDocument/2006/relationships/image" Target="../media/image53.jpg"/><Relationship Id="rId20" Type="http://schemas.openxmlformats.org/officeDocument/2006/relationships/image" Target="../media/image57.jpg"/><Relationship Id="rId29" Type="http://schemas.openxmlformats.org/officeDocument/2006/relationships/image" Target="../media/image65.svg"/><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png"/><Relationship Id="rId24" Type="http://schemas.openxmlformats.org/officeDocument/2006/relationships/image" Target="../media/image61.jpg"/><Relationship Id="rId32" Type="http://schemas.openxmlformats.org/officeDocument/2006/relationships/image" Target="../media/image8.svg"/><Relationship Id="rId5" Type="http://schemas.openxmlformats.org/officeDocument/2006/relationships/image" Target="../media/image42.jpg"/><Relationship Id="rId15" Type="http://schemas.openxmlformats.org/officeDocument/2006/relationships/image" Target="../media/image52.jpg"/><Relationship Id="rId23" Type="http://schemas.openxmlformats.org/officeDocument/2006/relationships/image" Target="../media/image60.png"/><Relationship Id="rId28" Type="http://schemas.openxmlformats.org/officeDocument/2006/relationships/image" Target="../media/image64.png"/><Relationship Id="rId10" Type="http://schemas.openxmlformats.org/officeDocument/2006/relationships/image" Target="../media/image47.png"/><Relationship Id="rId19" Type="http://schemas.openxmlformats.org/officeDocument/2006/relationships/image" Target="../media/image56.jpg"/><Relationship Id="rId31" Type="http://schemas.openxmlformats.org/officeDocument/2006/relationships/image" Target="../media/image7.png"/><Relationship Id="rId4" Type="http://schemas.openxmlformats.org/officeDocument/2006/relationships/image" Target="../media/image41.png"/><Relationship Id="rId9" Type="http://schemas.openxmlformats.org/officeDocument/2006/relationships/image" Target="../media/image46.jpg"/><Relationship Id="rId14" Type="http://schemas.openxmlformats.org/officeDocument/2006/relationships/image" Target="../media/image51.jpg"/><Relationship Id="rId22" Type="http://schemas.openxmlformats.org/officeDocument/2006/relationships/image" Target="../media/image59.jpg"/><Relationship Id="rId27" Type="http://schemas.openxmlformats.org/officeDocument/2006/relationships/image" Target="../media/image63.jpg"/><Relationship Id="rId30" Type="http://schemas.openxmlformats.org/officeDocument/2006/relationships/image" Target="../media/image66.PNG"/><Relationship Id="rId35" Type="http://schemas.openxmlformats.org/officeDocument/2006/relationships/image" Target="../media/image68.png"/><Relationship Id="rId8"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hehalis.onerain.com/upload/files/6a9bf8e2-f04b-4165-8a9f-ce031d5db6b4.pdf" TargetMode="External"/><Relationship Id="rId5" Type="http://schemas.openxmlformats.org/officeDocument/2006/relationships/hyperlink" Target="http://www.chehalisriverflood.com/" TargetMode="External"/><Relationship Id="rId4" Type="http://schemas.openxmlformats.org/officeDocument/2006/relationships/hyperlink" Target="https://www.ezview.wa.gov/site/alias__1492/37773/2023-25-local-projects-recruitment-process.asp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tketchum@ci.chehalis.wa.u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app.leg.wa.gov/RCW/default.aspx?cite=43.21A.730"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20.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10" Type="http://schemas.openxmlformats.org/officeDocument/2006/relationships/image" Target="../media/image5.jpg"/><Relationship Id="rId4" Type="http://schemas.openxmlformats.org/officeDocument/2006/relationships/image" Target="../media/image71.jpg"/><Relationship Id="rId9"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Chehalis</a:t>
            </a:r>
          </a:p>
          <a:p>
            <a:pPr marL="12700" marR="5080" indent="-12700" algn="ctr">
              <a:lnSpc>
                <a:spcPct val="135000"/>
              </a:lnSpc>
            </a:pPr>
            <a:r>
              <a:rPr lang="en-US" b="1" spc="-10" dirty="0">
                <a:solidFill>
                  <a:srgbClr val="303030"/>
                </a:solidFill>
                <a:latin typeface="Arial"/>
                <a:cs typeface="Arial"/>
              </a:rPr>
              <a:t>July 11,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19</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(Boistfort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Boistfort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7-11-2022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114800"/>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1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(Pe Ell)</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486400" y="430591"/>
            <a:ext cx="29718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(2014) – </a:t>
            </a:r>
            <a:r>
              <a:rPr lang="en-US" sz="1600" dirty="0">
                <a:latin typeface="Arial" panose="020B0604020202020204" pitchFamily="34" charset="0"/>
                <a:cs typeface="Arial" panose="020B0604020202020204" pitchFamily="34" charset="0"/>
              </a:rPr>
              <a:t>WWTP Flood Prevention Dike Project</a:t>
            </a:r>
          </a:p>
        </p:txBody>
      </p:sp>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pic>
        <p:nvPicPr>
          <p:cNvPr id="3" name="Picture 2" descr="A kitchen with blue cabinets&#10;&#10;Description automatically generated with medium confidence">
            <a:extLst>
              <a:ext uri="{FF2B5EF4-FFF2-40B4-BE49-F238E27FC236}">
                <a16:creationId xmlns:a16="http://schemas.microsoft.com/office/drawing/2014/main" id="{36AD21CB-611E-0217-7257-76E92A6CE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81" y="4139746"/>
            <a:ext cx="2833676" cy="2114359"/>
          </a:xfrm>
          <a:prstGeom prst="rect">
            <a:avLst/>
          </a:prstGeom>
        </p:spPr>
      </p:pic>
      <p:pic>
        <p:nvPicPr>
          <p:cNvPr id="6" name="Picture 5" descr="A sign on the side of a road&#10;&#10;Description automatically generated with medium confidence">
            <a:extLst>
              <a:ext uri="{FF2B5EF4-FFF2-40B4-BE49-F238E27FC236}">
                <a16:creationId xmlns:a16="http://schemas.microsoft.com/office/drawing/2014/main" id="{57C60CE9-59CB-A0F0-330C-D10CAA5D35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351" t="16759" r="21578" b="13028"/>
          <a:stretch/>
        </p:blipFill>
        <p:spPr>
          <a:xfrm>
            <a:off x="1371601" y="1709998"/>
            <a:ext cx="3524978" cy="2356787"/>
          </a:xfrm>
          <a:prstGeom prst="rect">
            <a:avLst/>
          </a:prstGeom>
        </p:spPr>
      </p:pic>
      <p:pic>
        <p:nvPicPr>
          <p:cNvPr id="11" name="Picture 10" descr="A picture containing grass, sky, outdoor, field&#10;&#10;Description automatically generated">
            <a:extLst>
              <a:ext uri="{FF2B5EF4-FFF2-40B4-BE49-F238E27FC236}">
                <a16:creationId xmlns:a16="http://schemas.microsoft.com/office/drawing/2014/main" id="{C480E865-5C33-B17C-509D-014091AC6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1" y="1709998"/>
            <a:ext cx="3146430" cy="2356786"/>
          </a:xfrm>
          <a:prstGeom prst="rect">
            <a:avLst/>
          </a:prstGeom>
        </p:spPr>
      </p:pic>
      <p:sp>
        <p:nvSpPr>
          <p:cNvPr id="19" name="Text Placeholder 9">
            <a:extLst>
              <a:ext uri="{FF2B5EF4-FFF2-40B4-BE49-F238E27FC236}">
                <a16:creationId xmlns:a16="http://schemas.microsoft.com/office/drawing/2014/main" id="{3EAC588A-39A7-C113-E553-5B7F1C230D69}"/>
              </a:ext>
            </a:extLst>
          </p:cNvPr>
          <p:cNvSpPr>
            <a:spLocks noGrp="1"/>
          </p:cNvSpPr>
          <p:nvPr>
            <p:ph type="body" idx="1"/>
          </p:nvPr>
        </p:nvSpPr>
        <p:spPr>
          <a:xfrm>
            <a:off x="3276600" y="4139746"/>
            <a:ext cx="5867400" cy="2585323"/>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Project = Design/construct 900’ dike (between Chehalis r. and WWTP).</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Cost = $521,000.</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Photos = </a:t>
            </a:r>
            <a:r>
              <a:rPr lang="en-US" sz="1400" b="0" dirty="0">
                <a:solidFill>
                  <a:schemeClr val="tx1"/>
                </a:solidFill>
                <a:latin typeface="Arial" panose="020B0604020202020204" pitchFamily="34" charset="0"/>
                <a:cs typeface="Arial" panose="020B0604020202020204" pitchFamily="34" charset="0"/>
                <a:hlinkClick r:id="rId7"/>
              </a:rPr>
              <a:t>https://www.ezview.wa.gov/site/alias__1492/35040/default.aspx#peell</a:t>
            </a:r>
            <a:r>
              <a:rPr lang="en-US" sz="1400" b="0" dirty="0">
                <a:solidFill>
                  <a:schemeClr val="tx1"/>
                </a:solidFill>
                <a:latin typeface="Arial" panose="020B0604020202020204" pitchFamily="34" charset="0"/>
                <a:cs typeface="Arial" panose="020B0604020202020204" pitchFamily="34" charset="0"/>
              </a:rPr>
              <a:t>.</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Website = </a:t>
            </a:r>
            <a:r>
              <a:rPr lang="en-US" sz="1400" b="0" dirty="0">
                <a:solidFill>
                  <a:schemeClr val="tx1"/>
                </a:solidFill>
                <a:latin typeface="Arial" panose="020B0604020202020204" pitchFamily="34" charset="0"/>
                <a:cs typeface="Arial" panose="020B0604020202020204" pitchFamily="34" charset="0"/>
                <a:hlinkClick r:id="rId8"/>
              </a:rPr>
              <a:t>https://www.ezview.wa.gov/site/alias__1782/34858/overview.aspx</a:t>
            </a:r>
            <a:endParaRPr lang="en-US"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213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19</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19</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19</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15</a:t>
            </a:fld>
            <a:r>
              <a:rPr lang="en-US" spc="-5" dirty="0"/>
              <a:t> of 19</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7-11-2022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Office of Chehalis Basin, 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19</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693319"/>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issued June 30, 2022 (due 8/03/2022).</a:t>
            </a:r>
          </a:p>
          <a:p>
            <a:pPr marL="469900" lvl="1">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hlinkClick r:id="rId4"/>
              </a:rPr>
              <a:t>https://www.ezview.wa.gov/site/alias__1492/37773/2023-25-local-projects-recruitment-process.aspx</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12700">
              <a:lnSpc>
                <a:spcPct val="100000"/>
              </a:lnSpc>
              <a:buClr>
                <a:schemeClr val="tx1"/>
              </a:buClr>
              <a:buSzPct val="100000"/>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5"/>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19</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6"/>
              <a:extLst>
                <a:ext uri="{FF2B5EF4-FFF2-40B4-BE49-F238E27FC236}">
                  <a16:creationId xmlns:a16="http://schemas.microsoft.com/office/drawing/2014/main" id="{ED338262-8FDC-0F87-633D-D4C887619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5319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5257800"/>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19</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
        <p:nvSpPr>
          <p:cNvPr id="9" name="object 4">
            <a:extLst>
              <a:ext uri="{FF2B5EF4-FFF2-40B4-BE49-F238E27FC236}">
                <a16:creationId xmlns:a16="http://schemas.microsoft.com/office/drawing/2014/main" id="{A499401E-C369-406A-4F0F-1D03CF5DA162}"/>
              </a:ext>
            </a:extLst>
          </p:cNvPr>
          <p:cNvSpPr txBox="1"/>
          <p:nvPr/>
        </p:nvSpPr>
        <p:spPr>
          <a:xfrm>
            <a:off x="2057402" y="4220913"/>
            <a:ext cx="5029200" cy="906467"/>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Tony Ketchum</a:t>
            </a:r>
            <a:r>
              <a:rPr lang="en-US" sz="1400" b="1" dirty="0">
                <a:latin typeface="Arial"/>
                <a:cs typeface="Arial"/>
              </a:rPr>
              <a:t>, </a:t>
            </a:r>
            <a:r>
              <a:rPr lang="en-US" sz="1400" b="1" i="1" dirty="0">
                <a:latin typeface="Arial"/>
                <a:cs typeface="Arial"/>
              </a:rPr>
              <a:t>Chehalis Representative</a:t>
            </a:r>
            <a:endParaRPr sz="1400" i="1" dirty="0">
              <a:latin typeface="Arial"/>
              <a:cs typeface="Arial"/>
            </a:endParaRP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269-2818</a:t>
            </a:r>
          </a:p>
          <a:p>
            <a:pPr marL="85090">
              <a:lnSpc>
                <a:spcPts val="1800"/>
              </a:lnSpc>
            </a:pPr>
            <a:r>
              <a:rPr lang="en-US" sz="1400" dirty="0">
                <a:latin typeface="Arial"/>
                <a:cs typeface="Arial"/>
                <a:hlinkClick r:id="rId7"/>
              </a:rPr>
              <a:t>tketchum@ci.chehalis.wa.us</a:t>
            </a:r>
            <a:endParaRPr sz="1400" dirty="0">
              <a:latin typeface="Arial"/>
              <a:cs typeface="Arial"/>
            </a:endParaRPr>
          </a:p>
        </p:txBody>
      </p:sp>
    </p:spTree>
    <p:extLst>
      <p:ext uri="{BB962C8B-B14F-4D97-AF65-F5344CB8AC3E}">
        <p14:creationId xmlns:p14="http://schemas.microsoft.com/office/powerpoint/2010/main" val="304959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19</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64367" y="2229154"/>
            <a:ext cx="8115300" cy="1969770"/>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endParaRPr lang="en-US" sz="1600"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19</a:t>
            </a:r>
          </a:p>
        </p:txBody>
      </p:sp>
      <p:sp>
        <p:nvSpPr>
          <p:cNvPr id="8" name="object 8">
            <a:extLst>
              <a:ext uri="{FF2B5EF4-FFF2-40B4-BE49-F238E27FC236}">
                <a16:creationId xmlns:a16="http://schemas.microsoft.com/office/drawing/2014/main" id="{FAB72DC5-BFCB-43DA-49B5-9D9581D964C6}"/>
              </a:ext>
            </a:extLst>
          </p:cNvPr>
          <p:cNvSpPr/>
          <p:nvPr/>
        </p:nvSpPr>
        <p:spPr>
          <a:xfrm>
            <a:off x="4786162" y="1756346"/>
            <a:ext cx="1675181" cy="1573185"/>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6894" y="4832007"/>
            <a:ext cx="2514601" cy="736837"/>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3489363816"/>
              </p:ext>
            </p:extLst>
          </p:nvPr>
        </p:nvGraphicFramePr>
        <p:xfrm>
          <a:off x="6478450" y="5533699"/>
          <a:ext cx="2514600" cy="7924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120013491"/>
                    </a:ext>
                  </a:extLst>
                </a:gridCol>
                <a:gridCol w="1257300">
                  <a:extLst>
                    <a:ext uri="{9D8B030D-6E8A-4147-A177-3AD203B41FA5}">
                      <a16:colId xmlns:a16="http://schemas.microsoft.com/office/drawing/2014/main" val="1877554553"/>
                    </a:ext>
                  </a:extLst>
                </a:gridCol>
              </a:tblGrid>
              <a:tr h="498231">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263769">
                <a:tc gridSpan="2">
                  <a:txBody>
                    <a:bodyPr/>
                    <a:lstStyle/>
                    <a:p>
                      <a:pPr algn="ctr"/>
                      <a:r>
                        <a:rPr lang="en-US" sz="1200" dirty="0">
                          <a:hlinkClick r:id="rId7"/>
                        </a:rPr>
                        <a:t>https://chehalisbasinstrategy.com/</a:t>
                      </a:r>
                      <a:endParaRPr lang="en-US" sz="12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93" y="3724470"/>
            <a:ext cx="2492893" cy="1009027"/>
          </a:xfrm>
          <a:prstGeom prst="rect">
            <a:avLst/>
          </a:prstGeom>
        </p:spPr>
      </p:pic>
      <p:sp>
        <p:nvSpPr>
          <p:cNvPr id="7" name="TextBox 6">
            <a:extLst>
              <a:ext uri="{FF2B5EF4-FFF2-40B4-BE49-F238E27FC236}">
                <a16:creationId xmlns:a16="http://schemas.microsoft.com/office/drawing/2014/main" id="{8BF6A3FF-E332-C14C-5975-D83C71916817}"/>
              </a:ext>
            </a:extLst>
          </p:cNvPr>
          <p:cNvSpPr txBox="1"/>
          <p:nvPr/>
        </p:nvSpPr>
        <p:spPr>
          <a:xfrm>
            <a:off x="1866900" y="4417942"/>
            <a:ext cx="4495800" cy="1815882"/>
          </a:xfrm>
          <a:prstGeom prst="rect">
            <a:avLst/>
          </a:prstGeom>
          <a:noFill/>
          <a:ln w="19050">
            <a:solidFill>
              <a:schemeClr val="accent1"/>
            </a:solidFill>
          </a:ln>
        </p:spPr>
        <p:txBody>
          <a:bodyPr wrap="square" rtlCol="0">
            <a:spAutoFit/>
          </a:bodyPr>
          <a:lstStyle/>
          <a:p>
            <a:pPr marL="12700" marR="0" lvl="0" algn="ctr"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State Law</a:t>
            </a:r>
          </a:p>
          <a:p>
            <a:pPr marL="12700" marR="0" lvl="0"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“The primary purpose of the office is to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aggressively pursue</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implementation of an </a:t>
            </a:r>
            <a:r>
              <a:rPr kumimoji="0" lang="en-US" sz="1600" b="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integrated strategy</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and administer funding for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long-term flood damage reduction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and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aquatic species restoration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 the Chehalis </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river basin.” (</a:t>
            </a:r>
            <a:r>
              <a:rPr kumimoji="0" lang="en-US" sz="1600" b="0" i="1"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hlinkClick r:id="rId9"/>
              </a:rPr>
              <a:t>RCW 43.21A.730</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19</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19</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22</a:t>
            </a:fld>
            <a:r>
              <a:rPr lang="en-US" spc="-5" dirty="0"/>
              <a:t> of 19</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569913" lvl="1" indent="-230188">
              <a:buClr>
                <a:srgbClr val="FF0000"/>
              </a:buClr>
              <a:buFont typeface="Courier New" panose="02070309020205020404" pitchFamily="49" charset="0"/>
              <a:buChar char="o"/>
              <a:tabLst>
                <a:tab pos="344488"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19</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19</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19</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7-11-2022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876800" y="401708"/>
            <a:ext cx="4038601"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6326252" y="3479950"/>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210678" y="4009468"/>
            <a:ext cx="3896000" cy="2154436"/>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 (~$9M annual in local and state tax revenues)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Tree>
    <p:extLst>
      <p:ext uri="{BB962C8B-B14F-4D97-AF65-F5344CB8AC3E}">
        <p14:creationId xmlns:p14="http://schemas.microsoft.com/office/powerpoint/2010/main" val="352080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19</a:t>
            </a:r>
          </a:p>
        </p:txBody>
      </p:sp>
      <p:sp>
        <p:nvSpPr>
          <p:cNvPr id="10" name="TextBox 9">
            <a:extLst>
              <a:ext uri="{FF2B5EF4-FFF2-40B4-BE49-F238E27FC236}">
                <a16:creationId xmlns:a16="http://schemas.microsoft.com/office/drawing/2014/main" id="{C23C043C-C7EF-0ECA-CBE5-C159CD8F01C3}"/>
              </a:ext>
            </a:extLst>
          </p:cNvPr>
          <p:cNvSpPr txBox="1"/>
          <p:nvPr/>
        </p:nvSpPr>
        <p:spPr>
          <a:xfrm>
            <a:off x="5181600" y="430591"/>
            <a:ext cx="3668288"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Flood Storage Project</a:t>
            </a:r>
          </a:p>
        </p:txBody>
      </p:sp>
      <p:sp>
        <p:nvSpPr>
          <p:cNvPr id="12" name="Footer Placeholder 2">
            <a:extLst>
              <a:ext uri="{FF2B5EF4-FFF2-40B4-BE49-F238E27FC236}">
                <a16:creationId xmlns:a16="http://schemas.microsoft.com/office/drawing/2014/main" id="{60B57BD6-BEAC-761D-5F4F-ACAA3AAE63F3}"/>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pic>
        <p:nvPicPr>
          <p:cNvPr id="3" name="Picture 2">
            <a:extLst>
              <a:ext uri="{FF2B5EF4-FFF2-40B4-BE49-F238E27FC236}">
                <a16:creationId xmlns:a16="http://schemas.microsoft.com/office/drawing/2014/main" id="{0CD88904-8C35-3898-0D95-B788C79464A9}"/>
              </a:ext>
            </a:extLst>
          </p:cNvPr>
          <p:cNvPicPr>
            <a:picLocks noChangeAspect="1"/>
          </p:cNvPicPr>
          <p:nvPr/>
        </p:nvPicPr>
        <p:blipFill>
          <a:blip r:embed="rId4"/>
          <a:stretch>
            <a:fillRect/>
          </a:stretch>
        </p:blipFill>
        <p:spPr>
          <a:xfrm>
            <a:off x="1066800" y="1632857"/>
            <a:ext cx="4408789" cy="4611312"/>
          </a:xfrm>
          <a:prstGeom prst="rect">
            <a:avLst/>
          </a:prstGeom>
          <a:ln>
            <a:solidFill>
              <a:schemeClr val="accent1"/>
            </a:solidFill>
          </a:ln>
        </p:spPr>
      </p:pic>
      <p:pic>
        <p:nvPicPr>
          <p:cNvPr id="6" name="Picture 5">
            <a:extLst>
              <a:ext uri="{FF2B5EF4-FFF2-40B4-BE49-F238E27FC236}">
                <a16:creationId xmlns:a16="http://schemas.microsoft.com/office/drawing/2014/main" id="{F474D1AF-95CB-86E7-EA43-576F4A215CA4}"/>
              </a:ext>
            </a:extLst>
          </p:cNvPr>
          <p:cNvPicPr>
            <a:picLocks noChangeAspect="1"/>
          </p:cNvPicPr>
          <p:nvPr/>
        </p:nvPicPr>
        <p:blipFill>
          <a:blip r:embed="rId5"/>
          <a:stretch>
            <a:fillRect/>
          </a:stretch>
        </p:blipFill>
        <p:spPr>
          <a:xfrm>
            <a:off x="5562600" y="1600200"/>
            <a:ext cx="3550298" cy="4728121"/>
          </a:xfrm>
          <a:prstGeom prst="rect">
            <a:avLst/>
          </a:prstGeom>
        </p:spPr>
      </p:pic>
    </p:spTree>
    <p:extLst>
      <p:ext uri="{BB962C8B-B14F-4D97-AF65-F5344CB8AC3E}">
        <p14:creationId xmlns:p14="http://schemas.microsoft.com/office/powerpoint/2010/main" val="1686000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 Industrial Park)</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229100" y="405708"/>
            <a:ext cx="48387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Chehalis Industrial Park:</a:t>
            </a:r>
          </a:p>
          <a:p>
            <a:r>
              <a:rPr lang="en-US" sz="1600" dirty="0">
                <a:latin typeface="Arial" panose="020B0604020202020204" pitchFamily="34" charset="0"/>
                <a:cs typeface="Arial" panose="020B0604020202020204" pitchFamily="34" charset="0"/>
              </a:rPr>
              <a:t>“Regionalized Floodwater Management Approach”</a:t>
            </a:r>
          </a:p>
        </p:txBody>
      </p:sp>
      <p:pic>
        <p:nvPicPr>
          <p:cNvPr id="13" name="Picture 12" descr="A high angle view of a flooded area&#10;&#10;Description automatically generated with low confidence">
            <a:extLst>
              <a:ext uri="{FF2B5EF4-FFF2-40B4-BE49-F238E27FC236}">
                <a16:creationId xmlns:a16="http://schemas.microsoft.com/office/drawing/2014/main" id="{2D258486-5B72-CD23-969B-606F54135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486" y="5269725"/>
            <a:ext cx="1973714" cy="1479100"/>
          </a:xfrm>
          <a:prstGeom prst="rect">
            <a:avLst/>
          </a:prstGeom>
          <a:ln>
            <a:solidFill>
              <a:schemeClr val="accent1"/>
            </a:solidFill>
          </a:ln>
        </p:spPr>
      </p:pic>
      <p:sp>
        <p:nvSpPr>
          <p:cNvPr id="17" name="TextBox 16">
            <a:extLst>
              <a:ext uri="{FF2B5EF4-FFF2-40B4-BE49-F238E27FC236}">
                <a16:creationId xmlns:a16="http://schemas.microsoft.com/office/drawing/2014/main" id="{A0FD9ADC-3411-5F61-FF94-C0E3C291EE90}"/>
              </a:ext>
            </a:extLst>
          </p:cNvPr>
          <p:cNvSpPr txBox="1"/>
          <p:nvPr/>
        </p:nvSpPr>
        <p:spPr>
          <a:xfrm>
            <a:off x="3598762" y="5747665"/>
            <a:ext cx="2732094"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2019 Flooding, Rick Rouse</a:t>
            </a:r>
          </a:p>
        </p:txBody>
      </p:sp>
      <p:pic>
        <p:nvPicPr>
          <p:cNvPr id="18" name="Picture 17" descr="Map&#10;&#10;Description automatically generated">
            <a:extLst>
              <a:ext uri="{FF2B5EF4-FFF2-40B4-BE49-F238E27FC236}">
                <a16:creationId xmlns:a16="http://schemas.microsoft.com/office/drawing/2014/main" id="{6B95F3BC-241A-CD31-E2E2-EEB5B20AD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388" y="1641786"/>
            <a:ext cx="5955240" cy="3297950"/>
          </a:xfrm>
          <a:prstGeom prst="rect">
            <a:avLst/>
          </a:prstGeom>
        </p:spPr>
      </p:pic>
      <p:sp>
        <p:nvSpPr>
          <p:cNvPr id="22" name="TextBox 21">
            <a:extLst>
              <a:ext uri="{FF2B5EF4-FFF2-40B4-BE49-F238E27FC236}">
                <a16:creationId xmlns:a16="http://schemas.microsoft.com/office/drawing/2014/main" id="{8DEEAAA9-84C4-9788-3A71-E5FDD7B9B65B}"/>
              </a:ext>
            </a:extLst>
          </p:cNvPr>
          <p:cNvSpPr txBox="1"/>
          <p:nvPr/>
        </p:nvSpPr>
        <p:spPr>
          <a:xfrm>
            <a:off x="3111529" y="4876800"/>
            <a:ext cx="5943099"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Vicinity Topography, Lewis County GIS Web Map</a:t>
            </a:r>
          </a:p>
        </p:txBody>
      </p:sp>
      <p:pic>
        <p:nvPicPr>
          <p:cNvPr id="23" name="Picture 22">
            <a:extLst>
              <a:ext uri="{FF2B5EF4-FFF2-40B4-BE49-F238E27FC236}">
                <a16:creationId xmlns:a16="http://schemas.microsoft.com/office/drawing/2014/main" id="{A1F44129-927C-F057-3168-03AD7C3024D1}"/>
              </a:ext>
            </a:extLst>
          </p:cNvPr>
          <p:cNvPicPr>
            <a:picLocks noChangeAspect="1"/>
          </p:cNvPicPr>
          <p:nvPr/>
        </p:nvPicPr>
        <p:blipFill>
          <a:blip r:embed="rId6"/>
          <a:stretch>
            <a:fillRect/>
          </a:stretch>
        </p:blipFill>
        <p:spPr>
          <a:xfrm>
            <a:off x="70866" y="1839999"/>
            <a:ext cx="2969797" cy="3406398"/>
          </a:xfrm>
          <a:prstGeom prst="rect">
            <a:avLst/>
          </a:prstGeom>
          <a:ln>
            <a:solidFill>
              <a:schemeClr val="accent1"/>
            </a:solidFill>
          </a:ln>
        </p:spPr>
      </p:pic>
      <p:sp>
        <p:nvSpPr>
          <p:cNvPr id="12" name="Footer Placeholder 2">
            <a:extLst>
              <a:ext uri="{FF2B5EF4-FFF2-40B4-BE49-F238E27FC236}">
                <a16:creationId xmlns:a16="http://schemas.microsoft.com/office/drawing/2014/main" id="{DAE5A36A-D13D-79DC-CA8F-B8B227DFC4AC}"/>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extLst>
      <p:ext uri="{BB962C8B-B14F-4D97-AF65-F5344CB8AC3E}">
        <p14:creationId xmlns:p14="http://schemas.microsoft.com/office/powerpoint/2010/main" val="387586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562600" y="542916"/>
            <a:ext cx="2895600"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China Creek</a:t>
            </a:r>
          </a:p>
        </p:txBody>
      </p:sp>
      <p:pic>
        <p:nvPicPr>
          <p:cNvPr id="6" name="Picture 5">
            <a:extLst>
              <a:ext uri="{FF2B5EF4-FFF2-40B4-BE49-F238E27FC236}">
                <a16:creationId xmlns:a16="http://schemas.microsoft.com/office/drawing/2014/main" id="{E9AB26C4-936E-FCD3-8816-384FB128DCB2}"/>
              </a:ext>
            </a:extLst>
          </p:cNvPr>
          <p:cNvPicPr>
            <a:picLocks noChangeAspect="1"/>
          </p:cNvPicPr>
          <p:nvPr/>
        </p:nvPicPr>
        <p:blipFill>
          <a:blip r:embed="rId4"/>
          <a:stretch>
            <a:fillRect/>
          </a:stretch>
        </p:blipFill>
        <p:spPr>
          <a:xfrm>
            <a:off x="185554" y="2296362"/>
            <a:ext cx="3474809" cy="3266238"/>
          </a:xfrm>
          <a:prstGeom prst="rect">
            <a:avLst/>
          </a:prstGeom>
        </p:spPr>
      </p:pic>
      <p:pic>
        <p:nvPicPr>
          <p:cNvPr id="10" name="Picture 9">
            <a:extLst>
              <a:ext uri="{FF2B5EF4-FFF2-40B4-BE49-F238E27FC236}">
                <a16:creationId xmlns:a16="http://schemas.microsoft.com/office/drawing/2014/main" id="{44FDB2BE-3FE1-6055-E4C8-7589F70A2E6A}"/>
              </a:ext>
            </a:extLst>
          </p:cNvPr>
          <p:cNvPicPr>
            <a:picLocks noChangeAspect="1"/>
          </p:cNvPicPr>
          <p:nvPr/>
        </p:nvPicPr>
        <p:blipFill>
          <a:blip r:embed="rId5"/>
          <a:stretch>
            <a:fillRect/>
          </a:stretch>
        </p:blipFill>
        <p:spPr>
          <a:xfrm>
            <a:off x="4173983" y="1680234"/>
            <a:ext cx="2886587" cy="3089809"/>
          </a:xfrm>
          <a:prstGeom prst="rect">
            <a:avLst/>
          </a:prstGeom>
        </p:spPr>
      </p:pic>
      <p:sp>
        <p:nvSpPr>
          <p:cNvPr id="13" name="TextBox 12">
            <a:extLst>
              <a:ext uri="{FF2B5EF4-FFF2-40B4-BE49-F238E27FC236}">
                <a16:creationId xmlns:a16="http://schemas.microsoft.com/office/drawing/2014/main" id="{32068705-06E4-5C14-88C7-3501B9333866}"/>
              </a:ext>
            </a:extLst>
          </p:cNvPr>
          <p:cNvSpPr txBox="1"/>
          <p:nvPr/>
        </p:nvSpPr>
        <p:spPr>
          <a:xfrm>
            <a:off x="7162800" y="3429000"/>
            <a:ext cx="1222487"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June 28, 2021</a:t>
            </a:r>
          </a:p>
        </p:txBody>
      </p:sp>
      <p:sp>
        <p:nvSpPr>
          <p:cNvPr id="14" name="TextBox 13">
            <a:extLst>
              <a:ext uri="{FF2B5EF4-FFF2-40B4-BE49-F238E27FC236}">
                <a16:creationId xmlns:a16="http://schemas.microsoft.com/office/drawing/2014/main" id="{F57F4A9C-E10E-84A0-6107-EF2A98CF6913}"/>
              </a:ext>
            </a:extLst>
          </p:cNvPr>
          <p:cNvSpPr txBox="1"/>
          <p:nvPr/>
        </p:nvSpPr>
        <p:spPr>
          <a:xfrm>
            <a:off x="1922958" y="5105400"/>
            <a:ext cx="1676400"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March 12, 2021</a:t>
            </a:r>
          </a:p>
        </p:txBody>
      </p:sp>
      <p:pic>
        <p:nvPicPr>
          <p:cNvPr id="3" name="Picture 2" descr="A picture containing text, sign&#10;&#10;Description automatically generated">
            <a:extLst>
              <a:ext uri="{FF2B5EF4-FFF2-40B4-BE49-F238E27FC236}">
                <a16:creationId xmlns:a16="http://schemas.microsoft.com/office/drawing/2014/main" id="{10D8D01B-0233-1C5C-C1BD-3BCE33D8E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9825" y="4919141"/>
            <a:ext cx="2742052" cy="1542405"/>
          </a:xfrm>
          <a:prstGeom prst="rect">
            <a:avLst/>
          </a:prstGeom>
        </p:spPr>
      </p:pic>
      <p:sp>
        <p:nvSpPr>
          <p:cNvPr id="12" name="Footer Placeholder 2">
            <a:extLst>
              <a:ext uri="{FF2B5EF4-FFF2-40B4-BE49-F238E27FC236}">
                <a16:creationId xmlns:a16="http://schemas.microsoft.com/office/drawing/2014/main" id="{B65B337E-0D41-A0FA-26AC-0BC706103058}"/>
              </a:ext>
            </a:extLst>
          </p:cNvPr>
          <p:cNvSpPr>
            <a:spLocks noGrp="1"/>
          </p:cNvSpPr>
          <p:nvPr>
            <p:ph type="ftr" sz="quarter" idx="5"/>
          </p:nvPr>
        </p:nvSpPr>
        <p:spPr>
          <a:xfrm>
            <a:off x="4114800" y="6461546"/>
            <a:ext cx="850009" cy="215444"/>
          </a:xfrm>
        </p:spPr>
        <p:txBody>
          <a:bodyPr/>
          <a:lstStyle/>
          <a:p>
            <a:pPr marL="12700"/>
            <a:r>
              <a:rPr lang="en-US" spc="5" dirty="0"/>
              <a:t>7-11-2022</a:t>
            </a:r>
            <a:endParaRPr lang="en-US" dirty="0"/>
          </a:p>
        </p:txBody>
      </p:sp>
    </p:spTree>
    <p:extLst>
      <p:ext uri="{BB962C8B-B14F-4D97-AF65-F5344CB8AC3E}">
        <p14:creationId xmlns:p14="http://schemas.microsoft.com/office/powerpoint/2010/main" val="1424237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3176</TotalTime>
  <Words>1660</Words>
  <Application>Microsoft Office PowerPoint</Application>
  <PresentationFormat>On-screen Show (4:3)</PresentationFormat>
  <Paragraphs>293</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508</cp:revision>
  <dcterms:created xsi:type="dcterms:W3CDTF">2014-07-10T07:00:35Z</dcterms:created>
  <dcterms:modified xsi:type="dcterms:W3CDTF">2022-07-11T18:17:19Z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