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2.jpg" ContentType="image/jpeg"/>
  <Override PartName="/ppt/media/image13.jpg" ContentType="image/jpeg"/>
  <Override PartName="/ppt/notesSlides/notesSlide7.xml" ContentType="application/vnd.openxmlformats-officedocument.presentationml.notesSlide+xml"/>
  <Override PartName="/ppt/media/image1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70.jpg" ContentType="image/jpeg"/>
  <Override PartName="/ppt/media/image71.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0" r:id="rId4"/>
    <p:sldId id="337" r:id="rId5"/>
    <p:sldId id="310" r:id="rId6"/>
    <p:sldId id="343" r:id="rId7"/>
    <p:sldId id="346" r:id="rId8"/>
    <p:sldId id="339" r:id="rId9"/>
    <p:sldId id="659" r:id="rId10"/>
    <p:sldId id="658" r:id="rId11"/>
    <p:sldId id="655" r:id="rId12"/>
    <p:sldId id="342" r:id="rId13"/>
    <p:sldId id="660" r:id="rId14"/>
    <p:sldId id="657" r:id="rId15"/>
    <p:sldId id="330" r:id="rId16"/>
    <p:sldId id="338" r:id="rId17"/>
    <p:sldId id="332" r:id="rId18"/>
    <p:sldId id="656" r:id="rId19"/>
    <p:sldId id="267" r:id="rId20"/>
    <p:sldId id="335" r:id="rId21"/>
    <p:sldId id="296" r:id="rId22"/>
    <p:sldId id="297" r:id="rId23"/>
    <p:sldId id="311" r:id="rId24"/>
    <p:sldId id="264" r:id="rId25"/>
    <p:sldId id="261" r:id="rId2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44"/>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9/21/2022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1969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51118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04636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753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7140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6584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9/21/2022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9/21/2022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9/21/2022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9/21/2022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9/21/2022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9/21/2022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arcg.is/0rOj450"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hyperlink" Target="https://chehalis.onerain.com/upload/files/6a9bf8e2-f04b-4165-8a9f-ce031d5db6b4.pdf" TargetMode="External"/><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jp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5.png"/><Relationship Id="rId10" Type="http://schemas.openxmlformats.org/officeDocument/2006/relationships/image" Target="../media/image42.jpeg"/><Relationship Id="rId4" Type="http://schemas.openxmlformats.org/officeDocument/2006/relationships/image" Target="../media/image44.png"/><Relationship Id="rId9" Type="http://schemas.openxmlformats.org/officeDocument/2006/relationships/hyperlink" Target="https://chehalis.onerain.com/upload/files/6a9bf8e2-f04b-4165-8a9f-ce031d5db6b4.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www.ezview.wa.gov/site/alias__1492/37643/local_resolutions.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hehalisbasinstrategy.com/"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3" Type="http://schemas.openxmlformats.org/officeDocument/2006/relationships/image" Target="../media/image58.jpg"/><Relationship Id="rId18" Type="http://schemas.openxmlformats.org/officeDocument/2006/relationships/image" Target="../media/image63.png"/><Relationship Id="rId26" Type="http://schemas.openxmlformats.org/officeDocument/2006/relationships/image" Target="../media/image70.jpg"/><Relationship Id="rId3" Type="http://schemas.openxmlformats.org/officeDocument/2006/relationships/image" Target="../media/image9.png"/><Relationship Id="rId21" Type="http://schemas.openxmlformats.org/officeDocument/2006/relationships/image" Target="../media/image66.png"/><Relationship Id="rId34" Type="http://schemas.openxmlformats.org/officeDocument/2006/relationships/image" Target="../media/image75.PNG"/><Relationship Id="rId7" Type="http://schemas.openxmlformats.org/officeDocument/2006/relationships/image" Target="../media/image52.jpg"/><Relationship Id="rId12" Type="http://schemas.openxmlformats.org/officeDocument/2006/relationships/image" Target="../media/image57.jpg"/><Relationship Id="rId17" Type="http://schemas.openxmlformats.org/officeDocument/2006/relationships/image" Target="../media/image62.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9.xml"/><Relationship Id="rId16" Type="http://schemas.openxmlformats.org/officeDocument/2006/relationships/image" Target="../media/image61.jpg"/><Relationship Id="rId20" Type="http://schemas.openxmlformats.org/officeDocument/2006/relationships/image" Target="../media/image65.jpg"/><Relationship Id="rId29" Type="http://schemas.openxmlformats.org/officeDocument/2006/relationships/image" Target="../media/image73.svg"/><Relationship Id="rId1" Type="http://schemas.openxmlformats.org/officeDocument/2006/relationships/slideLayout" Target="../slideLayouts/slideLayout2.xml"/><Relationship Id="rId6" Type="http://schemas.openxmlformats.org/officeDocument/2006/relationships/image" Target="../media/image51.jpg"/><Relationship Id="rId11" Type="http://schemas.openxmlformats.org/officeDocument/2006/relationships/image" Target="../media/image56.png"/><Relationship Id="rId24" Type="http://schemas.openxmlformats.org/officeDocument/2006/relationships/image" Target="../media/image69.jpg"/><Relationship Id="rId32" Type="http://schemas.openxmlformats.org/officeDocument/2006/relationships/image" Target="../media/image8.svg"/><Relationship Id="rId5" Type="http://schemas.openxmlformats.org/officeDocument/2006/relationships/image" Target="../media/image50.jpg"/><Relationship Id="rId15" Type="http://schemas.openxmlformats.org/officeDocument/2006/relationships/image" Target="../media/image60.jpg"/><Relationship Id="rId23" Type="http://schemas.openxmlformats.org/officeDocument/2006/relationships/image" Target="../media/image68.png"/><Relationship Id="rId28" Type="http://schemas.openxmlformats.org/officeDocument/2006/relationships/image" Target="../media/image72.png"/><Relationship Id="rId10" Type="http://schemas.openxmlformats.org/officeDocument/2006/relationships/image" Target="../media/image55.png"/><Relationship Id="rId19" Type="http://schemas.openxmlformats.org/officeDocument/2006/relationships/image" Target="../media/image64.jpg"/><Relationship Id="rId31" Type="http://schemas.openxmlformats.org/officeDocument/2006/relationships/image" Target="../media/image7.pn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59.jpg"/><Relationship Id="rId22" Type="http://schemas.openxmlformats.org/officeDocument/2006/relationships/image" Target="../media/image67.jpg"/><Relationship Id="rId27" Type="http://schemas.openxmlformats.org/officeDocument/2006/relationships/image" Target="../media/image71.jpg"/><Relationship Id="rId30" Type="http://schemas.openxmlformats.org/officeDocument/2006/relationships/image" Target="../media/image74.PNG"/><Relationship Id="rId35" Type="http://schemas.openxmlformats.org/officeDocument/2006/relationships/image" Target="../media/image76.png"/><Relationship Id="rId8"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app.leg.wa.gov/RCW/default.aspx?cite=43.21A.7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s://chehalis.onerain.com/upload/files/6a9bf8e2-f04b-4165-8a9f-ce031d5db6b4.pdf" TargetMode="External"/><Relationship Id="rId4" Type="http://schemas.openxmlformats.org/officeDocument/2006/relationships/hyperlink" Target="http://www.chehalisriverflood.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draines@cosmopoliswa.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23.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10" Type="http://schemas.openxmlformats.org/officeDocument/2006/relationships/image" Target="../media/image5.jpg"/><Relationship Id="rId4" Type="http://schemas.openxmlformats.org/officeDocument/2006/relationships/image" Target="../media/image79.jpg"/><Relationship Id="rId9"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s://www.thedailyworld.com/news/new-mill-creek-dam-ribbon-cutting-saturday-in-cosmopolis/"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5.jp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Cosmopolis</a:t>
            </a:r>
          </a:p>
          <a:p>
            <a:pPr marL="12700" marR="5080" indent="-12700" algn="ctr">
              <a:lnSpc>
                <a:spcPct val="135000"/>
              </a:lnSpc>
            </a:pPr>
            <a:r>
              <a:rPr lang="en-US" b="1" spc="-10" dirty="0">
                <a:solidFill>
                  <a:srgbClr val="303030"/>
                </a:solidFill>
                <a:latin typeface="Arial"/>
                <a:cs typeface="Arial"/>
              </a:rPr>
              <a:t>September 21,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22</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22</a:t>
            </a:r>
          </a:p>
        </p:txBody>
      </p:sp>
      <p:sp>
        <p:nvSpPr>
          <p:cNvPr id="6" name="TextBox 5">
            <a:extLst>
              <a:ext uri="{FF2B5EF4-FFF2-40B4-BE49-F238E27FC236}">
                <a16:creationId xmlns:a16="http://schemas.microsoft.com/office/drawing/2014/main" id="{DC23FD40-0FC6-91A8-27D8-2567715316BF}"/>
              </a:ext>
            </a:extLst>
          </p:cNvPr>
          <p:cNvSpPr txBox="1"/>
          <p:nvPr/>
        </p:nvSpPr>
        <p:spPr>
          <a:xfrm>
            <a:off x="1976396" y="1693921"/>
            <a:ext cx="871565" cy="369332"/>
          </a:xfrm>
          <a:prstGeom prst="rect">
            <a:avLst/>
          </a:prstGeom>
          <a:solidFill>
            <a:schemeClr val="bg1"/>
          </a:solidFill>
        </p:spPr>
        <p:txBody>
          <a:bodyPr wrap="square" rtlCol="0">
            <a:spAutoFit/>
          </a:bodyPr>
          <a:lstStyle/>
          <a:p>
            <a:r>
              <a:rPr lang="en-US" dirty="0"/>
              <a:t>      </a:t>
            </a:r>
          </a:p>
        </p:txBody>
      </p:sp>
      <p:pic>
        <p:nvPicPr>
          <p:cNvPr id="7" name="Picture 6">
            <a:extLst>
              <a:ext uri="{FF2B5EF4-FFF2-40B4-BE49-F238E27FC236}">
                <a16:creationId xmlns:a16="http://schemas.microsoft.com/office/drawing/2014/main" id="{55397386-DB7C-5567-0C94-08B9A2C3604A}"/>
              </a:ext>
            </a:extLst>
          </p:cNvPr>
          <p:cNvPicPr>
            <a:picLocks noChangeAspect="1"/>
          </p:cNvPicPr>
          <p:nvPr/>
        </p:nvPicPr>
        <p:blipFill>
          <a:blip r:embed="rId4"/>
          <a:stretch>
            <a:fillRect/>
          </a:stretch>
        </p:blipFill>
        <p:spPr>
          <a:xfrm>
            <a:off x="85831" y="1921637"/>
            <a:ext cx="8972339" cy="4326763"/>
          </a:xfrm>
          <a:prstGeom prst="rect">
            <a:avLst/>
          </a:prstGeom>
        </p:spPr>
      </p:pic>
      <p:sp>
        <p:nvSpPr>
          <p:cNvPr id="11" name="object 9">
            <a:extLst>
              <a:ext uri="{FF2B5EF4-FFF2-40B4-BE49-F238E27FC236}">
                <a16:creationId xmlns:a16="http://schemas.microsoft.com/office/drawing/2014/main" id="{65B3DB86-54A8-5DA9-5099-3F7BBD11E420}"/>
              </a:ext>
            </a:extLst>
          </p:cNvPr>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(Port of Grays Harbor)</a:t>
            </a:r>
            <a:endParaRPr sz="3200" dirty="0">
              <a:solidFill>
                <a:srgbClr val="00B050"/>
              </a:solidFill>
              <a:latin typeface="Arial Narrow"/>
              <a:cs typeface="Arial Narrow"/>
            </a:endParaRPr>
          </a:p>
        </p:txBody>
      </p:sp>
      <p:sp>
        <p:nvSpPr>
          <p:cNvPr id="12" name="TextBox 11">
            <a:extLst>
              <a:ext uri="{FF2B5EF4-FFF2-40B4-BE49-F238E27FC236}">
                <a16:creationId xmlns:a16="http://schemas.microsoft.com/office/drawing/2014/main" id="{48B06B79-95F1-588E-BC43-41B618310138}"/>
              </a:ext>
            </a:extLst>
          </p:cNvPr>
          <p:cNvSpPr txBox="1"/>
          <p:nvPr/>
        </p:nvSpPr>
        <p:spPr>
          <a:xfrm>
            <a:off x="5334000" y="354606"/>
            <a:ext cx="3724378"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“Haul Road” Emergency Repair (2022)</a:t>
            </a:r>
          </a:p>
        </p:txBody>
      </p:sp>
      <p:pic>
        <p:nvPicPr>
          <p:cNvPr id="14" name="Picture 13" descr="A picture containing tree, outdoor, water, river&#10;&#10;Description automatically generated">
            <a:extLst>
              <a:ext uri="{FF2B5EF4-FFF2-40B4-BE49-F238E27FC236}">
                <a16:creationId xmlns:a16="http://schemas.microsoft.com/office/drawing/2014/main" id="{8C44643C-10B1-8663-F428-A6FA1BD5D0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579970"/>
            <a:ext cx="3724172" cy="1668429"/>
          </a:xfrm>
          <a:prstGeom prst="rect">
            <a:avLst/>
          </a:prstGeom>
        </p:spPr>
      </p:pic>
      <p:sp>
        <p:nvSpPr>
          <p:cNvPr id="15" name="TextBox 14">
            <a:extLst>
              <a:ext uri="{FF2B5EF4-FFF2-40B4-BE49-F238E27FC236}">
                <a16:creationId xmlns:a16="http://schemas.microsoft.com/office/drawing/2014/main" id="{1715213C-6BFA-3517-9927-3308CB5413C2}"/>
              </a:ext>
            </a:extLst>
          </p:cNvPr>
          <p:cNvSpPr txBox="1"/>
          <p:nvPr/>
        </p:nvSpPr>
        <p:spPr>
          <a:xfrm>
            <a:off x="3971147" y="5869736"/>
            <a:ext cx="190500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sym typeface="Wingdings" panose="05000000000000000000" pitchFamily="2" charset="2"/>
              </a:rPr>
              <a:t> 9/14/2022</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235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2296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t>
            </a:r>
            <a:r>
              <a:rPr lang="en-US" sz="3100" b="1" dirty="0">
                <a:solidFill>
                  <a:srgbClr val="00B050"/>
                </a:solidFill>
                <a:latin typeface="Arial Narrow"/>
                <a:cs typeface="Arial Narrow"/>
              </a:rPr>
              <a:t>Grays Harbor Conservation District</a:t>
            </a:r>
            <a:r>
              <a:rPr lang="en-US" sz="3200" b="1" dirty="0">
                <a:solidFill>
                  <a:srgbClr val="00B050"/>
                </a:solidFill>
                <a:latin typeface="Arial Narrow"/>
                <a:cs typeface="Arial Narrow"/>
              </a:rPr>
              <a:t>)</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22</a:t>
            </a:r>
          </a:p>
        </p:txBody>
      </p:sp>
      <p:pic>
        <p:nvPicPr>
          <p:cNvPr id="5" name="Picture 4">
            <a:extLst>
              <a:ext uri="{FF2B5EF4-FFF2-40B4-BE49-F238E27FC236}">
                <a16:creationId xmlns:a16="http://schemas.microsoft.com/office/drawing/2014/main" id="{80DFB7FD-7509-CE6E-71BC-4455E5A0F235}"/>
              </a:ext>
            </a:extLst>
          </p:cNvPr>
          <p:cNvPicPr>
            <a:picLocks noChangeAspect="1"/>
          </p:cNvPicPr>
          <p:nvPr/>
        </p:nvPicPr>
        <p:blipFill>
          <a:blip r:embed="rId4"/>
          <a:stretch>
            <a:fillRect/>
          </a:stretch>
        </p:blipFill>
        <p:spPr>
          <a:xfrm>
            <a:off x="0" y="1965843"/>
            <a:ext cx="8953500" cy="4257675"/>
          </a:xfrm>
          <a:prstGeom prst="rect">
            <a:avLst/>
          </a:prstGeom>
        </p:spPr>
      </p:pic>
      <p:sp>
        <p:nvSpPr>
          <p:cNvPr id="10" name="TextBox 9">
            <a:extLst>
              <a:ext uri="{FF2B5EF4-FFF2-40B4-BE49-F238E27FC236}">
                <a16:creationId xmlns:a16="http://schemas.microsoft.com/office/drawing/2014/main" id="{C23C043C-C7EF-0ECA-CBE5-C159CD8F01C3}"/>
              </a:ext>
            </a:extLst>
          </p:cNvPr>
          <p:cNvSpPr txBox="1"/>
          <p:nvPr/>
        </p:nvSpPr>
        <p:spPr>
          <a:xfrm>
            <a:off x="5092959" y="240395"/>
            <a:ext cx="39624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a:effectLst/>
                <a:latin typeface="Arial" panose="020B0604020202020204" pitchFamily="34" charset="0"/>
              </a:rPr>
              <a:t>Cloquallam Creek Erosion Pilot (36 Lower Falls Creek Rd)</a:t>
            </a:r>
            <a:endParaRPr lang="en-US" sz="16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332EA408-6444-A23E-6EDF-A477823C9296}"/>
              </a:ext>
            </a:extLst>
          </p:cNvPr>
          <p:cNvSpPr txBox="1">
            <a:spLocks/>
          </p:cNvSpPr>
          <p:nvPr/>
        </p:nvSpPr>
        <p:spPr>
          <a:xfrm>
            <a:off x="55315" y="4533912"/>
            <a:ext cx="2900934" cy="17526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Highly-collaborative emergency project to protect property and septic drain field</a:t>
            </a:r>
          </a:p>
          <a:p>
            <a:pPr marL="285750" indent="-28575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Property and drain field saved, environmental contamination and clean-up avoided.</a:t>
            </a:r>
          </a:p>
        </p:txBody>
      </p:sp>
    </p:spTree>
    <p:extLst>
      <p:ext uri="{BB962C8B-B14F-4D97-AF65-F5344CB8AC3E}">
        <p14:creationId xmlns:p14="http://schemas.microsoft.com/office/powerpoint/2010/main" val="1113219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22</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876800" y="401708"/>
            <a:ext cx="40386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7652457" y="3408131"/>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055637" y="3660780"/>
            <a:ext cx="3896000" cy="3016210"/>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Jobs: 1,658</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Labor income: $68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Value added: $115.3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Business revenues: $186.4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Annual tax revenues (local</a:t>
            </a:r>
            <a:r>
              <a:rPr lang="en-US" sz="1400" dirty="0">
                <a:solidFill>
                  <a:schemeClr val="tx1"/>
                </a:solidFill>
                <a:latin typeface="Arial" panose="020B0604020202020204" pitchFamily="34" charset="0"/>
                <a:cs typeface="Arial" panose="020B0604020202020204" pitchFamily="34" charset="0"/>
              </a:rPr>
              <a:t>, </a:t>
            </a:r>
            <a:r>
              <a:rPr lang="en-US" sz="1400" b="0" dirty="0">
                <a:solidFill>
                  <a:schemeClr val="tx1"/>
                </a:solidFill>
                <a:latin typeface="Arial" panose="020B0604020202020204" pitchFamily="34" charset="0"/>
                <a:cs typeface="Arial" panose="020B0604020202020204" pitchFamily="34" charset="0"/>
              </a:rPr>
              <a:t>state): ~$9M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
        <p:nvSpPr>
          <p:cNvPr id="18" name="Text Placeholder 1">
            <a:extLst>
              <a:ext uri="{FF2B5EF4-FFF2-40B4-BE49-F238E27FC236}">
                <a16:creationId xmlns:a16="http://schemas.microsoft.com/office/drawing/2014/main" id="{D9431840-B888-68C1-E23B-BA299E3A92B4}"/>
              </a:ext>
            </a:extLst>
          </p:cNvPr>
          <p:cNvSpPr txBox="1">
            <a:spLocks/>
          </p:cNvSpPr>
          <p:nvPr/>
        </p:nvSpPr>
        <p:spPr>
          <a:xfrm>
            <a:off x="-2820946" y="1440275"/>
            <a:ext cx="2806952" cy="300082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500" kern="0" dirty="0">
                <a:solidFill>
                  <a:sysClr val="windowText" lastClr="000000"/>
                </a:solidFill>
              </a:rPr>
              <a:t>Return on investment from protected jobs and revenue during Jan. 2022 flooding:</a:t>
            </a:r>
          </a:p>
        </p:txBody>
      </p:sp>
    </p:spTree>
    <p:extLst>
      <p:ext uri="{BB962C8B-B14F-4D97-AF65-F5344CB8AC3E}">
        <p14:creationId xmlns:p14="http://schemas.microsoft.com/office/powerpoint/2010/main" val="352080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22</a:t>
            </a:r>
          </a:p>
        </p:txBody>
      </p:sp>
      <p:sp>
        <p:nvSpPr>
          <p:cNvPr id="6" name="TextBox 5">
            <a:extLst>
              <a:ext uri="{FF2B5EF4-FFF2-40B4-BE49-F238E27FC236}">
                <a16:creationId xmlns:a16="http://schemas.microsoft.com/office/drawing/2014/main" id="{DC23FD40-0FC6-91A8-27D8-2567715316BF}"/>
              </a:ext>
            </a:extLst>
          </p:cNvPr>
          <p:cNvSpPr txBox="1"/>
          <p:nvPr/>
        </p:nvSpPr>
        <p:spPr>
          <a:xfrm>
            <a:off x="1976396" y="1693921"/>
            <a:ext cx="871565" cy="369332"/>
          </a:xfrm>
          <a:prstGeom prst="rect">
            <a:avLst/>
          </a:prstGeom>
          <a:solidFill>
            <a:schemeClr val="bg1"/>
          </a:solidFill>
        </p:spPr>
        <p:txBody>
          <a:bodyPr wrap="square" rtlCol="0">
            <a:spAutoFit/>
          </a:bodyPr>
          <a:lstStyle/>
          <a:p>
            <a:r>
              <a:rPr lang="en-US" dirty="0"/>
              <a:t>      </a:t>
            </a:r>
          </a:p>
        </p:txBody>
      </p:sp>
      <p:sp>
        <p:nvSpPr>
          <p:cNvPr id="11" name="object 9">
            <a:extLst>
              <a:ext uri="{FF2B5EF4-FFF2-40B4-BE49-F238E27FC236}">
                <a16:creationId xmlns:a16="http://schemas.microsoft.com/office/drawing/2014/main" id="{65B3DB86-54A8-5DA9-5099-3F7BBD11E420}"/>
              </a:ext>
            </a:extLst>
          </p:cNvPr>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(Aberdeen, Hoquiam)</a:t>
            </a:r>
            <a:endParaRPr sz="3200" dirty="0">
              <a:solidFill>
                <a:srgbClr val="00B050"/>
              </a:solidFill>
              <a:latin typeface="Arial Narrow"/>
              <a:cs typeface="Arial Narrow"/>
            </a:endParaRPr>
          </a:p>
        </p:txBody>
      </p:sp>
      <p:sp>
        <p:nvSpPr>
          <p:cNvPr id="12" name="TextBox 11">
            <a:extLst>
              <a:ext uri="{FF2B5EF4-FFF2-40B4-BE49-F238E27FC236}">
                <a16:creationId xmlns:a16="http://schemas.microsoft.com/office/drawing/2014/main" id="{48B06B79-95F1-588E-BC43-41B618310138}"/>
              </a:ext>
            </a:extLst>
          </p:cNvPr>
          <p:cNvSpPr txBox="1"/>
          <p:nvPr/>
        </p:nvSpPr>
        <p:spPr>
          <a:xfrm>
            <a:off x="5334000" y="354606"/>
            <a:ext cx="3724378"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a:t>
            </a:r>
            <a:r>
              <a:rPr lang="en-US" sz="1600" b="1" i="1" u="sng" dirty="0">
                <a:latin typeface="Arial" panose="020B0604020202020204" pitchFamily="34" charset="0"/>
                <a:cs typeface="Arial" panose="020B0604020202020204" pitchFamily="34" charset="0"/>
              </a:rPr>
              <a:t>FLOOD </a:t>
            </a:r>
            <a:r>
              <a:rPr lang="en-US" sz="1600" b="1"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North Shore Levee and West Segment</a:t>
            </a:r>
          </a:p>
        </p:txBody>
      </p:sp>
      <p:sp>
        <p:nvSpPr>
          <p:cNvPr id="15" name="TextBox 14">
            <a:extLst>
              <a:ext uri="{FF2B5EF4-FFF2-40B4-BE49-F238E27FC236}">
                <a16:creationId xmlns:a16="http://schemas.microsoft.com/office/drawing/2014/main" id="{1715213C-6BFA-3517-9927-3308CB5413C2}"/>
              </a:ext>
            </a:extLst>
          </p:cNvPr>
          <p:cNvSpPr txBox="1"/>
          <p:nvPr/>
        </p:nvSpPr>
        <p:spPr>
          <a:xfrm>
            <a:off x="3971147" y="5869736"/>
            <a:ext cx="190500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sym typeface="Wingdings" panose="05000000000000000000" pitchFamily="2" charset="2"/>
              </a:rPr>
              <a:t> 9/14/2022</a:t>
            </a:r>
            <a:endParaRPr lang="en-US" sz="14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268C3C6-D337-F259-F8AA-68A78C07ECDE}"/>
              </a:ext>
            </a:extLst>
          </p:cNvPr>
          <p:cNvPicPr>
            <a:picLocks noChangeAspect="1"/>
          </p:cNvPicPr>
          <p:nvPr/>
        </p:nvPicPr>
        <p:blipFill rotWithShape="1">
          <a:blip r:embed="rId4"/>
          <a:srcRect l="929" t="11662"/>
          <a:stretch/>
        </p:blipFill>
        <p:spPr>
          <a:xfrm>
            <a:off x="124083" y="3657600"/>
            <a:ext cx="8895833" cy="2673735"/>
          </a:xfrm>
          <a:prstGeom prst="rect">
            <a:avLst/>
          </a:prstGeom>
          <a:ln>
            <a:solidFill>
              <a:srgbClr val="FF0000"/>
            </a:solidFill>
          </a:ln>
        </p:spPr>
      </p:pic>
      <p:sp>
        <p:nvSpPr>
          <p:cNvPr id="3" name="TextBox 2">
            <a:extLst>
              <a:ext uri="{FF2B5EF4-FFF2-40B4-BE49-F238E27FC236}">
                <a16:creationId xmlns:a16="http://schemas.microsoft.com/office/drawing/2014/main" id="{7125DAC9-6B78-5EE3-F9B3-6E240616AD81}"/>
              </a:ext>
            </a:extLst>
          </p:cNvPr>
          <p:cNvSpPr txBox="1"/>
          <p:nvPr/>
        </p:nvSpPr>
        <p:spPr>
          <a:xfrm>
            <a:off x="443041" y="2094271"/>
            <a:ext cx="3810000" cy="1077218"/>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2016 – </a:t>
            </a:r>
            <a:r>
              <a:rPr lang="en-US" sz="1600" dirty="0">
                <a:latin typeface="Arial" panose="020B0604020202020204" pitchFamily="34" charset="0"/>
                <a:cs typeface="Arial" panose="020B0604020202020204" pitchFamily="34" charset="0"/>
              </a:rPr>
              <a:t>Timberworks (precursor to currently underway North Shore Levee for Aberdeen and Hoquiam)</a:t>
            </a:r>
          </a:p>
        </p:txBody>
      </p:sp>
      <p:pic>
        <p:nvPicPr>
          <p:cNvPr id="5" name="Picture 4">
            <a:extLst>
              <a:ext uri="{FF2B5EF4-FFF2-40B4-BE49-F238E27FC236}">
                <a16:creationId xmlns:a16="http://schemas.microsoft.com/office/drawing/2014/main" id="{7FFE57F9-6FBF-732B-9509-6BFA91044AA0}"/>
              </a:ext>
            </a:extLst>
          </p:cNvPr>
          <p:cNvPicPr>
            <a:picLocks noChangeAspect="1"/>
          </p:cNvPicPr>
          <p:nvPr/>
        </p:nvPicPr>
        <p:blipFill>
          <a:blip r:embed="rId5"/>
          <a:stretch>
            <a:fillRect/>
          </a:stretch>
        </p:blipFill>
        <p:spPr>
          <a:xfrm>
            <a:off x="4571999" y="1608159"/>
            <a:ext cx="3967733" cy="3000169"/>
          </a:xfrm>
          <a:prstGeom prst="rect">
            <a:avLst/>
          </a:prstGeom>
        </p:spPr>
      </p:pic>
    </p:spTree>
    <p:extLst>
      <p:ext uri="{BB962C8B-B14F-4D97-AF65-F5344CB8AC3E}">
        <p14:creationId xmlns:p14="http://schemas.microsoft.com/office/powerpoint/2010/main" val="219315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Under Evaluation For 2023-25</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22</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410200" y="401708"/>
            <a:ext cx="3505201"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15 Proposed Projects, </a:t>
            </a:r>
            <a:r>
              <a:rPr lang="en-US" sz="1600" b="1" i="1" dirty="0">
                <a:highlight>
                  <a:srgbClr val="FFFF00"/>
                </a:highlight>
                <a:latin typeface="Arial" panose="020B0604020202020204" pitchFamily="34" charset="0"/>
                <a:cs typeface="Arial" panose="020B0604020202020204" pitchFamily="34" charset="0"/>
              </a:rPr>
              <a:t>$25,971,170</a:t>
            </a:r>
            <a:endParaRPr lang="en-US" sz="1600" dirty="0">
              <a:highlight>
                <a:srgbClr val="FFFF00"/>
              </a:highlight>
              <a:latin typeface="Arial" panose="020B0604020202020204" pitchFamily="34" charset="0"/>
              <a:cs typeface="Arial" panose="020B0604020202020204" pitchFamily="34" charset="0"/>
            </a:endParaRP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pic>
        <p:nvPicPr>
          <p:cNvPr id="19" name="Picture 18" descr="Map&#10;&#10;Description automatically generated">
            <a:extLst>
              <a:ext uri="{FF2B5EF4-FFF2-40B4-BE49-F238E27FC236}">
                <a16:creationId xmlns:a16="http://schemas.microsoft.com/office/drawing/2014/main" id="{85ED40B4-B8BB-9A0F-0B32-08BA6088F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928"/>
          <a:stretch/>
        </p:blipFill>
        <p:spPr>
          <a:xfrm>
            <a:off x="1984887" y="1713042"/>
            <a:ext cx="7082913" cy="4447627"/>
          </a:xfrm>
          <a:prstGeom prst="rect">
            <a:avLst/>
          </a:prstGeom>
        </p:spPr>
      </p:pic>
      <p:sp>
        <p:nvSpPr>
          <p:cNvPr id="20" name="TextBox 19">
            <a:extLst>
              <a:ext uri="{FF2B5EF4-FFF2-40B4-BE49-F238E27FC236}">
                <a16:creationId xmlns:a16="http://schemas.microsoft.com/office/drawing/2014/main" id="{8D7BE2C5-F8CF-7479-22D8-15357F3CF3D1}"/>
              </a:ext>
            </a:extLst>
          </p:cNvPr>
          <p:cNvSpPr txBox="1"/>
          <p:nvPr/>
        </p:nvSpPr>
        <p:spPr>
          <a:xfrm>
            <a:off x="143566" y="4010425"/>
            <a:ext cx="1837634" cy="461665"/>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View interactive map</a:t>
            </a:r>
          </a:p>
          <a:p>
            <a:r>
              <a:rPr lang="en-US" sz="1200" dirty="0">
                <a:latin typeface="Open Sans" panose="020B0606030504020204" pitchFamily="34" charset="0"/>
                <a:ea typeface="Open Sans" panose="020B0606030504020204" pitchFamily="34" charset="0"/>
                <a:cs typeface="Open Sans" panose="020B0606030504020204" pitchFamily="34" charset="0"/>
                <a:hlinkClick r:id="rId5"/>
              </a:rPr>
              <a:t>https://arcg.is/0rOj450</a:t>
            </a:r>
            <a:endParaRPr lang="en-US" sz="1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CD1B75A9-5685-EBE3-84F3-FD2F166288A1}"/>
              </a:ext>
            </a:extLst>
          </p:cNvPr>
          <p:cNvPicPr>
            <a:picLocks noChangeAspect="1"/>
          </p:cNvPicPr>
          <p:nvPr/>
        </p:nvPicPr>
        <p:blipFill>
          <a:blip r:embed="rId6"/>
          <a:stretch>
            <a:fillRect/>
          </a:stretch>
        </p:blipFill>
        <p:spPr>
          <a:xfrm>
            <a:off x="463576" y="5099683"/>
            <a:ext cx="1197615" cy="1008860"/>
          </a:xfrm>
          <a:prstGeom prst="rect">
            <a:avLst/>
          </a:prstGeom>
        </p:spPr>
      </p:pic>
      <p:pic>
        <p:nvPicPr>
          <p:cNvPr id="22" name="Picture 21" descr="Shape&#10;&#10;Description automatically generated">
            <a:extLst>
              <a:ext uri="{FF2B5EF4-FFF2-40B4-BE49-F238E27FC236}">
                <a16:creationId xmlns:a16="http://schemas.microsoft.com/office/drawing/2014/main" id="{31BDEAFC-DD59-61EE-7090-059B8FBA4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84" y="1916151"/>
            <a:ext cx="1253599" cy="1497460"/>
          </a:xfrm>
          <a:prstGeom prst="rect">
            <a:avLst/>
          </a:prstGeom>
        </p:spPr>
      </p:pic>
    </p:spTree>
    <p:extLst>
      <p:ext uri="{BB962C8B-B14F-4D97-AF65-F5344CB8AC3E}">
        <p14:creationId xmlns:p14="http://schemas.microsoft.com/office/powerpoint/2010/main" val="3297045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570218" y="4622732"/>
            <a:ext cx="2497582" cy="984885"/>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22</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91081" y="3505201"/>
            <a:ext cx="3901711" cy="2727506"/>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1447800" y="1645104"/>
            <a:ext cx="1905000" cy="1784604"/>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4085076" y="4179169"/>
            <a:ext cx="2315723" cy="2243065"/>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1828800" y="3609201"/>
            <a:ext cx="2057400" cy="276999"/>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hlinkClick r:id="rId7"/>
              </a:rPr>
              <a:t>www.chehalisriverflood.com</a:t>
            </a:r>
            <a:endParaRPr lang="en-US" sz="1200"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8"/>
              <a:extLst>
                <a:ext uri="{FF2B5EF4-FFF2-40B4-BE49-F238E27FC236}">
                  <a16:creationId xmlns:a16="http://schemas.microsoft.com/office/drawing/2014/main" id="{A414011D-4901-149D-5EF2-8210615CA1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83B4E55B-BF44-42AA-876A-24DA16BFF978}"/>
              </a:ext>
            </a:extLst>
          </p:cNvPr>
          <p:cNvPicPr>
            <a:picLocks noChangeAspect="1"/>
          </p:cNvPicPr>
          <p:nvPr/>
        </p:nvPicPr>
        <p:blipFill>
          <a:blip r:embed="rId10"/>
          <a:stretch>
            <a:fillRect/>
          </a:stretch>
        </p:blipFill>
        <p:spPr>
          <a:xfrm>
            <a:off x="4069526" y="1681799"/>
            <a:ext cx="5001384" cy="2338109"/>
          </a:xfrm>
          <a:prstGeom prst="rect">
            <a:avLst/>
          </a:prstGeom>
          <a:ln>
            <a:solidFill>
              <a:srgbClr val="FF0000"/>
            </a:solidFill>
          </a:ln>
        </p:spPr>
      </p:pic>
    </p:spTree>
    <p:extLst>
      <p:ext uri="{BB962C8B-B14F-4D97-AF65-F5344CB8AC3E}">
        <p14:creationId xmlns:p14="http://schemas.microsoft.com/office/powerpoint/2010/main" val="959794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22</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17</a:t>
            </a:fld>
            <a:r>
              <a:rPr lang="en-US" spc="-5" dirty="0"/>
              <a:t> of 22</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9-21-2022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0" y="648676"/>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24" name="object 2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22</a:t>
            </a:r>
          </a:p>
        </p:txBody>
      </p:sp>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649" y="2314729"/>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22670163"/>
              </p:ext>
            </p:extLst>
          </p:nvPr>
        </p:nvGraphicFramePr>
        <p:xfrm>
          <a:off x="177653" y="3042103"/>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6"/>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
        <p:nvSpPr>
          <p:cNvPr id="41" name="Text Placeholder 1">
            <a:extLst>
              <a:ext uri="{FF2B5EF4-FFF2-40B4-BE49-F238E27FC236}">
                <a16:creationId xmlns:a16="http://schemas.microsoft.com/office/drawing/2014/main" id="{854C4795-FC14-51D6-EBCE-52991E055855}"/>
              </a:ext>
            </a:extLst>
          </p:cNvPr>
          <p:cNvSpPr txBox="1">
            <a:spLocks/>
          </p:cNvSpPr>
          <p:nvPr/>
        </p:nvSpPr>
        <p:spPr>
          <a:xfrm>
            <a:off x="2907409" y="2875002"/>
            <a:ext cx="4114799" cy="1315745"/>
          </a:xfrm>
          <a:prstGeom prst="rect">
            <a:avLst/>
          </a:prstGeom>
        </p:spPr>
        <p:txBody>
          <a:bodyPr wrap="square" lIns="0" tIns="0" rIns="0" bIns="0" numCol="1" spcCol="457200">
            <a:spAutoFit/>
          </a:bodyPr>
          <a:lstStyle>
            <a:lvl1pPr marL="0">
              <a:defRPr sz="1800" b="1" i="0">
                <a:solidFill>
                  <a:srgbClr val="30303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ts val="600"/>
              </a:spcBef>
              <a:spcAft>
                <a:spcPts val="300"/>
              </a:spcAft>
            </a:pPr>
            <a:r>
              <a:rPr lang="en-US" sz="1950" kern="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Chehalis Basin Board</a:t>
            </a:r>
          </a:p>
          <a:p>
            <a:pPr algn="ctr">
              <a:spcBef>
                <a:spcPts val="600"/>
              </a:spcBef>
              <a:spcAft>
                <a:spcPts val="300"/>
              </a:spcAft>
            </a:pPr>
            <a:r>
              <a:rPr lang="en-US" sz="1950" b="0" kern="0" dirty="0">
                <a:latin typeface="Open Sans" panose="020B0606030504020204" pitchFamily="34" charset="0"/>
                <a:ea typeface="Open Sans" panose="020B0606030504020204" pitchFamily="34" charset="0"/>
                <a:cs typeface="Open Sans" panose="020B0606030504020204" pitchFamily="34" charset="0"/>
              </a:rPr>
              <a:t>Community leaders, Chehalis and Quinault tribal representatives, local and state government liaisons </a:t>
            </a:r>
          </a:p>
        </p:txBody>
      </p:sp>
      <p:sp>
        <p:nvSpPr>
          <p:cNvPr id="42" name="Text Placeholder 1">
            <a:extLst>
              <a:ext uri="{FF2B5EF4-FFF2-40B4-BE49-F238E27FC236}">
                <a16:creationId xmlns:a16="http://schemas.microsoft.com/office/drawing/2014/main" id="{49A1F1C4-406E-307B-CCE6-EBF159DC16C6}"/>
              </a:ext>
            </a:extLst>
          </p:cNvPr>
          <p:cNvSpPr txBox="1">
            <a:spLocks/>
          </p:cNvSpPr>
          <p:nvPr/>
        </p:nvSpPr>
        <p:spPr>
          <a:xfrm>
            <a:off x="552451" y="4901513"/>
            <a:ext cx="3486149" cy="1257300"/>
          </a:xfrm>
          <a:prstGeom prst="rect">
            <a:avLst/>
          </a:prstGeom>
        </p:spPr>
        <p:txBody>
          <a:bodyPr vert="horz" lIns="0" tIns="34290" rIns="0" bIns="3429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50" b="1" dirty="0">
                <a:solidFill>
                  <a:schemeClr val="accent1"/>
                </a:solidFill>
              </a:rPr>
              <a:t>Office of Chehalis Basin</a:t>
            </a:r>
          </a:p>
          <a:p>
            <a:pPr marL="0" indent="0" algn="ctr">
              <a:buNone/>
            </a:pPr>
            <a:r>
              <a:rPr lang="en-US" sz="1950" dirty="0"/>
              <a:t>Small team within the WA Department of Ecology</a:t>
            </a:r>
          </a:p>
        </p:txBody>
      </p:sp>
      <p:sp>
        <p:nvSpPr>
          <p:cNvPr id="44" name="Text Placeholder 1">
            <a:extLst>
              <a:ext uri="{FF2B5EF4-FFF2-40B4-BE49-F238E27FC236}">
                <a16:creationId xmlns:a16="http://schemas.microsoft.com/office/drawing/2014/main" id="{48417CF2-12EF-1FD2-6078-F10AD84FECE4}"/>
              </a:ext>
            </a:extLst>
          </p:cNvPr>
          <p:cNvSpPr txBox="1">
            <a:spLocks/>
          </p:cNvSpPr>
          <p:nvPr/>
        </p:nvSpPr>
        <p:spPr>
          <a:xfrm>
            <a:off x="5390907" y="4901513"/>
            <a:ext cx="3486149" cy="1257300"/>
          </a:xfrm>
          <a:prstGeom prst="rect">
            <a:avLst/>
          </a:prstGeom>
        </p:spPr>
        <p:txBody>
          <a:bodyPr vert="horz" lIns="0" tIns="34290" rIns="0" bIns="3429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50" b="1" dirty="0">
                <a:solidFill>
                  <a:schemeClr val="accent1"/>
                </a:solidFill>
              </a:rPr>
              <a:t>“Network of Partners”</a:t>
            </a:r>
          </a:p>
          <a:p>
            <a:pPr marL="0" indent="0" algn="ctr">
              <a:buNone/>
            </a:pPr>
            <a:r>
              <a:rPr lang="en-US" sz="1950" dirty="0"/>
              <a:t>Organizations and local entities who turn ideas into shovel-ready reality</a:t>
            </a:r>
          </a:p>
        </p:txBody>
      </p:sp>
      <p:cxnSp>
        <p:nvCxnSpPr>
          <p:cNvPr id="45" name="Straight Arrow Connector 44">
            <a:extLst>
              <a:ext uri="{FF2B5EF4-FFF2-40B4-BE49-F238E27FC236}">
                <a16:creationId xmlns:a16="http://schemas.microsoft.com/office/drawing/2014/main" id="{56E310AE-94CB-F959-F4FF-21AF2D8B8269}"/>
              </a:ext>
            </a:extLst>
          </p:cNvPr>
          <p:cNvCxnSpPr/>
          <p:nvPr/>
        </p:nvCxnSpPr>
        <p:spPr>
          <a:xfrm flipV="1">
            <a:off x="2009775" y="4124738"/>
            <a:ext cx="571500" cy="62865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C24129-D971-6F89-EB3C-E257745A3B46}"/>
              </a:ext>
            </a:extLst>
          </p:cNvPr>
          <p:cNvCxnSpPr>
            <a:cxnSpLocks/>
          </p:cNvCxnSpPr>
          <p:nvPr/>
        </p:nvCxnSpPr>
        <p:spPr>
          <a:xfrm>
            <a:off x="4267200" y="5276850"/>
            <a:ext cx="926209"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43E8075-93AE-4227-EE2D-53F3FF9C4BC9}"/>
              </a:ext>
            </a:extLst>
          </p:cNvPr>
          <p:cNvCxnSpPr>
            <a:cxnSpLocks/>
          </p:cNvCxnSpPr>
          <p:nvPr/>
        </p:nvCxnSpPr>
        <p:spPr>
          <a:xfrm flipH="1" flipV="1">
            <a:off x="7315438" y="4134395"/>
            <a:ext cx="621930" cy="57150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object 24">
            <a:extLst>
              <a:ext uri="{FF2B5EF4-FFF2-40B4-BE49-F238E27FC236}">
                <a16:creationId xmlns:a16="http://schemas.microsoft.com/office/drawing/2014/main" id="{D0618836-C969-9068-F9FA-D803F7B9C68B}"/>
              </a:ext>
            </a:extLst>
          </p:cNvPr>
          <p:cNvSpPr/>
          <p:nvPr/>
        </p:nvSpPr>
        <p:spPr>
          <a:xfrm>
            <a:off x="7543801" y="1752600"/>
            <a:ext cx="1408550" cy="1122402"/>
          </a:xfrm>
          <a:prstGeom prst="rect">
            <a:avLst/>
          </a:prstGeom>
          <a:blipFill>
            <a:blip r:embed="rId3" cstate="print"/>
            <a:stretch>
              <a:fillRect/>
            </a:stretch>
          </a:blipFill>
        </p:spPr>
        <p:txBody>
          <a:bodyPr wrap="square" lIns="0" tIns="0" rIns="0" bIns="0" rtlCol="0"/>
          <a:lstStyle/>
          <a:p>
            <a:endParaRPr dirty="0"/>
          </a:p>
        </p:txBody>
      </p:sp>
      <p:sp>
        <p:nvSpPr>
          <p:cNvPr id="34" name="TextBox 33">
            <a:extLst>
              <a:ext uri="{FF2B5EF4-FFF2-40B4-BE49-F238E27FC236}">
                <a16:creationId xmlns:a16="http://schemas.microsoft.com/office/drawing/2014/main" id="{AB0C079D-C59D-F108-F4DF-A60A79C86A02}"/>
              </a:ext>
            </a:extLst>
          </p:cNvPr>
          <p:cNvSpPr txBox="1"/>
          <p:nvPr/>
        </p:nvSpPr>
        <p:spPr>
          <a:xfrm>
            <a:off x="6191412" y="1885743"/>
            <a:ext cx="1295400" cy="584775"/>
          </a:xfrm>
          <a:prstGeom prst="rect">
            <a:avLst/>
          </a:prstGeom>
          <a:noFill/>
        </p:spPr>
        <p:txBody>
          <a:bodyPr wrap="square" rtlCol="0">
            <a:spAutoFit/>
          </a:bodyPr>
          <a:lstStyle/>
          <a:p>
            <a:pPr algn="ctr"/>
            <a:r>
              <a:rPr lang="en-US" sz="1600" dirty="0"/>
              <a:t>appoints 3 member</a:t>
            </a:r>
          </a:p>
        </p:txBody>
      </p:sp>
      <p:cxnSp>
        <p:nvCxnSpPr>
          <p:cNvPr id="49" name="Straight Arrow Connector 48">
            <a:extLst>
              <a:ext uri="{FF2B5EF4-FFF2-40B4-BE49-F238E27FC236}">
                <a16:creationId xmlns:a16="http://schemas.microsoft.com/office/drawing/2014/main" id="{BED6F6F6-EC33-B485-F8CE-440A1549D97E}"/>
              </a:ext>
            </a:extLst>
          </p:cNvPr>
          <p:cNvCxnSpPr>
            <a:cxnSpLocks/>
          </p:cNvCxnSpPr>
          <p:nvPr/>
        </p:nvCxnSpPr>
        <p:spPr>
          <a:xfrm flipH="1">
            <a:off x="6525695" y="2318737"/>
            <a:ext cx="964860" cy="556265"/>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476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p>
          <a:p>
            <a:pPr marL="12700">
              <a:lnSpc>
                <a:spcPct val="100000"/>
              </a:lnSpc>
              <a:tabLst>
                <a:tab pos="475615" algn="l"/>
              </a:tabLst>
            </a:pPr>
            <a:r>
              <a:rPr lang="en-US" sz="3200" b="1" dirty="0">
                <a:solidFill>
                  <a:srgbClr val="303030"/>
                </a:solidFill>
                <a:latin typeface="Arial Narrow"/>
                <a:cs typeface="Arial Narrow"/>
              </a:rPr>
              <a:t>“Network of Partners”</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22</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64367" y="2229154"/>
            <a:ext cx="8115300" cy="1969770"/>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endParaRPr lang="en-US" sz="1600"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22</a:t>
            </a:r>
          </a:p>
        </p:txBody>
      </p:sp>
      <p:sp>
        <p:nvSpPr>
          <p:cNvPr id="8" name="object 8">
            <a:extLst>
              <a:ext uri="{FF2B5EF4-FFF2-40B4-BE49-F238E27FC236}">
                <a16:creationId xmlns:a16="http://schemas.microsoft.com/office/drawing/2014/main" id="{FAB72DC5-BFCB-43DA-49B5-9D9581D964C6}"/>
              </a:ext>
            </a:extLst>
          </p:cNvPr>
          <p:cNvSpPr/>
          <p:nvPr/>
        </p:nvSpPr>
        <p:spPr>
          <a:xfrm>
            <a:off x="4786162" y="1756346"/>
            <a:ext cx="1675181" cy="1573185"/>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6894" y="4832007"/>
            <a:ext cx="2514601" cy="736837"/>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3489363816"/>
              </p:ext>
            </p:extLst>
          </p:nvPr>
        </p:nvGraphicFramePr>
        <p:xfrm>
          <a:off x="6478450" y="5533699"/>
          <a:ext cx="2514600" cy="7924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120013491"/>
                    </a:ext>
                  </a:extLst>
                </a:gridCol>
                <a:gridCol w="1257300">
                  <a:extLst>
                    <a:ext uri="{9D8B030D-6E8A-4147-A177-3AD203B41FA5}">
                      <a16:colId xmlns:a16="http://schemas.microsoft.com/office/drawing/2014/main" val="1877554553"/>
                    </a:ext>
                  </a:extLst>
                </a:gridCol>
              </a:tblGrid>
              <a:tr h="498231">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263769">
                <a:tc gridSpan="2">
                  <a:txBody>
                    <a:bodyPr/>
                    <a:lstStyle/>
                    <a:p>
                      <a:pPr algn="ctr"/>
                      <a:r>
                        <a:rPr lang="en-US" sz="1200" dirty="0">
                          <a:hlinkClick r:id="rId7"/>
                        </a:rPr>
                        <a:t>https://chehalisbasinstrategy.com/</a:t>
                      </a:r>
                      <a:endParaRPr lang="en-US" sz="12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93" y="3724470"/>
            <a:ext cx="2492893" cy="1009027"/>
          </a:xfrm>
          <a:prstGeom prst="rect">
            <a:avLst/>
          </a:prstGeom>
        </p:spPr>
      </p:pic>
      <p:sp>
        <p:nvSpPr>
          <p:cNvPr id="7" name="TextBox 6">
            <a:extLst>
              <a:ext uri="{FF2B5EF4-FFF2-40B4-BE49-F238E27FC236}">
                <a16:creationId xmlns:a16="http://schemas.microsoft.com/office/drawing/2014/main" id="{8BF6A3FF-E332-C14C-5975-D83C71916817}"/>
              </a:ext>
            </a:extLst>
          </p:cNvPr>
          <p:cNvSpPr txBox="1"/>
          <p:nvPr/>
        </p:nvSpPr>
        <p:spPr>
          <a:xfrm>
            <a:off x="1866900" y="4417942"/>
            <a:ext cx="4495800" cy="1815882"/>
          </a:xfrm>
          <a:prstGeom prst="rect">
            <a:avLst/>
          </a:prstGeom>
          <a:noFill/>
          <a:ln w="19050">
            <a:solidFill>
              <a:schemeClr val="accent1"/>
            </a:solidFill>
          </a:ln>
        </p:spPr>
        <p:txBody>
          <a:bodyPr wrap="square" rtlCol="0">
            <a:spAutoFit/>
          </a:bodyPr>
          <a:lstStyle/>
          <a:p>
            <a:pPr marL="12700" marR="0" lvl="0" algn="ctr"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State Law</a:t>
            </a:r>
          </a:p>
          <a:p>
            <a:pPr marL="12700" marR="0" lvl="0"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“The primary purpose of the office is to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aggressively pursue</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implementation of an </a:t>
            </a:r>
            <a:r>
              <a:rPr kumimoji="0" lang="en-US" sz="1600" b="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integrated strategy</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and administer funding for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long-term flood damage reduction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and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aquatic species restoration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 the Chehalis </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river basin.” (</a:t>
            </a:r>
            <a:r>
              <a:rPr kumimoji="0" lang="en-US" sz="1600" b="0" i="1"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hlinkClick r:id="rId9"/>
              </a:rPr>
              <a:t>RCW 43.21A.730</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200876"/>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issued June 30, 2022. Evaluation underway now.</a:t>
            </a:r>
          </a:p>
          <a:p>
            <a:pPr marL="12700">
              <a:lnSpc>
                <a:spcPct val="100000"/>
              </a:lnSpc>
              <a:buClr>
                <a:schemeClr val="tx1"/>
              </a:buClr>
              <a:buSzPct val="100000"/>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4"/>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22</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5"/>
              <a:extLst>
                <a:ext uri="{FF2B5EF4-FFF2-40B4-BE49-F238E27FC236}">
                  <a16:creationId xmlns:a16="http://schemas.microsoft.com/office/drawing/2014/main" id="{ED338262-8FDC-0F87-633D-D4C887619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5319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5257800"/>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22</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
        <p:nvSpPr>
          <p:cNvPr id="9" name="object 4">
            <a:extLst>
              <a:ext uri="{FF2B5EF4-FFF2-40B4-BE49-F238E27FC236}">
                <a16:creationId xmlns:a16="http://schemas.microsoft.com/office/drawing/2014/main" id="{A499401E-C369-406A-4F0F-1D03CF5DA162}"/>
              </a:ext>
            </a:extLst>
          </p:cNvPr>
          <p:cNvSpPr txBox="1"/>
          <p:nvPr/>
        </p:nvSpPr>
        <p:spPr>
          <a:xfrm>
            <a:off x="2057402" y="4220913"/>
            <a:ext cx="5029200" cy="906467"/>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Darrin Raines</a:t>
            </a:r>
            <a:r>
              <a:rPr lang="en-US" sz="1400" b="1" dirty="0">
                <a:latin typeface="Arial"/>
                <a:cs typeface="Arial"/>
              </a:rPr>
              <a:t>, </a:t>
            </a:r>
            <a:r>
              <a:rPr lang="en-US" sz="1400" b="1" i="1" dirty="0">
                <a:latin typeface="Arial"/>
                <a:cs typeface="Arial"/>
              </a:rPr>
              <a:t>Cosmopolis Representative</a:t>
            </a:r>
            <a:endParaRPr sz="1400" i="1" dirty="0">
              <a:latin typeface="Arial"/>
              <a:cs typeface="Arial"/>
            </a:endParaRP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5090" marR="241935">
              <a:lnSpc>
                <a:spcPts val="1800"/>
              </a:lnSpc>
            </a:pPr>
            <a:r>
              <a:rPr lang="en-US" sz="1400" spc="-10" dirty="0">
                <a:latin typeface="Arial"/>
                <a:cs typeface="Arial"/>
              </a:rPr>
              <a:t>360/532-9230</a:t>
            </a:r>
          </a:p>
          <a:p>
            <a:pPr marL="85090" marR="241935">
              <a:lnSpc>
                <a:spcPts val="1800"/>
              </a:lnSpc>
            </a:pPr>
            <a:r>
              <a:rPr lang="en-US" sz="1400" spc="-10" dirty="0">
                <a:latin typeface="Arial"/>
                <a:cs typeface="Arial"/>
                <a:hlinkClick r:id="rId7"/>
              </a:rPr>
              <a:t>draines@cosmopoliswa.gov</a:t>
            </a:r>
            <a:endParaRPr lang="en-US" sz="1400" spc="-10" dirty="0">
              <a:latin typeface="Arial"/>
              <a:cs typeface="Arial"/>
            </a:endParaRPr>
          </a:p>
        </p:txBody>
      </p:sp>
    </p:spTree>
    <p:extLst>
      <p:ext uri="{BB962C8B-B14F-4D97-AF65-F5344CB8AC3E}">
        <p14:creationId xmlns:p14="http://schemas.microsoft.com/office/powerpoint/2010/main" val="3049590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22</a:t>
            </a:fld>
            <a:r>
              <a:rPr lang="en-US" spc="-5" dirty="0"/>
              <a:t> of 22</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23</a:t>
            </a:fld>
            <a:r>
              <a:rPr lang="en-US" spc="-5" dirty="0"/>
              <a:t> of 22</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24</a:t>
            </a:fld>
            <a:r>
              <a:rPr lang="en-US" spc="-5" dirty="0"/>
              <a:t> of 22</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25</a:t>
            </a:fld>
            <a:r>
              <a:rPr lang="en-US" spc="-5" dirty="0"/>
              <a:t> of 22</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latin typeface="Arial" panose="020B0604020202020204" pitchFamily="34" charset="0"/>
                <a:cs typeface="Arial" panose="020B0604020202020204" pitchFamily="34" charset="0"/>
              </a:rPr>
              <a:t>G</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spc="-30" dirty="0">
                <a:latin typeface="Arial" panose="020B0604020202020204" pitchFamily="34" charset="0"/>
                <a:cs typeface="Arial" panose="020B0604020202020204" pitchFamily="34" charset="0"/>
              </a:rPr>
              <a:t>y</a:t>
            </a:r>
            <a:r>
              <a:rPr sz="1600" spc="-10" dirty="0">
                <a:latin typeface="Arial" panose="020B0604020202020204" pitchFamily="34" charset="0"/>
                <a:cs typeface="Arial" panose="020B0604020202020204" pitchFamily="34" charset="0"/>
              </a:rPr>
              <a:t>s</a:t>
            </a:r>
            <a:r>
              <a:rPr sz="1600" spc="50" dirty="0">
                <a:latin typeface="Arial" panose="020B0604020202020204" pitchFamily="34" charset="0"/>
                <a:cs typeface="Arial" panose="020B0604020202020204" pitchFamily="34" charset="0"/>
              </a:rPr>
              <a:t> </a:t>
            </a:r>
            <a:r>
              <a:rPr sz="1600" spc="-15" dirty="0">
                <a:latin typeface="Arial" panose="020B0604020202020204" pitchFamily="34" charset="0"/>
                <a:cs typeface="Arial" panose="020B0604020202020204" pitchFamily="34" charset="0"/>
              </a:rPr>
              <a:t>Har</a:t>
            </a:r>
            <a:r>
              <a:rPr sz="1600" spc="-10" dirty="0">
                <a:latin typeface="Arial" panose="020B0604020202020204" pitchFamily="34" charset="0"/>
                <a:cs typeface="Arial" panose="020B0604020202020204" pitchFamily="34" charset="0"/>
              </a:rPr>
              <a:t>bor</a:t>
            </a:r>
            <a:r>
              <a:rPr sz="1600" spc="1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County</a:t>
            </a:r>
            <a:r>
              <a:rPr lang="en-US" sz="1600" spc="-10" dirty="0">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8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Abe</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deen</a:t>
            </a:r>
            <a:r>
              <a:rPr lang="en-US" sz="1600" spc="-10" dirty="0">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5" dirty="0">
                <a:latin typeface="Arial" panose="020B0604020202020204" pitchFamily="34" charset="0"/>
                <a:cs typeface="Arial" panose="020B0604020202020204" pitchFamily="34" charset="0"/>
              </a:rPr>
              <a:t>Co</a:t>
            </a:r>
            <a:r>
              <a:rPr sz="1600" spc="-5" dirty="0">
                <a:latin typeface="Arial" panose="020B0604020202020204" pitchFamily="34" charset="0"/>
                <a:cs typeface="Arial" panose="020B0604020202020204" pitchFamily="34" charset="0"/>
              </a:rPr>
              <a:t>s</a:t>
            </a:r>
            <a:r>
              <a:rPr sz="1600" spc="-10" dirty="0">
                <a:latin typeface="Arial" panose="020B0604020202020204" pitchFamily="34" charset="0"/>
                <a:cs typeface="Arial" panose="020B0604020202020204" pitchFamily="34" charset="0"/>
              </a:rPr>
              <a:t>mopo</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(2011)</a:t>
            </a:r>
            <a:endParaRPr lang="en-US" sz="1600" spc="-5"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lang="en-US" sz="1600" spc="-15" dirty="0">
                <a:latin typeface="Arial" panose="020B0604020202020204" pitchFamily="34" charset="0"/>
                <a:cs typeface="Arial" panose="020B0604020202020204" pitchFamily="34" charset="0"/>
              </a:rPr>
              <a:t>City of Hoquiam (2017)</a:t>
            </a:r>
          </a:p>
          <a:p>
            <a:pPr marL="569913" lvl="1" indent="-225425">
              <a:buClr>
                <a:srgbClr val="FF0000"/>
              </a:buClr>
              <a:buFont typeface="Courier New" panose="02070309020205020404" pitchFamily="49" charset="0"/>
              <a:buChar char="o"/>
              <a:tabLst>
                <a:tab pos="344488" algn="l"/>
              </a:tabLst>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Monte</a:t>
            </a:r>
            <a:r>
              <a:rPr sz="1600" spc="-5" dirty="0">
                <a:latin typeface="Arial" panose="020B0604020202020204" pitchFamily="34" charset="0"/>
                <a:cs typeface="Arial" panose="020B0604020202020204" pitchFamily="34" charset="0"/>
              </a:rPr>
              <a:t>s</a:t>
            </a:r>
            <a:r>
              <a:rPr sz="1600" spc="-10" dirty="0">
                <a:latin typeface="Arial" panose="020B0604020202020204" pitchFamily="34" charset="0"/>
                <a:cs typeface="Arial" panose="020B0604020202020204" pitchFamily="34" charset="0"/>
              </a:rPr>
              <a:t>ano</a:t>
            </a:r>
            <a:r>
              <a:rPr lang="en-US" sz="1600" spc="-10" dirty="0">
                <a:latin typeface="Arial" panose="020B0604020202020204" pitchFamily="34" charset="0"/>
                <a:cs typeface="Arial" panose="020B0604020202020204" pitchFamily="34" charset="0"/>
              </a:rPr>
              <a:t> (2008)</a:t>
            </a:r>
          </a:p>
          <a:p>
            <a:pPr marL="569913" lvl="1" indent="-225425">
              <a:buClr>
                <a:srgbClr val="FF0000"/>
              </a:buClr>
              <a:buFont typeface="Courier New" panose="02070309020205020404" pitchFamily="49" charset="0"/>
              <a:buChar char="o"/>
              <a:tabLst>
                <a:tab pos="344488" algn="l"/>
              </a:tabLst>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25" dirty="0">
                <a:latin typeface="Arial" panose="020B0604020202020204" pitchFamily="34" charset="0"/>
                <a:cs typeface="Arial" panose="020B0604020202020204" pitchFamily="34" charset="0"/>
              </a:rPr>
              <a:t>O</a:t>
            </a:r>
            <a:r>
              <a:rPr sz="1600" spc="-10" dirty="0">
                <a:latin typeface="Arial" panose="020B0604020202020204" pitchFamily="34" charset="0"/>
                <a:cs typeface="Arial" panose="020B0604020202020204" pitchFamily="34" charset="0"/>
              </a:rPr>
              <a:t>a</a:t>
            </a:r>
            <a:r>
              <a:rPr sz="1600" spc="-5" dirty="0">
                <a:latin typeface="Arial" panose="020B0604020202020204" pitchFamily="34" charset="0"/>
                <a:cs typeface="Arial" panose="020B0604020202020204" pitchFamily="34" charset="0"/>
              </a:rPr>
              <a:t>kv</a:t>
            </a:r>
            <a:r>
              <a:rPr sz="1600" dirty="0">
                <a:latin typeface="Arial" panose="020B0604020202020204" pitchFamily="34" charset="0"/>
                <a:cs typeface="Arial" panose="020B0604020202020204" pitchFamily="34" charset="0"/>
              </a:rPr>
              <a:t>ill</a:t>
            </a:r>
            <a:r>
              <a:rPr sz="1600" spc="-10" dirty="0">
                <a:latin typeface="Arial" panose="020B0604020202020204" pitchFamily="34" charset="0"/>
                <a:cs typeface="Arial" panose="020B0604020202020204" pitchFamily="34" charset="0"/>
              </a:rPr>
              <a:t>e</a:t>
            </a:r>
            <a:r>
              <a:rPr lang="en-US" sz="1600" spc="-10" dirty="0">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hu</a:t>
            </a:r>
            <a:r>
              <a:rPr sz="1600" spc="-15" dirty="0">
                <a:latin typeface="Arial" panose="020B0604020202020204" pitchFamily="34" charset="0"/>
                <a:cs typeface="Arial" panose="020B0604020202020204" pitchFamily="34" charset="0"/>
              </a:rPr>
              <a:t>r</a:t>
            </a:r>
            <a:r>
              <a:rPr sz="1600" spc="-5" dirty="0">
                <a:latin typeface="Arial" panose="020B0604020202020204" pitchFamily="34" charset="0"/>
                <a:cs typeface="Arial" panose="020B0604020202020204" pitchFamily="34" charset="0"/>
              </a:rPr>
              <a:t>s</a:t>
            </a:r>
            <a:r>
              <a:rPr sz="1600" spc="-10" dirty="0">
                <a:latin typeface="Arial" panose="020B0604020202020204" pitchFamily="34" charset="0"/>
                <a:cs typeface="Arial" panose="020B0604020202020204" pitchFamily="34" charset="0"/>
              </a:rPr>
              <a:t>ton</a:t>
            </a:r>
            <a:r>
              <a:rPr sz="1600" spc="2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County</a:t>
            </a:r>
            <a:r>
              <a:rPr lang="en-US" sz="1600" spc="-10" dirty="0">
                <a:latin typeface="Arial" panose="020B0604020202020204" pitchFamily="34" charset="0"/>
                <a:cs typeface="Arial" panose="020B0604020202020204" pitchFamily="34" charset="0"/>
              </a:rPr>
              <a:t> (2008)</a:t>
            </a:r>
          </a:p>
          <a:p>
            <a:pPr marL="569913" lvl="1" indent="-230188">
              <a:buClr>
                <a:srgbClr val="FF0000"/>
              </a:buClr>
              <a:buFont typeface="Courier New" panose="02070309020205020404" pitchFamily="49" charset="0"/>
              <a:buChar char="o"/>
              <a:tabLst>
                <a:tab pos="344488" algn="l"/>
              </a:tabLst>
            </a:pPr>
            <a:r>
              <a:rPr sz="1600" spc="-195"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Bu</a:t>
            </a:r>
            <a:r>
              <a:rPr sz="1600" spc="-5" dirty="0">
                <a:latin typeface="Arial" panose="020B0604020202020204" pitchFamily="34" charset="0"/>
                <a:cs typeface="Arial" panose="020B0604020202020204" pitchFamily="34" charset="0"/>
              </a:rPr>
              <a:t>c</a:t>
            </a:r>
            <a:r>
              <a:rPr sz="1600" spc="-10" dirty="0">
                <a:latin typeface="Arial" panose="020B0604020202020204" pitchFamily="34" charset="0"/>
                <a:cs typeface="Arial" panose="020B0604020202020204" pitchFamily="34" charset="0"/>
              </a:rPr>
              <a:t>oda</a:t>
            </a:r>
            <a:r>
              <a:rPr lang="en-US" sz="1600" spc="-10" dirty="0">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Pe</a:t>
            </a:r>
            <a:r>
              <a:rPr sz="1600" spc="-5" dirty="0">
                <a:latin typeface="Arial" panose="020B0604020202020204" pitchFamily="34" charset="0"/>
                <a:cs typeface="Arial" panose="020B0604020202020204" pitchFamily="34" charset="0"/>
              </a:rPr>
              <a:t> </a:t>
            </a:r>
            <a:r>
              <a:rPr sz="1600" spc="-15" dirty="0">
                <a:latin typeface="Arial" panose="020B0604020202020204" pitchFamily="34" charset="0"/>
                <a:cs typeface="Arial" panose="020B0604020202020204" pitchFamily="34" charset="0"/>
              </a:rPr>
              <a:t>E</a:t>
            </a:r>
            <a:r>
              <a:rPr sz="1600" dirty="0">
                <a:latin typeface="Arial" panose="020B0604020202020204" pitchFamily="34" charset="0"/>
                <a:cs typeface="Arial" panose="020B0604020202020204" pitchFamily="34" charset="0"/>
              </a:rPr>
              <a:t>l</a:t>
            </a:r>
            <a:r>
              <a:rPr sz="1600" spc="-5" dirty="0">
                <a:latin typeface="Arial" panose="020B0604020202020204" pitchFamily="34" charset="0"/>
                <a:cs typeface="Arial" panose="020B0604020202020204" pitchFamily="34" charset="0"/>
              </a:rPr>
              <a:t>l</a:t>
            </a:r>
            <a:r>
              <a:rPr lang="en-US" sz="1600" spc="-5" dirty="0">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22</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22</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22</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9-21-2022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(Cosmopolis)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8458200" y="6320141"/>
            <a:ext cx="467360" cy="153888"/>
          </a:xfrm>
        </p:spPr>
        <p:txBody>
          <a:bodyPr/>
          <a:lstStyle/>
          <a:p>
            <a:pPr marL="25400">
              <a:lnSpc>
                <a:spcPct val="100000"/>
              </a:lnSpc>
            </a:pPr>
            <a:fld id="{81D60167-4931-47E6-BA6A-407CBD079E47}" type="slidenum">
              <a:rPr lang="en-US" spc="-5" smtClean="0"/>
              <a:t>6</a:t>
            </a:fld>
            <a:r>
              <a:rPr lang="en-US" spc="-5" dirty="0"/>
              <a:t> of 22</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486400" y="383971"/>
            <a:ext cx="343916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Mill Creek Dam</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9-21-2022</a:t>
            </a:r>
            <a:endParaRPr lang="en-US" dirty="0"/>
          </a:p>
        </p:txBody>
      </p:sp>
      <p:sp>
        <p:nvSpPr>
          <p:cNvPr id="12" name="Text Placeholder 1">
            <a:extLst>
              <a:ext uri="{FF2B5EF4-FFF2-40B4-BE49-F238E27FC236}">
                <a16:creationId xmlns:a16="http://schemas.microsoft.com/office/drawing/2014/main" id="{EDB7B009-84AD-93C2-7FB3-050EAD5A89E1}"/>
              </a:ext>
            </a:extLst>
          </p:cNvPr>
          <p:cNvSpPr txBox="1">
            <a:spLocks/>
          </p:cNvSpPr>
          <p:nvPr/>
        </p:nvSpPr>
        <p:spPr>
          <a:xfrm>
            <a:off x="70866" y="2072089"/>
            <a:ext cx="1986534" cy="410011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400" b="1" kern="0" dirty="0">
                <a:solidFill>
                  <a:sysClr val="windowText" lastClr="000000"/>
                </a:solidFill>
                <a:latin typeface="Arial" panose="020B0604020202020204" pitchFamily="34" charset="0"/>
                <a:cs typeface="Arial" panose="020B0604020202020204" pitchFamily="34" charset="0"/>
              </a:rPr>
              <a:t>Mill Creek Multi-Objective Implementation Plan:</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33363" indent="-233363">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Part I = Reconstruct Mill Creek Dam (done).</a:t>
            </a:r>
          </a:p>
          <a:p>
            <a:pPr marL="914400" lvl="1"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33363" indent="-233363">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Phase II project = Address 4,500’ of Mill Creek flow, culverts, and flood water evacuation (under development).</a:t>
            </a:r>
          </a:p>
        </p:txBody>
      </p:sp>
      <p:pic>
        <p:nvPicPr>
          <p:cNvPr id="6" name="Picture 5">
            <a:extLst>
              <a:ext uri="{FF2B5EF4-FFF2-40B4-BE49-F238E27FC236}">
                <a16:creationId xmlns:a16="http://schemas.microsoft.com/office/drawing/2014/main" id="{B6A9A6DB-C8DC-CED0-52D4-50DCBB3616F5}"/>
              </a:ext>
            </a:extLst>
          </p:cNvPr>
          <p:cNvPicPr>
            <a:picLocks noChangeAspect="1"/>
          </p:cNvPicPr>
          <p:nvPr/>
        </p:nvPicPr>
        <p:blipFill>
          <a:blip r:embed="rId4"/>
          <a:stretch>
            <a:fillRect/>
          </a:stretch>
        </p:blipFill>
        <p:spPr>
          <a:xfrm>
            <a:off x="5334000" y="1671111"/>
            <a:ext cx="3737407" cy="4199613"/>
          </a:xfrm>
          <a:prstGeom prst="rect">
            <a:avLst/>
          </a:prstGeom>
          <a:ln>
            <a:solidFill>
              <a:schemeClr val="accent1"/>
            </a:solidFill>
          </a:ln>
        </p:spPr>
      </p:pic>
      <p:sp>
        <p:nvSpPr>
          <p:cNvPr id="10" name="TextBox 9">
            <a:extLst>
              <a:ext uri="{FF2B5EF4-FFF2-40B4-BE49-F238E27FC236}">
                <a16:creationId xmlns:a16="http://schemas.microsoft.com/office/drawing/2014/main" id="{420474DB-9ACC-86FB-8C2F-9068D3F8D2DF}"/>
              </a:ext>
            </a:extLst>
          </p:cNvPr>
          <p:cNvSpPr txBox="1"/>
          <p:nvPr/>
        </p:nvSpPr>
        <p:spPr>
          <a:xfrm>
            <a:off x="5334000" y="5862935"/>
            <a:ext cx="3704005"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5"/>
              </a:rPr>
              <a:t>https://www.thedailyworld.com/news/new-mill-creek-dam-ribbon-cutting-saturday-in-cosmopolis/</a:t>
            </a:r>
            <a:endParaRPr lang="en-US" sz="1200" dirty="0">
              <a:latin typeface="Arial" panose="020B0604020202020204" pitchFamily="34" charset="0"/>
              <a:cs typeface="Arial"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D7ACA411-26C5-5D7D-8431-8CA081166C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1504" y="2072089"/>
            <a:ext cx="3176296" cy="1592119"/>
          </a:xfrm>
          <a:prstGeom prst="rect">
            <a:avLst/>
          </a:prstGeom>
        </p:spPr>
      </p:pic>
      <p:pic>
        <p:nvPicPr>
          <p:cNvPr id="16" name="Picture 15" descr="A group of people standing on a bridge&#10;&#10;Description automatically generated">
            <a:extLst>
              <a:ext uri="{FF2B5EF4-FFF2-40B4-BE49-F238E27FC236}">
                <a16:creationId xmlns:a16="http://schemas.microsoft.com/office/drawing/2014/main" id="{C93C9264-3BC4-4053-0073-DAD970775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400" y="3886200"/>
            <a:ext cx="3176296" cy="1778726"/>
          </a:xfrm>
          <a:prstGeom prst="rect">
            <a:avLst/>
          </a:prstGeom>
        </p:spPr>
      </p:pic>
      <p:sp>
        <p:nvSpPr>
          <p:cNvPr id="19" name="TextBox 18">
            <a:extLst>
              <a:ext uri="{FF2B5EF4-FFF2-40B4-BE49-F238E27FC236}">
                <a16:creationId xmlns:a16="http://schemas.microsoft.com/office/drawing/2014/main" id="{2378B609-08C6-0B63-0002-494016E60EEA}"/>
              </a:ext>
            </a:extLst>
          </p:cNvPr>
          <p:cNvSpPr txBox="1"/>
          <p:nvPr/>
        </p:nvSpPr>
        <p:spPr>
          <a:xfrm>
            <a:off x="2057400" y="5755029"/>
            <a:ext cx="3176296" cy="276999"/>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City of Cosmopolis, Sep 29, 2018</a:t>
            </a:r>
          </a:p>
        </p:txBody>
      </p:sp>
    </p:spTree>
    <p:extLst>
      <p:ext uri="{BB962C8B-B14F-4D97-AF65-F5344CB8AC3E}">
        <p14:creationId xmlns:p14="http://schemas.microsoft.com/office/powerpoint/2010/main" val="1485991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collapsed building&#10;&#10;Description automatically generated with low confidence">
            <a:extLst>
              <a:ext uri="{FF2B5EF4-FFF2-40B4-BE49-F238E27FC236}">
                <a16:creationId xmlns:a16="http://schemas.microsoft.com/office/drawing/2014/main" id="{2F237242-84F1-1EE5-76EF-87A0B08DC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012" y="4722078"/>
            <a:ext cx="2035094" cy="1526322"/>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(Montesano)</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22</a:t>
            </a:r>
          </a:p>
        </p:txBody>
      </p:sp>
      <p:sp>
        <p:nvSpPr>
          <p:cNvPr id="29" name="TextBox 28">
            <a:extLst>
              <a:ext uri="{FF2B5EF4-FFF2-40B4-BE49-F238E27FC236}">
                <a16:creationId xmlns:a16="http://schemas.microsoft.com/office/drawing/2014/main" id="{660C876E-C4F1-8F3A-0C05-26D62D9934EB}"/>
              </a:ext>
            </a:extLst>
          </p:cNvPr>
          <p:cNvSpPr txBox="1"/>
          <p:nvPr/>
        </p:nvSpPr>
        <p:spPr>
          <a:xfrm>
            <a:off x="3200400" y="223346"/>
            <a:ext cx="57912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Mary’s River Lumber and Montesano WWTP Chehalis River Protection Projects (2012-15)</a:t>
            </a:r>
          </a:p>
        </p:txBody>
      </p:sp>
      <p:sp>
        <p:nvSpPr>
          <p:cNvPr id="12" name="Footer Placeholder 2">
            <a:extLst>
              <a:ext uri="{FF2B5EF4-FFF2-40B4-BE49-F238E27FC236}">
                <a16:creationId xmlns:a16="http://schemas.microsoft.com/office/drawing/2014/main" id="{B65B337E-0D41-A0FA-26AC-0BC706103058}"/>
              </a:ext>
            </a:extLst>
          </p:cNvPr>
          <p:cNvSpPr>
            <a:spLocks noGrp="1"/>
          </p:cNvSpPr>
          <p:nvPr>
            <p:ph type="ftr" sz="quarter" idx="5"/>
          </p:nvPr>
        </p:nvSpPr>
        <p:spPr>
          <a:xfrm>
            <a:off x="4114800" y="6461546"/>
            <a:ext cx="850009" cy="215444"/>
          </a:xfrm>
        </p:spPr>
        <p:txBody>
          <a:bodyPr/>
          <a:lstStyle/>
          <a:p>
            <a:pPr marL="12700"/>
            <a:r>
              <a:rPr lang="en-US" spc="5" dirty="0"/>
              <a:t>9-21-2022</a:t>
            </a:r>
            <a:endParaRPr lang="en-US" dirty="0"/>
          </a:p>
        </p:txBody>
      </p:sp>
      <p:sp>
        <p:nvSpPr>
          <p:cNvPr id="19" name="Text Placeholder 9">
            <a:extLst>
              <a:ext uri="{FF2B5EF4-FFF2-40B4-BE49-F238E27FC236}">
                <a16:creationId xmlns:a16="http://schemas.microsoft.com/office/drawing/2014/main" id="{A6023B25-94DC-61A6-3C9E-BD120A5F10D8}"/>
              </a:ext>
            </a:extLst>
          </p:cNvPr>
          <p:cNvSpPr>
            <a:spLocks noGrp="1"/>
          </p:cNvSpPr>
          <p:nvPr>
            <p:ph type="body" idx="1"/>
          </p:nvPr>
        </p:nvSpPr>
        <p:spPr>
          <a:xfrm>
            <a:off x="5249063" y="5645502"/>
            <a:ext cx="3891534" cy="646331"/>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~$6M protection against Chehalis River</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Funding pooled/shared.</a:t>
            </a:r>
          </a:p>
        </p:txBody>
      </p:sp>
      <p:pic>
        <p:nvPicPr>
          <p:cNvPr id="3" name="Picture 2">
            <a:extLst>
              <a:ext uri="{FF2B5EF4-FFF2-40B4-BE49-F238E27FC236}">
                <a16:creationId xmlns:a16="http://schemas.microsoft.com/office/drawing/2014/main" id="{BFC2AA55-7CC0-62B1-756F-8B2E25D7344A}"/>
              </a:ext>
            </a:extLst>
          </p:cNvPr>
          <p:cNvPicPr>
            <a:picLocks noChangeAspect="1"/>
          </p:cNvPicPr>
          <p:nvPr/>
        </p:nvPicPr>
        <p:blipFill>
          <a:blip r:embed="rId5"/>
          <a:stretch>
            <a:fillRect/>
          </a:stretch>
        </p:blipFill>
        <p:spPr>
          <a:xfrm>
            <a:off x="4573934" y="1619849"/>
            <a:ext cx="4570066" cy="2210940"/>
          </a:xfrm>
          <a:prstGeom prst="rect">
            <a:avLst/>
          </a:prstGeom>
        </p:spPr>
      </p:pic>
      <p:sp>
        <p:nvSpPr>
          <p:cNvPr id="11" name="TextBox 10">
            <a:extLst>
              <a:ext uri="{FF2B5EF4-FFF2-40B4-BE49-F238E27FC236}">
                <a16:creationId xmlns:a16="http://schemas.microsoft.com/office/drawing/2014/main" id="{CEAD0A8F-6EA4-16FF-F623-4A7E2CE7E290}"/>
              </a:ext>
            </a:extLst>
          </p:cNvPr>
          <p:cNvSpPr txBox="1"/>
          <p:nvPr/>
        </p:nvSpPr>
        <p:spPr>
          <a:xfrm>
            <a:off x="8305800" y="3429000"/>
            <a:ext cx="545233" cy="307777"/>
          </a:xfrm>
          <a:prstGeom prst="rect">
            <a:avLst/>
          </a:prstGeom>
          <a:solidFill>
            <a:schemeClr val="bg1"/>
          </a:solidFill>
        </p:spPr>
        <p:txBody>
          <a:bodyPr wrap="square">
            <a:spAutoFit/>
          </a:bodyPr>
          <a:lstStyle/>
          <a:p>
            <a:r>
              <a:rPr lang="en-US" sz="1400" b="1" dirty="0"/>
              <a:t>2022</a:t>
            </a:r>
            <a:endParaRPr lang="en-US" dirty="0"/>
          </a:p>
        </p:txBody>
      </p:sp>
      <p:pic>
        <p:nvPicPr>
          <p:cNvPr id="5" name="Picture 4" descr="Map&#10;&#10;Description automatically generated">
            <a:extLst>
              <a:ext uri="{FF2B5EF4-FFF2-40B4-BE49-F238E27FC236}">
                <a16:creationId xmlns:a16="http://schemas.microsoft.com/office/drawing/2014/main" id="{E6356EF9-20B6-516F-35DF-A73E779CD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020" y="1638987"/>
            <a:ext cx="3215113" cy="3017358"/>
          </a:xfrm>
          <a:prstGeom prst="rect">
            <a:avLst/>
          </a:prstGeom>
        </p:spPr>
      </p:pic>
      <p:pic>
        <p:nvPicPr>
          <p:cNvPr id="13" name="Picture 12" descr="A picture containing sky, outdoor, ground, scene&#10;&#10;Description automatically generated">
            <a:extLst>
              <a:ext uri="{FF2B5EF4-FFF2-40B4-BE49-F238E27FC236}">
                <a16:creationId xmlns:a16="http://schemas.microsoft.com/office/drawing/2014/main" id="{98DD6B90-8FA3-CAF0-E343-0E416B54D2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99" y="3926777"/>
            <a:ext cx="2194403" cy="1645803"/>
          </a:xfrm>
          <a:prstGeom prst="rect">
            <a:avLst/>
          </a:prstGeom>
        </p:spPr>
      </p:pic>
      <p:pic>
        <p:nvPicPr>
          <p:cNvPr id="15" name="Picture 14" descr="A picture containing grass, outdoor, tree, sky&#10;&#10;Description automatically generated">
            <a:extLst>
              <a:ext uri="{FF2B5EF4-FFF2-40B4-BE49-F238E27FC236}">
                <a16:creationId xmlns:a16="http://schemas.microsoft.com/office/drawing/2014/main" id="{C7776E82-6A82-58B3-CD76-E797939C65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8241" y="3918135"/>
            <a:ext cx="2192621" cy="1644465"/>
          </a:xfrm>
          <a:prstGeom prst="rect">
            <a:avLst/>
          </a:prstGeom>
          <a:ln>
            <a:solidFill>
              <a:schemeClr val="accent1"/>
            </a:solidFill>
          </a:ln>
        </p:spPr>
      </p:pic>
      <p:sp>
        <p:nvSpPr>
          <p:cNvPr id="18" name="TextBox 17">
            <a:extLst>
              <a:ext uri="{FF2B5EF4-FFF2-40B4-BE49-F238E27FC236}">
                <a16:creationId xmlns:a16="http://schemas.microsoft.com/office/drawing/2014/main" id="{8CEDC378-C2A3-D4A0-A98C-76B542FFA383}"/>
              </a:ext>
            </a:extLst>
          </p:cNvPr>
          <p:cNvSpPr txBox="1"/>
          <p:nvPr/>
        </p:nvSpPr>
        <p:spPr>
          <a:xfrm>
            <a:off x="3871730" y="4206385"/>
            <a:ext cx="545233" cy="307777"/>
          </a:xfrm>
          <a:prstGeom prst="rect">
            <a:avLst/>
          </a:prstGeom>
          <a:solidFill>
            <a:schemeClr val="bg1"/>
          </a:solidFill>
        </p:spPr>
        <p:txBody>
          <a:bodyPr wrap="square">
            <a:spAutoFit/>
          </a:bodyPr>
          <a:lstStyle/>
          <a:p>
            <a:r>
              <a:rPr lang="en-US" sz="1400" b="1" dirty="0"/>
              <a:t>2014</a:t>
            </a:r>
            <a:endParaRPr lang="en-US" dirty="0"/>
          </a:p>
        </p:txBody>
      </p:sp>
      <p:sp>
        <p:nvSpPr>
          <p:cNvPr id="20" name="TextBox 19">
            <a:extLst>
              <a:ext uri="{FF2B5EF4-FFF2-40B4-BE49-F238E27FC236}">
                <a16:creationId xmlns:a16="http://schemas.microsoft.com/office/drawing/2014/main" id="{E4A4B5D7-B595-BD91-CA2C-9C51D713829D}"/>
              </a:ext>
            </a:extLst>
          </p:cNvPr>
          <p:cNvSpPr txBox="1"/>
          <p:nvPr/>
        </p:nvSpPr>
        <p:spPr>
          <a:xfrm>
            <a:off x="4686724" y="5122477"/>
            <a:ext cx="545233" cy="307777"/>
          </a:xfrm>
          <a:prstGeom prst="rect">
            <a:avLst/>
          </a:prstGeom>
          <a:solidFill>
            <a:schemeClr val="bg1"/>
          </a:solidFill>
        </p:spPr>
        <p:txBody>
          <a:bodyPr wrap="square">
            <a:spAutoFit/>
          </a:bodyPr>
          <a:lstStyle/>
          <a:p>
            <a:r>
              <a:rPr lang="en-US" sz="1400" b="1" dirty="0"/>
              <a:t>2014</a:t>
            </a:r>
            <a:endParaRPr lang="en-US" dirty="0"/>
          </a:p>
        </p:txBody>
      </p:sp>
      <p:sp>
        <p:nvSpPr>
          <p:cNvPr id="21" name="TextBox 20">
            <a:extLst>
              <a:ext uri="{FF2B5EF4-FFF2-40B4-BE49-F238E27FC236}">
                <a16:creationId xmlns:a16="http://schemas.microsoft.com/office/drawing/2014/main" id="{A9CB7615-C389-EEC5-B1C8-988216136DDC}"/>
              </a:ext>
            </a:extLst>
          </p:cNvPr>
          <p:cNvSpPr txBox="1"/>
          <p:nvPr/>
        </p:nvSpPr>
        <p:spPr>
          <a:xfrm>
            <a:off x="6988391" y="5122477"/>
            <a:ext cx="545233" cy="307777"/>
          </a:xfrm>
          <a:prstGeom prst="rect">
            <a:avLst/>
          </a:prstGeom>
          <a:solidFill>
            <a:schemeClr val="bg1"/>
          </a:solidFill>
        </p:spPr>
        <p:txBody>
          <a:bodyPr wrap="square">
            <a:spAutoFit/>
          </a:bodyPr>
          <a:lstStyle/>
          <a:p>
            <a:r>
              <a:rPr lang="en-US" sz="1400" b="1" dirty="0"/>
              <a:t>2014</a:t>
            </a:r>
            <a:endParaRPr lang="en-US" dirty="0"/>
          </a:p>
        </p:txBody>
      </p:sp>
      <p:pic>
        <p:nvPicPr>
          <p:cNvPr id="17" name="Picture 16" descr="A picture containing text&#10;&#10;Description automatically generated">
            <a:extLst>
              <a:ext uri="{FF2B5EF4-FFF2-40B4-BE49-F238E27FC236}">
                <a16:creationId xmlns:a16="http://schemas.microsoft.com/office/drawing/2014/main" id="{9CA2DCC0-814D-6926-475D-979DB4CF26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7592" y="4712024"/>
            <a:ext cx="2048501" cy="1536376"/>
          </a:xfrm>
          <a:prstGeom prst="rect">
            <a:avLst/>
          </a:prstGeom>
        </p:spPr>
      </p:pic>
      <p:sp>
        <p:nvSpPr>
          <p:cNvPr id="23" name="TextBox 22">
            <a:extLst>
              <a:ext uri="{FF2B5EF4-FFF2-40B4-BE49-F238E27FC236}">
                <a16:creationId xmlns:a16="http://schemas.microsoft.com/office/drawing/2014/main" id="{5EFC63A1-76CC-C5CB-5621-A806BB9F9071}"/>
              </a:ext>
            </a:extLst>
          </p:cNvPr>
          <p:cNvSpPr txBox="1"/>
          <p:nvPr/>
        </p:nvSpPr>
        <p:spPr>
          <a:xfrm>
            <a:off x="2514600" y="5834858"/>
            <a:ext cx="545233" cy="307777"/>
          </a:xfrm>
          <a:prstGeom prst="rect">
            <a:avLst/>
          </a:prstGeom>
          <a:solidFill>
            <a:schemeClr val="bg1"/>
          </a:solidFill>
        </p:spPr>
        <p:txBody>
          <a:bodyPr wrap="square">
            <a:spAutoFit/>
          </a:bodyPr>
          <a:lstStyle/>
          <a:p>
            <a:r>
              <a:rPr lang="en-US" sz="1400" b="1" dirty="0"/>
              <a:t>2014</a:t>
            </a:r>
            <a:endParaRPr lang="en-US" dirty="0"/>
          </a:p>
        </p:txBody>
      </p:sp>
      <p:sp>
        <p:nvSpPr>
          <p:cNvPr id="24" name="TextBox 23">
            <a:extLst>
              <a:ext uri="{FF2B5EF4-FFF2-40B4-BE49-F238E27FC236}">
                <a16:creationId xmlns:a16="http://schemas.microsoft.com/office/drawing/2014/main" id="{25CA4A8F-D296-F660-7EAD-7485169E4113}"/>
              </a:ext>
            </a:extLst>
          </p:cNvPr>
          <p:cNvSpPr txBox="1"/>
          <p:nvPr/>
        </p:nvSpPr>
        <p:spPr>
          <a:xfrm>
            <a:off x="416432" y="5834858"/>
            <a:ext cx="545233" cy="307777"/>
          </a:xfrm>
          <a:prstGeom prst="rect">
            <a:avLst/>
          </a:prstGeom>
          <a:solidFill>
            <a:schemeClr val="bg1"/>
          </a:solidFill>
        </p:spPr>
        <p:txBody>
          <a:bodyPr wrap="square">
            <a:spAutoFit/>
          </a:bodyPr>
          <a:lstStyle/>
          <a:p>
            <a:r>
              <a:rPr lang="en-US" sz="1400" b="1" dirty="0"/>
              <a:t>2014</a:t>
            </a:r>
            <a:endParaRPr lang="en-US" dirty="0"/>
          </a:p>
        </p:txBody>
      </p:sp>
      <p:pic>
        <p:nvPicPr>
          <p:cNvPr id="25" name="Picture 24" descr="A picture containing outdoor&#10;&#10;Description automatically generated">
            <a:extLst>
              <a:ext uri="{FF2B5EF4-FFF2-40B4-BE49-F238E27FC236}">
                <a16:creationId xmlns:a16="http://schemas.microsoft.com/office/drawing/2014/main" id="{ED4748BD-A2DA-8C85-A547-5BF6DBCDE4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330" r="-1"/>
          <a:stretch/>
        </p:blipFill>
        <p:spPr>
          <a:xfrm>
            <a:off x="26541" y="2620590"/>
            <a:ext cx="1120212" cy="1210200"/>
          </a:xfrm>
          <a:prstGeom prst="rect">
            <a:avLst/>
          </a:prstGeom>
        </p:spPr>
      </p:pic>
      <p:sp>
        <p:nvSpPr>
          <p:cNvPr id="27" name="TextBox 26">
            <a:extLst>
              <a:ext uri="{FF2B5EF4-FFF2-40B4-BE49-F238E27FC236}">
                <a16:creationId xmlns:a16="http://schemas.microsoft.com/office/drawing/2014/main" id="{451E7F21-0850-F184-4C66-3330C0D9E4AD}"/>
              </a:ext>
            </a:extLst>
          </p:cNvPr>
          <p:cNvSpPr txBox="1"/>
          <p:nvPr/>
        </p:nvSpPr>
        <p:spPr>
          <a:xfrm>
            <a:off x="144738" y="3441412"/>
            <a:ext cx="545233" cy="307777"/>
          </a:xfrm>
          <a:prstGeom prst="rect">
            <a:avLst/>
          </a:prstGeom>
          <a:solidFill>
            <a:schemeClr val="bg1"/>
          </a:solidFill>
        </p:spPr>
        <p:txBody>
          <a:bodyPr wrap="square">
            <a:spAutoFit/>
          </a:bodyPr>
          <a:lstStyle/>
          <a:p>
            <a:r>
              <a:rPr lang="en-US" sz="1400" b="1" dirty="0"/>
              <a:t>2007</a:t>
            </a:r>
            <a:endParaRPr lang="en-US" dirty="0"/>
          </a:p>
        </p:txBody>
      </p:sp>
    </p:spTree>
    <p:extLst>
      <p:ext uri="{BB962C8B-B14F-4D97-AF65-F5344CB8AC3E}">
        <p14:creationId xmlns:p14="http://schemas.microsoft.com/office/powerpoint/2010/main" val="964837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73E7D-C67B-63AF-974B-AE80EE4BD963}"/>
              </a:ext>
            </a:extLst>
          </p:cNvPr>
          <p:cNvPicPr>
            <a:picLocks noChangeAspect="1"/>
          </p:cNvPicPr>
          <p:nvPr/>
        </p:nvPicPr>
        <p:blipFill>
          <a:blip r:embed="rId3"/>
          <a:stretch>
            <a:fillRect/>
          </a:stretch>
        </p:blipFill>
        <p:spPr>
          <a:xfrm>
            <a:off x="1963247" y="1696046"/>
            <a:ext cx="7095131" cy="3465908"/>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(Montesano)</a:t>
            </a:r>
            <a:endParaRPr sz="3200" dirty="0">
              <a:solidFill>
                <a:srgbClr val="00B050"/>
              </a:solidFill>
              <a:latin typeface="Arial Narrow"/>
              <a:cs typeface="Arial Narrow"/>
            </a:endParaRPr>
          </a:p>
        </p:txBody>
      </p:sp>
      <p:sp>
        <p:nvSpPr>
          <p:cNvPr id="29" name="TextBox 28">
            <a:extLst>
              <a:ext uri="{FF2B5EF4-FFF2-40B4-BE49-F238E27FC236}">
                <a16:creationId xmlns:a16="http://schemas.microsoft.com/office/drawing/2014/main" id="{660C876E-C4F1-8F3A-0C05-26D62D9934EB}"/>
              </a:ext>
            </a:extLst>
          </p:cNvPr>
          <p:cNvSpPr txBox="1"/>
          <p:nvPr/>
        </p:nvSpPr>
        <p:spPr>
          <a:xfrm>
            <a:off x="5638800" y="354606"/>
            <a:ext cx="3419578"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Montesano WWTP Protection Project (2017-2020)</a:t>
            </a:r>
          </a:p>
        </p:txBody>
      </p:sp>
      <p:pic>
        <p:nvPicPr>
          <p:cNvPr id="5" name="Picture 4">
            <a:extLst>
              <a:ext uri="{FF2B5EF4-FFF2-40B4-BE49-F238E27FC236}">
                <a16:creationId xmlns:a16="http://schemas.microsoft.com/office/drawing/2014/main" id="{A02BC7A3-1B4F-F34E-31A2-9BF64C993D9B}"/>
              </a:ext>
            </a:extLst>
          </p:cNvPr>
          <p:cNvPicPr>
            <a:picLocks noChangeAspect="1"/>
          </p:cNvPicPr>
          <p:nvPr/>
        </p:nvPicPr>
        <p:blipFill>
          <a:blip r:embed="rId5"/>
          <a:stretch>
            <a:fillRect/>
          </a:stretch>
        </p:blipFill>
        <p:spPr>
          <a:xfrm>
            <a:off x="5867400" y="4419600"/>
            <a:ext cx="2590800" cy="2024165"/>
          </a:xfrm>
          <a:prstGeom prst="rect">
            <a:avLst/>
          </a:prstGeom>
        </p:spPr>
      </p:pic>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22</a:t>
            </a:r>
          </a:p>
        </p:txBody>
      </p:sp>
      <p:sp>
        <p:nvSpPr>
          <p:cNvPr id="10" name="Text Placeholder 1">
            <a:extLst>
              <a:ext uri="{FF2B5EF4-FFF2-40B4-BE49-F238E27FC236}">
                <a16:creationId xmlns:a16="http://schemas.microsoft.com/office/drawing/2014/main" id="{83C5EE6C-723E-AC5C-A95C-E7E1108D4FAF}"/>
              </a:ext>
            </a:extLst>
          </p:cNvPr>
          <p:cNvSpPr txBox="1">
            <a:spLocks/>
          </p:cNvSpPr>
          <p:nvPr/>
        </p:nvSpPr>
        <p:spPr>
          <a:xfrm>
            <a:off x="-17953" y="1981200"/>
            <a:ext cx="1981200" cy="4191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Protect WWTP from on-coming Wynoochee river using 220+ “log-jacks.”</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$2 million (for “log-jacks”).</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Small cost compared to WWTP relocation and environmental cleanup (in event of WWTP breaching).</a:t>
            </a:r>
          </a:p>
        </p:txBody>
      </p:sp>
      <p:sp>
        <p:nvSpPr>
          <p:cNvPr id="2" name="TextBox 1">
            <a:extLst>
              <a:ext uri="{FF2B5EF4-FFF2-40B4-BE49-F238E27FC236}">
                <a16:creationId xmlns:a16="http://schemas.microsoft.com/office/drawing/2014/main" id="{20F4669D-004D-1C79-E0AF-769DA21EE3BF}"/>
              </a:ext>
            </a:extLst>
          </p:cNvPr>
          <p:cNvSpPr txBox="1"/>
          <p:nvPr/>
        </p:nvSpPr>
        <p:spPr>
          <a:xfrm>
            <a:off x="4166118" y="5657968"/>
            <a:ext cx="1676400" cy="369332"/>
          </a:xfrm>
          <a:prstGeom prst="rect">
            <a:avLst/>
          </a:prstGeom>
          <a:noFill/>
        </p:spPr>
        <p:txBody>
          <a:bodyPr wrap="square" rtlCol="0">
            <a:spAutoFit/>
          </a:bodyPr>
          <a:lstStyle/>
          <a:p>
            <a:r>
              <a:rPr lang="en-US" dirty="0"/>
              <a:t>July 7, 2022 </a:t>
            </a:r>
            <a:r>
              <a:rPr lang="en-US" dirty="0">
                <a:sym typeface="Wingdings" panose="05000000000000000000" pitchFamily="2" charset="2"/>
              </a:rPr>
              <a:t></a:t>
            </a:r>
            <a:endParaRPr lang="en-US" dirty="0"/>
          </a:p>
        </p:txBody>
      </p:sp>
      <p:sp>
        <p:nvSpPr>
          <p:cNvPr id="6" name="TextBox 5">
            <a:extLst>
              <a:ext uri="{FF2B5EF4-FFF2-40B4-BE49-F238E27FC236}">
                <a16:creationId xmlns:a16="http://schemas.microsoft.com/office/drawing/2014/main" id="{DC23FD40-0FC6-91A8-27D8-2567715316BF}"/>
              </a:ext>
            </a:extLst>
          </p:cNvPr>
          <p:cNvSpPr txBox="1"/>
          <p:nvPr/>
        </p:nvSpPr>
        <p:spPr>
          <a:xfrm>
            <a:off x="1976396" y="1693921"/>
            <a:ext cx="871565" cy="369332"/>
          </a:xfrm>
          <a:prstGeom prst="rect">
            <a:avLst/>
          </a:prstGeom>
          <a:solidFill>
            <a:schemeClr val="bg1"/>
          </a:solidFill>
        </p:spPr>
        <p:txBody>
          <a:bodyPr wrap="square" rtlCol="0">
            <a:spAutoFit/>
          </a:bodyPr>
          <a:lstStyle/>
          <a:p>
            <a:r>
              <a:rPr lang="en-US" dirty="0"/>
              <a:t>      </a:t>
            </a:r>
          </a:p>
        </p:txBody>
      </p:sp>
    </p:spTree>
    <p:extLst>
      <p:ext uri="{BB962C8B-B14F-4D97-AF65-F5344CB8AC3E}">
        <p14:creationId xmlns:p14="http://schemas.microsoft.com/office/powerpoint/2010/main" val="315421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DC23FD40-0FC6-91A8-27D8-2567715316BF}"/>
              </a:ext>
            </a:extLst>
          </p:cNvPr>
          <p:cNvSpPr txBox="1"/>
          <p:nvPr/>
        </p:nvSpPr>
        <p:spPr>
          <a:xfrm>
            <a:off x="1976396" y="1693921"/>
            <a:ext cx="871565" cy="369332"/>
          </a:xfrm>
          <a:prstGeom prst="rect">
            <a:avLst/>
          </a:prstGeom>
          <a:solidFill>
            <a:schemeClr val="bg1"/>
          </a:solidFill>
        </p:spPr>
        <p:txBody>
          <a:bodyPr wrap="square" rtlCol="0">
            <a:spAutoFit/>
          </a:bodyPr>
          <a:lstStyle/>
          <a:p>
            <a:r>
              <a:rPr lang="en-US" dirty="0"/>
              <a:t>      </a:t>
            </a:r>
          </a:p>
        </p:txBody>
      </p:sp>
      <p:sp>
        <p:nvSpPr>
          <p:cNvPr id="11" name="object 9">
            <a:extLst>
              <a:ext uri="{FF2B5EF4-FFF2-40B4-BE49-F238E27FC236}">
                <a16:creationId xmlns:a16="http://schemas.microsoft.com/office/drawing/2014/main" id="{65B3DB86-54A8-5DA9-5099-3F7BBD11E420}"/>
              </a:ext>
            </a:extLst>
          </p:cNvPr>
          <p:cNvSpPr txBox="1"/>
          <p:nvPr/>
        </p:nvSpPr>
        <p:spPr>
          <a:xfrm>
            <a:off x="1066800" y="457200"/>
            <a:ext cx="8077200"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 Grays Harbor Conservation District, WDFW)</a:t>
            </a:r>
            <a:endParaRPr sz="3200" dirty="0">
              <a:solidFill>
                <a:srgbClr val="00B050"/>
              </a:solidFill>
              <a:latin typeface="Arial Narrow"/>
              <a:cs typeface="Arial Narrow"/>
            </a:endParaRPr>
          </a:p>
        </p:txBody>
      </p:sp>
      <p:pic>
        <p:nvPicPr>
          <p:cNvPr id="2" name="Picture 1">
            <a:extLst>
              <a:ext uri="{FF2B5EF4-FFF2-40B4-BE49-F238E27FC236}">
                <a16:creationId xmlns:a16="http://schemas.microsoft.com/office/drawing/2014/main" id="{D8B6BDB9-7C7F-2AF5-0E33-310CC8580816}"/>
              </a:ext>
            </a:extLst>
          </p:cNvPr>
          <p:cNvPicPr>
            <a:picLocks noChangeAspect="1"/>
          </p:cNvPicPr>
          <p:nvPr/>
        </p:nvPicPr>
        <p:blipFill>
          <a:blip r:embed="rId4"/>
          <a:stretch>
            <a:fillRect/>
          </a:stretch>
        </p:blipFill>
        <p:spPr>
          <a:xfrm>
            <a:off x="76202" y="4159935"/>
            <a:ext cx="4690280" cy="2266134"/>
          </a:xfrm>
          <a:prstGeom prst="rect">
            <a:avLst/>
          </a:prstGeom>
        </p:spPr>
      </p:pic>
      <p:pic>
        <p:nvPicPr>
          <p:cNvPr id="3" name="Picture 2">
            <a:extLst>
              <a:ext uri="{FF2B5EF4-FFF2-40B4-BE49-F238E27FC236}">
                <a16:creationId xmlns:a16="http://schemas.microsoft.com/office/drawing/2014/main" id="{F5B75BC1-5A58-3806-CFBF-E6FA5B59FA03}"/>
              </a:ext>
            </a:extLst>
          </p:cNvPr>
          <p:cNvPicPr>
            <a:picLocks noChangeAspect="1"/>
          </p:cNvPicPr>
          <p:nvPr/>
        </p:nvPicPr>
        <p:blipFill>
          <a:blip r:embed="rId5"/>
          <a:stretch>
            <a:fillRect/>
          </a:stretch>
        </p:blipFill>
        <p:spPr>
          <a:xfrm>
            <a:off x="76200" y="2101826"/>
            <a:ext cx="4690281" cy="1743924"/>
          </a:xfrm>
          <a:prstGeom prst="rect">
            <a:avLst/>
          </a:prstGeom>
        </p:spPr>
      </p:pic>
      <p:pic>
        <p:nvPicPr>
          <p:cNvPr id="5" name="Picture 4">
            <a:extLst>
              <a:ext uri="{FF2B5EF4-FFF2-40B4-BE49-F238E27FC236}">
                <a16:creationId xmlns:a16="http://schemas.microsoft.com/office/drawing/2014/main" id="{CC6338F7-9C97-2BAF-5500-48967F0B143C}"/>
              </a:ext>
            </a:extLst>
          </p:cNvPr>
          <p:cNvPicPr>
            <a:picLocks noChangeAspect="1"/>
          </p:cNvPicPr>
          <p:nvPr/>
        </p:nvPicPr>
        <p:blipFill>
          <a:blip r:embed="rId6"/>
          <a:stretch>
            <a:fillRect/>
          </a:stretch>
        </p:blipFill>
        <p:spPr>
          <a:xfrm>
            <a:off x="4842681" y="1653676"/>
            <a:ext cx="4116761" cy="2689724"/>
          </a:xfrm>
          <a:prstGeom prst="rect">
            <a:avLst/>
          </a:prstGeom>
        </p:spPr>
      </p:pic>
      <p:sp>
        <p:nvSpPr>
          <p:cNvPr id="9" name="TextBox 8">
            <a:extLst>
              <a:ext uri="{FF2B5EF4-FFF2-40B4-BE49-F238E27FC236}">
                <a16:creationId xmlns:a16="http://schemas.microsoft.com/office/drawing/2014/main" id="{B3487ADC-BD5B-1B6A-435D-61E0E525A327}"/>
              </a:ext>
            </a:extLst>
          </p:cNvPr>
          <p:cNvSpPr txBox="1"/>
          <p:nvPr/>
        </p:nvSpPr>
        <p:spPr>
          <a:xfrm>
            <a:off x="6324600" y="3600033"/>
            <a:ext cx="2819400" cy="280076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a:t>
            </a:r>
            <a:r>
              <a:rPr lang="en-US" sz="1600" b="1" i="1" dirty="0">
                <a:latin typeface="Arial" panose="020B0604020202020204" pitchFamily="34" charset="0"/>
                <a:cs typeface="Arial" panose="020B0604020202020204" pitchFamily="34" charset="0"/>
              </a:rPr>
              <a:t> –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2022 Right Bank Conservation Project (Phase IB)</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2020 Keys Road Infrastructure Protection (Phase IA)</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2019-20 WDFW Ponds</a:t>
            </a:r>
          </a:p>
        </p:txBody>
      </p:sp>
      <p:pic>
        <p:nvPicPr>
          <p:cNvPr id="10" name="Picture 9">
            <a:extLst>
              <a:ext uri="{FF2B5EF4-FFF2-40B4-BE49-F238E27FC236}">
                <a16:creationId xmlns:a16="http://schemas.microsoft.com/office/drawing/2014/main" id="{FBCBE550-C97B-6930-13B1-35EBDCD1DBFB}"/>
              </a:ext>
            </a:extLst>
          </p:cNvPr>
          <p:cNvPicPr>
            <a:picLocks noChangeAspect="1"/>
          </p:cNvPicPr>
          <p:nvPr/>
        </p:nvPicPr>
        <p:blipFill>
          <a:blip r:embed="rId7"/>
          <a:stretch>
            <a:fillRect/>
          </a:stretch>
        </p:blipFill>
        <p:spPr>
          <a:xfrm>
            <a:off x="4845218" y="3697215"/>
            <a:ext cx="1521463" cy="3052496"/>
          </a:xfrm>
          <a:prstGeom prst="rect">
            <a:avLst/>
          </a:prstGeom>
        </p:spPr>
      </p:pic>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22</a:t>
            </a:r>
          </a:p>
        </p:txBody>
      </p:sp>
    </p:spTree>
    <p:extLst>
      <p:ext uri="{BB962C8B-B14F-4D97-AF65-F5344CB8AC3E}">
        <p14:creationId xmlns:p14="http://schemas.microsoft.com/office/powerpoint/2010/main" val="1222095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3670</TotalTime>
  <Words>1848</Words>
  <Application>Microsoft Office PowerPoint</Application>
  <PresentationFormat>On-screen Show (4:3)</PresentationFormat>
  <Paragraphs>338</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Narrow</vt:lpstr>
      <vt:lpstr>Calibri</vt:lpstr>
      <vt:lpstr>Courier New</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556</cp:revision>
  <dcterms:created xsi:type="dcterms:W3CDTF">2014-07-10T07:00:35Z</dcterms:created>
  <dcterms:modified xsi:type="dcterms:W3CDTF">2022-09-21T21:01:41Z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