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jpeg"/>
  <Override PartName="/ppt/media/image13.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3.jpg" ContentType="image/jpeg"/>
  <Override PartName="/ppt/media/image54.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60" r:id="rId4"/>
    <p:sldId id="337" r:id="rId5"/>
    <p:sldId id="310" r:id="rId6"/>
    <p:sldId id="344" r:id="rId7"/>
    <p:sldId id="343" r:id="rId8"/>
    <p:sldId id="342" r:id="rId9"/>
    <p:sldId id="339" r:id="rId10"/>
    <p:sldId id="340" r:id="rId11"/>
    <p:sldId id="341" r:id="rId12"/>
    <p:sldId id="329" r:id="rId13"/>
    <p:sldId id="330" r:id="rId14"/>
    <p:sldId id="338" r:id="rId15"/>
    <p:sldId id="332" r:id="rId16"/>
    <p:sldId id="267" r:id="rId17"/>
    <p:sldId id="334" r:id="rId18"/>
    <p:sldId id="335" r:id="rId19"/>
    <p:sldId id="296" r:id="rId20"/>
    <p:sldId id="297" r:id="rId21"/>
    <p:sldId id="311" r:id="rId22"/>
    <p:sldId id="264" r:id="rId23"/>
    <p:sldId id="261" r:id="rId2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6/21/2022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7218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97299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2820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CAACA79-E037-482F-9CF6-2DFEB675D340}" type="datetime1">
              <a:rPr lang="en-US" smtClean="0"/>
              <a:t>6/21/2022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D9DF4B5-5460-4FDF-9207-8D9A1345F31A}" type="datetime1">
              <a:rPr lang="en-US" smtClean="0"/>
              <a:t>6/21/2022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F6E364B-5920-4FB5-93C4-71FC1EDE0097}" type="datetime1">
              <a:rPr lang="en-US" smtClean="0"/>
              <a:t>6/21/2022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4B5D0F8-11C9-4692-A1D2-71A12B0212B2}" type="datetime1">
              <a:rPr lang="en-US" smtClean="0"/>
              <a:t>6/21/2022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January 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19249CF-5FA7-4053-B9E8-5AAC67B32C34}" type="datetime1">
              <a:rPr lang="en-US" smtClean="0"/>
              <a:t>6/21/2022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January 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367255D2-66F6-458C-A89C-1ACE4306650D}" type="datetime1">
              <a:rPr lang="en-US" smtClean="0"/>
              <a:t>6/21/2022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ezview.wa.gov/site/alias__1492/37643/local_resolutions.aspx" TargetMode="External"/></Relationships>
</file>

<file path=ppt/slides/_rels/slide16.xml.rels><?xml version="1.0" encoding="UTF-8" standalone="yes"?>
<Relationships xmlns="http://schemas.openxmlformats.org/package/2006/relationships"><Relationship Id="rId13" Type="http://schemas.openxmlformats.org/officeDocument/2006/relationships/image" Target="../media/image42.jpg"/><Relationship Id="rId18" Type="http://schemas.openxmlformats.org/officeDocument/2006/relationships/image" Target="../media/image47.jpg"/><Relationship Id="rId26" Type="http://schemas.openxmlformats.org/officeDocument/2006/relationships/image" Target="../media/image54.jpg"/><Relationship Id="rId3" Type="http://schemas.openxmlformats.org/officeDocument/2006/relationships/image" Target="../media/image32.png"/><Relationship Id="rId21" Type="http://schemas.openxmlformats.org/officeDocument/2006/relationships/image" Target="../media/image50.jpg"/><Relationship Id="rId34" Type="http://schemas.openxmlformats.org/officeDocument/2006/relationships/image" Target="../media/image59.PNG"/><Relationship Id="rId7" Type="http://schemas.openxmlformats.org/officeDocument/2006/relationships/image" Target="../media/image36.jpg"/><Relationship Id="rId12" Type="http://schemas.openxmlformats.org/officeDocument/2006/relationships/image" Target="../media/image41.jpg"/><Relationship Id="rId17" Type="http://schemas.openxmlformats.org/officeDocument/2006/relationships/image" Target="../media/image46.png"/><Relationship Id="rId25" Type="http://schemas.openxmlformats.org/officeDocument/2006/relationships/image" Target="../media/image53.jpg"/><Relationship Id="rId33" Type="http://schemas.openxmlformats.org/officeDocument/2006/relationships/hyperlink" Target="https://chehalisbasinstrategy.com/" TargetMode="External"/><Relationship Id="rId2" Type="http://schemas.openxmlformats.org/officeDocument/2006/relationships/notesSlide" Target="../notesSlides/notesSlide16.xml"/><Relationship Id="rId16" Type="http://schemas.openxmlformats.org/officeDocument/2006/relationships/image" Target="../media/image45.jpg"/><Relationship Id="rId20" Type="http://schemas.openxmlformats.org/officeDocument/2006/relationships/image" Target="../media/image49.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jpg"/><Relationship Id="rId24" Type="http://schemas.openxmlformats.org/officeDocument/2006/relationships/image" Target="../media/image5.jpg"/><Relationship Id="rId32" Type="http://schemas.openxmlformats.org/officeDocument/2006/relationships/image" Target="../media/image8.svg"/><Relationship Id="rId5" Type="http://schemas.openxmlformats.org/officeDocument/2006/relationships/image" Target="../media/image34.jpg"/><Relationship Id="rId15" Type="http://schemas.openxmlformats.org/officeDocument/2006/relationships/image" Target="../media/image44.jpg"/><Relationship Id="rId23" Type="http://schemas.openxmlformats.org/officeDocument/2006/relationships/image" Target="../media/image52.jpg"/><Relationship Id="rId28" Type="http://schemas.openxmlformats.org/officeDocument/2006/relationships/image" Target="../media/image56.svg"/><Relationship Id="rId10" Type="http://schemas.openxmlformats.org/officeDocument/2006/relationships/image" Target="../media/image39.png"/><Relationship Id="rId19" Type="http://schemas.openxmlformats.org/officeDocument/2006/relationships/image" Target="../media/image48.jpg"/><Relationship Id="rId31" Type="http://schemas.openxmlformats.org/officeDocument/2006/relationships/image" Target="../media/image7.pn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jpg"/><Relationship Id="rId22" Type="http://schemas.openxmlformats.org/officeDocument/2006/relationships/image" Target="../media/image51.png"/><Relationship Id="rId27" Type="http://schemas.openxmlformats.org/officeDocument/2006/relationships/image" Target="../media/image55.png"/><Relationship Id="rId30" Type="http://schemas.openxmlformats.org/officeDocument/2006/relationships/image" Target="../media/image58.PNG"/><Relationship Id="rId8"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21.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10" Type="http://schemas.openxmlformats.org/officeDocument/2006/relationships/image" Target="../media/image5.jpg"/><Relationship Id="rId4" Type="http://schemas.openxmlformats.org/officeDocument/2006/relationships/image" Target="../media/image63.jpg"/><Relationship Id="rId9"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Grays Harbor County</a:t>
            </a:r>
          </a:p>
          <a:p>
            <a:pPr marL="12700" marR="5080" indent="-12700" algn="ctr">
              <a:lnSpc>
                <a:spcPct val="135000"/>
              </a:lnSpc>
            </a:pPr>
            <a:r>
              <a:rPr lang="en-US" b="1" spc="-10" dirty="0">
                <a:solidFill>
                  <a:srgbClr val="303030"/>
                </a:solidFill>
                <a:latin typeface="Arial"/>
                <a:cs typeface="Arial"/>
              </a:rPr>
              <a:t>June 21,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20</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20</a:t>
            </a:r>
          </a:p>
        </p:txBody>
      </p:sp>
      <p:pic>
        <p:nvPicPr>
          <p:cNvPr id="5" name="Picture 4">
            <a:extLst>
              <a:ext uri="{FF2B5EF4-FFF2-40B4-BE49-F238E27FC236}">
                <a16:creationId xmlns:a16="http://schemas.microsoft.com/office/drawing/2014/main" id="{80DFB7FD-7509-CE6E-71BC-4455E5A0F235}"/>
              </a:ext>
            </a:extLst>
          </p:cNvPr>
          <p:cNvPicPr>
            <a:picLocks noChangeAspect="1"/>
          </p:cNvPicPr>
          <p:nvPr/>
        </p:nvPicPr>
        <p:blipFill>
          <a:blip r:embed="rId4"/>
          <a:stretch>
            <a:fillRect/>
          </a:stretch>
        </p:blipFill>
        <p:spPr>
          <a:xfrm>
            <a:off x="0" y="1965843"/>
            <a:ext cx="8953500" cy="4257675"/>
          </a:xfrm>
          <a:prstGeom prst="rect">
            <a:avLst/>
          </a:prstGeom>
        </p:spPr>
      </p:pic>
      <p:sp>
        <p:nvSpPr>
          <p:cNvPr id="10" name="TextBox 9">
            <a:extLst>
              <a:ext uri="{FF2B5EF4-FFF2-40B4-BE49-F238E27FC236}">
                <a16:creationId xmlns:a16="http://schemas.microsoft.com/office/drawing/2014/main" id="{C23C043C-C7EF-0ECA-CBE5-C159CD8F01C3}"/>
              </a:ext>
            </a:extLst>
          </p:cNvPr>
          <p:cNvSpPr txBox="1"/>
          <p:nvPr/>
        </p:nvSpPr>
        <p:spPr>
          <a:xfrm>
            <a:off x="4648200" y="1940961"/>
            <a:ext cx="3962400" cy="1569660"/>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2021 – </a:t>
            </a:r>
            <a:r>
              <a:rPr lang="en-US" sz="1600" dirty="0" err="1">
                <a:effectLst/>
                <a:latin typeface="Arial" panose="020B0604020202020204" pitchFamily="34" charset="0"/>
              </a:rPr>
              <a:t>Cloquallam</a:t>
            </a:r>
            <a:r>
              <a:rPr lang="en-US" sz="1600" dirty="0">
                <a:effectLst/>
                <a:latin typeface="Arial" panose="020B0604020202020204" pitchFamily="34" charset="0"/>
              </a:rPr>
              <a:t> Creek Erosion Pilot (36 Lower Falls Creek Rd)</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D76C3B-C8F3-B018-D980-77DD3F9A3614}"/>
              </a:ext>
            </a:extLst>
          </p:cNvPr>
          <p:cNvPicPr>
            <a:picLocks noChangeAspect="1"/>
          </p:cNvPicPr>
          <p:nvPr/>
        </p:nvPicPr>
        <p:blipFill>
          <a:blip r:embed="rId3"/>
          <a:stretch>
            <a:fillRect/>
          </a:stretch>
        </p:blipFill>
        <p:spPr>
          <a:xfrm>
            <a:off x="186521" y="4159935"/>
            <a:ext cx="4690280" cy="2266134"/>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20</a:t>
            </a:r>
          </a:p>
        </p:txBody>
      </p:sp>
      <p:pic>
        <p:nvPicPr>
          <p:cNvPr id="6" name="Picture 5">
            <a:extLst>
              <a:ext uri="{FF2B5EF4-FFF2-40B4-BE49-F238E27FC236}">
                <a16:creationId xmlns:a16="http://schemas.microsoft.com/office/drawing/2014/main" id="{45F0E4FF-06AF-703B-79BB-A1530C35F267}"/>
              </a:ext>
            </a:extLst>
          </p:cNvPr>
          <p:cNvPicPr>
            <a:picLocks noChangeAspect="1"/>
          </p:cNvPicPr>
          <p:nvPr/>
        </p:nvPicPr>
        <p:blipFill>
          <a:blip r:embed="rId5"/>
          <a:stretch>
            <a:fillRect/>
          </a:stretch>
        </p:blipFill>
        <p:spPr>
          <a:xfrm>
            <a:off x="186519" y="2101826"/>
            <a:ext cx="4690281" cy="1743924"/>
          </a:xfrm>
          <a:prstGeom prst="rect">
            <a:avLst/>
          </a:prstGeom>
        </p:spPr>
      </p:pic>
      <p:pic>
        <p:nvPicPr>
          <p:cNvPr id="10" name="Picture 9">
            <a:extLst>
              <a:ext uri="{FF2B5EF4-FFF2-40B4-BE49-F238E27FC236}">
                <a16:creationId xmlns:a16="http://schemas.microsoft.com/office/drawing/2014/main" id="{D4606B20-E9C8-ACF3-9EB8-584758C64B2F}"/>
              </a:ext>
            </a:extLst>
          </p:cNvPr>
          <p:cNvPicPr>
            <a:picLocks noChangeAspect="1"/>
          </p:cNvPicPr>
          <p:nvPr/>
        </p:nvPicPr>
        <p:blipFill>
          <a:blip r:embed="rId6"/>
          <a:stretch>
            <a:fillRect/>
          </a:stretch>
        </p:blipFill>
        <p:spPr>
          <a:xfrm>
            <a:off x="4989917" y="1653676"/>
            <a:ext cx="4116761" cy="2689724"/>
          </a:xfrm>
          <a:prstGeom prst="rect">
            <a:avLst/>
          </a:prstGeom>
        </p:spPr>
      </p:pic>
      <p:sp>
        <p:nvSpPr>
          <p:cNvPr id="13" name="TextBox 12">
            <a:extLst>
              <a:ext uri="{FF2B5EF4-FFF2-40B4-BE49-F238E27FC236}">
                <a16:creationId xmlns:a16="http://schemas.microsoft.com/office/drawing/2014/main" id="{6EC21368-0753-3D61-15A7-6F5572FC9A26}"/>
              </a:ext>
            </a:extLst>
          </p:cNvPr>
          <p:cNvSpPr txBox="1"/>
          <p:nvPr/>
        </p:nvSpPr>
        <p:spPr>
          <a:xfrm>
            <a:off x="6514490" y="3697215"/>
            <a:ext cx="2555902" cy="2062103"/>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2022 Right Bank Conservation Project (Phase IB)</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2020 Keys Road Infrastructure Protection (Phase IA)</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WDFW Ponds</a:t>
            </a:r>
          </a:p>
        </p:txBody>
      </p:sp>
      <p:pic>
        <p:nvPicPr>
          <p:cNvPr id="3" name="Picture 2">
            <a:extLst>
              <a:ext uri="{FF2B5EF4-FFF2-40B4-BE49-F238E27FC236}">
                <a16:creationId xmlns:a16="http://schemas.microsoft.com/office/drawing/2014/main" id="{A2E1B8CC-0621-094D-7707-EE6458815745}"/>
              </a:ext>
            </a:extLst>
          </p:cNvPr>
          <p:cNvPicPr>
            <a:picLocks noChangeAspect="1"/>
          </p:cNvPicPr>
          <p:nvPr/>
        </p:nvPicPr>
        <p:blipFill>
          <a:blip r:embed="rId7"/>
          <a:stretch>
            <a:fillRect/>
          </a:stretch>
        </p:blipFill>
        <p:spPr>
          <a:xfrm>
            <a:off x="4993026" y="3697215"/>
            <a:ext cx="1521463" cy="3052496"/>
          </a:xfrm>
          <a:prstGeom prst="rect">
            <a:avLst/>
          </a:prstGeom>
        </p:spPr>
      </p:pic>
    </p:spTree>
    <p:extLst>
      <p:ext uri="{BB962C8B-B14F-4D97-AF65-F5344CB8AC3E}">
        <p14:creationId xmlns:p14="http://schemas.microsoft.com/office/powerpoint/2010/main" val="173154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20</a:t>
            </a:r>
          </a:p>
        </p:txBody>
      </p:sp>
      <p:pic>
        <p:nvPicPr>
          <p:cNvPr id="5" name="Picture 4">
            <a:extLst>
              <a:ext uri="{FF2B5EF4-FFF2-40B4-BE49-F238E27FC236}">
                <a16:creationId xmlns:a16="http://schemas.microsoft.com/office/drawing/2014/main" id="{55397386-DB7C-5567-0C94-08B9A2C3604A}"/>
              </a:ext>
            </a:extLst>
          </p:cNvPr>
          <p:cNvPicPr>
            <a:picLocks noChangeAspect="1"/>
          </p:cNvPicPr>
          <p:nvPr/>
        </p:nvPicPr>
        <p:blipFill>
          <a:blip r:embed="rId4"/>
          <a:stretch>
            <a:fillRect/>
          </a:stretch>
        </p:blipFill>
        <p:spPr>
          <a:xfrm>
            <a:off x="98752" y="1921637"/>
            <a:ext cx="8972339" cy="4326763"/>
          </a:xfrm>
          <a:prstGeom prst="rect">
            <a:avLst/>
          </a:prstGeom>
        </p:spPr>
      </p:pic>
      <p:sp>
        <p:nvSpPr>
          <p:cNvPr id="31" name="TextBox 30">
            <a:extLst>
              <a:ext uri="{FF2B5EF4-FFF2-40B4-BE49-F238E27FC236}">
                <a16:creationId xmlns:a16="http://schemas.microsoft.com/office/drawing/2014/main" id="{B8F3D261-AB2C-64DB-A079-DDD9619172A1}"/>
              </a:ext>
            </a:extLst>
          </p:cNvPr>
          <p:cNvSpPr txBox="1"/>
          <p:nvPr/>
        </p:nvSpPr>
        <p:spPr>
          <a:xfrm>
            <a:off x="435093" y="4876800"/>
            <a:ext cx="35814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NEW</a:t>
            </a:r>
            <a:r>
              <a:rPr lang="en-US" sz="1600" dirty="0">
                <a:latin typeface="Arial" panose="020B0604020202020204" pitchFamily="34" charset="0"/>
                <a:cs typeface="Arial" panose="020B0604020202020204" pitchFamily="34" charset="0"/>
              </a:rPr>
              <a:t> 2022 – Port of Grays Harbor “Haul Road” Project.</a:t>
            </a:r>
          </a:p>
        </p:txBody>
      </p:sp>
    </p:spTree>
    <p:extLst>
      <p:ext uri="{BB962C8B-B14F-4D97-AF65-F5344CB8AC3E}">
        <p14:creationId xmlns:p14="http://schemas.microsoft.com/office/powerpoint/2010/main" val="3920141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20</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Tree>
    <p:extLst>
      <p:ext uri="{BB962C8B-B14F-4D97-AF65-F5344CB8AC3E}">
        <p14:creationId xmlns:p14="http://schemas.microsoft.com/office/powerpoint/2010/main" val="959794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20</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Tree>
    <p:extLst>
      <p:ext uri="{BB962C8B-B14F-4D97-AF65-F5344CB8AC3E}">
        <p14:creationId xmlns:p14="http://schemas.microsoft.com/office/powerpoint/2010/main" val="2731739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1575"/>
            <a:ext cx="2743200" cy="4678204"/>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Help</a:t>
            </a:r>
            <a:r>
              <a:rPr lang="en-US" sz="1600" dirty="0">
                <a:solidFill>
                  <a:srgbClr val="303030"/>
                </a:solidFill>
                <a:latin typeface="Arial" panose="020B0604020202020204" pitchFamily="34" charset="0"/>
                <a:cs typeface="Arial" panose="020B0604020202020204" pitchFamily="34" charset="0"/>
              </a:rPr>
              <a:t> local communities identify, develop, implement </a:t>
            </a:r>
            <a:r>
              <a:rPr lang="en-US" sz="1600" u="sng" dirty="0">
                <a:solidFill>
                  <a:srgbClr val="303030"/>
                </a:solidFill>
                <a:latin typeface="Arial" panose="020B0604020202020204" pitchFamily="34" charset="0"/>
                <a:cs typeface="Arial" panose="020B0604020202020204" pitchFamily="34" charset="0"/>
              </a:rPr>
              <a:t>local flood hazard solutions</a:t>
            </a:r>
            <a:r>
              <a:rPr lang="en-US" sz="16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Appoint</a:t>
            </a:r>
            <a:r>
              <a:rPr lang="en-US" sz="1600" dirty="0">
                <a:solidFill>
                  <a:srgbClr val="303030"/>
                </a:solidFill>
                <a:latin typeface="Arial" panose="020B0604020202020204" pitchFamily="34" charset="0"/>
                <a:cs typeface="Arial" panose="020B0604020202020204" pitchFamily="34" charset="0"/>
              </a:rPr>
              <a:t> 3 of 7 members to </a:t>
            </a:r>
            <a:r>
              <a:rPr lang="en-US" sz="1600" u="sng" dirty="0">
                <a:solidFill>
                  <a:srgbClr val="303030"/>
                </a:solidFill>
                <a:latin typeface="Arial" panose="020B0604020202020204" pitchFamily="34" charset="0"/>
                <a:cs typeface="Arial" panose="020B0604020202020204" pitchFamily="34" charset="0"/>
              </a:rPr>
              <a:t>Chehalis Basin Board </a:t>
            </a:r>
            <a:r>
              <a:rPr lang="en-US" sz="16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Provide</a:t>
            </a:r>
            <a:r>
              <a:rPr lang="en-US" sz="1600" dirty="0">
                <a:solidFill>
                  <a:srgbClr val="303030"/>
                </a:solidFill>
                <a:latin typeface="Arial" panose="020B0604020202020204" pitchFamily="34" charset="0"/>
                <a:cs typeface="Arial" panose="020B0604020202020204" pitchFamily="34" charset="0"/>
              </a:rPr>
              <a:t> </a:t>
            </a:r>
            <a:r>
              <a:rPr lang="en-US" sz="1600" u="sng" dirty="0">
                <a:solidFill>
                  <a:srgbClr val="303030"/>
                </a:solidFill>
                <a:latin typeface="Arial" panose="020B0604020202020204" pitchFamily="34" charset="0"/>
                <a:cs typeface="Arial" panose="020B0604020202020204" pitchFamily="34" charset="0"/>
              </a:rPr>
              <a:t>local perspective </a:t>
            </a:r>
            <a:r>
              <a:rPr lang="en-US" sz="16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Advocate</a:t>
            </a:r>
            <a:r>
              <a:rPr lang="en-US" sz="1600" dirty="0">
                <a:solidFill>
                  <a:srgbClr val="303030"/>
                </a:solidFill>
                <a:latin typeface="Arial" panose="020B0604020202020204" pitchFamily="34" charset="0"/>
                <a:cs typeface="Arial" panose="020B0604020202020204" pitchFamily="34" charset="0"/>
              </a:rPr>
              <a:t> for </a:t>
            </a:r>
            <a:r>
              <a:rPr lang="en-US" sz="1600" u="sng" dirty="0">
                <a:solidFill>
                  <a:srgbClr val="303030"/>
                </a:solidFill>
                <a:latin typeface="Arial" panose="020B0604020202020204" pitchFamily="34" charset="0"/>
                <a:cs typeface="Arial" panose="020B0604020202020204" pitchFamily="34" charset="0"/>
              </a:rPr>
              <a:t>balanced basin-wide fish and flood solutions</a:t>
            </a:r>
            <a:r>
              <a:rPr lang="en-US" sz="1600" dirty="0">
                <a:solidFill>
                  <a:srgbClr val="303030"/>
                </a:solidFill>
                <a:latin typeface="Arial" panose="020B0604020202020204" pitchFamily="34" charset="0"/>
                <a:cs typeface="Arial" panose="020B0604020202020204" pitchFamily="34" charset="0"/>
              </a:rPr>
              <a:t> (see local resolutions library </a:t>
            </a:r>
            <a:r>
              <a:rPr lang="en-US" sz="1600" dirty="0">
                <a:solidFill>
                  <a:srgbClr val="303030"/>
                </a:solidFill>
                <a:latin typeface="Arial" panose="020B0604020202020204" pitchFamily="34" charset="0"/>
                <a:cs typeface="Arial" panose="020B0604020202020204" pitchFamily="34" charset="0"/>
                <a:hlinkClick r:id="rId4"/>
              </a:rPr>
              <a:t>here</a:t>
            </a:r>
            <a:r>
              <a:rPr lang="en-US" sz="1600" dirty="0">
                <a:solidFill>
                  <a:srgbClr val="303030"/>
                </a:solidFill>
                <a:latin typeface="Arial" panose="020B0604020202020204" pitchFamily="34" charset="0"/>
                <a:cs typeface="Arial" panose="020B0604020202020204" pitchFamily="34" charset="0"/>
              </a:rPr>
              <a:t>).</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20</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Tree>
    <p:extLst>
      <p:ext uri="{BB962C8B-B14F-4D97-AF65-F5344CB8AC3E}">
        <p14:creationId xmlns:p14="http://schemas.microsoft.com/office/powerpoint/2010/main" val="3905748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4620" y="5715000"/>
            <a:ext cx="914399" cy="914399"/>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1174114" y="870429"/>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4283456" y="6294120"/>
            <a:ext cx="1671318" cy="228599"/>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2219325" y="2873447"/>
            <a:ext cx="1285875" cy="548640"/>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2413425" y="3698711"/>
            <a:ext cx="897667" cy="914397"/>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8" cstate="print"/>
            <a:stretch>
              <a:fillRect/>
            </a:stretch>
          </a:blipFill>
        </p:spPr>
        <p:txBody>
          <a:bodyPr wrap="square" lIns="0" tIns="0" rIns="0" bIns="0" rtlCol="0"/>
          <a:lstStyle/>
          <a:p>
            <a:endParaRPr dirty="0"/>
          </a:p>
        </p:txBody>
      </p:sp>
      <p:sp>
        <p:nvSpPr>
          <p:cNvPr id="9" name="object 9"/>
          <p:cNvSpPr/>
          <p:nvPr/>
        </p:nvSpPr>
        <p:spPr>
          <a:xfrm>
            <a:off x="6730574" y="3668779"/>
            <a:ext cx="2061400" cy="457199"/>
          </a:xfrm>
          <a:prstGeom prst="rect">
            <a:avLst/>
          </a:prstGeom>
          <a:blipFill>
            <a:blip r:embed="rId9"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0" cstate="print"/>
            <a:stretch>
              <a:fillRect/>
            </a:stretch>
          </a:blipFill>
        </p:spPr>
        <p:txBody>
          <a:bodyPr wrap="square" lIns="0" tIns="0" rIns="0" bIns="0" rtlCol="0"/>
          <a:lstStyle/>
          <a:p>
            <a:endParaRPr dirty="0"/>
          </a:p>
        </p:txBody>
      </p:sp>
      <p:sp>
        <p:nvSpPr>
          <p:cNvPr id="11" name="object 11"/>
          <p:cNvSpPr/>
          <p:nvPr/>
        </p:nvSpPr>
        <p:spPr>
          <a:xfrm>
            <a:off x="1981200" y="1682432"/>
            <a:ext cx="1142999" cy="1005831"/>
          </a:xfrm>
          <a:prstGeom prst="rect">
            <a:avLst/>
          </a:prstGeom>
          <a:blipFill>
            <a:blip r:embed="rId11"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2" cstate="print"/>
            <a:stretch>
              <a:fillRect/>
            </a:stretch>
          </a:blipFill>
        </p:spPr>
        <p:txBody>
          <a:bodyPr wrap="square" lIns="0" tIns="0" rIns="0" bIns="0" rtlCol="0"/>
          <a:lstStyle/>
          <a:p>
            <a:endParaRPr dirty="0"/>
          </a:p>
        </p:txBody>
      </p:sp>
      <p:sp>
        <p:nvSpPr>
          <p:cNvPr id="13" name="object 13"/>
          <p:cNvSpPr/>
          <p:nvPr/>
        </p:nvSpPr>
        <p:spPr>
          <a:xfrm>
            <a:off x="2230733" y="4889741"/>
            <a:ext cx="1263048" cy="548634"/>
          </a:xfrm>
          <a:prstGeom prst="rect">
            <a:avLst/>
          </a:prstGeom>
          <a:blipFill>
            <a:blip r:embed="rId13"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4"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5" cstate="print"/>
            <a:stretch>
              <a:fillRect/>
            </a:stretch>
          </a:blipFill>
        </p:spPr>
        <p:txBody>
          <a:bodyPr wrap="square" lIns="0" tIns="0" rIns="0" bIns="0" rtlCol="0"/>
          <a:lstStyle/>
          <a:p>
            <a:endParaRPr dirty="0"/>
          </a:p>
        </p:txBody>
      </p:sp>
      <p:sp>
        <p:nvSpPr>
          <p:cNvPr id="16" name="object 16"/>
          <p:cNvSpPr/>
          <p:nvPr/>
        </p:nvSpPr>
        <p:spPr>
          <a:xfrm>
            <a:off x="3429000" y="1676400"/>
            <a:ext cx="1188231" cy="822959"/>
          </a:xfrm>
          <a:prstGeom prst="rect">
            <a:avLst/>
          </a:prstGeom>
          <a:blipFill>
            <a:blip r:embed="rId16" cstate="print"/>
            <a:stretch>
              <a:fillRect/>
            </a:stretch>
          </a:blipFill>
        </p:spPr>
        <p:txBody>
          <a:bodyPr wrap="square" lIns="0" tIns="0" rIns="0" bIns="0" rtlCol="0"/>
          <a:lstStyle/>
          <a:p>
            <a:endParaRPr dirty="0"/>
          </a:p>
        </p:txBody>
      </p:sp>
      <p:sp>
        <p:nvSpPr>
          <p:cNvPr id="17" name="object 17"/>
          <p:cNvSpPr/>
          <p:nvPr/>
        </p:nvSpPr>
        <p:spPr>
          <a:xfrm>
            <a:off x="5297085" y="5397175"/>
            <a:ext cx="2031248" cy="457199"/>
          </a:xfrm>
          <a:prstGeom prst="rect">
            <a:avLst/>
          </a:prstGeom>
          <a:blipFill>
            <a:blip r:embed="rId17" cstate="print"/>
            <a:stretch>
              <a:fillRect/>
            </a:stretch>
          </a:blipFill>
        </p:spPr>
        <p:txBody>
          <a:bodyPr wrap="square" lIns="0" tIns="0" rIns="0" bIns="0" rtlCol="0"/>
          <a:lstStyle/>
          <a:p>
            <a:endParaRPr dirty="0"/>
          </a:p>
        </p:txBody>
      </p:sp>
      <p:sp>
        <p:nvSpPr>
          <p:cNvPr id="18" name="object 18"/>
          <p:cNvSpPr/>
          <p:nvPr/>
        </p:nvSpPr>
        <p:spPr>
          <a:xfrm>
            <a:off x="6254762" y="3124201"/>
            <a:ext cx="1678779" cy="457199"/>
          </a:xfrm>
          <a:prstGeom prst="rect">
            <a:avLst/>
          </a:prstGeom>
          <a:blipFill>
            <a:blip r:embed="rId18" cstate="print"/>
            <a:stretch>
              <a:fillRect/>
            </a:stretch>
          </a:blipFill>
        </p:spPr>
        <p:txBody>
          <a:bodyPr wrap="square" lIns="0" tIns="0" rIns="0" bIns="0" rtlCol="0"/>
          <a:lstStyle/>
          <a:p>
            <a:endParaRPr dirty="0"/>
          </a:p>
        </p:txBody>
      </p:sp>
      <p:sp>
        <p:nvSpPr>
          <p:cNvPr id="19" name="object 19"/>
          <p:cNvSpPr/>
          <p:nvPr/>
        </p:nvSpPr>
        <p:spPr>
          <a:xfrm>
            <a:off x="5920581" y="4154833"/>
            <a:ext cx="1042872" cy="652868"/>
          </a:xfrm>
          <a:prstGeom prst="rect">
            <a:avLst/>
          </a:prstGeom>
          <a:blipFill>
            <a:blip r:embed="rId19" cstate="print"/>
            <a:stretch>
              <a:fillRect/>
            </a:stretch>
          </a:blipFill>
        </p:spPr>
        <p:txBody>
          <a:bodyPr wrap="square" lIns="0" tIns="0" rIns="0" bIns="0" rtlCol="0"/>
          <a:lstStyle/>
          <a:p>
            <a:endParaRPr dirty="0"/>
          </a:p>
        </p:txBody>
      </p:sp>
      <p:sp>
        <p:nvSpPr>
          <p:cNvPr id="20" name="object 20"/>
          <p:cNvSpPr/>
          <p:nvPr/>
        </p:nvSpPr>
        <p:spPr>
          <a:xfrm>
            <a:off x="6172200" y="1828800"/>
            <a:ext cx="921952" cy="914399"/>
          </a:xfrm>
          <a:prstGeom prst="rect">
            <a:avLst/>
          </a:prstGeom>
          <a:blipFill>
            <a:blip r:embed="rId20" cstate="print"/>
            <a:stretch>
              <a:fillRect/>
            </a:stretch>
          </a:blipFill>
        </p:spPr>
        <p:txBody>
          <a:bodyPr wrap="square" lIns="0" tIns="0" rIns="0" bIns="0" rtlCol="0"/>
          <a:lstStyle/>
          <a:p>
            <a:endParaRPr dirty="0"/>
          </a:p>
        </p:txBody>
      </p:sp>
      <p:sp>
        <p:nvSpPr>
          <p:cNvPr id="21" name="object 21"/>
          <p:cNvSpPr/>
          <p:nvPr/>
        </p:nvSpPr>
        <p:spPr>
          <a:xfrm>
            <a:off x="7569974" y="1767841"/>
            <a:ext cx="946629" cy="1280159"/>
          </a:xfrm>
          <a:prstGeom prst="rect">
            <a:avLst/>
          </a:prstGeom>
          <a:blipFill>
            <a:blip r:embed="rId21" cstate="print"/>
            <a:stretch>
              <a:fillRect/>
            </a:stretch>
          </a:blipFill>
        </p:spPr>
        <p:txBody>
          <a:bodyPr wrap="square" lIns="0" tIns="0" rIns="0" bIns="0" rtlCol="0"/>
          <a:lstStyle/>
          <a:p>
            <a:endParaRPr dirty="0"/>
          </a:p>
        </p:txBody>
      </p:sp>
      <p:sp>
        <p:nvSpPr>
          <p:cNvPr id="22" name="object 22"/>
          <p:cNvSpPr/>
          <p:nvPr/>
        </p:nvSpPr>
        <p:spPr>
          <a:xfrm>
            <a:off x="3966564" y="2743201"/>
            <a:ext cx="1977034" cy="1508760"/>
          </a:xfrm>
          <a:prstGeom prst="rect">
            <a:avLst/>
          </a:prstGeom>
          <a:blipFill>
            <a:blip r:embed="rId22" cstate="print"/>
            <a:stretch>
              <a:fillRect/>
            </a:stretch>
          </a:blipFill>
        </p:spPr>
        <p:txBody>
          <a:bodyPr wrap="square" lIns="0" tIns="0" rIns="0" bIns="0" rtlCol="0"/>
          <a:lstStyle/>
          <a:p>
            <a:endParaRPr dirty="0"/>
          </a:p>
        </p:txBody>
      </p:sp>
      <p:sp>
        <p:nvSpPr>
          <p:cNvPr id="23" name="object 23"/>
          <p:cNvSpPr/>
          <p:nvPr/>
        </p:nvSpPr>
        <p:spPr>
          <a:xfrm>
            <a:off x="4343400" y="5029200"/>
            <a:ext cx="865088" cy="952712"/>
          </a:xfrm>
          <a:prstGeom prst="rect">
            <a:avLst/>
          </a:prstGeom>
          <a:blipFill>
            <a:blip r:embed="rId23"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4"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29200" y="1793008"/>
            <a:ext cx="806502" cy="822960"/>
          </a:xfrm>
          <a:prstGeom prst="rect">
            <a:avLst/>
          </a:prstGeom>
        </p:spPr>
      </p:pic>
      <p:pic>
        <p:nvPicPr>
          <p:cNvPr id="32" name="Picture 3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3"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440" y="5562598"/>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20</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68955" y="5130965"/>
            <a:ext cx="819990" cy="626596"/>
          </a:xfrm>
          <a:prstGeom prst="rect">
            <a:avLst/>
          </a:prstGeom>
        </p:spPr>
      </p:pic>
      <p:pic>
        <p:nvPicPr>
          <p:cNvPr id="41" name="Picture 40" descr="A picture containing text, orange, tableware, dishware&#10;&#10;Description automatically generated">
            <a:extLst>
              <a:ext uri="{FF2B5EF4-FFF2-40B4-BE49-F238E27FC236}">
                <a16:creationId xmlns:a16="http://schemas.microsoft.com/office/drawing/2014/main" id="{78B7E9E9-69FD-1323-6B82-C8D36D5F5A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56958" y="4342048"/>
            <a:ext cx="1735124" cy="32815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04802" y="6953"/>
            <a:ext cx="2910824" cy="852939"/>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917149482"/>
              </p:ext>
            </p:extLst>
          </p:nvPr>
        </p:nvGraphicFramePr>
        <p:xfrm>
          <a:off x="6104802" y="8500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370840">
                <a:tc gridSpan="2">
                  <a:txBody>
                    <a:bodyPr/>
                    <a:lstStyle/>
                    <a:p>
                      <a:pPr algn="ctr"/>
                      <a:r>
                        <a:rPr lang="en-US" sz="1400" dirty="0">
                          <a:hlinkClick r:id="rId33"/>
                        </a:rPr>
                        <a:t>https://chehalisbasinstrategy.com/</a:t>
                      </a:r>
                      <a:endParaRPr lang="en-US" sz="14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67400" y="4904805"/>
            <a:ext cx="2179988" cy="505395"/>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2708434"/>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20</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133600" y="4641732"/>
            <a:ext cx="4995802" cy="1861662"/>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395348"/>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Tree>
    <p:extLst>
      <p:ext uri="{BB962C8B-B14F-4D97-AF65-F5344CB8AC3E}">
        <p14:creationId xmlns:p14="http://schemas.microsoft.com/office/powerpoint/2010/main" val="205426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2954655"/>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will follow July 7, 2022 Chehalis Basin Board meeting.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20</a:t>
            </a:r>
          </a:p>
        </p:txBody>
      </p:sp>
    </p:spTree>
    <p:extLst>
      <p:ext uri="{BB962C8B-B14F-4D97-AF65-F5344CB8AC3E}">
        <p14:creationId xmlns:p14="http://schemas.microsoft.com/office/powerpoint/2010/main" val="1519437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0" y="4213473"/>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20</a:t>
            </a:r>
          </a:p>
        </p:txBody>
      </p:sp>
    </p:spTree>
    <p:extLst>
      <p:ext uri="{BB962C8B-B14F-4D97-AF65-F5344CB8AC3E}">
        <p14:creationId xmlns:p14="http://schemas.microsoft.com/office/powerpoint/2010/main" val="3049590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133600"/>
            <a:ext cx="58674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20</a:t>
            </a:r>
          </a:p>
        </p:txBody>
      </p:sp>
      <p:sp>
        <p:nvSpPr>
          <p:cNvPr id="8" name="object 8">
            <a:extLst>
              <a:ext uri="{FF2B5EF4-FFF2-40B4-BE49-F238E27FC236}">
                <a16:creationId xmlns:a16="http://schemas.microsoft.com/office/drawing/2014/main" id="{FAB72DC5-BFCB-43DA-49B5-9D9581D964C6}"/>
              </a:ext>
            </a:extLst>
          </p:cNvPr>
          <p:cNvSpPr/>
          <p:nvPr/>
        </p:nvSpPr>
        <p:spPr>
          <a:xfrm>
            <a:off x="6450352" y="1896052"/>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20</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Tree>
    <p:extLst>
      <p:ext uri="{BB962C8B-B14F-4D97-AF65-F5344CB8AC3E}">
        <p14:creationId xmlns:p14="http://schemas.microsoft.com/office/powerpoint/2010/main" val="1107109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20</a:t>
            </a:r>
          </a:p>
        </p:txBody>
      </p:sp>
    </p:spTree>
    <p:extLst>
      <p:ext uri="{BB962C8B-B14F-4D97-AF65-F5344CB8AC3E}">
        <p14:creationId xmlns:p14="http://schemas.microsoft.com/office/powerpoint/2010/main" val="88769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22</a:t>
            </a:fld>
            <a:r>
              <a:rPr lang="en-US" spc="-5" dirty="0"/>
              <a:t> of 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23</a:t>
            </a:fld>
            <a:r>
              <a:rPr lang="en-US" spc="-5" dirty="0"/>
              <a:t> of 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513729"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20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20</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066799" y="1600200"/>
            <a:ext cx="7750401" cy="4953000"/>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20</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61999" y="48006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20</a:t>
            </a:r>
          </a:p>
        </p:txBody>
      </p:sp>
      <p:sp>
        <p:nvSpPr>
          <p:cNvPr id="12" name="TextBox 11">
            <a:extLst>
              <a:ext uri="{FF2B5EF4-FFF2-40B4-BE49-F238E27FC236}">
                <a16:creationId xmlns:a16="http://schemas.microsoft.com/office/drawing/2014/main" id="{792A9335-A140-8F09-3ACD-296632B85406}"/>
              </a:ext>
            </a:extLst>
          </p:cNvPr>
          <p:cNvSpPr txBox="1"/>
          <p:nvPr/>
        </p:nvSpPr>
        <p:spPr>
          <a:xfrm>
            <a:off x="7391400" y="5673357"/>
            <a:ext cx="1557415"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2020 Analysis</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7983B44-47E7-3563-993F-C7AEF77CC5B0}"/>
              </a:ext>
            </a:extLst>
          </p:cNvPr>
          <p:cNvPicPr>
            <a:picLocks noChangeAspect="1"/>
          </p:cNvPicPr>
          <p:nvPr/>
        </p:nvPicPr>
        <p:blipFill>
          <a:blip r:embed="rId4"/>
          <a:stretch>
            <a:fillRect/>
          </a:stretch>
        </p:blipFill>
        <p:spPr>
          <a:xfrm>
            <a:off x="1085850" y="1676400"/>
            <a:ext cx="5795884" cy="4826994"/>
          </a:xfrm>
          <a:prstGeom prst="rect">
            <a:avLst/>
          </a:prstGeom>
        </p:spPr>
      </p:pic>
    </p:spTree>
    <p:extLst>
      <p:ext uri="{BB962C8B-B14F-4D97-AF65-F5344CB8AC3E}">
        <p14:creationId xmlns:p14="http://schemas.microsoft.com/office/powerpoint/2010/main" val="165207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3499526" y="5672397"/>
            <a:ext cx="5339674"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2015 – </a:t>
            </a:r>
            <a:r>
              <a:rPr lang="en-US" sz="1600" dirty="0">
                <a:latin typeface="Arial" panose="020B0604020202020204" pitchFamily="34" charset="0"/>
                <a:cs typeface="Arial" panose="020B0604020202020204" pitchFamily="34" charset="0"/>
              </a:rPr>
              <a:t>Mary’s River Lumber Industrial Site and Montesano WWTP Protection Project</a:t>
            </a:r>
          </a:p>
        </p:txBody>
      </p:sp>
      <p:pic>
        <p:nvPicPr>
          <p:cNvPr id="5" name="Picture 4" descr="Map&#10;&#10;Description automatically generated">
            <a:extLst>
              <a:ext uri="{FF2B5EF4-FFF2-40B4-BE49-F238E27FC236}">
                <a16:creationId xmlns:a16="http://schemas.microsoft.com/office/drawing/2014/main" id="{B4225B78-98FC-739A-9702-4077FD2E7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481" y="1676400"/>
            <a:ext cx="4114800" cy="3861707"/>
          </a:xfrm>
          <a:prstGeom prst="rect">
            <a:avLst/>
          </a:prstGeom>
        </p:spPr>
      </p:pic>
      <p:pic>
        <p:nvPicPr>
          <p:cNvPr id="7" name="Picture 6" descr="A picture containing grass, outdoor, tree, sky&#10;&#10;Description automatically generated">
            <a:extLst>
              <a:ext uri="{FF2B5EF4-FFF2-40B4-BE49-F238E27FC236}">
                <a16:creationId xmlns:a16="http://schemas.microsoft.com/office/drawing/2014/main" id="{14F5E389-BCF6-2F0A-9EAB-B59B7AFB7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43400"/>
            <a:ext cx="3322066" cy="2491550"/>
          </a:xfrm>
          <a:prstGeom prst="rect">
            <a:avLst/>
          </a:prstGeom>
        </p:spPr>
      </p:pic>
      <p:pic>
        <p:nvPicPr>
          <p:cNvPr id="11" name="Picture 10" descr="A picture containing outdoor, tree, yellow&#10;&#10;Description automatically generated">
            <a:extLst>
              <a:ext uri="{FF2B5EF4-FFF2-40B4-BE49-F238E27FC236}">
                <a16:creationId xmlns:a16="http://schemas.microsoft.com/office/drawing/2014/main" id="{9FBF0048-4769-E1BD-A6CF-3F7B16B09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 y="1877854"/>
            <a:ext cx="3251200" cy="2438400"/>
          </a:xfrm>
          <a:prstGeom prst="rect">
            <a:avLst/>
          </a:prstGeom>
        </p:spPr>
      </p:pic>
    </p:spTree>
    <p:extLst>
      <p:ext uri="{BB962C8B-B14F-4D97-AF65-F5344CB8AC3E}">
        <p14:creationId xmlns:p14="http://schemas.microsoft.com/office/powerpoint/2010/main" val="148599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47C40A-40B7-2D96-A75E-805CBCEFAE0E}"/>
              </a:ext>
            </a:extLst>
          </p:cNvPr>
          <p:cNvPicPr>
            <a:picLocks noChangeAspect="1"/>
          </p:cNvPicPr>
          <p:nvPr/>
        </p:nvPicPr>
        <p:blipFill rotWithShape="1">
          <a:blip r:embed="rId3"/>
          <a:srcRect l="929" t="11662"/>
          <a:stretch/>
        </p:blipFill>
        <p:spPr>
          <a:xfrm>
            <a:off x="124083" y="3657600"/>
            <a:ext cx="8895833" cy="2673735"/>
          </a:xfrm>
          <a:prstGeom prst="rect">
            <a:avLst/>
          </a:prstGeom>
          <a:ln>
            <a:solidFill>
              <a:srgbClr val="FF0000"/>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09600" y="2277247"/>
            <a:ext cx="3810000" cy="1077218"/>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2016 – </a:t>
            </a:r>
            <a:r>
              <a:rPr lang="en-US" sz="1600" dirty="0">
                <a:latin typeface="Arial" panose="020B0604020202020204" pitchFamily="34" charset="0"/>
                <a:cs typeface="Arial" panose="020B0604020202020204" pitchFamily="34" charset="0"/>
              </a:rPr>
              <a:t>Timberworks (precursor to currently underway North Shore Levee for Aberdeen and Hoquiam)</a:t>
            </a:r>
          </a:p>
        </p:txBody>
      </p:sp>
      <p:pic>
        <p:nvPicPr>
          <p:cNvPr id="5" name="Picture 4">
            <a:extLst>
              <a:ext uri="{FF2B5EF4-FFF2-40B4-BE49-F238E27FC236}">
                <a16:creationId xmlns:a16="http://schemas.microsoft.com/office/drawing/2014/main" id="{30874480-37CE-E02A-DEE5-0829F0BC09EF}"/>
              </a:ext>
            </a:extLst>
          </p:cNvPr>
          <p:cNvPicPr>
            <a:picLocks noChangeAspect="1"/>
          </p:cNvPicPr>
          <p:nvPr/>
        </p:nvPicPr>
        <p:blipFill>
          <a:blip r:embed="rId5"/>
          <a:stretch>
            <a:fillRect/>
          </a:stretch>
        </p:blipFill>
        <p:spPr>
          <a:xfrm>
            <a:off x="4571999" y="1608159"/>
            <a:ext cx="3967733" cy="3000169"/>
          </a:xfrm>
          <a:prstGeom prst="rect">
            <a:avLst/>
          </a:prstGeom>
        </p:spPr>
      </p:pic>
    </p:spTree>
    <p:extLst>
      <p:ext uri="{BB962C8B-B14F-4D97-AF65-F5344CB8AC3E}">
        <p14:creationId xmlns:p14="http://schemas.microsoft.com/office/powerpoint/2010/main" val="352080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73E7D-C67B-63AF-974B-AE80EE4BD963}"/>
              </a:ext>
            </a:extLst>
          </p:cNvPr>
          <p:cNvPicPr>
            <a:picLocks noChangeAspect="1"/>
          </p:cNvPicPr>
          <p:nvPr/>
        </p:nvPicPr>
        <p:blipFill>
          <a:blip r:embed="rId3"/>
          <a:stretch>
            <a:fillRect/>
          </a:stretch>
        </p:blipFill>
        <p:spPr>
          <a:xfrm>
            <a:off x="42874" y="2099401"/>
            <a:ext cx="9015504" cy="4403993"/>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20</a:t>
            </a:r>
          </a:p>
        </p:txBody>
      </p:sp>
      <p:sp>
        <p:nvSpPr>
          <p:cNvPr id="29" name="TextBox 28">
            <a:extLst>
              <a:ext uri="{FF2B5EF4-FFF2-40B4-BE49-F238E27FC236}">
                <a16:creationId xmlns:a16="http://schemas.microsoft.com/office/drawing/2014/main" id="{660C876E-C4F1-8F3A-0C05-26D62D9934EB}"/>
              </a:ext>
            </a:extLst>
          </p:cNvPr>
          <p:cNvSpPr txBox="1"/>
          <p:nvPr/>
        </p:nvSpPr>
        <p:spPr>
          <a:xfrm>
            <a:off x="85622" y="1981200"/>
            <a:ext cx="42672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2020 – </a:t>
            </a:r>
            <a:r>
              <a:rPr lang="en-US" sz="1600" dirty="0">
                <a:latin typeface="Arial" panose="020B0604020202020204" pitchFamily="34" charset="0"/>
                <a:cs typeface="Arial" panose="020B0604020202020204" pitchFamily="34" charset="0"/>
              </a:rPr>
              <a:t>Montesano WWTP Protection Project</a:t>
            </a:r>
          </a:p>
        </p:txBody>
      </p:sp>
    </p:spTree>
    <p:extLst>
      <p:ext uri="{BB962C8B-B14F-4D97-AF65-F5344CB8AC3E}">
        <p14:creationId xmlns:p14="http://schemas.microsoft.com/office/powerpoint/2010/main" val="3154213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2856</TotalTime>
  <Words>1472</Words>
  <Application>Microsoft Office PowerPoint</Application>
  <PresentationFormat>On-screen Show (4:3)</PresentationFormat>
  <Paragraphs>249</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443</cp:revision>
  <dcterms:created xsi:type="dcterms:W3CDTF">2014-07-10T07:00:35Z</dcterms:created>
  <dcterms:modified xsi:type="dcterms:W3CDTF">2022-06-21T15:43:46Z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