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6.jpg" ContentType="image/jpeg"/>
  <Override PartName="/ppt/media/image17.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8.jpg" ContentType="image/jpeg"/>
  <Override PartName="/ppt/media/image59.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60" r:id="rId4"/>
    <p:sldId id="337" r:id="rId5"/>
    <p:sldId id="310" r:id="rId6"/>
    <p:sldId id="342" r:id="rId7"/>
    <p:sldId id="340" r:id="rId8"/>
    <p:sldId id="343" r:id="rId9"/>
    <p:sldId id="345" r:id="rId10"/>
    <p:sldId id="339" r:id="rId11"/>
    <p:sldId id="330" r:id="rId12"/>
    <p:sldId id="338" r:id="rId13"/>
    <p:sldId id="332" r:id="rId14"/>
    <p:sldId id="267" r:id="rId15"/>
    <p:sldId id="334" r:id="rId16"/>
    <p:sldId id="335" r:id="rId17"/>
    <p:sldId id="296" r:id="rId18"/>
    <p:sldId id="297" r:id="rId19"/>
    <p:sldId id="311" r:id="rId20"/>
    <p:sldId id="264" r:id="rId21"/>
    <p:sldId id="261" r:id="rId2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3817" autoAdjust="0"/>
  </p:normalViewPr>
  <p:slideViewPr>
    <p:cSldViewPr>
      <p:cViewPr varScale="1">
        <p:scale>
          <a:sx n="91" d="100"/>
          <a:sy n="91" d="100"/>
        </p:scale>
        <p:origin x="1265" y="36"/>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6/28/2022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677586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5486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69626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01FBD95-727E-4CFB-9D4F-F0271DEB8C38}" type="datetime1">
              <a:rPr lang="en-US" smtClean="0"/>
              <a:t>6/28/2022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30AAD9-1C89-4F8E-8B76-3E761068C11B}" type="datetime1">
              <a:rPr lang="en-US" smtClean="0"/>
              <a:t>6/28/2022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45C9726-2E5A-4779-A870-986E054985BE}" type="datetime1">
              <a:rPr lang="en-US" smtClean="0"/>
              <a:t>6/28/2022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7B33D03-BEEC-4D62-A27D-18F0A5E3EB46}" type="datetime1">
              <a:rPr lang="en-US" smtClean="0"/>
              <a:t>6/28/2022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6CEDA59-4E60-4278-AAE4-CF255D9A7308}" type="datetime1">
              <a:rPr lang="en-US" smtClean="0"/>
              <a:t>6/28/2022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E5829249-32D6-485C-A4B5-D58B9326AC00}" type="datetime1">
              <a:rPr lang="en-US" smtClean="0"/>
              <a:t>6/28/2022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1.jpeg"/><Relationship Id="rId4" Type="http://schemas.openxmlformats.org/officeDocument/2006/relationships/image" Target="../media/image27.png"/><Relationship Id="rId9" Type="http://schemas.openxmlformats.org/officeDocument/2006/relationships/hyperlink" Target="https://chehalis.onerain.com/upload/files/6a9bf8e2-f04b-4165-8a9f-ce031d5db6b4.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jp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3.png"/><Relationship Id="rId10" Type="http://schemas.openxmlformats.org/officeDocument/2006/relationships/image" Target="../media/image31.jpeg"/><Relationship Id="rId4" Type="http://schemas.openxmlformats.org/officeDocument/2006/relationships/image" Target="../media/image32.png"/><Relationship Id="rId9" Type="http://schemas.openxmlformats.org/officeDocument/2006/relationships/hyperlink" Target="https://chehalis.onerain.com/upload/files/6a9bf8e2-f04b-4165-8a9f-ce031d5db6b4.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www.ezview.wa.gov/site/alias__1492/37643/local_resolutions.aspx" TargetMode="External"/></Relationships>
</file>

<file path=ppt/slides/_rels/slide14.xml.rels><?xml version="1.0" encoding="UTF-8" standalone="yes"?>
<Relationships xmlns="http://schemas.openxmlformats.org/package/2006/relationships"><Relationship Id="rId13" Type="http://schemas.openxmlformats.org/officeDocument/2006/relationships/image" Target="../media/image46.jpg"/><Relationship Id="rId18" Type="http://schemas.openxmlformats.org/officeDocument/2006/relationships/image" Target="../media/image51.png"/><Relationship Id="rId26" Type="http://schemas.openxmlformats.org/officeDocument/2006/relationships/image" Target="../media/image58.jpg"/><Relationship Id="rId3" Type="http://schemas.openxmlformats.org/officeDocument/2006/relationships/image" Target="../media/image9.png"/><Relationship Id="rId21" Type="http://schemas.openxmlformats.org/officeDocument/2006/relationships/image" Target="../media/image54.png"/><Relationship Id="rId34" Type="http://schemas.openxmlformats.org/officeDocument/2006/relationships/image" Target="../media/image63.PNG"/><Relationship Id="rId7" Type="http://schemas.openxmlformats.org/officeDocument/2006/relationships/image" Target="../media/image40.jpg"/><Relationship Id="rId12" Type="http://schemas.openxmlformats.org/officeDocument/2006/relationships/image" Target="../media/image45.jpg"/><Relationship Id="rId17" Type="http://schemas.openxmlformats.org/officeDocument/2006/relationships/image" Target="../media/image50.jpg"/><Relationship Id="rId25" Type="http://schemas.openxmlformats.org/officeDocument/2006/relationships/image" Target="../media/image5.jpg"/><Relationship Id="rId33" Type="http://schemas.openxmlformats.org/officeDocument/2006/relationships/hyperlink" Target="https://chehalisbasinstrategy.com/" TargetMode="External"/><Relationship Id="rId2" Type="http://schemas.openxmlformats.org/officeDocument/2006/relationships/notesSlide" Target="../notesSlides/notesSlide14.xml"/><Relationship Id="rId16" Type="http://schemas.openxmlformats.org/officeDocument/2006/relationships/image" Target="../media/image49.jpg"/><Relationship Id="rId20" Type="http://schemas.openxmlformats.org/officeDocument/2006/relationships/image" Target="../media/image53.jpg"/><Relationship Id="rId29" Type="http://schemas.openxmlformats.org/officeDocument/2006/relationships/image" Target="../media/image61.sv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4.png"/><Relationship Id="rId24" Type="http://schemas.openxmlformats.org/officeDocument/2006/relationships/image" Target="../media/image57.jpg"/><Relationship Id="rId32" Type="http://schemas.openxmlformats.org/officeDocument/2006/relationships/image" Target="../media/image8.svg"/><Relationship Id="rId5" Type="http://schemas.openxmlformats.org/officeDocument/2006/relationships/image" Target="../media/image38.jpg"/><Relationship Id="rId15" Type="http://schemas.openxmlformats.org/officeDocument/2006/relationships/image" Target="../media/image48.jpg"/><Relationship Id="rId23" Type="http://schemas.openxmlformats.org/officeDocument/2006/relationships/image" Target="../media/image56.png"/><Relationship Id="rId28" Type="http://schemas.openxmlformats.org/officeDocument/2006/relationships/image" Target="../media/image60.png"/><Relationship Id="rId10" Type="http://schemas.openxmlformats.org/officeDocument/2006/relationships/image" Target="../media/image43.png"/><Relationship Id="rId19" Type="http://schemas.openxmlformats.org/officeDocument/2006/relationships/image" Target="../media/image52.jpg"/><Relationship Id="rId31" Type="http://schemas.openxmlformats.org/officeDocument/2006/relationships/image" Target="../media/image7.png"/><Relationship Id="rId4" Type="http://schemas.openxmlformats.org/officeDocument/2006/relationships/image" Target="../media/image37.png"/><Relationship Id="rId9" Type="http://schemas.openxmlformats.org/officeDocument/2006/relationships/image" Target="../media/image42.jpg"/><Relationship Id="rId14" Type="http://schemas.openxmlformats.org/officeDocument/2006/relationships/image" Target="../media/image47.jpg"/><Relationship Id="rId22" Type="http://schemas.openxmlformats.org/officeDocument/2006/relationships/image" Target="../media/image55.jpg"/><Relationship Id="rId27" Type="http://schemas.openxmlformats.org/officeDocument/2006/relationships/image" Target="../media/image59.jpg"/><Relationship Id="rId30" Type="http://schemas.openxmlformats.org/officeDocument/2006/relationships/image" Target="../media/image62.PNG"/><Relationship Id="rId35" Type="http://schemas.openxmlformats.org/officeDocument/2006/relationships/image" Target="../media/image64.png"/><Relationship Id="rId8"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hehalisbasinstrategy.com/office-of-chehalis-basin/" TargetMode="Externa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chehalis.onerain.com/upload/files/6a9bf8e2-f04b-4165-8a9f-ce031d5db6b4.pdf" TargetMode="External"/><Relationship Id="rId4" Type="http://schemas.openxmlformats.org/officeDocument/2006/relationships/hyperlink" Target="http://www.chehalisriverflood.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19.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10" Type="http://schemas.openxmlformats.org/officeDocument/2006/relationships/image" Target="../media/image5.jpg"/><Relationship Id="rId4" Type="http://schemas.openxmlformats.org/officeDocument/2006/relationships/image" Target="../media/image68.jpg"/><Relationship Id="rId9" Type="http://schemas.openxmlformats.org/officeDocument/2006/relationships/image" Target="../media/image73.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Lewis County</a:t>
            </a:r>
          </a:p>
          <a:p>
            <a:pPr marL="12700" marR="5080" indent="-12700" algn="ctr">
              <a:lnSpc>
                <a:spcPct val="135000"/>
              </a:lnSpc>
            </a:pPr>
            <a:r>
              <a:rPr lang="en-US" b="1" spc="-10" dirty="0">
                <a:solidFill>
                  <a:srgbClr val="303030"/>
                </a:solidFill>
                <a:latin typeface="Arial"/>
                <a:cs typeface="Arial"/>
              </a:rPr>
              <a:t>June 29,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18</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 Industrial Park)</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229100" y="405708"/>
            <a:ext cx="48387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latin typeface="Arial" panose="020B0604020202020204" pitchFamily="34" charset="0"/>
                <a:cs typeface="Arial" panose="020B0604020202020204" pitchFamily="34" charset="0"/>
              </a:rPr>
              <a:t>Chehalis Industrial Park:</a:t>
            </a:r>
          </a:p>
          <a:p>
            <a:r>
              <a:rPr lang="en-US" sz="1600" dirty="0">
                <a:latin typeface="Arial" panose="020B0604020202020204" pitchFamily="34" charset="0"/>
                <a:cs typeface="Arial" panose="020B0604020202020204" pitchFamily="34" charset="0"/>
              </a:rPr>
              <a:t>“Regionalized Floodwater Management Approach”</a:t>
            </a:r>
          </a:p>
        </p:txBody>
      </p:sp>
      <p:sp>
        <p:nvSpPr>
          <p:cNvPr id="10" name="Footer Placeholder 2">
            <a:extLst>
              <a:ext uri="{FF2B5EF4-FFF2-40B4-BE49-F238E27FC236}">
                <a16:creationId xmlns:a16="http://schemas.microsoft.com/office/drawing/2014/main" id="{22B9BA58-95FD-E637-08FE-3DE7EF4B726F}"/>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pic>
        <p:nvPicPr>
          <p:cNvPr id="13" name="Picture 12" descr="A high angle view of a flooded area&#10;&#10;Description automatically generated with low confidence">
            <a:extLst>
              <a:ext uri="{FF2B5EF4-FFF2-40B4-BE49-F238E27FC236}">
                <a16:creationId xmlns:a16="http://schemas.microsoft.com/office/drawing/2014/main" id="{2D258486-5B72-CD23-969B-606F54135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486" y="5269725"/>
            <a:ext cx="1973714" cy="1479100"/>
          </a:xfrm>
          <a:prstGeom prst="rect">
            <a:avLst/>
          </a:prstGeom>
          <a:ln>
            <a:solidFill>
              <a:schemeClr val="accent1"/>
            </a:solidFill>
          </a:ln>
        </p:spPr>
      </p:pic>
      <p:sp>
        <p:nvSpPr>
          <p:cNvPr id="17" name="TextBox 16">
            <a:extLst>
              <a:ext uri="{FF2B5EF4-FFF2-40B4-BE49-F238E27FC236}">
                <a16:creationId xmlns:a16="http://schemas.microsoft.com/office/drawing/2014/main" id="{A0FD9ADC-3411-5F61-FF94-C0E3C291EE90}"/>
              </a:ext>
            </a:extLst>
          </p:cNvPr>
          <p:cNvSpPr txBox="1"/>
          <p:nvPr/>
        </p:nvSpPr>
        <p:spPr>
          <a:xfrm>
            <a:off x="3598762" y="5747665"/>
            <a:ext cx="2732094" cy="261610"/>
          </a:xfrm>
          <a:prstGeom prst="rect">
            <a:avLst/>
          </a:prstGeom>
          <a:noFill/>
        </p:spPr>
        <p:txBody>
          <a:bodyPr wrap="square">
            <a:spAutoFit/>
          </a:bodyPr>
          <a:lstStyle/>
          <a:p>
            <a:pPr algn="ctr"/>
            <a:r>
              <a:rPr lang="en-US" sz="1100" b="1" i="1" dirty="0">
                <a:latin typeface="Arial" panose="020B0604020202020204" pitchFamily="34" charset="0"/>
                <a:cs typeface="Arial" panose="020B0604020202020204" pitchFamily="34" charset="0"/>
              </a:rPr>
              <a:t>2019 Flooding, Rick Rouse</a:t>
            </a:r>
          </a:p>
        </p:txBody>
      </p:sp>
      <p:pic>
        <p:nvPicPr>
          <p:cNvPr id="18" name="Picture 17" descr="Map&#10;&#10;Description automatically generated">
            <a:extLst>
              <a:ext uri="{FF2B5EF4-FFF2-40B4-BE49-F238E27FC236}">
                <a16:creationId xmlns:a16="http://schemas.microsoft.com/office/drawing/2014/main" id="{6B95F3BC-241A-CD31-E2E2-EEB5B20AD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388" y="1641786"/>
            <a:ext cx="5955240" cy="3297950"/>
          </a:xfrm>
          <a:prstGeom prst="rect">
            <a:avLst/>
          </a:prstGeom>
        </p:spPr>
      </p:pic>
      <p:sp>
        <p:nvSpPr>
          <p:cNvPr id="22" name="TextBox 21">
            <a:extLst>
              <a:ext uri="{FF2B5EF4-FFF2-40B4-BE49-F238E27FC236}">
                <a16:creationId xmlns:a16="http://schemas.microsoft.com/office/drawing/2014/main" id="{8DEEAAA9-84C4-9788-3A71-E5FDD7B9B65B}"/>
              </a:ext>
            </a:extLst>
          </p:cNvPr>
          <p:cNvSpPr txBox="1"/>
          <p:nvPr/>
        </p:nvSpPr>
        <p:spPr>
          <a:xfrm>
            <a:off x="3111529" y="4876800"/>
            <a:ext cx="5943099" cy="261610"/>
          </a:xfrm>
          <a:prstGeom prst="rect">
            <a:avLst/>
          </a:prstGeom>
          <a:noFill/>
        </p:spPr>
        <p:txBody>
          <a:bodyPr wrap="square">
            <a:spAutoFit/>
          </a:bodyPr>
          <a:lstStyle/>
          <a:p>
            <a:pPr algn="ctr"/>
            <a:r>
              <a:rPr lang="en-US" sz="1100" b="1" i="1" dirty="0">
                <a:latin typeface="Arial" panose="020B0604020202020204" pitchFamily="34" charset="0"/>
                <a:cs typeface="Arial" panose="020B0604020202020204" pitchFamily="34" charset="0"/>
              </a:rPr>
              <a:t>Vicinity Topography, Lewis County GIS Web Map</a:t>
            </a:r>
          </a:p>
        </p:txBody>
      </p:sp>
      <p:pic>
        <p:nvPicPr>
          <p:cNvPr id="23" name="Picture 22">
            <a:extLst>
              <a:ext uri="{FF2B5EF4-FFF2-40B4-BE49-F238E27FC236}">
                <a16:creationId xmlns:a16="http://schemas.microsoft.com/office/drawing/2014/main" id="{A1F44129-927C-F057-3168-03AD7C3024D1}"/>
              </a:ext>
            </a:extLst>
          </p:cNvPr>
          <p:cNvPicPr>
            <a:picLocks noChangeAspect="1"/>
          </p:cNvPicPr>
          <p:nvPr/>
        </p:nvPicPr>
        <p:blipFill>
          <a:blip r:embed="rId6"/>
          <a:stretch>
            <a:fillRect/>
          </a:stretch>
        </p:blipFill>
        <p:spPr>
          <a:xfrm>
            <a:off x="70866" y="1839999"/>
            <a:ext cx="2969797" cy="3406398"/>
          </a:xfrm>
          <a:prstGeom prst="rect">
            <a:avLst/>
          </a:prstGeom>
          <a:ln>
            <a:solidFill>
              <a:schemeClr val="accent1"/>
            </a:solidFill>
          </a:ln>
        </p:spPr>
      </p:pic>
    </p:spTree>
    <p:extLst>
      <p:ext uri="{BB962C8B-B14F-4D97-AF65-F5344CB8AC3E}">
        <p14:creationId xmlns:p14="http://schemas.microsoft.com/office/powerpoint/2010/main" val="315421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18</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
        <p:nvSpPr>
          <p:cNvPr id="13" name="Footer Placeholder 2">
            <a:extLst>
              <a:ext uri="{FF2B5EF4-FFF2-40B4-BE49-F238E27FC236}">
                <a16:creationId xmlns:a16="http://schemas.microsoft.com/office/drawing/2014/main" id="{64F2D393-E45E-883D-AF7C-888C5933081D}"/>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grpSp>
        <p:nvGrpSpPr>
          <p:cNvPr id="23" name="Group 22">
            <a:extLst>
              <a:ext uri="{FF2B5EF4-FFF2-40B4-BE49-F238E27FC236}">
                <a16:creationId xmlns:a16="http://schemas.microsoft.com/office/drawing/2014/main" id="{BB119085-4138-0A4D-92B6-CAB612298AD9}"/>
              </a:ext>
            </a:extLst>
          </p:cNvPr>
          <p:cNvGrpSpPr/>
          <p:nvPr/>
        </p:nvGrpSpPr>
        <p:grpSpPr>
          <a:xfrm>
            <a:off x="7231639" y="76200"/>
            <a:ext cx="1836161" cy="1137075"/>
            <a:chOff x="6397690" y="172862"/>
            <a:chExt cx="1836161" cy="1137075"/>
          </a:xfrm>
        </p:grpSpPr>
        <p:pic>
          <p:nvPicPr>
            <p:cNvPr id="24" name="Picture 23">
              <a:hlinkClick r:id="rId9"/>
              <a:extLst>
                <a:ext uri="{FF2B5EF4-FFF2-40B4-BE49-F238E27FC236}">
                  <a16:creationId xmlns:a16="http://schemas.microsoft.com/office/drawing/2014/main" id="{A414011D-4901-149D-5EF2-8210615CA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5" name="TextBox 24">
              <a:extLst>
                <a:ext uri="{FF2B5EF4-FFF2-40B4-BE49-F238E27FC236}">
                  <a16:creationId xmlns:a16="http://schemas.microsoft.com/office/drawing/2014/main" id="{FA211981-5420-018D-EC61-951E4E2BBE9E}"/>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6" name="Connector: Curved 25">
              <a:extLst>
                <a:ext uri="{FF2B5EF4-FFF2-40B4-BE49-F238E27FC236}">
                  <a16:creationId xmlns:a16="http://schemas.microsoft.com/office/drawing/2014/main" id="{E3147CDA-2CC1-13F6-1654-AB2255C0EF18}"/>
                </a:ext>
              </a:extLst>
            </p:cNvPr>
            <p:cNvCxnSpPr>
              <a:cxnSpLocks/>
              <a:stCxn id="25" idx="1"/>
              <a:endCxn id="24"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794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18</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
        <p:nvSpPr>
          <p:cNvPr id="23" name="Footer Placeholder 2">
            <a:extLst>
              <a:ext uri="{FF2B5EF4-FFF2-40B4-BE49-F238E27FC236}">
                <a16:creationId xmlns:a16="http://schemas.microsoft.com/office/drawing/2014/main" id="{2B907D40-4951-EC58-B84B-180E9E7487A2}"/>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grpSp>
        <p:nvGrpSpPr>
          <p:cNvPr id="24" name="Group 23">
            <a:extLst>
              <a:ext uri="{FF2B5EF4-FFF2-40B4-BE49-F238E27FC236}">
                <a16:creationId xmlns:a16="http://schemas.microsoft.com/office/drawing/2014/main" id="{F5DC7E05-282B-E874-CDE0-6D6DC11511E7}"/>
              </a:ext>
            </a:extLst>
          </p:cNvPr>
          <p:cNvGrpSpPr/>
          <p:nvPr/>
        </p:nvGrpSpPr>
        <p:grpSpPr>
          <a:xfrm>
            <a:off x="7231639" y="76200"/>
            <a:ext cx="1836161" cy="1137075"/>
            <a:chOff x="6397690" y="172862"/>
            <a:chExt cx="1836161" cy="1137075"/>
          </a:xfrm>
        </p:grpSpPr>
        <p:pic>
          <p:nvPicPr>
            <p:cNvPr id="25" name="Picture 24">
              <a:hlinkClick r:id="rId9"/>
              <a:extLst>
                <a:ext uri="{FF2B5EF4-FFF2-40B4-BE49-F238E27FC236}">
                  <a16:creationId xmlns:a16="http://schemas.microsoft.com/office/drawing/2014/main" id="{1EDEBD09-B5CB-FF53-230C-7A54E2F364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6" name="TextBox 25">
              <a:extLst>
                <a:ext uri="{FF2B5EF4-FFF2-40B4-BE49-F238E27FC236}">
                  <a16:creationId xmlns:a16="http://schemas.microsoft.com/office/drawing/2014/main" id="{D7212FD6-DF0B-DB29-A868-DAF9B6A44928}"/>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7" name="Connector: Curved 26">
              <a:extLst>
                <a:ext uri="{FF2B5EF4-FFF2-40B4-BE49-F238E27FC236}">
                  <a16:creationId xmlns:a16="http://schemas.microsoft.com/office/drawing/2014/main" id="{5D5C1459-8F9D-3E58-957E-7D9956A7BD37}"/>
                </a:ext>
              </a:extLst>
            </p:cNvPr>
            <p:cNvCxnSpPr>
              <a:cxnSpLocks/>
              <a:stCxn id="26" idx="1"/>
              <a:endCxn id="25"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739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6400800" y="1676400"/>
            <a:ext cx="2672334" cy="4847481"/>
          </a:xfrm>
          <a:prstGeom prst="rect">
            <a:avLst/>
          </a:prstGeom>
        </p:spPr>
        <p:txBody>
          <a:bodyPr vert="horz" wrap="square" lIns="0" tIns="0" rIns="0" bIns="0" rtlCol="0">
            <a:spAutoFit/>
          </a:bodyPr>
          <a:lstStyle/>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Help</a:t>
            </a:r>
            <a:r>
              <a:rPr lang="en-US" sz="1500" dirty="0">
                <a:solidFill>
                  <a:srgbClr val="303030"/>
                </a:solidFill>
                <a:latin typeface="Arial" panose="020B0604020202020204" pitchFamily="34" charset="0"/>
                <a:cs typeface="Arial" panose="020B0604020202020204" pitchFamily="34" charset="0"/>
              </a:rPr>
              <a:t> local communities identify, develop, implement </a:t>
            </a:r>
            <a:r>
              <a:rPr lang="en-US" sz="1500" u="sng" dirty="0">
                <a:solidFill>
                  <a:srgbClr val="303030"/>
                </a:solidFill>
                <a:latin typeface="Arial" panose="020B0604020202020204" pitchFamily="34" charset="0"/>
                <a:cs typeface="Arial" panose="020B0604020202020204" pitchFamily="34" charset="0"/>
              </a:rPr>
              <a:t>local flood hazard solutions</a:t>
            </a:r>
            <a:r>
              <a:rPr lang="en-US" sz="15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Appoint</a:t>
            </a:r>
            <a:r>
              <a:rPr lang="en-US" sz="1500" dirty="0">
                <a:solidFill>
                  <a:srgbClr val="303030"/>
                </a:solidFill>
                <a:latin typeface="Arial" panose="020B0604020202020204" pitchFamily="34" charset="0"/>
                <a:cs typeface="Arial" panose="020B0604020202020204" pitchFamily="34" charset="0"/>
              </a:rPr>
              <a:t> 3 of 7 members to </a:t>
            </a:r>
            <a:r>
              <a:rPr lang="en-US" sz="1500" u="sng" dirty="0">
                <a:solidFill>
                  <a:srgbClr val="303030"/>
                </a:solidFill>
                <a:latin typeface="Arial" panose="020B0604020202020204" pitchFamily="34" charset="0"/>
                <a:cs typeface="Arial" panose="020B0604020202020204" pitchFamily="34" charset="0"/>
              </a:rPr>
              <a:t>Chehalis Basin Board </a:t>
            </a:r>
            <a:r>
              <a:rPr lang="en-US" sz="1500" dirty="0">
                <a:solidFill>
                  <a:srgbClr val="303030"/>
                </a:solidFill>
                <a:latin typeface="Arial" panose="020B0604020202020204" pitchFamily="34" charset="0"/>
                <a:cs typeface="Arial" panose="020B0604020202020204" pitchFamily="34" charset="0"/>
              </a:rPr>
              <a:t>(current appointees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Provide</a:t>
            </a:r>
            <a:r>
              <a:rPr lang="en-US" sz="1500" dirty="0">
                <a:solidFill>
                  <a:srgbClr val="303030"/>
                </a:solidFill>
                <a:latin typeface="Arial" panose="020B0604020202020204" pitchFamily="34" charset="0"/>
                <a:cs typeface="Arial" panose="020B0604020202020204" pitchFamily="34" charset="0"/>
              </a:rPr>
              <a:t> </a:t>
            </a:r>
            <a:r>
              <a:rPr lang="en-US" sz="1500" u="sng" dirty="0">
                <a:solidFill>
                  <a:srgbClr val="303030"/>
                </a:solidFill>
                <a:latin typeface="Arial" panose="020B0604020202020204" pitchFamily="34" charset="0"/>
                <a:cs typeface="Arial" panose="020B0604020202020204" pitchFamily="34" charset="0"/>
              </a:rPr>
              <a:t>local perspective </a:t>
            </a:r>
            <a:r>
              <a:rPr lang="en-US" sz="15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Advocate</a:t>
            </a:r>
            <a:r>
              <a:rPr lang="en-US" sz="1500" dirty="0">
                <a:solidFill>
                  <a:srgbClr val="303030"/>
                </a:solidFill>
                <a:latin typeface="Arial" panose="020B0604020202020204" pitchFamily="34" charset="0"/>
                <a:cs typeface="Arial" panose="020B0604020202020204" pitchFamily="34" charset="0"/>
              </a:rPr>
              <a:t> for </a:t>
            </a:r>
            <a:r>
              <a:rPr lang="en-US" sz="1500" u="sng" dirty="0">
                <a:solidFill>
                  <a:srgbClr val="303030"/>
                </a:solidFill>
                <a:latin typeface="Arial" panose="020B0604020202020204" pitchFamily="34" charset="0"/>
                <a:cs typeface="Arial" panose="020B0604020202020204" pitchFamily="34" charset="0"/>
              </a:rPr>
              <a:t>balanced basin-wide fish and flood solutions</a:t>
            </a:r>
            <a:r>
              <a:rPr lang="en-US" sz="1500" dirty="0">
                <a:solidFill>
                  <a:srgbClr val="303030"/>
                </a:solidFill>
                <a:latin typeface="Arial" panose="020B0604020202020204" pitchFamily="34" charset="0"/>
                <a:cs typeface="Arial" panose="020B0604020202020204" pitchFamily="34" charset="0"/>
              </a:rPr>
              <a:t> (see local resolutions library </a:t>
            </a:r>
            <a:r>
              <a:rPr lang="en-US" sz="1500" dirty="0">
                <a:solidFill>
                  <a:srgbClr val="303030"/>
                </a:solidFill>
                <a:latin typeface="Arial" panose="020B0604020202020204" pitchFamily="34" charset="0"/>
                <a:cs typeface="Arial" panose="020B0604020202020204" pitchFamily="34" charset="0"/>
                <a:hlinkClick r:id="rId4"/>
              </a:rPr>
              <a:t>here</a:t>
            </a:r>
            <a:r>
              <a:rPr lang="en-US" sz="1500" dirty="0">
                <a:solidFill>
                  <a:srgbClr val="303030"/>
                </a:solidFill>
                <a:latin typeface="Arial" panose="020B0604020202020204" pitchFamily="34" charset="0"/>
                <a:cs typeface="Arial" panose="020B0604020202020204" pitchFamily="34" charset="0"/>
              </a:rPr>
              <a:t>).</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Work</a:t>
            </a:r>
            <a:r>
              <a:rPr lang="en-US" sz="1500" dirty="0">
                <a:solidFill>
                  <a:srgbClr val="303030"/>
                </a:solidFill>
                <a:latin typeface="Arial" panose="020B0604020202020204" pitchFamily="34" charset="0"/>
                <a:cs typeface="Arial" panose="020B0604020202020204" pitchFamily="34" charset="0"/>
              </a:rPr>
              <a:t> as a team.</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8295640" y="6349506"/>
            <a:ext cx="467360" cy="153888"/>
          </a:xfrm>
        </p:spPr>
        <p:txBody>
          <a:bodyPr/>
          <a:lstStyle/>
          <a:p>
            <a:pPr marL="25400">
              <a:lnSpc>
                <a:spcPct val="100000"/>
              </a:lnSpc>
            </a:pPr>
            <a:fld id="{81D60167-4931-47E6-BA6A-407CBD079E47}" type="slidenum">
              <a:rPr lang="en-US" spc="-5" smtClean="0"/>
              <a:t>13</a:t>
            </a:fld>
            <a:r>
              <a:rPr lang="en-US" spc="-5" dirty="0"/>
              <a:t> of 18</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1072048" y="1716759"/>
            <a:ext cx="5238157" cy="5080279"/>
          </a:xfrm>
          <a:prstGeom prst="rect">
            <a:avLst/>
          </a:prstGeom>
          <a:ln>
            <a:solidFill>
              <a:srgbClr val="FF0000"/>
            </a:solidFill>
          </a:ln>
        </p:spPr>
      </p:pic>
      <p:sp>
        <p:nvSpPr>
          <p:cNvPr id="9" name="Footer Placeholder 2">
            <a:extLst>
              <a:ext uri="{FF2B5EF4-FFF2-40B4-BE49-F238E27FC236}">
                <a16:creationId xmlns:a16="http://schemas.microsoft.com/office/drawing/2014/main" id="{B2E31C1D-F470-6DE0-BD27-4DE69656DF64}"/>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6-29-2022</a:t>
            </a:r>
            <a:endParaRPr lang="en-US" dirty="0"/>
          </a:p>
        </p:txBody>
      </p:sp>
    </p:spTree>
    <p:extLst>
      <p:ext uri="{BB962C8B-B14F-4D97-AF65-F5344CB8AC3E}">
        <p14:creationId xmlns:p14="http://schemas.microsoft.com/office/powerpoint/2010/main" val="3905748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10;&#10;Description automatically generated with low confidence">
            <a:extLst>
              <a:ext uri="{FF2B5EF4-FFF2-40B4-BE49-F238E27FC236}">
                <a16:creationId xmlns:a16="http://schemas.microsoft.com/office/drawing/2014/main" id="{442929E1-71D1-30BE-D6C6-73DF673B4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140" y="1801005"/>
            <a:ext cx="1842937" cy="745950"/>
          </a:xfrm>
          <a:prstGeom prst="rect">
            <a:avLst/>
          </a:prstGeom>
        </p:spPr>
      </p:pic>
      <p:sp>
        <p:nvSpPr>
          <p:cNvPr id="2" name="object 2"/>
          <p:cNvSpPr/>
          <p:nvPr/>
        </p:nvSpPr>
        <p:spPr>
          <a:xfrm>
            <a:off x="854620" y="5715000"/>
            <a:ext cx="914399" cy="914399"/>
          </a:xfrm>
          <a:prstGeom prst="rect">
            <a:avLst/>
          </a:prstGeom>
          <a:blipFill>
            <a:blip r:embed="rId4" cstate="print"/>
            <a:stretch>
              <a:fillRect/>
            </a:stretch>
          </a:blipFill>
        </p:spPr>
        <p:txBody>
          <a:bodyPr wrap="square" lIns="0" tIns="0" rIns="0" bIns="0" rtlCol="0"/>
          <a:lstStyle/>
          <a:p>
            <a:endParaRPr dirty="0"/>
          </a:p>
        </p:txBody>
      </p:sp>
      <p:sp>
        <p:nvSpPr>
          <p:cNvPr id="3" name="object 3"/>
          <p:cNvSpPr txBox="1"/>
          <p:nvPr/>
        </p:nvSpPr>
        <p:spPr>
          <a:xfrm>
            <a:off x="1136967" y="457200"/>
            <a:ext cx="4584065" cy="984885"/>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Office of Chehalis Basin, Chehalis Basin Strategy</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4267200" y="6172200"/>
            <a:ext cx="1671318" cy="228599"/>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2133600" y="2873447"/>
            <a:ext cx="1285875" cy="548640"/>
          </a:xfrm>
          <a:prstGeom prst="rect">
            <a:avLst/>
          </a:prstGeom>
          <a:blipFill>
            <a:blip r:embed="rId7" cstate="print"/>
            <a:stretch>
              <a:fillRect/>
            </a:stretch>
          </a:blipFill>
        </p:spPr>
        <p:txBody>
          <a:bodyPr wrap="square" lIns="0" tIns="0" rIns="0" bIns="0" rtlCol="0"/>
          <a:lstStyle/>
          <a:p>
            <a:endParaRPr dirty="0"/>
          </a:p>
        </p:txBody>
      </p:sp>
      <p:sp>
        <p:nvSpPr>
          <p:cNvPr id="7" name="object 7"/>
          <p:cNvSpPr/>
          <p:nvPr/>
        </p:nvSpPr>
        <p:spPr>
          <a:xfrm>
            <a:off x="2209800" y="3698711"/>
            <a:ext cx="897667" cy="914397"/>
          </a:xfrm>
          <a:prstGeom prst="rect">
            <a:avLst/>
          </a:prstGeom>
          <a:blipFill>
            <a:blip r:embed="rId8"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9" cstate="print"/>
            <a:stretch>
              <a:fillRect/>
            </a:stretch>
          </a:blipFill>
        </p:spPr>
        <p:txBody>
          <a:bodyPr wrap="square" lIns="0" tIns="0" rIns="0" bIns="0" rtlCol="0"/>
          <a:lstStyle/>
          <a:p>
            <a:endParaRPr dirty="0"/>
          </a:p>
        </p:txBody>
      </p:sp>
      <p:sp>
        <p:nvSpPr>
          <p:cNvPr id="9" name="object 9"/>
          <p:cNvSpPr/>
          <p:nvPr/>
        </p:nvSpPr>
        <p:spPr>
          <a:xfrm>
            <a:off x="6980421" y="3842933"/>
            <a:ext cx="2061400" cy="457199"/>
          </a:xfrm>
          <a:prstGeom prst="rect">
            <a:avLst/>
          </a:prstGeom>
          <a:blipFill>
            <a:blip r:embed="rId10"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1" cstate="print"/>
            <a:stretch>
              <a:fillRect/>
            </a:stretch>
          </a:blipFill>
        </p:spPr>
        <p:txBody>
          <a:bodyPr wrap="square" lIns="0" tIns="0" rIns="0" bIns="0" rtlCol="0"/>
          <a:lstStyle/>
          <a:p>
            <a:endParaRPr dirty="0"/>
          </a:p>
        </p:txBody>
      </p:sp>
      <p:sp>
        <p:nvSpPr>
          <p:cNvPr id="11" name="object 11"/>
          <p:cNvSpPr/>
          <p:nvPr/>
        </p:nvSpPr>
        <p:spPr>
          <a:xfrm>
            <a:off x="1793869" y="1682558"/>
            <a:ext cx="1142999" cy="1005831"/>
          </a:xfrm>
          <a:prstGeom prst="rect">
            <a:avLst/>
          </a:prstGeom>
          <a:blipFill>
            <a:blip r:embed="rId12"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3" cstate="print"/>
            <a:stretch>
              <a:fillRect/>
            </a:stretch>
          </a:blipFill>
        </p:spPr>
        <p:txBody>
          <a:bodyPr wrap="square" lIns="0" tIns="0" rIns="0" bIns="0" rtlCol="0"/>
          <a:lstStyle/>
          <a:p>
            <a:endParaRPr dirty="0"/>
          </a:p>
        </p:txBody>
      </p:sp>
      <p:sp>
        <p:nvSpPr>
          <p:cNvPr id="13" name="object 13"/>
          <p:cNvSpPr/>
          <p:nvPr/>
        </p:nvSpPr>
        <p:spPr>
          <a:xfrm>
            <a:off x="2057400" y="4889741"/>
            <a:ext cx="1263048" cy="548634"/>
          </a:xfrm>
          <a:prstGeom prst="rect">
            <a:avLst/>
          </a:prstGeom>
          <a:blipFill>
            <a:blip r:embed="rId14"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5"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6" cstate="print"/>
            <a:stretch>
              <a:fillRect/>
            </a:stretch>
          </a:blipFill>
        </p:spPr>
        <p:txBody>
          <a:bodyPr wrap="square" lIns="0" tIns="0" rIns="0" bIns="0" rtlCol="0"/>
          <a:lstStyle/>
          <a:p>
            <a:endParaRPr dirty="0"/>
          </a:p>
        </p:txBody>
      </p:sp>
      <p:sp>
        <p:nvSpPr>
          <p:cNvPr id="16" name="object 16"/>
          <p:cNvSpPr/>
          <p:nvPr/>
        </p:nvSpPr>
        <p:spPr>
          <a:xfrm>
            <a:off x="3208876" y="1676087"/>
            <a:ext cx="1188231" cy="822959"/>
          </a:xfrm>
          <a:prstGeom prst="rect">
            <a:avLst/>
          </a:prstGeom>
          <a:blipFill>
            <a:blip r:embed="rId17" cstate="print"/>
            <a:stretch>
              <a:fillRect/>
            </a:stretch>
          </a:blipFill>
        </p:spPr>
        <p:txBody>
          <a:bodyPr wrap="square" lIns="0" tIns="0" rIns="0" bIns="0" rtlCol="0"/>
          <a:lstStyle/>
          <a:p>
            <a:endParaRPr dirty="0"/>
          </a:p>
        </p:txBody>
      </p:sp>
      <p:sp>
        <p:nvSpPr>
          <p:cNvPr id="17" name="object 17"/>
          <p:cNvSpPr/>
          <p:nvPr/>
        </p:nvSpPr>
        <p:spPr>
          <a:xfrm>
            <a:off x="5222103" y="5440358"/>
            <a:ext cx="2031248" cy="457199"/>
          </a:xfrm>
          <a:prstGeom prst="rect">
            <a:avLst/>
          </a:prstGeom>
          <a:blipFill>
            <a:blip r:embed="rId18" cstate="print"/>
            <a:stretch>
              <a:fillRect/>
            </a:stretch>
          </a:blipFill>
        </p:spPr>
        <p:txBody>
          <a:bodyPr wrap="square" lIns="0" tIns="0" rIns="0" bIns="0" rtlCol="0"/>
          <a:lstStyle/>
          <a:p>
            <a:endParaRPr dirty="0"/>
          </a:p>
        </p:txBody>
      </p:sp>
      <p:sp>
        <p:nvSpPr>
          <p:cNvPr id="18" name="object 18"/>
          <p:cNvSpPr/>
          <p:nvPr/>
        </p:nvSpPr>
        <p:spPr>
          <a:xfrm>
            <a:off x="6096000" y="3352801"/>
            <a:ext cx="1678779" cy="457199"/>
          </a:xfrm>
          <a:prstGeom prst="rect">
            <a:avLst/>
          </a:prstGeom>
          <a:blipFill>
            <a:blip r:embed="rId19" cstate="print"/>
            <a:stretch>
              <a:fillRect/>
            </a:stretch>
          </a:blipFill>
        </p:spPr>
        <p:txBody>
          <a:bodyPr wrap="square" lIns="0" tIns="0" rIns="0" bIns="0" rtlCol="0"/>
          <a:lstStyle/>
          <a:p>
            <a:endParaRPr dirty="0"/>
          </a:p>
        </p:txBody>
      </p:sp>
      <p:sp>
        <p:nvSpPr>
          <p:cNvPr id="19" name="object 19"/>
          <p:cNvSpPr/>
          <p:nvPr/>
        </p:nvSpPr>
        <p:spPr>
          <a:xfrm>
            <a:off x="5920581" y="4300132"/>
            <a:ext cx="1042872" cy="652868"/>
          </a:xfrm>
          <a:prstGeom prst="rect">
            <a:avLst/>
          </a:prstGeom>
          <a:blipFill>
            <a:blip r:embed="rId20" cstate="print"/>
            <a:stretch>
              <a:fillRect/>
            </a:stretch>
          </a:blipFill>
        </p:spPr>
        <p:txBody>
          <a:bodyPr wrap="square" lIns="0" tIns="0" rIns="0" bIns="0" rtlCol="0"/>
          <a:lstStyle/>
          <a:p>
            <a:endParaRPr dirty="0"/>
          </a:p>
        </p:txBody>
      </p:sp>
      <p:sp>
        <p:nvSpPr>
          <p:cNvPr id="20" name="object 20"/>
          <p:cNvSpPr/>
          <p:nvPr/>
        </p:nvSpPr>
        <p:spPr>
          <a:xfrm>
            <a:off x="7315200" y="2397653"/>
            <a:ext cx="921952" cy="914399"/>
          </a:xfrm>
          <a:prstGeom prst="rect">
            <a:avLst/>
          </a:prstGeom>
          <a:blipFill>
            <a:blip r:embed="rId21" cstate="print"/>
            <a:stretch>
              <a:fillRect/>
            </a:stretch>
          </a:blipFill>
        </p:spPr>
        <p:txBody>
          <a:bodyPr wrap="square" lIns="0" tIns="0" rIns="0" bIns="0" rtlCol="0"/>
          <a:lstStyle/>
          <a:p>
            <a:endParaRPr dirty="0"/>
          </a:p>
        </p:txBody>
      </p:sp>
      <p:sp>
        <p:nvSpPr>
          <p:cNvPr id="21" name="object 21"/>
          <p:cNvSpPr/>
          <p:nvPr/>
        </p:nvSpPr>
        <p:spPr>
          <a:xfrm>
            <a:off x="8295989" y="1737360"/>
            <a:ext cx="806502" cy="1082039"/>
          </a:xfrm>
          <a:prstGeom prst="rect">
            <a:avLst/>
          </a:prstGeom>
          <a:blipFill>
            <a:blip r:embed="rId22" cstate="print"/>
            <a:stretch>
              <a:fillRect/>
            </a:stretch>
          </a:blipFill>
        </p:spPr>
        <p:txBody>
          <a:bodyPr wrap="square" lIns="0" tIns="0" rIns="0" bIns="0" rtlCol="0"/>
          <a:lstStyle/>
          <a:p>
            <a:endParaRPr dirty="0"/>
          </a:p>
        </p:txBody>
      </p:sp>
      <p:sp>
        <p:nvSpPr>
          <p:cNvPr id="22" name="object 22"/>
          <p:cNvSpPr/>
          <p:nvPr/>
        </p:nvSpPr>
        <p:spPr>
          <a:xfrm>
            <a:off x="3778130" y="2715552"/>
            <a:ext cx="2111614" cy="1601115"/>
          </a:xfrm>
          <a:prstGeom prst="rect">
            <a:avLst/>
          </a:prstGeom>
          <a:blipFill>
            <a:blip r:embed="rId23" cstate="print"/>
            <a:stretch>
              <a:fillRect/>
            </a:stretch>
          </a:blipFill>
        </p:spPr>
        <p:txBody>
          <a:bodyPr wrap="square" lIns="0" tIns="0" rIns="0" bIns="0" rtlCol="0"/>
          <a:lstStyle/>
          <a:p>
            <a:endParaRPr dirty="0"/>
          </a:p>
        </p:txBody>
      </p:sp>
      <p:sp>
        <p:nvSpPr>
          <p:cNvPr id="23" name="object 23"/>
          <p:cNvSpPr/>
          <p:nvPr/>
        </p:nvSpPr>
        <p:spPr>
          <a:xfrm>
            <a:off x="4258049" y="5050188"/>
            <a:ext cx="865088" cy="952712"/>
          </a:xfrm>
          <a:prstGeom prst="rect">
            <a:avLst/>
          </a:prstGeom>
          <a:blipFill>
            <a:blip r:embed="rId24"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5"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90593" y="1737523"/>
            <a:ext cx="806502" cy="822960"/>
          </a:xfrm>
          <a:prstGeom prst="rect">
            <a:avLst/>
          </a:prstGeom>
        </p:spPr>
      </p:pic>
      <p:pic>
        <p:nvPicPr>
          <p:cNvPr id="32" name="Picture 3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4"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7240" y="5664299"/>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14</a:t>
            </a:fld>
            <a:r>
              <a:rPr lang="en-US" spc="-5" dirty="0"/>
              <a:t> of 18</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68955" y="5164604"/>
            <a:ext cx="819990" cy="62659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99319" y="152400"/>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474250858"/>
              </p:ext>
            </p:extLst>
          </p:nvPr>
        </p:nvGraphicFramePr>
        <p:xfrm>
          <a:off x="6602720" y="807307"/>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33"/>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70685" y="4981005"/>
            <a:ext cx="2179988" cy="505395"/>
          </a:xfrm>
          <a:prstGeom prst="rect">
            <a:avLst/>
          </a:prstGeom>
        </p:spPr>
      </p:pic>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780B4309-4277-57EC-A84A-F2CD00364F8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27044" y="4412499"/>
            <a:ext cx="1861902" cy="418274"/>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Today vs 2007</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836660" cy="2462213"/>
          </a:xfrm>
          <a:prstGeom prst="rect">
            <a:avLst/>
          </a:prstGeom>
        </p:spPr>
        <p:txBody>
          <a:bodyPr vert="horz" wrap="square" lIns="0" tIns="0" rIns="0" bIns="0" rtlCol="0">
            <a:spAutoFit/>
          </a:bodyPr>
          <a:lstStyle/>
          <a:p>
            <a:pPr marL="12700">
              <a:lnSpc>
                <a:spcPct val="100000"/>
              </a:lnSpc>
              <a:buClr>
                <a:srgbClr val="CC0000"/>
              </a:buClr>
              <a:buSzPct val="83333"/>
              <a:tabLst>
                <a:tab pos="355600" algn="l"/>
              </a:tabLst>
            </a:pPr>
            <a:r>
              <a:rPr lang="en-US" sz="1600" b="1" dirty="0">
                <a:solidFill>
                  <a:srgbClr val="303030"/>
                </a:solidFill>
                <a:latin typeface="Arial"/>
                <a:cs typeface="Arial"/>
              </a:rPr>
              <a:t>Today, we are substantially more aware, better prepared for catastrophic flooding than ever before.</a:t>
            </a:r>
          </a:p>
          <a:p>
            <a:pPr marL="12700">
              <a:lnSpc>
                <a:spcPct val="100000"/>
              </a:lnSpc>
              <a:buClr>
                <a:srgbClr val="CC0000"/>
              </a:buClr>
              <a:buSzPct val="83333"/>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state-of-the art flood warning system.</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We’ve completed many cost-efficient local projects and habitat projects.</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We’re serving people, local governments, emergency responders, agriculture, fish and habitat.</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governance, administrative, and funding structure that’s delivering results.</a:t>
            </a:r>
          </a:p>
        </p:txBody>
      </p:sp>
      <p:sp>
        <p:nvSpPr>
          <p:cNvPr id="8" name="Slide Number Placeholder 12">
            <a:extLst>
              <a:ext uri="{FF2B5EF4-FFF2-40B4-BE49-F238E27FC236}">
                <a16:creationId xmlns:a16="http://schemas.microsoft.com/office/drawing/2014/main" id="{9982C279-D980-DE3C-A862-6AE04A2A001E}"/>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15</a:t>
            </a:fld>
            <a:r>
              <a:rPr lang="en-US" spc="-5" dirty="0"/>
              <a:t> of 18</a:t>
            </a:r>
          </a:p>
        </p:txBody>
      </p:sp>
      <p:pic>
        <p:nvPicPr>
          <p:cNvPr id="3" name="Picture 2">
            <a:extLst>
              <a:ext uri="{FF2B5EF4-FFF2-40B4-BE49-F238E27FC236}">
                <a16:creationId xmlns:a16="http://schemas.microsoft.com/office/drawing/2014/main" id="{757BD946-F574-24FF-0BA8-8EC5E8F2C335}"/>
              </a:ext>
            </a:extLst>
          </p:cNvPr>
          <p:cNvPicPr>
            <a:picLocks noChangeAspect="1"/>
          </p:cNvPicPr>
          <p:nvPr/>
        </p:nvPicPr>
        <p:blipFill>
          <a:blip r:embed="rId4"/>
          <a:stretch>
            <a:fillRect/>
          </a:stretch>
        </p:blipFill>
        <p:spPr>
          <a:xfrm>
            <a:off x="2026584" y="4343400"/>
            <a:ext cx="5112100" cy="1905000"/>
          </a:xfrm>
          <a:prstGeom prst="rect">
            <a:avLst/>
          </a:prstGeom>
        </p:spPr>
      </p:pic>
      <p:sp>
        <p:nvSpPr>
          <p:cNvPr id="10" name="TextBox 9">
            <a:extLst>
              <a:ext uri="{FF2B5EF4-FFF2-40B4-BE49-F238E27FC236}">
                <a16:creationId xmlns:a16="http://schemas.microsoft.com/office/drawing/2014/main" id="{EB449FEF-8FF6-2F97-EB01-964282DBE6DA}"/>
              </a:ext>
            </a:extLst>
          </p:cNvPr>
          <p:cNvSpPr txBox="1"/>
          <p:nvPr/>
        </p:nvSpPr>
        <p:spPr>
          <a:xfrm>
            <a:off x="2133600" y="6172200"/>
            <a:ext cx="4995802" cy="307777"/>
          </a:xfrm>
          <a:prstGeom prst="rect">
            <a:avLst/>
          </a:prstGeom>
          <a:noFill/>
        </p:spPr>
        <p:txBody>
          <a:bodyPr wrap="square">
            <a:spAutoFit/>
          </a:bodyPr>
          <a:lstStyle/>
          <a:p>
            <a:pPr algn="ctr"/>
            <a:r>
              <a:rPr lang="en-US" sz="1400" dirty="0">
                <a:hlinkClick r:id="rId5"/>
              </a:rPr>
              <a:t>https://chehalisbasinstrategy.com/office-of-chehalis-basin/</a:t>
            </a:r>
            <a:endParaRPr lang="en-US" sz="1400" dirty="0"/>
          </a:p>
        </p:txBody>
      </p:sp>
      <p:sp>
        <p:nvSpPr>
          <p:cNvPr id="11" name="Footer Placeholder 2">
            <a:extLst>
              <a:ext uri="{FF2B5EF4-FFF2-40B4-BE49-F238E27FC236}">
                <a16:creationId xmlns:a16="http://schemas.microsoft.com/office/drawing/2014/main" id="{B3B9B4E6-14EC-EBF9-F87B-8880A1B3B4C8}"/>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extLst>
      <p:ext uri="{BB962C8B-B14F-4D97-AF65-F5344CB8AC3E}">
        <p14:creationId xmlns:p14="http://schemas.microsoft.com/office/powerpoint/2010/main" val="20542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4185761"/>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(1) 2023-25 call for local projects will be issued June 29, 2022.</a:t>
            </a:r>
          </a:p>
          <a:p>
            <a:pPr marL="1841500" lvl="4">
              <a:buClr>
                <a:schemeClr val="tx1"/>
              </a:buClr>
              <a:buSzPct val="100000"/>
              <a:tabLst>
                <a:tab pos="355600" algn="l"/>
              </a:tabLst>
            </a:pPr>
            <a:r>
              <a:rPr lang="en-US" sz="1600" dirty="0">
                <a:solidFill>
                  <a:srgbClr val="303030"/>
                </a:solidFill>
                <a:latin typeface="Arial" panose="020B0604020202020204" pitchFamily="34" charset="0"/>
                <a:cs typeface="Arial" panose="020B0604020202020204" pitchFamily="34" charset="0"/>
              </a:rPr>
              <a:t>(2) Working with LC Public Works to scope out a $60K “</a:t>
            </a:r>
            <a:r>
              <a:rPr lang="en-US" sz="1600" dirty="0">
                <a:effectLst/>
                <a:latin typeface="Arial" panose="020B0604020202020204" pitchFamily="34" charset="0"/>
                <a:ea typeface="Calibri" panose="020F0502020204030204" pitchFamily="34" charset="0"/>
                <a:cs typeface="Arial" panose="020B0604020202020204" pitchFamily="34" charset="0"/>
              </a:rPr>
              <a:t>Lower </a:t>
            </a:r>
            <a:r>
              <a:rPr lang="en-US" sz="1600" dirty="0" err="1">
                <a:effectLst/>
                <a:latin typeface="Arial" panose="020B0604020202020204" pitchFamily="34" charset="0"/>
                <a:ea typeface="Calibri" panose="020F0502020204030204" pitchFamily="34" charset="0"/>
                <a:cs typeface="Arial" panose="020B0604020202020204" pitchFamily="34" charset="0"/>
              </a:rPr>
              <a:t>Boistfort</a:t>
            </a:r>
            <a:r>
              <a:rPr lang="en-US" sz="1600" dirty="0">
                <a:effectLst/>
                <a:latin typeface="Arial" panose="020B0604020202020204" pitchFamily="34" charset="0"/>
                <a:ea typeface="Calibri" panose="020F0502020204030204" pitchFamily="34" charset="0"/>
                <a:cs typeface="Arial" panose="020B0604020202020204" pitchFamily="34" charset="0"/>
              </a:rPr>
              <a:t> Valley preliminary CMZ study”</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Flood Authority Meetings – </a:t>
            </a:r>
            <a:r>
              <a:rPr lang="en-US" sz="1600" dirty="0">
                <a:solidFill>
                  <a:srgbClr val="303030"/>
                </a:solidFill>
                <a:latin typeface="Arial" panose="020B0604020202020204" pitchFamily="34" charset="0"/>
                <a:cs typeface="Arial" panose="020B0604020202020204" pitchFamily="34" charset="0"/>
              </a:rPr>
              <a:t>Third Thursday of January, February, March, May, July, September, and November from 10 AM to 11:15 AM (11:30 AM).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Chehalis Basin Board Meetings – </a:t>
            </a:r>
            <a:r>
              <a:rPr lang="en-US" sz="1600" dirty="0">
                <a:solidFill>
                  <a:srgbClr val="303030"/>
                </a:solidFill>
                <a:latin typeface="Arial" panose="020B0604020202020204" pitchFamily="34" charset="0"/>
                <a:cs typeface="Arial" panose="020B0604020202020204" pitchFamily="34" charset="0"/>
              </a:rPr>
              <a:t>First Thursday of every month from 9 AM to 2 PM.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Sign-Up For Email Gage Alerts – </a:t>
            </a:r>
            <a:r>
              <a:rPr lang="en-US" sz="1600" dirty="0">
                <a:solidFill>
                  <a:srgbClr val="303030"/>
                </a:solidFill>
                <a:latin typeface="Arial" panose="020B0604020202020204" pitchFamily="34" charset="0"/>
                <a:cs typeface="Arial" panose="020B0604020202020204" pitchFamily="34" charset="0"/>
                <a:hlinkClick r:id="rId4"/>
              </a:rPr>
              <a:t>www.chehalisriverflood.com</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18</a:t>
            </a:r>
          </a:p>
        </p:txBody>
      </p:sp>
      <p:sp>
        <p:nvSpPr>
          <p:cNvPr id="10" name="Footer Placeholder 2">
            <a:extLst>
              <a:ext uri="{FF2B5EF4-FFF2-40B4-BE49-F238E27FC236}">
                <a16:creationId xmlns:a16="http://schemas.microsoft.com/office/drawing/2014/main" id="{38B941BE-54AA-09B8-1CB3-FD2323E7BD2F}"/>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grpSp>
        <p:nvGrpSpPr>
          <p:cNvPr id="11" name="Group 10">
            <a:extLst>
              <a:ext uri="{FF2B5EF4-FFF2-40B4-BE49-F238E27FC236}">
                <a16:creationId xmlns:a16="http://schemas.microsoft.com/office/drawing/2014/main" id="{A19E1032-04A8-266D-F656-4344AB84C919}"/>
              </a:ext>
            </a:extLst>
          </p:cNvPr>
          <p:cNvGrpSpPr/>
          <p:nvPr/>
        </p:nvGrpSpPr>
        <p:grpSpPr>
          <a:xfrm>
            <a:off x="6656251" y="5187525"/>
            <a:ext cx="1836161" cy="1137075"/>
            <a:chOff x="6397690" y="172862"/>
            <a:chExt cx="1836161" cy="1137075"/>
          </a:xfrm>
        </p:grpSpPr>
        <p:pic>
          <p:nvPicPr>
            <p:cNvPr id="12" name="Picture 11">
              <a:hlinkClick r:id="rId5"/>
              <a:extLst>
                <a:ext uri="{FF2B5EF4-FFF2-40B4-BE49-F238E27FC236}">
                  <a16:creationId xmlns:a16="http://schemas.microsoft.com/office/drawing/2014/main" id="{ED338262-8FDC-0F87-633D-D4C8876199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13" name="TextBox 12">
              <a:extLst>
                <a:ext uri="{FF2B5EF4-FFF2-40B4-BE49-F238E27FC236}">
                  <a16:creationId xmlns:a16="http://schemas.microsoft.com/office/drawing/2014/main" id="{091F662C-CA67-3B95-98CF-C6E7AEF06042}"/>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14" name="Connector: Curved 13">
              <a:extLst>
                <a:ext uri="{FF2B5EF4-FFF2-40B4-BE49-F238E27FC236}">
                  <a16:creationId xmlns:a16="http://schemas.microsoft.com/office/drawing/2014/main" id="{9D4E3410-DDEF-E81A-B801-C32C1B595EE0}"/>
                </a:ext>
              </a:extLst>
            </p:cNvPr>
            <p:cNvCxnSpPr>
              <a:cxnSpLocks/>
              <a:stCxn id="13" idx="1"/>
              <a:endCxn id="12"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437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4947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1" y="4213473"/>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18</a:t>
            </a:r>
          </a:p>
        </p:txBody>
      </p:sp>
      <p:sp>
        <p:nvSpPr>
          <p:cNvPr id="10" name="Footer Placeholder 2">
            <a:extLst>
              <a:ext uri="{FF2B5EF4-FFF2-40B4-BE49-F238E27FC236}">
                <a16:creationId xmlns:a16="http://schemas.microsoft.com/office/drawing/2014/main" id="{25F5273B-8DE9-7FB1-727C-9C3BEA0868CA}"/>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extLst>
      <p:ext uri="{BB962C8B-B14F-4D97-AF65-F5344CB8AC3E}">
        <p14:creationId xmlns:p14="http://schemas.microsoft.com/office/powerpoint/2010/main" val="3049590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18</a:t>
            </a:fld>
            <a:r>
              <a:rPr lang="en-US" spc="-5" dirty="0"/>
              <a:t> of 18</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
        <p:nvSpPr>
          <p:cNvPr id="8" name="Footer Placeholder 2">
            <a:extLst>
              <a:ext uri="{FF2B5EF4-FFF2-40B4-BE49-F238E27FC236}">
                <a16:creationId xmlns:a16="http://schemas.microsoft.com/office/drawing/2014/main" id="{8013B6CE-4BFD-3AC2-44CD-60CB138F3813}"/>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extLst>
      <p:ext uri="{BB962C8B-B14F-4D97-AF65-F5344CB8AC3E}">
        <p14:creationId xmlns:p14="http://schemas.microsoft.com/office/powerpoint/2010/main" val="110710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228600" y="1828800"/>
            <a:ext cx="8915400" cy="4347344"/>
          </a:xfrm>
          <a:prstGeom prst="rect">
            <a:avLst/>
          </a:prstGeom>
          <a:noFill/>
        </p:spPr>
        <p:txBody>
          <a:bodyPr wrap="square" rtlCol="0">
            <a:spAutoFit/>
          </a:bodyPr>
          <a:lstStyle/>
          <a:p>
            <a:r>
              <a:rPr lang="en-US" sz="1250" b="1" u="sng" dirty="0">
                <a:latin typeface="Arial" panose="020B0604020202020204" pitchFamily="34" charset="0"/>
                <a:cs typeface="Arial" panose="020B0604020202020204" pitchFamily="34" charset="0"/>
              </a:rPr>
              <a:t>Key Organizations:</a:t>
            </a:r>
          </a:p>
          <a:p>
            <a:pPr marL="342900" indent="-342900">
              <a:buFont typeface="+mj-lt"/>
              <a:buAutoNum type="arabicPeriod"/>
            </a:pPr>
            <a:r>
              <a:rPr lang="en-US" sz="1250" dirty="0">
                <a:latin typeface="Arial" panose="020B0604020202020204" pitchFamily="34" charset="0"/>
                <a:cs typeface="Arial" panose="020B0604020202020204" pitchFamily="34" charset="0"/>
              </a:rPr>
              <a:t>Chehalis River Basin Flood Authority -- </a:t>
            </a:r>
            <a:r>
              <a:rPr lang="en-US" sz="1250" u="heavy" spc="15" dirty="0">
                <a:solidFill>
                  <a:srgbClr val="598BBD"/>
                </a:solidFill>
                <a:latin typeface="Arial" panose="020B0604020202020204" pitchFamily="34" charset="0"/>
                <a:cs typeface="Arial" panose="020B0604020202020204" pitchFamily="34" charset="0"/>
                <a:hlinkClick r:id="rId4"/>
              </a:rPr>
              <a:t>ww</a:t>
            </a:r>
            <a:r>
              <a:rPr lang="en-US" sz="1250" u="heavy"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z</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i</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spc="35" dirty="0">
                <a:solidFill>
                  <a:srgbClr val="598BBD"/>
                </a:solidFill>
                <a:latin typeface="Arial" panose="020B0604020202020204" pitchFamily="34" charset="0"/>
                <a:cs typeface="Arial" panose="020B0604020202020204" pitchFamily="34" charset="0"/>
                <a:hlinkClick r:id="rId4"/>
              </a:rPr>
              <a:t>w</a:t>
            </a:r>
            <a:r>
              <a:rPr lang="en-US" sz="1250" u="heavy" spc="-25" dirty="0">
                <a:solidFill>
                  <a:srgbClr val="598BBD"/>
                </a:solidFill>
                <a:latin typeface="Arial" panose="020B0604020202020204" pitchFamily="34" charset="0"/>
                <a:cs typeface="Arial" panose="020B0604020202020204" pitchFamily="34" charset="0"/>
                <a:hlinkClick r:id="rId4"/>
              </a:rPr>
              <a:t>.</a:t>
            </a:r>
            <a:r>
              <a:rPr lang="en-US" sz="1250" u="heavy" spc="15"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.go</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a:t>
            </a:r>
            <a:r>
              <a:rPr lang="en-US" sz="1250" u="heavy" spc="-5" dirty="0">
                <a:solidFill>
                  <a:srgbClr val="598BBD"/>
                </a:solidFill>
                <a:latin typeface="Arial" panose="020B0604020202020204" pitchFamily="34" charset="0"/>
                <a:cs typeface="Arial" panose="020B0604020202020204" pitchFamily="34" charset="0"/>
                <a:hlinkClick r:id="rId4"/>
              </a:rPr>
              <a:t>c</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li</a:t>
            </a:r>
            <a:r>
              <a:rPr lang="en-US" sz="1250" u="heavy" spc="-5" dirty="0">
                <a:solidFill>
                  <a:srgbClr val="598BBD"/>
                </a:solidFill>
                <a:latin typeface="Arial" panose="020B0604020202020204" pitchFamily="34" charset="0"/>
                <a:cs typeface="Arial" panose="020B0604020202020204" pitchFamily="34" charset="0"/>
                <a:hlinkClick r:id="rId4"/>
              </a:rPr>
              <a:t>s</a:t>
            </a:r>
            <a:r>
              <a:rPr lang="en-US" sz="1250" u="heavy" dirty="0">
                <a:solidFill>
                  <a:srgbClr val="598BBD"/>
                </a:solidFill>
                <a:latin typeface="Arial" panose="020B0604020202020204" pitchFamily="34" charset="0"/>
                <a:cs typeface="Arial" panose="020B0604020202020204" pitchFamily="34" charset="0"/>
                <a:hlinkClick r:id="rId4"/>
              </a:rPr>
              <a:t>flood</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utho</a:t>
            </a:r>
            <a:r>
              <a:rPr lang="en-US" sz="1250" u="heavy" spc="-5" dirty="0">
                <a:solidFill>
                  <a:srgbClr val="598BBD"/>
                </a:solidFill>
                <a:latin typeface="Arial" panose="020B0604020202020204" pitchFamily="34" charset="0"/>
                <a:cs typeface="Arial" panose="020B0604020202020204" pitchFamily="34" charset="0"/>
                <a:hlinkClick r:id="rId4"/>
              </a:rPr>
              <a:t>r</a:t>
            </a:r>
            <a:r>
              <a:rPr lang="en-US" sz="1250" u="heavy" dirty="0">
                <a:solidFill>
                  <a:srgbClr val="598BBD"/>
                </a:solidFill>
                <a:latin typeface="Arial" panose="020B0604020202020204" pitchFamily="34" charset="0"/>
                <a:cs typeface="Arial" panose="020B0604020202020204" pitchFamily="34" charset="0"/>
                <a:hlinkClick r:id="rId4"/>
              </a:rPr>
              <a:t>ity</a:t>
            </a:r>
            <a:endParaRPr lang="en-US" sz="125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Office of Chehalis Basin -- </a:t>
            </a:r>
            <a:r>
              <a:rPr lang="en-US" sz="1250" dirty="0">
                <a:latin typeface="Arial" panose="020B0604020202020204" pitchFamily="34" charset="0"/>
                <a:cs typeface="Arial" panose="020B0604020202020204" pitchFamily="34" charset="0"/>
                <a:hlinkClick r:id="rId5"/>
              </a:rPr>
              <a:t>https://ecology.wa.gov/About-us/Get-to-know-us/Our-Programs/Office-of-Chehalis-Basin</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Board -- </a:t>
            </a:r>
            <a:r>
              <a:rPr lang="en-US" sz="1250" dirty="0">
                <a:latin typeface="Arial" panose="020B0604020202020204" pitchFamily="34" charset="0"/>
                <a:cs typeface="Arial" panose="020B0604020202020204" pitchFamily="34" charset="0"/>
                <a:hlinkClick r:id="rId6"/>
              </a:rPr>
              <a:t>https://www.ezview.wa.gov/site/alias__1962/37068/chehalis_basin_board.aspx</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250" spc="15" dirty="0">
                <a:latin typeface="Arial" panose="020B0604020202020204" pitchFamily="34" charset="0"/>
                <a:cs typeface="Arial" panose="020B0604020202020204" pitchFamily="34" charset="0"/>
              </a:rPr>
              <a:t>Local Projects -- </a:t>
            </a:r>
            <a:r>
              <a:rPr lang="en-US" sz="1250" dirty="0">
                <a:latin typeface="Arial" panose="020B0604020202020204" pitchFamily="34" charset="0"/>
                <a:cs typeface="Arial" panose="020B0604020202020204" pitchFamily="34" charset="0"/>
                <a:hlinkClick r:id="rId7"/>
              </a:rPr>
              <a:t>https://www.ezview.wa.gov/site/alias__1492/34489/local_projects.aspx</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Flood Warning System -- </a:t>
            </a:r>
            <a:r>
              <a:rPr lang="en-US" sz="125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25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Strategy -- </a:t>
            </a:r>
            <a:r>
              <a:rPr lang="en-US" sz="125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25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ASRP -- </a:t>
            </a:r>
            <a:r>
              <a:rPr lang="en-US" sz="1250" spc="15" dirty="0">
                <a:latin typeface="Arial" panose="020B0604020202020204" pitchFamily="34" charset="0"/>
                <a:cs typeface="Arial" panose="020B0604020202020204" pitchFamily="34" charset="0"/>
                <a:hlinkClick r:id="rId10"/>
              </a:rPr>
              <a:t>https://chehalisbasinstrategy.com/asrp/</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CFAR -- </a:t>
            </a:r>
            <a:r>
              <a:rPr lang="en-US" sz="1250" spc="15" dirty="0">
                <a:latin typeface="Arial" panose="020B0604020202020204" pitchFamily="34" charset="0"/>
                <a:cs typeface="Arial" panose="020B0604020202020204" pitchFamily="34" charset="0"/>
                <a:hlinkClick r:id="rId11"/>
              </a:rPr>
              <a:t>https://chehalisbasinstrategy.com/cfar/</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Proposed Retention Project -- </a:t>
            </a:r>
            <a:r>
              <a:rPr lang="en-US" sz="1250" spc="15" dirty="0">
                <a:latin typeface="Arial" panose="020B0604020202020204" pitchFamily="34" charset="0"/>
                <a:cs typeface="Arial" panose="020B0604020202020204" pitchFamily="34" charset="0"/>
                <a:hlinkClick r:id="rId12"/>
              </a:rPr>
              <a:t>https://chehalisbasinstrategy.com/proposed-project/</a:t>
            </a:r>
            <a:endParaRPr lang="en-US" sz="125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Chehalis River Basin Flood Control Zone District -- </a:t>
            </a:r>
            <a:r>
              <a:rPr lang="en-US" sz="1250" dirty="0">
                <a:latin typeface="Arial" panose="020B0604020202020204" pitchFamily="34" charset="0"/>
                <a:cs typeface="Arial" panose="020B0604020202020204" pitchFamily="34" charset="0"/>
                <a:hlinkClick r:id="rId13"/>
              </a:rPr>
              <a:t>https://www.chehalisriverbasinfczd.com/</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State EIS (SEPA) -- </a:t>
            </a:r>
            <a:r>
              <a:rPr lang="en-US" sz="1250" dirty="0">
                <a:latin typeface="Arial" panose="020B0604020202020204" pitchFamily="34" charset="0"/>
                <a:cs typeface="Arial" panose="020B0604020202020204" pitchFamily="34" charset="0"/>
                <a:hlinkClick r:id="rId14"/>
              </a:rPr>
              <a:t>https://chehalisbasinstrategy.com/sepa-process/</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Federal EIS (NEPA) -- </a:t>
            </a:r>
            <a:r>
              <a:rPr lang="en-US" sz="1250" dirty="0">
                <a:latin typeface="Arial" panose="020B0604020202020204" pitchFamily="34" charset="0"/>
                <a:cs typeface="Arial" panose="020B0604020202020204" pitchFamily="34" charset="0"/>
                <a:hlinkClick r:id="rId15"/>
              </a:rPr>
              <a:t>https://chehalisbasinstrategy.com/federal-envl-review/</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Flood Retention Facility (visualization) -- </a:t>
            </a:r>
            <a:r>
              <a:rPr lang="en-US" sz="1250" dirty="0">
                <a:latin typeface="Arial" panose="020B0604020202020204" pitchFamily="34" charset="0"/>
                <a:cs typeface="Arial" panose="020B0604020202020204" pitchFamily="34" charset="0"/>
                <a:hlinkClick r:id="rId16"/>
              </a:rPr>
              <a:t>https://www.youtube.com/watch?app=desktop&amp;v=cKTejUE3WsU</a:t>
            </a:r>
            <a:endParaRPr lang="en-US" sz="125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Skookumchuck Dam -- </a:t>
            </a:r>
            <a:r>
              <a:rPr lang="en-US" sz="1250" spc="15" dirty="0">
                <a:latin typeface="Arial" panose="020B0604020202020204" pitchFamily="34" charset="0"/>
                <a:cs typeface="Arial" panose="020B0604020202020204" pitchFamily="34" charset="0"/>
                <a:hlinkClick r:id="rId17"/>
              </a:rPr>
              <a:t>https://chehalisbasinstrategy.com/skookumchuck-dam-study/</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LAND -- </a:t>
            </a:r>
            <a:r>
              <a:rPr lang="en-US" sz="1250" spc="15" dirty="0">
                <a:latin typeface="Arial" panose="020B0604020202020204" pitchFamily="34" charset="0"/>
                <a:cs typeface="Arial" panose="020B0604020202020204" pitchFamily="34" charset="0"/>
                <a:hlinkClick r:id="rId18"/>
              </a:rPr>
              <a:t>https://chehalisbasinstrategy.com/local-actions-non-dam-alternative/</a:t>
            </a:r>
            <a:endParaRPr lang="en-US" sz="1250" spc="15"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spc="15" dirty="0">
                <a:latin typeface="Arial" panose="020B0604020202020204" pitchFamily="34" charset="0"/>
                <a:cs typeface="Arial" panose="020B0604020202020204" pitchFamily="34" charset="0"/>
              </a:rPr>
              <a:t>Also</a:t>
            </a:r>
            <a:r>
              <a:rPr lang="en-US" sz="1250" b="1" spc="15" dirty="0">
                <a:latin typeface="Arial" panose="020B0604020202020204" pitchFamily="34" charset="0"/>
                <a:cs typeface="Arial" panose="020B0604020202020204" pitchFamily="34" charset="0"/>
              </a:rPr>
              <a:t> </a:t>
            </a:r>
            <a:r>
              <a:rPr lang="en-US" sz="1250" b="1" spc="15" dirty="0">
                <a:latin typeface="Arial" panose="020B0604020202020204" pitchFamily="34" charset="0"/>
                <a:cs typeface="Arial" panose="020B0604020202020204" pitchFamily="34" charset="0"/>
                <a:sym typeface="Wingdings" panose="05000000000000000000" pitchFamily="2" charset="2"/>
              </a:rPr>
              <a:t> </a:t>
            </a:r>
            <a:r>
              <a:rPr lang="en-US" sz="1250" dirty="0">
                <a:latin typeface="Arial" panose="020B0604020202020204" pitchFamily="34" charset="0"/>
                <a:cs typeface="Arial" panose="020B0604020202020204" pitchFamily="34" charset="0"/>
              </a:rPr>
              <a:t>Sign-Up for Email Gage Alerts – </a:t>
            </a:r>
            <a:r>
              <a:rPr lang="en-US" sz="1250" dirty="0">
                <a:latin typeface="Arial" panose="020B0604020202020204" pitchFamily="34" charset="0"/>
                <a:cs typeface="Arial" panose="020B0604020202020204" pitchFamily="34" charset="0"/>
                <a:hlinkClick r:id="rId19"/>
              </a:rPr>
              <a:t>https://chehalis.onerain.com/upload/files/6a9bf8e2-f04b-4165-8a9f-ce031d5db6b4.pdf</a:t>
            </a:r>
            <a:endParaRPr lang="en-US" sz="125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19</a:t>
            </a:fld>
            <a:r>
              <a:rPr lang="en-US" spc="-5" dirty="0"/>
              <a:t> of 18</a:t>
            </a:r>
          </a:p>
        </p:txBody>
      </p:sp>
      <p:sp>
        <p:nvSpPr>
          <p:cNvPr id="9" name="Footer Placeholder 2">
            <a:extLst>
              <a:ext uri="{FF2B5EF4-FFF2-40B4-BE49-F238E27FC236}">
                <a16:creationId xmlns:a16="http://schemas.microsoft.com/office/drawing/2014/main" id="{8E118DE0-0278-D41E-9604-110EE491FA01}"/>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extLst>
      <p:ext uri="{BB962C8B-B14F-4D97-AF65-F5344CB8AC3E}">
        <p14:creationId xmlns:p14="http://schemas.microsoft.com/office/powerpoint/2010/main" val="88769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28600" y="2265417"/>
            <a:ext cx="6934200" cy="2916183"/>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“Office of Chehalis Basin” and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18</a:t>
            </a:r>
          </a:p>
        </p:txBody>
      </p:sp>
      <p:sp>
        <p:nvSpPr>
          <p:cNvPr id="8" name="object 8">
            <a:extLst>
              <a:ext uri="{FF2B5EF4-FFF2-40B4-BE49-F238E27FC236}">
                <a16:creationId xmlns:a16="http://schemas.microsoft.com/office/drawing/2014/main" id="{FAB72DC5-BFCB-43DA-49B5-9D9581D964C6}"/>
              </a:ext>
            </a:extLst>
          </p:cNvPr>
          <p:cNvSpPr/>
          <p:nvPr/>
        </p:nvSpPr>
        <p:spPr>
          <a:xfrm>
            <a:off x="6591327" y="1676400"/>
            <a:ext cx="2019273" cy="1644702"/>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4576" y="4065353"/>
            <a:ext cx="2910824" cy="852939"/>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2898409781"/>
              </p:ext>
            </p:extLst>
          </p:nvPr>
        </p:nvGraphicFramePr>
        <p:xfrm>
          <a:off x="6004576" y="4908427"/>
          <a:ext cx="2910824" cy="889000"/>
        </p:xfrm>
        <a:graphic>
          <a:graphicData uri="http://schemas.openxmlformats.org/drawingml/2006/table">
            <a:tbl>
              <a:tblPr>
                <a:tableStyleId>{5C22544A-7EE6-4342-B048-85BDC9FD1C3A}</a:tableStyleId>
              </a:tblPr>
              <a:tblGrid>
                <a:gridCol w="1455412">
                  <a:extLst>
                    <a:ext uri="{9D8B030D-6E8A-4147-A177-3AD203B41FA5}">
                      <a16:colId xmlns:a16="http://schemas.microsoft.com/office/drawing/2014/main" val="120013491"/>
                    </a:ext>
                  </a:extLst>
                </a:gridCol>
                <a:gridCol w="1455412">
                  <a:extLst>
                    <a:ext uri="{9D8B030D-6E8A-4147-A177-3AD203B41FA5}">
                      <a16:colId xmlns:a16="http://schemas.microsoft.com/office/drawing/2014/main" val="1877554553"/>
                    </a:ext>
                  </a:extLst>
                </a:gridCol>
              </a:tblGrid>
              <a:tr h="370840">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370840">
                <a:tc gridSpan="2">
                  <a:txBody>
                    <a:bodyPr/>
                    <a:lstStyle/>
                    <a:p>
                      <a:pPr algn="ctr"/>
                      <a:r>
                        <a:rPr lang="en-US" sz="1400" dirty="0">
                          <a:hlinkClick r:id="rId7"/>
                        </a:rPr>
                        <a:t>https://chehalisbasinstrategy.com/</a:t>
                      </a:r>
                      <a:endParaRPr lang="en-US" sz="14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 name="Footer Placeholder 2">
            <a:extLst>
              <a:ext uri="{FF2B5EF4-FFF2-40B4-BE49-F238E27FC236}">
                <a16:creationId xmlns:a16="http://schemas.microsoft.com/office/drawing/2014/main" id="{5894438F-2DCB-8F16-4D57-B1DCFDBDFCD9}"/>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pic>
        <p:nvPicPr>
          <p:cNvPr id="12" name="Picture 11" descr="Graphical user interface&#10;&#10;Description automatically generated with low confidence">
            <a:extLst>
              <a:ext uri="{FF2B5EF4-FFF2-40B4-BE49-F238E27FC236}">
                <a16:creationId xmlns:a16="http://schemas.microsoft.com/office/drawing/2014/main" id="{F13327E3-2F1B-314B-1A5C-099A47B79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425" y="4439780"/>
            <a:ext cx="2962283" cy="1199019"/>
          </a:xfrm>
          <a:prstGeom prst="rect">
            <a:avLst/>
          </a:prstGeom>
        </p:spPr>
      </p:pic>
    </p:spTree>
    <p:extLst>
      <p:ext uri="{BB962C8B-B14F-4D97-AF65-F5344CB8AC3E}">
        <p14:creationId xmlns:p14="http://schemas.microsoft.com/office/powerpoint/2010/main" val="10999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20</a:t>
            </a:fld>
            <a:r>
              <a:rPr lang="en-US" spc="-5" dirty="0"/>
              <a:t> of 18</a:t>
            </a:r>
          </a:p>
        </p:txBody>
      </p:sp>
      <p:sp>
        <p:nvSpPr>
          <p:cNvPr id="127" name="Footer Placeholder 2">
            <a:extLst>
              <a:ext uri="{FF2B5EF4-FFF2-40B4-BE49-F238E27FC236}">
                <a16:creationId xmlns:a16="http://schemas.microsoft.com/office/drawing/2014/main" id="{600A50BA-8D72-F31F-E72D-9AFED0BF9B4F}"/>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21</a:t>
            </a:fld>
            <a:r>
              <a:rPr lang="en-US" spc="-5" dirty="0"/>
              <a:t> </a:t>
            </a:r>
            <a:r>
              <a:rPr lang="en-US" spc="-5"/>
              <a:t>of 18</a:t>
            </a:r>
            <a:endParaRPr lang="en-US" spc="-5" dirty="0"/>
          </a:p>
        </p:txBody>
      </p:sp>
      <p:sp>
        <p:nvSpPr>
          <p:cNvPr id="23" name="Footer Placeholder 2">
            <a:extLst>
              <a:ext uri="{FF2B5EF4-FFF2-40B4-BE49-F238E27FC236}">
                <a16:creationId xmlns:a16="http://schemas.microsoft.com/office/drawing/2014/main" id="{57BA0869-03EC-EADD-7618-F14DD534D469}"/>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625475" lvl="1" indent="-285750">
              <a:buClr>
                <a:srgbClr val="FF0000"/>
              </a:buClr>
              <a:buFont typeface="Courier New" panose="02070309020205020404" pitchFamily="49" charset="0"/>
              <a:buChar char="o"/>
              <a:tabLst>
                <a:tab pos="268605"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674658"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18</a:t>
            </a:r>
          </a:p>
        </p:txBody>
      </p:sp>
      <p:sp>
        <p:nvSpPr>
          <p:cNvPr id="11" name="Footer Placeholder 2">
            <a:extLst>
              <a:ext uri="{FF2B5EF4-FFF2-40B4-BE49-F238E27FC236}">
                <a16:creationId xmlns:a16="http://schemas.microsoft.com/office/drawing/2014/main" id="{F5BE6C77-C929-546C-4ADA-8CCFA75662F8}"/>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18</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Cosmopolis,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
        <p:nvSpPr>
          <p:cNvPr id="8" name="Footer Placeholder 2">
            <a:extLst>
              <a:ext uri="{FF2B5EF4-FFF2-40B4-BE49-F238E27FC236}">
                <a16:creationId xmlns:a16="http://schemas.microsoft.com/office/drawing/2014/main" id="{9EDF760A-DDAF-0E10-02FB-1A72493B603A}"/>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182731" y="1600200"/>
            <a:ext cx="7808869" cy="4990365"/>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18</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72885" y="47244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
        <p:nvSpPr>
          <p:cNvPr id="11" name="Footer Placeholder 2">
            <a:extLst>
              <a:ext uri="{FF2B5EF4-FFF2-40B4-BE49-F238E27FC236}">
                <a16:creationId xmlns:a16="http://schemas.microsoft.com/office/drawing/2014/main" id="{663AF697-311A-86DA-1FF4-532D446AD7B5}"/>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6-29-2022</a:t>
            </a:r>
            <a:endParaRPr lang="en-US" dirty="0"/>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(Chehalis-Centralia)</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791200" y="401708"/>
            <a:ext cx="312420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Chehalis-Centralia Airport</a:t>
            </a:r>
          </a:p>
        </p:txBody>
      </p:sp>
      <p:sp>
        <p:nvSpPr>
          <p:cNvPr id="11" name="Footer Placeholder 2">
            <a:extLst>
              <a:ext uri="{FF2B5EF4-FFF2-40B4-BE49-F238E27FC236}">
                <a16:creationId xmlns:a16="http://schemas.microsoft.com/office/drawing/2014/main" id="{72731335-6F67-8F49-CB82-D84B36E813B0}"/>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pic>
        <p:nvPicPr>
          <p:cNvPr id="7" name="Picture 6">
            <a:extLst>
              <a:ext uri="{FF2B5EF4-FFF2-40B4-BE49-F238E27FC236}">
                <a16:creationId xmlns:a16="http://schemas.microsoft.com/office/drawing/2014/main" id="{0792476A-8A7A-E488-AA65-05745256B773}"/>
              </a:ext>
            </a:extLst>
          </p:cNvPr>
          <p:cNvPicPr>
            <a:picLocks noChangeAspect="1"/>
          </p:cNvPicPr>
          <p:nvPr/>
        </p:nvPicPr>
        <p:blipFill>
          <a:blip r:embed="rId4"/>
          <a:stretch>
            <a:fillRect/>
          </a:stretch>
        </p:blipFill>
        <p:spPr>
          <a:xfrm>
            <a:off x="4397937" y="1653029"/>
            <a:ext cx="4699210" cy="1775971"/>
          </a:xfrm>
          <a:prstGeom prst="rect">
            <a:avLst/>
          </a:prstGeom>
        </p:spPr>
      </p:pic>
      <p:sp>
        <p:nvSpPr>
          <p:cNvPr id="10" name="TextBox 9">
            <a:extLst>
              <a:ext uri="{FF2B5EF4-FFF2-40B4-BE49-F238E27FC236}">
                <a16:creationId xmlns:a16="http://schemas.microsoft.com/office/drawing/2014/main" id="{A8BAB3CE-5239-DBD2-66C4-824EBC176E51}"/>
              </a:ext>
            </a:extLst>
          </p:cNvPr>
          <p:cNvSpPr txBox="1"/>
          <p:nvPr/>
        </p:nvSpPr>
        <p:spPr>
          <a:xfrm>
            <a:off x="6326252" y="3479950"/>
            <a:ext cx="1447800" cy="369332"/>
          </a:xfrm>
          <a:prstGeom prst="rect">
            <a:avLst/>
          </a:prstGeom>
          <a:noFill/>
        </p:spPr>
        <p:txBody>
          <a:bodyPr wrap="square" rtlCol="0">
            <a:spAutoFit/>
          </a:bodyPr>
          <a:lstStyle/>
          <a:p>
            <a:r>
              <a:rPr lang="en-US" b="1" dirty="0"/>
              <a:t>January 2022</a:t>
            </a:r>
          </a:p>
        </p:txBody>
      </p:sp>
      <p:pic>
        <p:nvPicPr>
          <p:cNvPr id="12" name="Picture 11">
            <a:extLst>
              <a:ext uri="{FF2B5EF4-FFF2-40B4-BE49-F238E27FC236}">
                <a16:creationId xmlns:a16="http://schemas.microsoft.com/office/drawing/2014/main" id="{D23CB64A-763B-4E3B-8A57-2117EDD83FEB}"/>
              </a:ext>
            </a:extLst>
          </p:cNvPr>
          <p:cNvPicPr>
            <a:picLocks noChangeAspect="1"/>
          </p:cNvPicPr>
          <p:nvPr/>
        </p:nvPicPr>
        <p:blipFill>
          <a:blip r:embed="rId5"/>
          <a:stretch>
            <a:fillRect/>
          </a:stretch>
        </p:blipFill>
        <p:spPr>
          <a:xfrm>
            <a:off x="70866" y="1903406"/>
            <a:ext cx="4305300" cy="1625165"/>
          </a:xfrm>
          <a:prstGeom prst="rect">
            <a:avLst/>
          </a:prstGeom>
        </p:spPr>
      </p:pic>
      <p:sp>
        <p:nvSpPr>
          <p:cNvPr id="13" name="TextBox 12">
            <a:extLst>
              <a:ext uri="{FF2B5EF4-FFF2-40B4-BE49-F238E27FC236}">
                <a16:creationId xmlns:a16="http://schemas.microsoft.com/office/drawing/2014/main" id="{DDC0A855-FEC7-BB12-6F19-28A1D3CB9355}"/>
              </a:ext>
            </a:extLst>
          </p:cNvPr>
          <p:cNvSpPr txBox="1"/>
          <p:nvPr/>
        </p:nvSpPr>
        <p:spPr>
          <a:xfrm>
            <a:off x="7776" y="3479950"/>
            <a:ext cx="1950086" cy="369332"/>
          </a:xfrm>
          <a:prstGeom prst="rect">
            <a:avLst/>
          </a:prstGeom>
          <a:noFill/>
        </p:spPr>
        <p:txBody>
          <a:bodyPr wrap="square" rtlCol="0">
            <a:spAutoFit/>
          </a:bodyPr>
          <a:lstStyle/>
          <a:p>
            <a:r>
              <a:rPr lang="en-US" b="1" dirty="0"/>
              <a:t>New Pump -- 2017</a:t>
            </a:r>
          </a:p>
        </p:txBody>
      </p:sp>
      <p:pic>
        <p:nvPicPr>
          <p:cNvPr id="14" name="Picture 13">
            <a:extLst>
              <a:ext uri="{FF2B5EF4-FFF2-40B4-BE49-F238E27FC236}">
                <a16:creationId xmlns:a16="http://schemas.microsoft.com/office/drawing/2014/main" id="{49782237-0248-69C7-9B24-03209A84A3C8}"/>
              </a:ext>
            </a:extLst>
          </p:cNvPr>
          <p:cNvPicPr>
            <a:picLocks noChangeAspect="1"/>
          </p:cNvPicPr>
          <p:nvPr/>
        </p:nvPicPr>
        <p:blipFill>
          <a:blip r:embed="rId6"/>
          <a:stretch>
            <a:fillRect/>
          </a:stretch>
        </p:blipFill>
        <p:spPr>
          <a:xfrm>
            <a:off x="79022" y="3917314"/>
            <a:ext cx="1950086" cy="1950086"/>
          </a:xfrm>
          <a:prstGeom prst="rect">
            <a:avLst/>
          </a:prstGeom>
        </p:spPr>
      </p:pic>
      <p:sp>
        <p:nvSpPr>
          <p:cNvPr id="15" name="TextBox 14">
            <a:extLst>
              <a:ext uri="{FF2B5EF4-FFF2-40B4-BE49-F238E27FC236}">
                <a16:creationId xmlns:a16="http://schemas.microsoft.com/office/drawing/2014/main" id="{502CDEC1-4AD1-269D-CFA8-2BCC0F1C9E85}"/>
              </a:ext>
            </a:extLst>
          </p:cNvPr>
          <p:cNvSpPr txBox="1"/>
          <p:nvPr/>
        </p:nvSpPr>
        <p:spPr>
          <a:xfrm>
            <a:off x="-3377" y="5802868"/>
            <a:ext cx="1950086" cy="369332"/>
          </a:xfrm>
          <a:prstGeom prst="rect">
            <a:avLst/>
          </a:prstGeom>
          <a:noFill/>
        </p:spPr>
        <p:txBody>
          <a:bodyPr wrap="square" rtlCol="0">
            <a:spAutoFit/>
          </a:bodyPr>
          <a:lstStyle/>
          <a:p>
            <a:r>
              <a:rPr lang="en-US" b="1" dirty="0"/>
              <a:t>Old Pump – 1940s</a:t>
            </a:r>
          </a:p>
        </p:txBody>
      </p:sp>
      <p:sp>
        <p:nvSpPr>
          <p:cNvPr id="16" name="Text Placeholder 9">
            <a:extLst>
              <a:ext uri="{FF2B5EF4-FFF2-40B4-BE49-F238E27FC236}">
                <a16:creationId xmlns:a16="http://schemas.microsoft.com/office/drawing/2014/main" id="{3DD46EC0-F371-ACC6-26DC-EAB99FEDF7DA}"/>
              </a:ext>
            </a:extLst>
          </p:cNvPr>
          <p:cNvSpPr>
            <a:spLocks noGrp="1"/>
          </p:cNvSpPr>
          <p:nvPr>
            <p:ph type="body" idx="1"/>
          </p:nvPr>
        </p:nvSpPr>
        <p:spPr>
          <a:xfrm>
            <a:off x="5210678" y="4009468"/>
            <a:ext cx="3896000" cy="2154436"/>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New Pump Cost = $1.1M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Widening Levee = $1.2M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ROI = Substantial (~$9M annual in local and state tax revenues)</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1/2022 High-water event = Airport stayed operational</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94D60B-B7FB-88E4-2071-7640B6C8AD8A}"/>
              </a:ext>
            </a:extLst>
          </p:cNvPr>
          <p:cNvPicPr>
            <a:picLocks noChangeAspect="1"/>
          </p:cNvPicPr>
          <p:nvPr/>
        </p:nvPicPr>
        <p:blipFill>
          <a:blip r:embed="rId7"/>
          <a:stretch>
            <a:fillRect/>
          </a:stretch>
        </p:blipFill>
        <p:spPr>
          <a:xfrm>
            <a:off x="2419162" y="4182744"/>
            <a:ext cx="2610038" cy="1979424"/>
          </a:xfrm>
          <a:prstGeom prst="rect">
            <a:avLst/>
          </a:prstGeom>
        </p:spPr>
      </p:pic>
      <p:sp>
        <p:nvSpPr>
          <p:cNvPr id="17" name="TextBox 16">
            <a:extLst>
              <a:ext uri="{FF2B5EF4-FFF2-40B4-BE49-F238E27FC236}">
                <a16:creationId xmlns:a16="http://schemas.microsoft.com/office/drawing/2014/main" id="{2438ACF5-3F4A-2EB3-A633-6C6B9FAE5538}"/>
              </a:ext>
            </a:extLst>
          </p:cNvPr>
          <p:cNvSpPr txBox="1"/>
          <p:nvPr/>
        </p:nvSpPr>
        <p:spPr>
          <a:xfrm>
            <a:off x="2405534" y="6107668"/>
            <a:ext cx="2610038" cy="646331"/>
          </a:xfrm>
          <a:prstGeom prst="rect">
            <a:avLst/>
          </a:prstGeom>
          <a:noFill/>
        </p:spPr>
        <p:txBody>
          <a:bodyPr wrap="square" rtlCol="0">
            <a:spAutoFit/>
          </a:bodyPr>
          <a:lstStyle/>
          <a:p>
            <a:r>
              <a:rPr lang="en-US" b="1" dirty="0"/>
              <a:t>Widening/Repairing Levee – 2014</a:t>
            </a:r>
          </a:p>
        </p:txBody>
      </p:sp>
    </p:spTree>
    <p:extLst>
      <p:ext uri="{BB962C8B-B14F-4D97-AF65-F5344CB8AC3E}">
        <p14:creationId xmlns:p14="http://schemas.microsoft.com/office/powerpoint/2010/main" val="352080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14AE9C-D1FC-C9FE-A206-47FB35CA619B}"/>
              </a:ext>
            </a:extLst>
          </p:cNvPr>
          <p:cNvPicPr>
            <a:picLocks noChangeAspect="1"/>
          </p:cNvPicPr>
          <p:nvPr/>
        </p:nvPicPr>
        <p:blipFill>
          <a:blip r:embed="rId3"/>
          <a:stretch>
            <a:fillRect/>
          </a:stretch>
        </p:blipFill>
        <p:spPr>
          <a:xfrm>
            <a:off x="2836812" y="1589353"/>
            <a:ext cx="6277127" cy="4843967"/>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(Farm Pads)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18</a:t>
            </a:r>
          </a:p>
        </p:txBody>
      </p:sp>
      <p:sp>
        <p:nvSpPr>
          <p:cNvPr id="10" name="TextBox 9">
            <a:extLst>
              <a:ext uri="{FF2B5EF4-FFF2-40B4-BE49-F238E27FC236}">
                <a16:creationId xmlns:a16="http://schemas.microsoft.com/office/drawing/2014/main" id="{C23C043C-C7EF-0ECA-CBE5-C159CD8F01C3}"/>
              </a:ext>
            </a:extLst>
          </p:cNvPr>
          <p:cNvSpPr txBox="1"/>
          <p:nvPr/>
        </p:nvSpPr>
        <p:spPr>
          <a:xfrm>
            <a:off x="5562600" y="459432"/>
            <a:ext cx="336713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dirty="0">
                <a:latin typeface="Arial" panose="020B0604020202020204" pitchFamily="34" charset="0"/>
                <a:cs typeface="Arial" panose="020B0604020202020204" pitchFamily="34" charset="0"/>
              </a:rPr>
              <a:t> Farm Pads (Lewis and Grays Harbor counties)</a:t>
            </a:r>
          </a:p>
        </p:txBody>
      </p:sp>
      <p:sp>
        <p:nvSpPr>
          <p:cNvPr id="11" name="Footer Placeholder 2">
            <a:extLst>
              <a:ext uri="{FF2B5EF4-FFF2-40B4-BE49-F238E27FC236}">
                <a16:creationId xmlns:a16="http://schemas.microsoft.com/office/drawing/2014/main" id="{B7087C13-7F26-B135-C9FA-6A01E4E685FF}"/>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sp>
        <p:nvSpPr>
          <p:cNvPr id="15" name="TextBox 14">
            <a:extLst>
              <a:ext uri="{FF2B5EF4-FFF2-40B4-BE49-F238E27FC236}">
                <a16:creationId xmlns:a16="http://schemas.microsoft.com/office/drawing/2014/main" id="{10C65E81-0E41-7E84-1549-D4A67846BE3A}"/>
              </a:ext>
            </a:extLst>
          </p:cNvPr>
          <p:cNvSpPr txBox="1"/>
          <p:nvPr/>
        </p:nvSpPr>
        <p:spPr>
          <a:xfrm>
            <a:off x="76200" y="1929534"/>
            <a:ext cx="2760612" cy="4278094"/>
          </a:xfrm>
          <a:prstGeom prst="rect">
            <a:avLst/>
          </a:prstGeom>
          <a:noFill/>
        </p:spPr>
        <p:txBody>
          <a:bodyPr wrap="square">
            <a:spAutoFit/>
          </a:bodyPr>
          <a:lstStyle/>
          <a:p>
            <a:r>
              <a:rPr lang="en-US" sz="1600" b="1" dirty="0">
                <a:effectLst/>
                <a:latin typeface="Arial" panose="020B0604020202020204" pitchFamily="34" charset="0"/>
                <a:cs typeface="Arial" panose="020B0604020202020204" pitchFamily="34" charset="0"/>
              </a:rPr>
              <a:t>January 2022 </a:t>
            </a:r>
            <a:r>
              <a:rPr lang="en-US" sz="1600" b="1" dirty="0">
                <a:latin typeface="Arial" panose="020B0604020202020204" pitchFamily="34" charset="0"/>
                <a:cs typeface="Arial" panose="020B0604020202020204" pitchFamily="34" charset="0"/>
              </a:rPr>
              <a:t>Flood Event </a:t>
            </a:r>
            <a:r>
              <a:rPr lang="en-US" sz="1600" dirty="0">
                <a:latin typeface="Arial" panose="020B0604020202020204" pitchFamily="34" charset="0"/>
                <a:cs typeface="Arial" panose="020B0604020202020204" pitchFamily="34" charset="0"/>
              </a:rPr>
              <a:t>(</a:t>
            </a:r>
            <a:r>
              <a:rPr lang="en-US" sz="1600" dirty="0">
                <a:effectLst/>
                <a:latin typeface="Arial" panose="020B0604020202020204" pitchFamily="34" charset="0"/>
                <a:cs typeface="Arial" panose="020B0604020202020204" pitchFamily="34" charset="0"/>
              </a:rPr>
              <a:t>Bob Amrine, Lewis CD):</a:t>
            </a:r>
          </a:p>
          <a:p>
            <a:endParaRPr lang="en-US" sz="16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 pads worked for those who used their pads (animals did not drown like in 2007 and</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equipment was saved).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Farmers were grateful that their livelihoods could continue, and their animals were out of</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harm’s way (though in some cases they wish they had larger pads for more equipment).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52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t>
            </a:r>
            <a:r>
              <a:rPr lang="en-US" sz="3200" b="1" dirty="0" err="1">
                <a:solidFill>
                  <a:srgbClr val="00B050"/>
                </a:solidFill>
                <a:latin typeface="Arial Narrow"/>
                <a:cs typeface="Arial Narrow"/>
              </a:rPr>
              <a:t>Boistfort</a:t>
            </a:r>
            <a:r>
              <a:rPr lang="en-US" sz="3200" b="1" dirty="0">
                <a:solidFill>
                  <a:srgbClr val="00B050"/>
                </a:solidFill>
                <a:latin typeface="Arial Narrow"/>
                <a:cs typeface="Arial Narrow"/>
              </a:rPr>
              <a:t> Valley)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6172200" y="383971"/>
            <a:ext cx="2590800"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err="1">
                <a:latin typeface="Arial" panose="020B0604020202020204" pitchFamily="34" charset="0"/>
                <a:cs typeface="Arial" panose="020B0604020202020204" pitchFamily="34" charset="0"/>
              </a:rPr>
              <a:t>Boistfort</a:t>
            </a:r>
            <a:r>
              <a:rPr lang="en-US" sz="1600" dirty="0">
                <a:latin typeface="Arial" panose="020B0604020202020204" pitchFamily="34" charset="0"/>
                <a:cs typeface="Arial" panose="020B0604020202020204" pitchFamily="34" charset="0"/>
              </a:rPr>
              <a:t> Valley Water Pre-Sedimentation Pond</a:t>
            </a:r>
          </a:p>
        </p:txBody>
      </p:sp>
      <p:sp>
        <p:nvSpPr>
          <p:cNvPr id="11" name="Footer Placeholder 2">
            <a:extLst>
              <a:ext uri="{FF2B5EF4-FFF2-40B4-BE49-F238E27FC236}">
                <a16:creationId xmlns:a16="http://schemas.microsoft.com/office/drawing/2014/main" id="{3A7768F7-411B-E8AC-DF6A-DC4660CBD44A}"/>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6-29-2022</a:t>
            </a:r>
            <a:endParaRPr lang="en-US" dirty="0"/>
          </a:p>
        </p:txBody>
      </p:sp>
      <p:pic>
        <p:nvPicPr>
          <p:cNvPr id="18" name="Picture 17" descr="A picture containing text, tree, sign&#10;&#10;Description automatically generated">
            <a:extLst>
              <a:ext uri="{FF2B5EF4-FFF2-40B4-BE49-F238E27FC236}">
                <a16:creationId xmlns:a16="http://schemas.microsoft.com/office/drawing/2014/main" id="{67B33FB6-9C5B-4C66-5276-27FB97CA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669637"/>
            <a:ext cx="3124200" cy="2343150"/>
          </a:xfrm>
          <a:prstGeom prst="rect">
            <a:avLst/>
          </a:prstGeom>
        </p:spPr>
      </p:pic>
      <p:pic>
        <p:nvPicPr>
          <p:cNvPr id="20" name="Picture 19" descr="A train on the railway tracks&#10;&#10;Description automatically generated with low confidence">
            <a:extLst>
              <a:ext uri="{FF2B5EF4-FFF2-40B4-BE49-F238E27FC236}">
                <a16:creationId xmlns:a16="http://schemas.microsoft.com/office/drawing/2014/main" id="{2B6F5CC8-DF09-A95D-6386-D57BCFD5F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4114800"/>
            <a:ext cx="3124200" cy="2343150"/>
          </a:xfrm>
          <a:prstGeom prst="rect">
            <a:avLst/>
          </a:prstGeom>
        </p:spPr>
      </p:pic>
      <p:pic>
        <p:nvPicPr>
          <p:cNvPr id="1026" name="Picture 2" descr="Lewis County Conservation District - Boistfort Valley Water Pre-Sedimentation  Pond Project">
            <a:extLst>
              <a:ext uri="{FF2B5EF4-FFF2-40B4-BE49-F238E27FC236}">
                <a16:creationId xmlns:a16="http://schemas.microsoft.com/office/drawing/2014/main" id="{47403C64-A6DA-FE0D-AD52-87F2A5E44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1148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wis County Conservation District - Boistfort Valley Water Pre-Sedimentation  Pond Project">
            <a:extLst>
              <a:ext uri="{FF2B5EF4-FFF2-40B4-BE49-F238E27FC236}">
                <a16:creationId xmlns:a16="http://schemas.microsoft.com/office/drawing/2014/main" id="{CACD3352-93D9-7B3A-0003-5E732559DC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676400"/>
            <a:ext cx="312420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91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t>
            </a:r>
            <a:r>
              <a:rPr lang="en-US" sz="3200" b="1" dirty="0" err="1">
                <a:solidFill>
                  <a:srgbClr val="00B050"/>
                </a:solidFill>
                <a:latin typeface="Arial Narrow"/>
                <a:cs typeface="Arial Narrow"/>
              </a:rPr>
              <a:t>Adna</a:t>
            </a:r>
            <a:r>
              <a:rPr lang="en-US" sz="3200" b="1" dirty="0">
                <a:solidFill>
                  <a:srgbClr val="00B050"/>
                </a:solidFill>
                <a:latin typeface="Arial Narrow"/>
                <a:cs typeface="Arial Narrow"/>
              </a:rPr>
              <a:t>)</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18</a:t>
            </a:r>
          </a:p>
        </p:txBody>
      </p:sp>
      <p:sp>
        <p:nvSpPr>
          <p:cNvPr id="10" name="TextBox 9">
            <a:extLst>
              <a:ext uri="{FF2B5EF4-FFF2-40B4-BE49-F238E27FC236}">
                <a16:creationId xmlns:a16="http://schemas.microsoft.com/office/drawing/2014/main" id="{C23C043C-C7EF-0ECA-CBE5-C159CD8F01C3}"/>
              </a:ext>
            </a:extLst>
          </p:cNvPr>
          <p:cNvSpPr txBox="1"/>
          <p:nvPr/>
        </p:nvSpPr>
        <p:spPr>
          <a:xfrm>
            <a:off x="5791200" y="430591"/>
            <a:ext cx="3058688"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err="1">
                <a:latin typeface="Arial" panose="020B0604020202020204" pitchFamily="34" charset="0"/>
                <a:cs typeface="Arial" panose="020B0604020202020204" pitchFamily="34" charset="0"/>
              </a:rPr>
              <a:t>Adna</a:t>
            </a:r>
            <a:r>
              <a:rPr lang="en-US" sz="1600" dirty="0">
                <a:latin typeface="Arial" panose="020B0604020202020204" pitchFamily="34" charset="0"/>
                <a:cs typeface="Arial" panose="020B0604020202020204" pitchFamily="34" charset="0"/>
              </a:rPr>
              <a:t> Levee Project (2013)</a:t>
            </a:r>
          </a:p>
        </p:txBody>
      </p:sp>
      <p:sp>
        <p:nvSpPr>
          <p:cNvPr id="12" name="Footer Placeholder 2">
            <a:extLst>
              <a:ext uri="{FF2B5EF4-FFF2-40B4-BE49-F238E27FC236}">
                <a16:creationId xmlns:a16="http://schemas.microsoft.com/office/drawing/2014/main" id="{60B57BD6-BEAC-761D-5F4F-ACAA3AAE63F3}"/>
              </a:ext>
            </a:extLst>
          </p:cNvPr>
          <p:cNvSpPr>
            <a:spLocks noGrp="1"/>
          </p:cNvSpPr>
          <p:nvPr>
            <p:ph type="ftr" sz="quarter" idx="5"/>
          </p:nvPr>
        </p:nvSpPr>
        <p:spPr>
          <a:xfrm>
            <a:off x="4114800" y="6461546"/>
            <a:ext cx="850009" cy="215444"/>
          </a:xfrm>
        </p:spPr>
        <p:txBody>
          <a:bodyPr/>
          <a:lstStyle/>
          <a:p>
            <a:pPr marL="12700"/>
            <a:r>
              <a:rPr lang="en-US" spc="5" dirty="0"/>
              <a:t>6-29-2022</a:t>
            </a:r>
            <a:endParaRPr lang="en-US" dirty="0"/>
          </a:p>
        </p:txBody>
      </p:sp>
      <p:pic>
        <p:nvPicPr>
          <p:cNvPr id="13" name="Picture 12" descr="A picture containing outdoor, tree, ground, grass&#10;&#10;Description automatically generated">
            <a:extLst>
              <a:ext uri="{FF2B5EF4-FFF2-40B4-BE49-F238E27FC236}">
                <a16:creationId xmlns:a16="http://schemas.microsoft.com/office/drawing/2014/main" id="{D799D550-D634-7B48-602E-3ACC67FCA0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007" y="1981201"/>
            <a:ext cx="2743200" cy="2057400"/>
          </a:xfrm>
          <a:prstGeom prst="rect">
            <a:avLst/>
          </a:prstGeom>
        </p:spPr>
      </p:pic>
      <p:pic>
        <p:nvPicPr>
          <p:cNvPr id="16" name="Picture 15" descr="A pile of dirt next to a road&#10;&#10;Description automatically generated with low confidence">
            <a:extLst>
              <a:ext uri="{FF2B5EF4-FFF2-40B4-BE49-F238E27FC236}">
                <a16:creationId xmlns:a16="http://schemas.microsoft.com/office/drawing/2014/main" id="{4062069D-C821-1240-A2AA-02C6F214E2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1" y="1981201"/>
            <a:ext cx="2743200" cy="2057400"/>
          </a:xfrm>
          <a:prstGeom prst="rect">
            <a:avLst/>
          </a:prstGeom>
        </p:spPr>
      </p:pic>
      <p:pic>
        <p:nvPicPr>
          <p:cNvPr id="19" name="Picture 18" descr="A picture containing grass, outdoor, sky, green&#10;&#10;Description automatically generated">
            <a:extLst>
              <a:ext uri="{FF2B5EF4-FFF2-40B4-BE49-F238E27FC236}">
                <a16:creationId xmlns:a16="http://schemas.microsoft.com/office/drawing/2014/main" id="{634FD7EE-BFB2-3CB5-6032-2C3990977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400" y="1981201"/>
            <a:ext cx="2692400" cy="2019300"/>
          </a:xfrm>
          <a:prstGeom prst="rect">
            <a:avLst/>
          </a:prstGeom>
        </p:spPr>
      </p:pic>
      <p:pic>
        <p:nvPicPr>
          <p:cNvPr id="21" name="Picture 20">
            <a:extLst>
              <a:ext uri="{FF2B5EF4-FFF2-40B4-BE49-F238E27FC236}">
                <a16:creationId xmlns:a16="http://schemas.microsoft.com/office/drawing/2014/main" id="{BADA1306-B2C4-562C-A445-EDD906CBA463}"/>
              </a:ext>
            </a:extLst>
          </p:cNvPr>
          <p:cNvPicPr>
            <a:picLocks noChangeAspect="1"/>
          </p:cNvPicPr>
          <p:nvPr/>
        </p:nvPicPr>
        <p:blipFill>
          <a:blip r:embed="rId7"/>
          <a:stretch>
            <a:fillRect/>
          </a:stretch>
        </p:blipFill>
        <p:spPr>
          <a:xfrm>
            <a:off x="949169" y="4188310"/>
            <a:ext cx="7238999" cy="2129118"/>
          </a:xfrm>
          <a:prstGeom prst="rect">
            <a:avLst/>
          </a:prstGeom>
        </p:spPr>
      </p:pic>
    </p:spTree>
    <p:extLst>
      <p:ext uri="{BB962C8B-B14F-4D97-AF65-F5344CB8AC3E}">
        <p14:creationId xmlns:p14="http://schemas.microsoft.com/office/powerpoint/2010/main" val="1286763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3083</TotalTime>
  <Words>1622</Words>
  <Application>Microsoft Office PowerPoint</Application>
  <PresentationFormat>On-screen Show (4:3)</PresentationFormat>
  <Paragraphs>285</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Narrow</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490</cp:revision>
  <dcterms:created xsi:type="dcterms:W3CDTF">2014-07-10T07:00:35Z</dcterms:created>
  <dcterms:modified xsi:type="dcterms:W3CDTF">2022-06-28T17:44:11Z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