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1.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1.jpg" ContentType="image/jpeg"/>
  <Override PartName="/ppt/media/image22.jpg" ContentType="image/jpeg"/>
  <Override PartName="/ppt/notesSlides/notesSlide10.xml" ContentType="application/vnd.openxmlformats-officedocument.presentationml.notesSlide+xml"/>
  <Override PartName="/ppt/media/image25.jpg" ContentType="image/jpeg"/>
  <Override PartName="/ppt/media/image27.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60.jpg" ContentType="image/jpeg"/>
  <Override PartName="/ppt/media/image61.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60" r:id="rId4"/>
    <p:sldId id="337" r:id="rId5"/>
    <p:sldId id="310" r:id="rId6"/>
    <p:sldId id="346" r:id="rId7"/>
    <p:sldId id="342" r:id="rId8"/>
    <p:sldId id="347" r:id="rId9"/>
    <p:sldId id="343" r:id="rId10"/>
    <p:sldId id="339" r:id="rId11"/>
    <p:sldId id="340" r:id="rId12"/>
    <p:sldId id="330" r:id="rId13"/>
    <p:sldId id="338" r:id="rId14"/>
    <p:sldId id="332" r:id="rId15"/>
    <p:sldId id="267" r:id="rId16"/>
    <p:sldId id="335" r:id="rId17"/>
    <p:sldId id="296" r:id="rId18"/>
    <p:sldId id="297" r:id="rId19"/>
    <p:sldId id="311" r:id="rId20"/>
    <p:sldId id="264" r:id="rId21"/>
    <p:sldId id="261" r:id="rId22"/>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4CE51E-391D-E430-F8CB-BEA5816CA539}" name="Scott Boettcher" initials="SB" userId="Scott Boettch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7" autoAdjust="0"/>
    <p:restoredTop sz="93817" autoAdjust="0"/>
  </p:normalViewPr>
  <p:slideViewPr>
    <p:cSldViewPr>
      <p:cViewPr varScale="1">
        <p:scale>
          <a:sx n="103" d="100"/>
          <a:sy n="103" d="100"/>
        </p:scale>
        <p:origin x="1104" y="108"/>
      </p:cViewPr>
      <p:guideLst>
        <p:guide orient="horz" pos="2880"/>
        <p:guide pos="2160"/>
      </p:guideLst>
    </p:cSldViewPr>
  </p:slideViewPr>
  <p:notesTextViewPr>
    <p:cViewPr>
      <p:scale>
        <a:sx n="100" d="100"/>
        <a:sy n="100" d="100"/>
      </p:scale>
      <p:origin x="0" y="0"/>
    </p:cViewPr>
  </p:notesTextViewPr>
  <p:notesViewPr>
    <p:cSldViewPr>
      <p:cViewPr varScale="1">
        <p:scale>
          <a:sx n="111" d="100"/>
          <a:sy n="111" d="100"/>
        </p:scale>
        <p:origin x="2448"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cottB\Desktop\Monthly%20User%20Logi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Chehalis FA Website Visits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Sheet1!$B$4:$B$16</c:f>
              <c:numCache>
                <c:formatCode>mmm\-yy</c:formatCode>
                <c:ptCount val="13"/>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numCache>
            </c:numRef>
          </c:cat>
          <c:val>
            <c:numRef>
              <c:f>Sheet1!$C$4:$C$16</c:f>
              <c:numCache>
                <c:formatCode>General</c:formatCode>
                <c:ptCount val="13"/>
                <c:pt idx="0">
                  <c:v>6794</c:v>
                </c:pt>
                <c:pt idx="1">
                  <c:v>9036</c:v>
                </c:pt>
                <c:pt idx="2">
                  <c:v>7083</c:v>
                </c:pt>
                <c:pt idx="3">
                  <c:v>4495</c:v>
                </c:pt>
                <c:pt idx="4">
                  <c:v>2733</c:v>
                </c:pt>
                <c:pt idx="5">
                  <c:v>3121</c:v>
                </c:pt>
                <c:pt idx="6">
                  <c:v>2540</c:v>
                </c:pt>
                <c:pt idx="7">
                  <c:v>9199</c:v>
                </c:pt>
                <c:pt idx="8">
                  <c:v>5646</c:v>
                </c:pt>
                <c:pt idx="9">
                  <c:v>4693</c:v>
                </c:pt>
                <c:pt idx="10">
                  <c:v>9612</c:v>
                </c:pt>
                <c:pt idx="11">
                  <c:v>4716</c:v>
                </c:pt>
                <c:pt idx="12">
                  <c:v>33745</c:v>
                </c:pt>
              </c:numCache>
            </c:numRef>
          </c:val>
          <c:extLst>
            <c:ext xmlns:c16="http://schemas.microsoft.com/office/drawing/2014/chart" uri="{C3380CC4-5D6E-409C-BE32-E72D297353CC}">
              <c16:uniqueId val="{00000000-1334-44AD-B6B2-C2DF59BEA411}"/>
            </c:ext>
          </c:extLst>
        </c:ser>
        <c:dLbls>
          <c:showLegendKey val="0"/>
          <c:showVal val="0"/>
          <c:showCatName val="0"/>
          <c:showSerName val="0"/>
          <c:showPercent val="0"/>
          <c:showBubbleSize val="0"/>
        </c:dLbls>
        <c:gapWidth val="3"/>
        <c:axId val="182527663"/>
        <c:axId val="182522671"/>
      </c:barChart>
      <c:dateAx>
        <c:axId val="182527663"/>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2671"/>
        <c:crosses val="autoZero"/>
        <c:auto val="1"/>
        <c:lblOffset val="100"/>
        <c:baseTimeUnit val="months"/>
      </c:dateAx>
      <c:valAx>
        <c:axId val="182522671"/>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7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5875">
      <a:solidFill>
        <a:srgbClr val="FF0000"/>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31AA6AA4-A592-41AE-AA85-D32435CA2451}" type="datetimeFigureOut">
              <a:rPr lang="en-US" smtClean="0"/>
              <a:t>7/12/2022</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A641C037-A379-479E-B93A-646B1E682DA5}" type="slidenum">
              <a:rPr lang="en-US" smtClean="0"/>
              <a:t>‹#›</a:t>
            </a:fld>
            <a:endParaRPr lang="en-US" dirty="0"/>
          </a:p>
        </p:txBody>
      </p:sp>
    </p:spTree>
    <p:extLst>
      <p:ext uri="{BB962C8B-B14F-4D97-AF65-F5344CB8AC3E}">
        <p14:creationId xmlns:p14="http://schemas.microsoft.com/office/powerpoint/2010/main" val="4059473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300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8591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662987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023144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75992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211173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233840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27568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1457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835708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6579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530728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953672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80634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545818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854650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905799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171400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54863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8591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39906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01FBD95-727E-4CFB-9D4F-F0271DEB8C38}" type="datetime1">
              <a:rPr lang="en-US" smtClean="0"/>
              <a:t>7/12/2022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030AAD9-1C89-4F8E-8B76-3E761068C11B}" type="datetime1">
              <a:rPr lang="en-US" smtClean="0"/>
              <a:t>7/12/2022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45C9726-2E5A-4779-A870-986E054985BE}" type="datetime1">
              <a:rPr lang="en-US" smtClean="0"/>
              <a:t>7/12/2022</a:t>
            </a:fld>
            <a:endParaRPr lang="en-US" dirty="0"/>
          </a:p>
        </p:txBody>
      </p:sp>
      <p:sp>
        <p:nvSpPr>
          <p:cNvPr id="7" name="Holder 7"/>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7B33D03-BEEC-4D62-A27D-18F0A5E3EB46}" type="datetime1">
              <a:rPr lang="en-US" smtClean="0"/>
              <a:t>7/12/2022</a:t>
            </a:fld>
            <a:endParaRPr lang="en-US" dirty="0"/>
          </a:p>
        </p:txBody>
      </p:sp>
      <p:sp>
        <p:nvSpPr>
          <p:cNvPr id="5" name="Holder 5"/>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6CEDA59-4E60-4278-AAE4-CF255D9A7308}" type="datetime1">
              <a:rPr lang="en-US" smtClean="0"/>
              <a:t>7/12/2022</a:t>
            </a:fld>
            <a:endParaRPr lang="en-US" dirty="0"/>
          </a:p>
        </p:txBody>
      </p:sp>
      <p:sp>
        <p:nvSpPr>
          <p:cNvPr id="4" name="Holder 4"/>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12887"/>
            <a:ext cx="8458200" cy="87630"/>
          </a:xfrm>
          <a:custGeom>
            <a:avLst/>
            <a:gdLst/>
            <a:ahLst/>
            <a:cxnLst/>
            <a:rect l="l" t="t" r="r" b="b"/>
            <a:pathLst>
              <a:path w="8458200" h="87630">
                <a:moveTo>
                  <a:pt x="0" y="87312"/>
                </a:moveTo>
                <a:lnTo>
                  <a:pt x="8458200" y="87312"/>
                </a:lnTo>
                <a:lnTo>
                  <a:pt x="8458200" y="0"/>
                </a:lnTo>
                <a:lnTo>
                  <a:pt x="0" y="0"/>
                </a:lnTo>
                <a:lnTo>
                  <a:pt x="0" y="87312"/>
                </a:lnTo>
                <a:close/>
              </a:path>
            </a:pathLst>
          </a:custGeom>
          <a:solidFill>
            <a:srgbClr val="000000"/>
          </a:solidFill>
        </p:spPr>
        <p:txBody>
          <a:bodyPr wrap="square" lIns="0" tIns="0" rIns="0" bIns="0" rtlCol="0"/>
          <a:lstStyle/>
          <a:p>
            <a:endParaRPr dirty="0"/>
          </a:p>
        </p:txBody>
      </p:sp>
      <p:sp>
        <p:nvSpPr>
          <p:cNvPr id="17" name="bk object 17"/>
          <p:cNvSpPr/>
          <p:nvPr/>
        </p:nvSpPr>
        <p:spPr>
          <a:xfrm>
            <a:off x="247650" y="0"/>
            <a:ext cx="793750" cy="1841500"/>
          </a:xfrm>
          <a:prstGeom prst="rect">
            <a:avLst/>
          </a:prstGeom>
          <a:blipFill>
            <a:blip r:embed="rId7" cstate="print"/>
            <a:stretch>
              <a:fillRect/>
            </a:stretch>
          </a:blipFill>
        </p:spPr>
        <p:txBody>
          <a:bodyPr wrap="square" lIns="0" tIns="0" rIns="0" bIns="0" rtlCol="0"/>
          <a:lstStyle/>
          <a:p>
            <a:endParaRPr dirty="0"/>
          </a:p>
        </p:txBody>
      </p:sp>
      <p:sp>
        <p:nvSpPr>
          <p:cNvPr id="18" name="bk object 18"/>
          <p:cNvSpPr/>
          <p:nvPr/>
        </p:nvSpPr>
        <p:spPr>
          <a:xfrm>
            <a:off x="7067550" y="6553187"/>
            <a:ext cx="2076450" cy="80010"/>
          </a:xfrm>
          <a:custGeom>
            <a:avLst/>
            <a:gdLst/>
            <a:ahLst/>
            <a:cxnLst/>
            <a:rect l="l" t="t" r="r" b="b"/>
            <a:pathLst>
              <a:path w="2076450" h="80009">
                <a:moveTo>
                  <a:pt x="0" y="79387"/>
                </a:moveTo>
                <a:lnTo>
                  <a:pt x="2076450" y="79387"/>
                </a:lnTo>
                <a:lnTo>
                  <a:pt x="2076450" y="0"/>
                </a:lnTo>
                <a:lnTo>
                  <a:pt x="0" y="0"/>
                </a:lnTo>
                <a:lnTo>
                  <a:pt x="0" y="79387"/>
                </a:lnTo>
                <a:close/>
              </a:path>
            </a:pathLst>
          </a:custGeom>
          <a:solidFill>
            <a:srgbClr val="000000"/>
          </a:solidFill>
        </p:spPr>
        <p:txBody>
          <a:bodyPr wrap="square" lIns="0" tIns="0" rIns="0" bIns="0" rtlCol="0"/>
          <a:lstStyle/>
          <a:p>
            <a:endParaRPr dirty="0"/>
          </a:p>
        </p:txBody>
      </p:sp>
      <p:sp>
        <p:nvSpPr>
          <p:cNvPr id="2" name="Holder 2"/>
          <p:cNvSpPr>
            <a:spLocks noGrp="1"/>
          </p:cNvSpPr>
          <p:nvPr>
            <p:ph type="title"/>
          </p:nvPr>
        </p:nvSpPr>
        <p:spPr>
          <a:xfrm>
            <a:off x="924560" y="870429"/>
            <a:ext cx="7294879" cy="432434"/>
          </a:xfrm>
          <a:prstGeom prst="rect">
            <a:avLst/>
          </a:prstGeom>
        </p:spPr>
        <p:txBody>
          <a:bodyPr wrap="square" lIns="0" tIns="0" rIns="0" bIns="0">
            <a:spAutoFit/>
          </a:bodyPr>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a:xfrm>
            <a:off x="231140" y="1899086"/>
            <a:ext cx="8681719" cy="4319905"/>
          </a:xfrm>
          <a:prstGeom prst="rect">
            <a:avLst/>
          </a:prstGeom>
        </p:spPr>
        <p:txBody>
          <a:bodyPr wrap="square" lIns="0" tIns="0" rIns="0" bIns="0">
            <a:spAutoFit/>
          </a:bodyPr>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a:xfrm>
            <a:off x="4177409" y="6461546"/>
            <a:ext cx="787400" cy="430887"/>
          </a:xfrm>
          <a:prstGeom prst="rect">
            <a:avLst/>
          </a:prstGeom>
        </p:spPr>
        <p:txBody>
          <a:bodyPr wrap="square" lIns="0" tIns="0" rIns="0" bIns="0">
            <a:spAutoFit/>
          </a:bodyPr>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E5829249-32D6-485C-A4B5-D58B9326AC00}" type="datetime1">
              <a:rPr lang="en-US" smtClean="0"/>
              <a:t>7/12/2022</a:t>
            </a:fld>
            <a:endParaRPr lang="en-US" dirty="0"/>
          </a:p>
        </p:txBody>
      </p:sp>
      <p:sp>
        <p:nvSpPr>
          <p:cNvPr id="6" name="Holder 6"/>
          <p:cNvSpPr>
            <a:spLocks noGrp="1"/>
          </p:cNvSpPr>
          <p:nvPr>
            <p:ph type="sldNum" sz="quarter" idx="7"/>
          </p:nvPr>
        </p:nvSpPr>
        <p:spPr>
          <a:xfrm>
            <a:off x="7990840" y="6349506"/>
            <a:ext cx="167004" cy="152400"/>
          </a:xfrm>
          <a:prstGeom prst="rect">
            <a:avLst/>
          </a:prstGeom>
        </p:spPr>
        <p:txBody>
          <a:bodyPr wrap="square" lIns="0" tIns="0" rIns="0" bIns="0">
            <a:spAutoFit/>
          </a:bodyPr>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scottb@sbgh-partners.com"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www.ezview.wa.gov/site/alias__1782/34858/overview.aspx" TargetMode="External"/><Relationship Id="rId3" Type="http://schemas.openxmlformats.org/officeDocument/2006/relationships/image" Target="../media/image5.jpg"/><Relationship Id="rId7" Type="http://schemas.openxmlformats.org/officeDocument/2006/relationships/hyperlink" Target="https://www.ezview.wa.gov/site/alias__1492/35040/default.aspx#peel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jpg"/><Relationship Id="rId7" Type="http://schemas.openxmlformats.org/officeDocument/2006/relationships/hyperlink" Target="http://www.chehalisriverflood.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10" Type="http://schemas.openxmlformats.org/officeDocument/2006/relationships/image" Target="../media/image33.jpeg"/><Relationship Id="rId4" Type="http://schemas.openxmlformats.org/officeDocument/2006/relationships/image" Target="../media/image29.png"/><Relationship Id="rId9" Type="http://schemas.openxmlformats.org/officeDocument/2006/relationships/hyperlink" Target="https://chehalis.onerain.com/upload/files/6a9bf8e2-f04b-4165-8a9f-ce031d5db6b4.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jp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5.png"/><Relationship Id="rId10" Type="http://schemas.openxmlformats.org/officeDocument/2006/relationships/image" Target="../media/image33.jpeg"/><Relationship Id="rId4" Type="http://schemas.openxmlformats.org/officeDocument/2006/relationships/image" Target="../media/image34.png"/><Relationship Id="rId9" Type="http://schemas.openxmlformats.org/officeDocument/2006/relationships/hyperlink" Target="https://chehalis.onerain.com/upload/files/6a9bf8e2-f04b-4165-8a9f-ce031d5db6b4.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www.ezview.wa.gov/site/alias__1492/37643/local_resolutions.aspx" TargetMode="External"/></Relationships>
</file>

<file path=ppt/slides/_rels/slide15.xml.rels><?xml version="1.0" encoding="UTF-8" standalone="yes"?>
<Relationships xmlns="http://schemas.openxmlformats.org/package/2006/relationships"><Relationship Id="rId13" Type="http://schemas.openxmlformats.org/officeDocument/2006/relationships/image" Target="../media/image48.jpg"/><Relationship Id="rId18" Type="http://schemas.openxmlformats.org/officeDocument/2006/relationships/image" Target="../media/image53.png"/><Relationship Id="rId26" Type="http://schemas.openxmlformats.org/officeDocument/2006/relationships/image" Target="../media/image60.jpg"/><Relationship Id="rId3" Type="http://schemas.openxmlformats.org/officeDocument/2006/relationships/image" Target="../media/image9.png"/><Relationship Id="rId21" Type="http://schemas.openxmlformats.org/officeDocument/2006/relationships/image" Target="../media/image56.png"/><Relationship Id="rId34" Type="http://schemas.openxmlformats.org/officeDocument/2006/relationships/image" Target="../media/image65.PNG"/><Relationship Id="rId7" Type="http://schemas.openxmlformats.org/officeDocument/2006/relationships/image" Target="../media/image42.jpg"/><Relationship Id="rId12" Type="http://schemas.openxmlformats.org/officeDocument/2006/relationships/image" Target="../media/image47.jpg"/><Relationship Id="rId17" Type="http://schemas.openxmlformats.org/officeDocument/2006/relationships/image" Target="../media/image52.jpg"/><Relationship Id="rId25" Type="http://schemas.openxmlformats.org/officeDocument/2006/relationships/image" Target="../media/image5.jpg"/><Relationship Id="rId33" Type="http://schemas.openxmlformats.org/officeDocument/2006/relationships/hyperlink" Target="https://chehalisbasinstrategy.com/" TargetMode="External"/><Relationship Id="rId2" Type="http://schemas.openxmlformats.org/officeDocument/2006/relationships/notesSlide" Target="../notesSlides/notesSlide15.xml"/><Relationship Id="rId16" Type="http://schemas.openxmlformats.org/officeDocument/2006/relationships/image" Target="../media/image51.jpg"/><Relationship Id="rId20" Type="http://schemas.openxmlformats.org/officeDocument/2006/relationships/image" Target="../media/image55.jpg"/><Relationship Id="rId29" Type="http://schemas.openxmlformats.org/officeDocument/2006/relationships/image" Target="../media/image63.svg"/><Relationship Id="rId1" Type="http://schemas.openxmlformats.org/officeDocument/2006/relationships/slideLayout" Target="../slideLayouts/slideLayout2.xml"/><Relationship Id="rId6" Type="http://schemas.openxmlformats.org/officeDocument/2006/relationships/image" Target="../media/image41.jpg"/><Relationship Id="rId11" Type="http://schemas.openxmlformats.org/officeDocument/2006/relationships/image" Target="../media/image46.png"/><Relationship Id="rId24" Type="http://schemas.openxmlformats.org/officeDocument/2006/relationships/image" Target="../media/image59.jpg"/><Relationship Id="rId32" Type="http://schemas.openxmlformats.org/officeDocument/2006/relationships/image" Target="../media/image8.svg"/><Relationship Id="rId5" Type="http://schemas.openxmlformats.org/officeDocument/2006/relationships/image" Target="../media/image40.jpg"/><Relationship Id="rId15" Type="http://schemas.openxmlformats.org/officeDocument/2006/relationships/image" Target="../media/image50.jpg"/><Relationship Id="rId23" Type="http://schemas.openxmlformats.org/officeDocument/2006/relationships/image" Target="../media/image58.png"/><Relationship Id="rId28" Type="http://schemas.openxmlformats.org/officeDocument/2006/relationships/image" Target="../media/image62.png"/><Relationship Id="rId10" Type="http://schemas.openxmlformats.org/officeDocument/2006/relationships/image" Target="../media/image45.png"/><Relationship Id="rId19" Type="http://schemas.openxmlformats.org/officeDocument/2006/relationships/image" Target="../media/image54.jpg"/><Relationship Id="rId31" Type="http://schemas.openxmlformats.org/officeDocument/2006/relationships/image" Target="../media/image7.png"/><Relationship Id="rId4" Type="http://schemas.openxmlformats.org/officeDocument/2006/relationships/image" Target="../media/image39.png"/><Relationship Id="rId9" Type="http://schemas.openxmlformats.org/officeDocument/2006/relationships/image" Target="../media/image44.jpg"/><Relationship Id="rId14" Type="http://schemas.openxmlformats.org/officeDocument/2006/relationships/image" Target="../media/image49.jpg"/><Relationship Id="rId22" Type="http://schemas.openxmlformats.org/officeDocument/2006/relationships/image" Target="../media/image57.jpg"/><Relationship Id="rId27" Type="http://schemas.openxmlformats.org/officeDocument/2006/relationships/image" Target="../media/image61.jpg"/><Relationship Id="rId30" Type="http://schemas.openxmlformats.org/officeDocument/2006/relationships/image" Target="../media/image64.PNG"/><Relationship Id="rId35" Type="http://schemas.openxmlformats.org/officeDocument/2006/relationships/image" Target="../media/image66.png"/><Relationship Id="rId8" Type="http://schemas.openxmlformats.org/officeDocument/2006/relationships/image" Target="../media/image43.jp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chehalis.onerain.com/upload/files/6a9bf8e2-f04b-4165-8a9f-ce031d5db6b4.pdf" TargetMode="External"/><Relationship Id="rId5" Type="http://schemas.openxmlformats.org/officeDocument/2006/relationships/hyperlink" Target="http://www.chehalisriverflood.com/" TargetMode="External"/><Relationship Id="rId4" Type="http://schemas.openxmlformats.org/officeDocument/2006/relationships/hyperlink" Target="https://www.ezview.wa.gov/site/alias__1492/37773/2023-25-local-projects-recruitment-process.aspx"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vraines@co.grays-harbor.wa.us" TargetMode="External"/><Relationship Id="rId7" Type="http://schemas.openxmlformats.org/officeDocument/2006/relationships/hyperlink" Target="mailto:dcrouse@cityofnapavine.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mailto:scottb@sbgh-partners.com" TargetMode="External"/><Relationship Id="rId4" Type="http://schemas.openxmlformats.org/officeDocument/2006/relationships/hyperlink" Target="mailto:dutch@localaccess.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ezview.wa.gov/site/alias__1492/34490/outreach__education.aspx" TargetMode="External"/><Relationship Id="rId5" Type="http://schemas.openxmlformats.org/officeDocument/2006/relationships/hyperlink" Target="mailto:Cindy.Bradley@ecy.wa.gov" TargetMode="External"/><Relationship Id="rId4" Type="http://schemas.openxmlformats.org/officeDocument/2006/relationships/hyperlink" Target="mailto:megan.sathre@lewiscountywa.gov"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www.chehalisriverflood.com/" TargetMode="External"/><Relationship Id="rId13" Type="http://schemas.openxmlformats.org/officeDocument/2006/relationships/hyperlink" Target="https://www.chehalisriverbasinfczd.com/" TargetMode="External"/><Relationship Id="rId18" Type="http://schemas.openxmlformats.org/officeDocument/2006/relationships/hyperlink" Target="https://chehalisbasinstrategy.com/local-actions-non-dam-alternative/" TargetMode="External"/><Relationship Id="rId3" Type="http://schemas.openxmlformats.org/officeDocument/2006/relationships/image" Target="../media/image5.jpg"/><Relationship Id="rId7" Type="http://schemas.openxmlformats.org/officeDocument/2006/relationships/hyperlink" Target="https://www.ezview.wa.gov/site/alias__1492/34489/local_projects.aspx" TargetMode="External"/><Relationship Id="rId12" Type="http://schemas.openxmlformats.org/officeDocument/2006/relationships/hyperlink" Target="https://chehalisbasinstrategy.com/proposed-project/" TargetMode="External"/><Relationship Id="rId17" Type="http://schemas.openxmlformats.org/officeDocument/2006/relationships/hyperlink" Target="https://chehalisbasinstrategy.com/skookumchuck-dam-study/" TargetMode="External"/><Relationship Id="rId2" Type="http://schemas.openxmlformats.org/officeDocument/2006/relationships/notesSlide" Target="../notesSlides/notesSlide19.xml"/><Relationship Id="rId16" Type="http://schemas.openxmlformats.org/officeDocument/2006/relationships/hyperlink" Target="https://www.youtube.com/watch?app=desktop&amp;v=cKTejUE3WsU" TargetMode="External"/><Relationship Id="rId1" Type="http://schemas.openxmlformats.org/officeDocument/2006/relationships/slideLayout" Target="../slideLayouts/slideLayout2.xml"/><Relationship Id="rId6" Type="http://schemas.openxmlformats.org/officeDocument/2006/relationships/hyperlink" Target="https://www.ezview.wa.gov/site/alias__1962/37068/chehalis_basin_board.aspx" TargetMode="External"/><Relationship Id="rId11" Type="http://schemas.openxmlformats.org/officeDocument/2006/relationships/hyperlink" Target="https://chehalisbasinstrategy.com/cfar/" TargetMode="External"/><Relationship Id="rId5" Type="http://schemas.openxmlformats.org/officeDocument/2006/relationships/hyperlink" Target="https://ecology.wa.gov/About-us/Get-to-know-us/Our-Programs/Office-of-Chehalis-Basin" TargetMode="External"/><Relationship Id="rId15" Type="http://schemas.openxmlformats.org/officeDocument/2006/relationships/hyperlink" Target="https://chehalisbasinstrategy.com/federal-envl-review/" TargetMode="External"/><Relationship Id="rId10" Type="http://schemas.openxmlformats.org/officeDocument/2006/relationships/hyperlink" Target="https://chehalisbasinstrategy.com/asrp/" TargetMode="External"/><Relationship Id="rId19" Type="http://schemas.openxmlformats.org/officeDocument/2006/relationships/hyperlink" Target="https://chehalis.onerain.com/upload/files/6a9bf8e2-f04b-4165-8a9f-ce031d5db6b4.pdf" TargetMode="External"/><Relationship Id="rId4" Type="http://schemas.openxmlformats.org/officeDocument/2006/relationships/hyperlink" Target="http://www.ezview.wa.gov/chehalisfloodauthority" TargetMode="External"/><Relationship Id="rId9" Type="http://schemas.openxmlformats.org/officeDocument/2006/relationships/hyperlink" Target="http://www.chehalisbasinstrategy.com/" TargetMode="External"/><Relationship Id="rId14" Type="http://schemas.openxmlformats.org/officeDocument/2006/relationships/hyperlink" Target="https://chehalisbasinstrategy.com/sepa-proces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hyperlink" Target="https://chehalisbasinstrategy.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hyperlink" Target="https://app.leg.wa.gov/RCW/default.aspx?cite=43.21A.73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68.jpg"/><Relationship Id="rId7" Type="http://schemas.openxmlformats.org/officeDocument/2006/relationships/image" Target="../media/image72.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jpg"/><Relationship Id="rId10" Type="http://schemas.openxmlformats.org/officeDocument/2006/relationships/image" Target="../media/image5.jpg"/><Relationship Id="rId4" Type="http://schemas.openxmlformats.org/officeDocument/2006/relationships/image" Target="../media/image69.jpg"/><Relationship Id="rId9" Type="http://schemas.openxmlformats.org/officeDocument/2006/relationships/image" Target="../media/image74.jpg"/></Relationships>
</file>

<file path=ppt/slides/_rels/slide3.xml.rels><?xml version="1.0" encoding="UTF-8" standalone="yes"?>
<Relationships xmlns="http://schemas.openxmlformats.org/package/2006/relationships"><Relationship Id="rId3" Type="http://schemas.openxmlformats.org/officeDocument/2006/relationships/hyperlink" Target="https://www.ezview.wa.gov/Portals/_1492/images/Interlocal%20Agreement%20Among%20Chehalis%20River%20Basin%20Communities%204-17-2017.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secure.rco.wa.gov/prism/search/ProjectSnapshotAttachmentData.aspx?id=323090" TargetMode="External"/><Relationship Id="rId5" Type="http://schemas.openxmlformats.org/officeDocument/2006/relationships/image" Target="../media/image1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85775" y="1549400"/>
            <a:ext cx="8156575" cy="1689100"/>
          </a:xfrm>
          <a:prstGeom prst="rect">
            <a:avLst/>
          </a:prstGeom>
          <a:blipFill>
            <a:blip r:embed="rId3" cstate="print"/>
            <a:stretch>
              <a:fillRect/>
            </a:stretch>
          </a:blipFill>
        </p:spPr>
        <p:txBody>
          <a:bodyPr wrap="square" lIns="0" tIns="0" rIns="0" bIns="0" rtlCol="0"/>
          <a:lstStyle/>
          <a:p>
            <a:endParaRPr dirty="0"/>
          </a:p>
        </p:txBody>
      </p:sp>
      <p:sp>
        <p:nvSpPr>
          <p:cNvPr id="3" name="object 3"/>
          <p:cNvSpPr/>
          <p:nvPr/>
        </p:nvSpPr>
        <p:spPr>
          <a:xfrm>
            <a:off x="228600" y="3206743"/>
            <a:ext cx="8686800" cy="78105"/>
          </a:xfrm>
          <a:custGeom>
            <a:avLst/>
            <a:gdLst/>
            <a:ahLst/>
            <a:cxnLst/>
            <a:rect l="l" t="t" r="r" b="b"/>
            <a:pathLst>
              <a:path w="8686800" h="78104">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4" name="object 4"/>
          <p:cNvSpPr/>
          <p:nvPr/>
        </p:nvSpPr>
        <p:spPr>
          <a:xfrm>
            <a:off x="228600" y="1482718"/>
            <a:ext cx="8686800" cy="78105"/>
          </a:xfrm>
          <a:custGeom>
            <a:avLst/>
            <a:gdLst/>
            <a:ahLst/>
            <a:cxnLst/>
            <a:rect l="l" t="t" r="r" b="b"/>
            <a:pathLst>
              <a:path w="8686800" h="78105">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5" name="object 5"/>
          <p:cNvSpPr/>
          <p:nvPr/>
        </p:nvSpPr>
        <p:spPr>
          <a:xfrm>
            <a:off x="8623300" y="1246657"/>
            <a:ext cx="79375" cy="2235200"/>
          </a:xfrm>
          <a:custGeom>
            <a:avLst/>
            <a:gdLst/>
            <a:ahLst/>
            <a:cxnLst/>
            <a:rect l="l" t="t" r="r" b="b"/>
            <a:pathLst>
              <a:path w="79375" h="2235200">
                <a:moveTo>
                  <a:pt x="33570" y="0"/>
                </a:moveTo>
                <a:lnTo>
                  <a:pt x="20302" y="4578"/>
                </a:lnTo>
                <a:lnTo>
                  <a:pt x="9654" y="13272"/>
                </a:lnTo>
                <a:lnTo>
                  <a:pt x="2571" y="25134"/>
                </a:lnTo>
                <a:lnTo>
                  <a:pt x="0" y="39219"/>
                </a:lnTo>
                <a:lnTo>
                  <a:pt x="468" y="2201161"/>
                </a:lnTo>
                <a:lnTo>
                  <a:pt x="5047" y="2214428"/>
                </a:lnTo>
                <a:lnTo>
                  <a:pt x="13740" y="2225077"/>
                </a:lnTo>
                <a:lnTo>
                  <a:pt x="25603" y="2232160"/>
                </a:lnTo>
                <a:lnTo>
                  <a:pt x="39687" y="2234731"/>
                </a:lnTo>
                <a:lnTo>
                  <a:pt x="45804" y="2234263"/>
                </a:lnTo>
                <a:lnTo>
                  <a:pt x="59072" y="2229684"/>
                </a:lnTo>
                <a:lnTo>
                  <a:pt x="69720" y="2220990"/>
                </a:lnTo>
                <a:lnTo>
                  <a:pt x="76803" y="2209128"/>
                </a:lnTo>
                <a:lnTo>
                  <a:pt x="79375" y="2195044"/>
                </a:lnTo>
                <a:lnTo>
                  <a:pt x="77939" y="28708"/>
                </a:lnTo>
                <a:lnTo>
                  <a:pt x="72292" y="17077"/>
                </a:lnTo>
                <a:lnTo>
                  <a:pt x="62742" y="7905"/>
                </a:lnTo>
                <a:lnTo>
                  <a:pt x="49699" y="1957"/>
                </a:lnTo>
                <a:lnTo>
                  <a:pt x="33570" y="0"/>
                </a:lnTo>
                <a:close/>
              </a:path>
            </a:pathLst>
          </a:custGeom>
          <a:solidFill>
            <a:srgbClr val="000000"/>
          </a:solidFill>
        </p:spPr>
        <p:txBody>
          <a:bodyPr wrap="square" lIns="0" tIns="0" rIns="0" bIns="0" rtlCol="0"/>
          <a:lstStyle/>
          <a:p>
            <a:endParaRPr dirty="0"/>
          </a:p>
        </p:txBody>
      </p:sp>
      <p:sp>
        <p:nvSpPr>
          <p:cNvPr id="6" name="object 6"/>
          <p:cNvSpPr/>
          <p:nvPr/>
        </p:nvSpPr>
        <p:spPr>
          <a:xfrm>
            <a:off x="434975" y="1252833"/>
            <a:ext cx="78105" cy="2235200"/>
          </a:xfrm>
          <a:custGeom>
            <a:avLst/>
            <a:gdLst/>
            <a:ahLst/>
            <a:cxnLst/>
            <a:rect l="l" t="t" r="r" b="b"/>
            <a:pathLst>
              <a:path w="78104" h="2235200">
                <a:moveTo>
                  <a:pt x="34040" y="0"/>
                </a:moveTo>
                <a:lnTo>
                  <a:pt x="20624" y="4251"/>
                </a:lnTo>
                <a:lnTo>
                  <a:pt x="9822" y="12760"/>
                </a:lnTo>
                <a:lnTo>
                  <a:pt x="2619" y="24538"/>
                </a:lnTo>
                <a:lnTo>
                  <a:pt x="0" y="38599"/>
                </a:lnTo>
                <a:lnTo>
                  <a:pt x="930" y="2204449"/>
                </a:lnTo>
                <a:lnTo>
                  <a:pt x="6074" y="2216543"/>
                </a:lnTo>
                <a:lnTo>
                  <a:pt x="15267" y="2226152"/>
                </a:lnTo>
                <a:lnTo>
                  <a:pt x="27994" y="2232447"/>
                </a:lnTo>
                <a:lnTo>
                  <a:pt x="43737" y="2234601"/>
                </a:lnTo>
                <a:lnTo>
                  <a:pt x="57155" y="2230356"/>
                </a:lnTo>
                <a:lnTo>
                  <a:pt x="67960" y="2221852"/>
                </a:lnTo>
                <a:lnTo>
                  <a:pt x="75166" y="2210075"/>
                </a:lnTo>
                <a:lnTo>
                  <a:pt x="77787" y="2196012"/>
                </a:lnTo>
                <a:lnTo>
                  <a:pt x="76853" y="30146"/>
                </a:lnTo>
                <a:lnTo>
                  <a:pt x="71706" y="18054"/>
                </a:lnTo>
                <a:lnTo>
                  <a:pt x="62511" y="8447"/>
                </a:lnTo>
                <a:lnTo>
                  <a:pt x="49784" y="2152"/>
                </a:lnTo>
                <a:lnTo>
                  <a:pt x="34040" y="0"/>
                </a:lnTo>
                <a:close/>
              </a:path>
            </a:pathLst>
          </a:custGeom>
          <a:solidFill>
            <a:srgbClr val="000000"/>
          </a:solidFill>
        </p:spPr>
        <p:txBody>
          <a:bodyPr wrap="square" lIns="0" tIns="0" rIns="0" bIns="0" rtlCol="0"/>
          <a:lstStyle/>
          <a:p>
            <a:endParaRPr dirty="0"/>
          </a:p>
        </p:txBody>
      </p:sp>
      <p:sp>
        <p:nvSpPr>
          <p:cNvPr id="7" name="object 7"/>
          <p:cNvSpPr/>
          <p:nvPr/>
        </p:nvSpPr>
        <p:spPr>
          <a:xfrm>
            <a:off x="2830512" y="5511642"/>
            <a:ext cx="3481704" cy="78105"/>
          </a:xfrm>
          <a:custGeom>
            <a:avLst/>
            <a:gdLst/>
            <a:ahLst/>
            <a:cxnLst/>
            <a:rect l="l" t="t" r="r" b="b"/>
            <a:pathLst>
              <a:path w="3481704" h="78104">
                <a:moveTo>
                  <a:pt x="3442500" y="0"/>
                </a:moveTo>
                <a:lnTo>
                  <a:pt x="34040" y="300"/>
                </a:lnTo>
                <a:lnTo>
                  <a:pt x="2619" y="24839"/>
                </a:lnTo>
                <a:lnTo>
                  <a:pt x="0" y="38900"/>
                </a:lnTo>
                <a:lnTo>
                  <a:pt x="299" y="43747"/>
                </a:lnTo>
                <a:lnTo>
                  <a:pt x="4546" y="57161"/>
                </a:lnTo>
                <a:lnTo>
                  <a:pt x="13052" y="67963"/>
                </a:lnTo>
                <a:lnTo>
                  <a:pt x="24831" y="75167"/>
                </a:lnTo>
                <a:lnTo>
                  <a:pt x="38900" y="77787"/>
                </a:lnTo>
                <a:lnTo>
                  <a:pt x="3447346" y="77499"/>
                </a:lnTo>
                <a:lnTo>
                  <a:pt x="3460762" y="73248"/>
                </a:lnTo>
                <a:lnTo>
                  <a:pt x="3471564" y="64739"/>
                </a:lnTo>
                <a:lnTo>
                  <a:pt x="3478767" y="52961"/>
                </a:lnTo>
                <a:lnTo>
                  <a:pt x="3481387" y="38900"/>
                </a:lnTo>
                <a:lnTo>
                  <a:pt x="3481088" y="34052"/>
                </a:lnTo>
                <a:lnTo>
                  <a:pt x="3476841" y="20636"/>
                </a:lnTo>
                <a:lnTo>
                  <a:pt x="3468337" y="9830"/>
                </a:lnTo>
                <a:lnTo>
                  <a:pt x="3456561" y="2622"/>
                </a:lnTo>
                <a:lnTo>
                  <a:pt x="3442500" y="0"/>
                </a:lnTo>
                <a:close/>
              </a:path>
            </a:pathLst>
          </a:custGeom>
          <a:solidFill>
            <a:srgbClr val="000000"/>
          </a:solidFill>
        </p:spPr>
        <p:txBody>
          <a:bodyPr wrap="square" lIns="0" tIns="0" rIns="0" bIns="0" rtlCol="0"/>
          <a:lstStyle/>
          <a:p>
            <a:endParaRPr dirty="0"/>
          </a:p>
        </p:txBody>
      </p:sp>
      <p:sp>
        <p:nvSpPr>
          <p:cNvPr id="8" name="object 8"/>
          <p:cNvSpPr/>
          <p:nvPr/>
        </p:nvSpPr>
        <p:spPr>
          <a:xfrm>
            <a:off x="4095750" y="5462588"/>
            <a:ext cx="949325" cy="176212"/>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685800" y="1752600"/>
            <a:ext cx="7772400" cy="1143000"/>
          </a:xfrm>
          <a:prstGeom prst="rect">
            <a:avLst/>
          </a:prstGeom>
          <a:blipFill>
            <a:blip r:embed="rId5" cstate="print"/>
            <a:stretch>
              <a:fillRect/>
            </a:stretch>
          </a:blipFill>
        </p:spPr>
        <p:txBody>
          <a:bodyPr wrap="square" lIns="0" tIns="0" rIns="0" bIns="0" rtlCol="0"/>
          <a:lstStyle/>
          <a:p>
            <a:endParaRPr dirty="0"/>
          </a:p>
        </p:txBody>
      </p:sp>
      <p:sp>
        <p:nvSpPr>
          <p:cNvPr id="10" name="object 10"/>
          <p:cNvSpPr txBox="1"/>
          <p:nvPr/>
        </p:nvSpPr>
        <p:spPr>
          <a:xfrm>
            <a:off x="485775" y="2133331"/>
            <a:ext cx="8145145" cy="492443"/>
          </a:xfrm>
          <a:prstGeom prst="rect">
            <a:avLst/>
          </a:prstGeom>
        </p:spPr>
        <p:txBody>
          <a:bodyPr vert="horz" wrap="square" lIns="0" tIns="0" rIns="0" bIns="0" rtlCol="0">
            <a:spAutoFit/>
          </a:bodyPr>
          <a:lstStyle/>
          <a:p>
            <a:pPr marL="12700" algn="ctr">
              <a:lnSpc>
                <a:spcPct val="100000"/>
              </a:lnSpc>
            </a:pPr>
            <a:r>
              <a:rPr sz="3200" b="1" spc="-5" dirty="0">
                <a:solidFill>
                  <a:srgbClr val="FF7C80"/>
                </a:solidFill>
                <a:latin typeface="Arial Narrow"/>
                <a:cs typeface="Arial Narrow"/>
              </a:rPr>
              <a:t>C</a:t>
            </a:r>
            <a:r>
              <a:rPr sz="3200" b="1" dirty="0">
                <a:solidFill>
                  <a:srgbClr val="FF7C80"/>
                </a:solidFill>
                <a:latin typeface="Arial Narrow"/>
                <a:cs typeface="Arial Narrow"/>
              </a:rPr>
              <a:t>hehalis</a:t>
            </a:r>
            <a:r>
              <a:rPr sz="3200" b="1" spc="-35" dirty="0">
                <a:solidFill>
                  <a:srgbClr val="FF7C80"/>
                </a:solidFill>
                <a:latin typeface="Arial Narrow"/>
                <a:cs typeface="Arial Narrow"/>
              </a:rPr>
              <a:t> </a:t>
            </a:r>
            <a:r>
              <a:rPr sz="3200" b="1" spc="-5" dirty="0">
                <a:solidFill>
                  <a:srgbClr val="FF7C80"/>
                </a:solidFill>
                <a:latin typeface="Arial Narrow"/>
                <a:cs typeface="Arial Narrow"/>
              </a:rPr>
              <a:t>R</a:t>
            </a:r>
            <a:r>
              <a:rPr sz="3200" b="1" dirty="0">
                <a:solidFill>
                  <a:srgbClr val="FF7C80"/>
                </a:solidFill>
                <a:latin typeface="Arial Narrow"/>
                <a:cs typeface="Arial Narrow"/>
              </a:rPr>
              <a:t>iver</a:t>
            </a:r>
            <a:r>
              <a:rPr sz="3200" b="1" spc="-15" dirty="0">
                <a:solidFill>
                  <a:srgbClr val="FF7C80"/>
                </a:solidFill>
                <a:latin typeface="Arial Narrow"/>
                <a:cs typeface="Arial Narrow"/>
              </a:rPr>
              <a:t> </a:t>
            </a:r>
            <a:r>
              <a:rPr sz="3200" b="1" spc="-5" dirty="0">
                <a:solidFill>
                  <a:srgbClr val="FF7C80"/>
                </a:solidFill>
                <a:latin typeface="Arial Narrow"/>
                <a:cs typeface="Arial Narrow"/>
              </a:rPr>
              <a:t>B</a:t>
            </a:r>
            <a:r>
              <a:rPr sz="3200" b="1" dirty="0">
                <a:solidFill>
                  <a:srgbClr val="FF7C80"/>
                </a:solidFill>
                <a:latin typeface="Arial Narrow"/>
                <a:cs typeface="Arial Narrow"/>
              </a:rPr>
              <a:t>asin</a:t>
            </a:r>
            <a:r>
              <a:rPr lang="en-US" sz="3200" b="1" dirty="0">
                <a:solidFill>
                  <a:srgbClr val="FF7C80"/>
                </a:solidFill>
                <a:latin typeface="Arial Narrow"/>
                <a:cs typeface="Arial Narrow"/>
              </a:rPr>
              <a:t> Flood Authority</a:t>
            </a:r>
            <a:endParaRPr sz="3200" dirty="0">
              <a:latin typeface="Arial Narrow"/>
              <a:cs typeface="Arial Narrow"/>
            </a:endParaRPr>
          </a:p>
        </p:txBody>
      </p:sp>
      <p:sp>
        <p:nvSpPr>
          <p:cNvPr id="11" name="object 11"/>
          <p:cNvSpPr txBox="1"/>
          <p:nvPr/>
        </p:nvSpPr>
        <p:spPr>
          <a:xfrm>
            <a:off x="485775" y="3485570"/>
            <a:ext cx="8177212" cy="1828834"/>
          </a:xfrm>
          <a:prstGeom prst="rect">
            <a:avLst/>
          </a:prstGeom>
        </p:spPr>
        <p:txBody>
          <a:bodyPr vert="horz" wrap="square" lIns="0" tIns="0" rIns="0" bIns="0" rtlCol="0">
            <a:spAutoFit/>
          </a:bodyPr>
          <a:lstStyle/>
          <a:p>
            <a:pPr marL="12700" marR="5080" indent="-12700" algn="ctr">
              <a:lnSpc>
                <a:spcPct val="135000"/>
              </a:lnSpc>
            </a:pPr>
            <a:r>
              <a:rPr sz="1800" b="1" i="1" spc="-5" dirty="0">
                <a:solidFill>
                  <a:srgbClr val="303030"/>
                </a:solidFill>
                <a:latin typeface="Arial"/>
                <a:cs typeface="Arial"/>
              </a:rPr>
              <a:t>Re</a:t>
            </a:r>
            <a:r>
              <a:rPr sz="1800" b="1" i="1" dirty="0">
                <a:solidFill>
                  <a:srgbClr val="303030"/>
                </a:solidFill>
                <a:latin typeface="Arial"/>
                <a:cs typeface="Arial"/>
              </a:rPr>
              <a:t>du</a:t>
            </a:r>
            <a:r>
              <a:rPr sz="1800" b="1" i="1" spc="-5" dirty="0">
                <a:solidFill>
                  <a:srgbClr val="303030"/>
                </a:solidFill>
                <a:latin typeface="Arial"/>
                <a:cs typeface="Arial"/>
              </a:rPr>
              <a:t>c</a:t>
            </a:r>
            <a:r>
              <a:rPr sz="1800" b="1" i="1" dirty="0">
                <a:solidFill>
                  <a:srgbClr val="303030"/>
                </a:solidFill>
                <a:latin typeface="Arial"/>
                <a:cs typeface="Arial"/>
              </a:rPr>
              <a:t>ing</a:t>
            </a:r>
            <a:r>
              <a:rPr sz="1800" b="1" i="1" spc="-5" dirty="0">
                <a:solidFill>
                  <a:srgbClr val="303030"/>
                </a:solidFill>
                <a:latin typeface="Arial"/>
                <a:cs typeface="Arial"/>
              </a:rPr>
              <a:t> </a:t>
            </a:r>
            <a:r>
              <a:rPr sz="1800" b="1" i="1" dirty="0">
                <a:solidFill>
                  <a:srgbClr val="303030"/>
                </a:solidFill>
                <a:latin typeface="Arial"/>
                <a:cs typeface="Arial"/>
              </a:rPr>
              <a:t>Flood</a:t>
            </a:r>
            <a:r>
              <a:rPr sz="1800" b="1" i="1" spc="-20" dirty="0">
                <a:solidFill>
                  <a:srgbClr val="303030"/>
                </a:solidFill>
                <a:latin typeface="Arial"/>
                <a:cs typeface="Arial"/>
              </a:rPr>
              <a:t> </a:t>
            </a:r>
            <a:r>
              <a:rPr sz="1800" b="1" i="1" spc="-5" dirty="0">
                <a:solidFill>
                  <a:srgbClr val="303030"/>
                </a:solidFill>
                <a:latin typeface="Arial"/>
                <a:cs typeface="Arial"/>
              </a:rPr>
              <a:t>Dama</a:t>
            </a:r>
            <a:r>
              <a:rPr sz="1800" b="1" i="1" dirty="0">
                <a:solidFill>
                  <a:srgbClr val="303030"/>
                </a:solidFill>
                <a:latin typeface="Arial"/>
                <a:cs typeface="Arial"/>
              </a:rPr>
              <a:t>ge</a:t>
            </a:r>
            <a:r>
              <a:rPr sz="1800" b="1" i="1" spc="10" dirty="0">
                <a:solidFill>
                  <a:srgbClr val="303030"/>
                </a:solidFill>
                <a:latin typeface="Arial"/>
                <a:cs typeface="Arial"/>
              </a:rPr>
              <a:t> </a:t>
            </a:r>
            <a:r>
              <a:rPr sz="1800" b="1" i="1" u="sng" spc="-5" dirty="0">
                <a:solidFill>
                  <a:srgbClr val="303030"/>
                </a:solidFill>
                <a:latin typeface="Arial"/>
                <a:cs typeface="Arial"/>
              </a:rPr>
              <a:t>a</a:t>
            </a:r>
            <a:r>
              <a:rPr sz="1800" b="1" i="1" u="sng" dirty="0">
                <a:solidFill>
                  <a:srgbClr val="303030"/>
                </a:solidFill>
                <a:latin typeface="Arial"/>
                <a:cs typeface="Arial"/>
              </a:rPr>
              <a:t>nd</a:t>
            </a:r>
            <a:endParaRPr lang="en-US" sz="1800" b="1" i="1" u="sng" dirty="0">
              <a:solidFill>
                <a:srgbClr val="303030"/>
              </a:solidFill>
              <a:latin typeface="Arial"/>
              <a:cs typeface="Arial"/>
            </a:endParaRPr>
          </a:p>
          <a:p>
            <a:pPr marL="12700" marR="5080" indent="-12700" algn="ctr">
              <a:lnSpc>
                <a:spcPct val="135000"/>
              </a:lnSpc>
            </a:pPr>
            <a:r>
              <a:rPr lang="en-US" b="1" i="1" spc="-5" dirty="0">
                <a:solidFill>
                  <a:srgbClr val="303030"/>
                </a:solidFill>
                <a:latin typeface="Arial"/>
                <a:cs typeface="Arial"/>
              </a:rPr>
              <a:t>Restoring </a:t>
            </a:r>
            <a:r>
              <a:rPr sz="1800" b="1" i="1" spc="-5" dirty="0">
                <a:solidFill>
                  <a:srgbClr val="303030"/>
                </a:solidFill>
                <a:latin typeface="Arial"/>
                <a:cs typeface="Arial"/>
              </a:rPr>
              <a:t>A</a:t>
            </a:r>
            <a:r>
              <a:rPr sz="1800" b="1" i="1" dirty="0">
                <a:solidFill>
                  <a:srgbClr val="303030"/>
                </a:solidFill>
                <a:latin typeface="Arial"/>
                <a:cs typeface="Arial"/>
              </a:rPr>
              <a:t>qu</a:t>
            </a:r>
            <a:r>
              <a:rPr sz="1800" b="1" i="1" spc="-10" dirty="0">
                <a:solidFill>
                  <a:srgbClr val="303030"/>
                </a:solidFill>
                <a:latin typeface="Arial"/>
                <a:cs typeface="Arial"/>
              </a:rPr>
              <a:t>a</a:t>
            </a:r>
            <a:r>
              <a:rPr sz="1800" b="1" i="1" dirty="0">
                <a:solidFill>
                  <a:srgbClr val="303030"/>
                </a:solidFill>
                <a:latin typeface="Arial"/>
                <a:cs typeface="Arial"/>
              </a:rPr>
              <a:t>tic</a:t>
            </a:r>
            <a:r>
              <a:rPr sz="1800" b="1" i="1" spc="-5" dirty="0">
                <a:solidFill>
                  <a:srgbClr val="303030"/>
                </a:solidFill>
                <a:latin typeface="Arial"/>
                <a:cs typeface="Arial"/>
              </a:rPr>
              <a:t> S</a:t>
            </a:r>
            <a:r>
              <a:rPr sz="1800" b="1" i="1" dirty="0">
                <a:solidFill>
                  <a:srgbClr val="303030"/>
                </a:solidFill>
                <a:latin typeface="Arial"/>
                <a:cs typeface="Arial"/>
              </a:rPr>
              <a:t>p</a:t>
            </a:r>
            <a:r>
              <a:rPr sz="1800" b="1" i="1" spc="-10" dirty="0">
                <a:solidFill>
                  <a:srgbClr val="303030"/>
                </a:solidFill>
                <a:latin typeface="Arial"/>
                <a:cs typeface="Arial"/>
              </a:rPr>
              <a:t>ec</a:t>
            </a:r>
            <a:r>
              <a:rPr sz="1800" b="1" i="1" dirty="0">
                <a:solidFill>
                  <a:srgbClr val="303030"/>
                </a:solidFill>
                <a:latin typeface="Arial"/>
                <a:cs typeface="Arial"/>
              </a:rPr>
              <a:t>i</a:t>
            </a:r>
            <a:r>
              <a:rPr sz="1800" b="1" i="1" spc="-10" dirty="0">
                <a:solidFill>
                  <a:srgbClr val="303030"/>
                </a:solidFill>
                <a:latin typeface="Arial"/>
                <a:cs typeface="Arial"/>
              </a:rPr>
              <a:t>e</a:t>
            </a:r>
            <a:r>
              <a:rPr sz="1800" b="1" i="1" dirty="0">
                <a:solidFill>
                  <a:srgbClr val="303030"/>
                </a:solidFill>
                <a:latin typeface="Arial"/>
                <a:cs typeface="Arial"/>
              </a:rPr>
              <a:t>s</a:t>
            </a:r>
            <a:endParaRPr lang="en-US" b="1" i="1" spc="-5" dirty="0">
              <a:solidFill>
                <a:srgbClr val="303030"/>
              </a:solidFill>
              <a:latin typeface="Arial"/>
              <a:cs typeface="Arial"/>
            </a:endParaRPr>
          </a:p>
          <a:p>
            <a:pPr marL="12700" marR="5080" indent="-12700" algn="ctr">
              <a:lnSpc>
                <a:spcPct val="135000"/>
              </a:lnSpc>
            </a:pPr>
            <a:endParaRPr lang="en-US" b="1" spc="-10" dirty="0">
              <a:solidFill>
                <a:srgbClr val="303030"/>
              </a:solidFill>
              <a:latin typeface="Arial"/>
              <a:cs typeface="Arial"/>
            </a:endParaRPr>
          </a:p>
          <a:p>
            <a:pPr marL="12700" marR="5080" indent="-12700" algn="ctr">
              <a:lnSpc>
                <a:spcPct val="135000"/>
              </a:lnSpc>
            </a:pPr>
            <a:r>
              <a:rPr lang="en-US" b="1" spc="-10" dirty="0">
                <a:solidFill>
                  <a:srgbClr val="303030"/>
                </a:solidFill>
                <a:latin typeface="Arial"/>
                <a:cs typeface="Arial"/>
              </a:rPr>
              <a:t>City of Napavine</a:t>
            </a:r>
          </a:p>
          <a:p>
            <a:pPr marL="12700" marR="5080" indent="-12700" algn="ctr">
              <a:lnSpc>
                <a:spcPct val="135000"/>
              </a:lnSpc>
            </a:pPr>
            <a:r>
              <a:rPr lang="en-US" b="1" spc="-10" dirty="0">
                <a:solidFill>
                  <a:srgbClr val="303030"/>
                </a:solidFill>
                <a:latin typeface="Arial"/>
                <a:cs typeface="Arial"/>
              </a:rPr>
              <a:t>July 12, 2022</a:t>
            </a:r>
          </a:p>
        </p:txBody>
      </p:sp>
      <p:sp>
        <p:nvSpPr>
          <p:cNvPr id="13" name="Slide Number Placeholder 12">
            <a:extLst>
              <a:ext uri="{FF2B5EF4-FFF2-40B4-BE49-F238E27FC236}">
                <a16:creationId xmlns:a16="http://schemas.microsoft.com/office/drawing/2014/main" id="{287AFBC9-1515-45B8-8AE0-8E83C946D24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a:t>
            </a:fld>
            <a:r>
              <a:rPr lang="en-US" spc="-5" dirty="0"/>
              <a:t> of 18</a:t>
            </a:r>
          </a:p>
        </p:txBody>
      </p:sp>
      <p:sp>
        <p:nvSpPr>
          <p:cNvPr id="14" name="Text Placeholder 9">
            <a:extLst>
              <a:ext uri="{FF2B5EF4-FFF2-40B4-BE49-F238E27FC236}">
                <a16:creationId xmlns:a16="http://schemas.microsoft.com/office/drawing/2014/main" id="{7B759066-99B0-03F2-D044-934D1B06F340}"/>
              </a:ext>
            </a:extLst>
          </p:cNvPr>
          <p:cNvSpPr>
            <a:spLocks noGrp="1"/>
          </p:cNvSpPr>
          <p:nvPr>
            <p:ph type="body" idx="1"/>
          </p:nvPr>
        </p:nvSpPr>
        <p:spPr>
          <a:xfrm>
            <a:off x="-13653" y="5857809"/>
            <a:ext cx="9144000" cy="738664"/>
          </a:xfrm>
          <a:ln>
            <a:noFill/>
          </a:ln>
        </p:spPr>
        <p:txBody>
          <a:bodyPr/>
          <a:lstStyle/>
          <a:p>
            <a:pPr algn="ctr"/>
            <a:r>
              <a:rPr lang="en-US" sz="1600" dirty="0">
                <a:latin typeface="Arial" panose="020B0604020202020204" pitchFamily="34" charset="0"/>
                <a:cs typeface="Arial" panose="020B0604020202020204" pitchFamily="34" charset="0"/>
              </a:rPr>
              <a:t>Scott Boettcher</a:t>
            </a:r>
          </a:p>
          <a:p>
            <a:pPr algn="ctr"/>
            <a:r>
              <a:rPr lang="en-US" sz="1600" b="0" dirty="0">
                <a:latin typeface="Arial" panose="020B0604020202020204" pitchFamily="34" charset="0"/>
                <a:cs typeface="Arial" panose="020B0604020202020204" pitchFamily="34" charset="0"/>
              </a:rPr>
              <a:t>Staff, Chehalis River Basin Flood Authority</a:t>
            </a:r>
          </a:p>
          <a:p>
            <a:pPr algn="ctr"/>
            <a:r>
              <a:rPr lang="en-US" sz="1600" b="0" dirty="0">
                <a:latin typeface="Arial" panose="020B0604020202020204" pitchFamily="34" charset="0"/>
                <a:cs typeface="Arial" panose="020B0604020202020204" pitchFamily="34" charset="0"/>
              </a:rPr>
              <a:t>360/480-6600</a:t>
            </a:r>
            <a:r>
              <a:rPr lang="en-US" sz="1600" b="0" dirty="0">
                <a:latin typeface="Arial" panose="020B0604020202020204" pitchFamily="34" charset="0"/>
                <a:cs typeface="Arial" panose="020B0604020202020204" pitchFamily="34" charset="0"/>
                <a:sym typeface="Symbol" panose="05050102010706020507" pitchFamily="18" charset="2"/>
              </a:rPr>
              <a:t></a:t>
            </a:r>
            <a:r>
              <a:rPr lang="en-US" sz="1600" b="0" dirty="0">
                <a:latin typeface="Arial" panose="020B0604020202020204" pitchFamily="34" charset="0"/>
                <a:cs typeface="Arial" panose="020B0604020202020204" pitchFamily="34" charset="0"/>
                <a:hlinkClick r:id="rId6"/>
              </a:rPr>
              <a:t>scottb@sbgh-partners.com</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(Pe Ell)</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10</a:t>
            </a:fld>
            <a:r>
              <a:rPr lang="en-US" spc="-5" dirty="0"/>
              <a:t> of 18</a:t>
            </a:r>
          </a:p>
        </p:txBody>
      </p:sp>
      <p:sp>
        <p:nvSpPr>
          <p:cNvPr id="29" name="TextBox 28">
            <a:extLst>
              <a:ext uri="{FF2B5EF4-FFF2-40B4-BE49-F238E27FC236}">
                <a16:creationId xmlns:a16="http://schemas.microsoft.com/office/drawing/2014/main" id="{660C876E-C4F1-8F3A-0C05-26D62D9934EB}"/>
              </a:ext>
            </a:extLst>
          </p:cNvPr>
          <p:cNvSpPr txBox="1"/>
          <p:nvPr/>
        </p:nvSpPr>
        <p:spPr>
          <a:xfrm>
            <a:off x="5486400" y="430591"/>
            <a:ext cx="2971800"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(2014) – </a:t>
            </a:r>
            <a:r>
              <a:rPr lang="en-US" sz="1600" dirty="0">
                <a:latin typeface="Arial" panose="020B0604020202020204" pitchFamily="34" charset="0"/>
                <a:cs typeface="Arial" panose="020B0604020202020204" pitchFamily="34" charset="0"/>
              </a:rPr>
              <a:t>WWTP Flood Prevention Dike Project</a:t>
            </a:r>
          </a:p>
        </p:txBody>
      </p:sp>
      <p:sp>
        <p:nvSpPr>
          <p:cNvPr id="10" name="Footer Placeholder 2">
            <a:extLst>
              <a:ext uri="{FF2B5EF4-FFF2-40B4-BE49-F238E27FC236}">
                <a16:creationId xmlns:a16="http://schemas.microsoft.com/office/drawing/2014/main" id="{22B9BA58-95FD-E637-08FE-3DE7EF4B726F}"/>
              </a:ext>
            </a:extLst>
          </p:cNvPr>
          <p:cNvSpPr>
            <a:spLocks noGrp="1"/>
          </p:cNvSpPr>
          <p:nvPr>
            <p:ph type="ftr" sz="quarter" idx="5"/>
          </p:nvPr>
        </p:nvSpPr>
        <p:spPr>
          <a:xfrm>
            <a:off x="4114800" y="6461546"/>
            <a:ext cx="850009" cy="215444"/>
          </a:xfrm>
        </p:spPr>
        <p:txBody>
          <a:bodyPr/>
          <a:lstStyle/>
          <a:p>
            <a:pPr marL="12700"/>
            <a:r>
              <a:rPr lang="en-US" spc="5" dirty="0"/>
              <a:t>7-12-2022</a:t>
            </a:r>
            <a:endParaRPr lang="en-US" dirty="0"/>
          </a:p>
        </p:txBody>
      </p:sp>
      <p:pic>
        <p:nvPicPr>
          <p:cNvPr id="3" name="Picture 2" descr="A kitchen with blue cabinets&#10;&#10;Description automatically generated with medium confidence">
            <a:extLst>
              <a:ext uri="{FF2B5EF4-FFF2-40B4-BE49-F238E27FC236}">
                <a16:creationId xmlns:a16="http://schemas.microsoft.com/office/drawing/2014/main" id="{36AD21CB-611E-0217-7257-76E92A6CE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81" y="4139746"/>
            <a:ext cx="2833676" cy="2114359"/>
          </a:xfrm>
          <a:prstGeom prst="rect">
            <a:avLst/>
          </a:prstGeom>
        </p:spPr>
      </p:pic>
      <p:pic>
        <p:nvPicPr>
          <p:cNvPr id="6" name="Picture 5" descr="A sign on the side of a road&#10;&#10;Description automatically generated with medium confidence">
            <a:extLst>
              <a:ext uri="{FF2B5EF4-FFF2-40B4-BE49-F238E27FC236}">
                <a16:creationId xmlns:a16="http://schemas.microsoft.com/office/drawing/2014/main" id="{57C60CE9-59CB-A0F0-330C-D10CAA5D35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351" t="16759" r="21578" b="13028"/>
          <a:stretch/>
        </p:blipFill>
        <p:spPr>
          <a:xfrm>
            <a:off x="1371601" y="1709998"/>
            <a:ext cx="3524978" cy="2356787"/>
          </a:xfrm>
          <a:prstGeom prst="rect">
            <a:avLst/>
          </a:prstGeom>
        </p:spPr>
      </p:pic>
      <p:pic>
        <p:nvPicPr>
          <p:cNvPr id="11" name="Picture 10" descr="A picture containing grass, sky, outdoor, field&#10;&#10;Description automatically generated">
            <a:extLst>
              <a:ext uri="{FF2B5EF4-FFF2-40B4-BE49-F238E27FC236}">
                <a16:creationId xmlns:a16="http://schemas.microsoft.com/office/drawing/2014/main" id="{C480E865-5C33-B17C-509D-014091AC6E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1" y="1709998"/>
            <a:ext cx="3146430" cy="2356786"/>
          </a:xfrm>
          <a:prstGeom prst="rect">
            <a:avLst/>
          </a:prstGeom>
        </p:spPr>
      </p:pic>
      <p:sp>
        <p:nvSpPr>
          <p:cNvPr id="19" name="Text Placeholder 9">
            <a:extLst>
              <a:ext uri="{FF2B5EF4-FFF2-40B4-BE49-F238E27FC236}">
                <a16:creationId xmlns:a16="http://schemas.microsoft.com/office/drawing/2014/main" id="{3EAC588A-39A7-C113-E553-5B7F1C230D69}"/>
              </a:ext>
            </a:extLst>
          </p:cNvPr>
          <p:cNvSpPr>
            <a:spLocks noGrp="1"/>
          </p:cNvSpPr>
          <p:nvPr>
            <p:ph type="body" idx="1"/>
          </p:nvPr>
        </p:nvSpPr>
        <p:spPr>
          <a:xfrm>
            <a:off x="3276600" y="4139746"/>
            <a:ext cx="5867400" cy="2585323"/>
          </a:xfrm>
        </p:spPr>
        <p:txBody>
          <a:bodyPr/>
          <a:lstStyle/>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Project = Design/construct 900’ dike (between Chehalis r. and WWTP).</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Cost = $521,000.</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Photos = </a:t>
            </a:r>
            <a:r>
              <a:rPr lang="en-US" sz="1400" b="0" dirty="0">
                <a:solidFill>
                  <a:schemeClr val="tx1"/>
                </a:solidFill>
                <a:latin typeface="Arial" panose="020B0604020202020204" pitchFamily="34" charset="0"/>
                <a:cs typeface="Arial" panose="020B0604020202020204" pitchFamily="34" charset="0"/>
                <a:hlinkClick r:id="rId7"/>
              </a:rPr>
              <a:t>https://www.ezview.wa.gov/site/alias__1492/35040/default.aspx#peell</a:t>
            </a:r>
            <a:r>
              <a:rPr lang="en-US" sz="1400" b="0" dirty="0">
                <a:solidFill>
                  <a:schemeClr val="tx1"/>
                </a:solidFill>
                <a:latin typeface="Arial" panose="020B0604020202020204" pitchFamily="34" charset="0"/>
                <a:cs typeface="Arial" panose="020B0604020202020204" pitchFamily="34" charset="0"/>
              </a:rPr>
              <a:t>.</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Website = </a:t>
            </a:r>
            <a:r>
              <a:rPr lang="en-US" sz="1400" b="0" dirty="0">
                <a:solidFill>
                  <a:schemeClr val="tx1"/>
                </a:solidFill>
                <a:latin typeface="Arial" panose="020B0604020202020204" pitchFamily="34" charset="0"/>
                <a:cs typeface="Arial" panose="020B0604020202020204" pitchFamily="34" charset="0"/>
                <a:hlinkClick r:id="rId8"/>
              </a:rPr>
              <a:t>https://www.ezview.wa.gov/site/alias__1782/34858/overview.aspx</a:t>
            </a:r>
            <a:endParaRPr lang="en-US"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4213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914AE9C-D1FC-C9FE-A206-47FB35CA619B}"/>
              </a:ext>
            </a:extLst>
          </p:cNvPr>
          <p:cNvPicPr>
            <a:picLocks noChangeAspect="1"/>
          </p:cNvPicPr>
          <p:nvPr/>
        </p:nvPicPr>
        <p:blipFill>
          <a:blip r:embed="rId3"/>
          <a:stretch>
            <a:fillRect/>
          </a:stretch>
        </p:blipFill>
        <p:spPr>
          <a:xfrm>
            <a:off x="2836812" y="1589353"/>
            <a:ext cx="6277127" cy="4843967"/>
          </a:xfrm>
          <a:prstGeom prst="rect">
            <a:avLst/>
          </a:prstGeom>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(Farm Pads)</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11</a:t>
            </a:fld>
            <a:r>
              <a:rPr lang="en-US" spc="-5" dirty="0"/>
              <a:t> of 18</a:t>
            </a:r>
          </a:p>
        </p:txBody>
      </p:sp>
      <p:sp>
        <p:nvSpPr>
          <p:cNvPr id="10" name="TextBox 9">
            <a:extLst>
              <a:ext uri="{FF2B5EF4-FFF2-40B4-BE49-F238E27FC236}">
                <a16:creationId xmlns:a16="http://schemas.microsoft.com/office/drawing/2014/main" id="{C23C043C-C7EF-0ECA-CBE5-C159CD8F01C3}"/>
              </a:ext>
            </a:extLst>
          </p:cNvPr>
          <p:cNvSpPr txBox="1"/>
          <p:nvPr/>
        </p:nvSpPr>
        <p:spPr>
          <a:xfrm>
            <a:off x="5562600" y="459432"/>
            <a:ext cx="3367131"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dirty="0">
                <a:latin typeface="Arial" panose="020B0604020202020204" pitchFamily="34" charset="0"/>
                <a:cs typeface="Arial" panose="020B0604020202020204" pitchFamily="34" charset="0"/>
              </a:rPr>
              <a:t> Farm Pads (Lewis and Grays Harbor counties)</a:t>
            </a:r>
          </a:p>
        </p:txBody>
      </p:sp>
      <p:sp>
        <p:nvSpPr>
          <p:cNvPr id="11" name="Footer Placeholder 2">
            <a:extLst>
              <a:ext uri="{FF2B5EF4-FFF2-40B4-BE49-F238E27FC236}">
                <a16:creationId xmlns:a16="http://schemas.microsoft.com/office/drawing/2014/main" id="{B7087C13-7F26-B135-C9FA-6A01E4E685FF}"/>
              </a:ext>
            </a:extLst>
          </p:cNvPr>
          <p:cNvSpPr>
            <a:spLocks noGrp="1"/>
          </p:cNvSpPr>
          <p:nvPr>
            <p:ph type="ftr" sz="quarter" idx="5"/>
          </p:nvPr>
        </p:nvSpPr>
        <p:spPr>
          <a:xfrm>
            <a:off x="4114800" y="6461546"/>
            <a:ext cx="850009" cy="215444"/>
          </a:xfrm>
        </p:spPr>
        <p:txBody>
          <a:bodyPr/>
          <a:lstStyle/>
          <a:p>
            <a:pPr marL="12700"/>
            <a:r>
              <a:rPr lang="en-US" spc="5" dirty="0"/>
              <a:t>7-12-2022</a:t>
            </a:r>
            <a:endParaRPr lang="en-US" dirty="0"/>
          </a:p>
        </p:txBody>
      </p:sp>
      <p:sp>
        <p:nvSpPr>
          <p:cNvPr id="15" name="TextBox 14">
            <a:extLst>
              <a:ext uri="{FF2B5EF4-FFF2-40B4-BE49-F238E27FC236}">
                <a16:creationId xmlns:a16="http://schemas.microsoft.com/office/drawing/2014/main" id="{10C65E81-0E41-7E84-1549-D4A67846BE3A}"/>
              </a:ext>
            </a:extLst>
          </p:cNvPr>
          <p:cNvSpPr txBox="1"/>
          <p:nvPr/>
        </p:nvSpPr>
        <p:spPr>
          <a:xfrm>
            <a:off x="76200" y="1929534"/>
            <a:ext cx="2760612" cy="4278094"/>
          </a:xfrm>
          <a:prstGeom prst="rect">
            <a:avLst/>
          </a:prstGeom>
          <a:noFill/>
        </p:spPr>
        <p:txBody>
          <a:bodyPr wrap="square">
            <a:spAutoFit/>
          </a:bodyPr>
          <a:lstStyle/>
          <a:p>
            <a:r>
              <a:rPr lang="en-US" sz="1600" b="1" dirty="0">
                <a:effectLst/>
                <a:latin typeface="Arial" panose="020B0604020202020204" pitchFamily="34" charset="0"/>
                <a:cs typeface="Arial" panose="020B0604020202020204" pitchFamily="34" charset="0"/>
              </a:rPr>
              <a:t>January 2022 </a:t>
            </a:r>
            <a:r>
              <a:rPr lang="en-US" sz="1600" b="1" dirty="0">
                <a:latin typeface="Arial" panose="020B0604020202020204" pitchFamily="34" charset="0"/>
                <a:cs typeface="Arial" panose="020B0604020202020204" pitchFamily="34" charset="0"/>
              </a:rPr>
              <a:t>Flood Event </a:t>
            </a:r>
            <a:r>
              <a:rPr lang="en-US" sz="1600" dirty="0">
                <a:latin typeface="Arial" panose="020B0604020202020204" pitchFamily="34" charset="0"/>
                <a:cs typeface="Arial" panose="020B0604020202020204" pitchFamily="34" charset="0"/>
              </a:rPr>
              <a:t>(</a:t>
            </a:r>
            <a:r>
              <a:rPr lang="en-US" sz="1600" dirty="0">
                <a:effectLst/>
                <a:latin typeface="Arial" panose="020B0604020202020204" pitchFamily="34" charset="0"/>
                <a:cs typeface="Arial" panose="020B0604020202020204" pitchFamily="34" charset="0"/>
              </a:rPr>
              <a:t>Bob Amrine, Lewis CD):</a:t>
            </a:r>
          </a:p>
          <a:p>
            <a:endParaRPr lang="en-US" sz="160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effectLst/>
                <a:latin typeface="Arial" panose="020B0604020202020204" pitchFamily="34" charset="0"/>
                <a:cs typeface="Arial" panose="020B0604020202020204" pitchFamily="34" charset="0"/>
              </a:rPr>
              <a:t>Farm pads worked for those who used their pads (animals did not drown like in 2007 and</a:t>
            </a:r>
            <a:br>
              <a:rPr lang="en-US" sz="1600" dirty="0">
                <a:latin typeface="Arial" panose="020B0604020202020204" pitchFamily="34" charset="0"/>
                <a:cs typeface="Arial" panose="020B0604020202020204" pitchFamily="34" charset="0"/>
              </a:rPr>
            </a:br>
            <a:r>
              <a:rPr lang="en-US" sz="1600" dirty="0">
                <a:effectLst/>
                <a:latin typeface="Arial" panose="020B0604020202020204" pitchFamily="34" charset="0"/>
                <a:cs typeface="Arial" panose="020B0604020202020204" pitchFamily="34" charset="0"/>
              </a:rPr>
              <a:t>equipment was saved).</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effectLst/>
                <a:latin typeface="Arial" panose="020B0604020202020204" pitchFamily="34" charset="0"/>
                <a:cs typeface="Arial" panose="020B0604020202020204" pitchFamily="34" charset="0"/>
              </a:rPr>
              <a:t>Farmers were grateful that their livelihoods could continue, and their animals were out of</a:t>
            </a:r>
            <a:br>
              <a:rPr lang="en-US" sz="1600" dirty="0">
                <a:latin typeface="Arial" panose="020B0604020202020204" pitchFamily="34" charset="0"/>
                <a:cs typeface="Arial" panose="020B0604020202020204" pitchFamily="34" charset="0"/>
              </a:rPr>
            </a:br>
            <a:r>
              <a:rPr lang="en-US" sz="1600" dirty="0">
                <a:effectLst/>
                <a:latin typeface="Arial" panose="020B0604020202020204" pitchFamily="34" charset="0"/>
                <a:cs typeface="Arial" panose="020B0604020202020204" pitchFamily="34" charset="0"/>
              </a:rPr>
              <a:t>harm’s way (though in some cases they wish they had larger pads for more equipment).</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522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962398" y="5867400"/>
            <a:ext cx="3962402" cy="492443"/>
          </a:xfrm>
          <a:prstGeom prst="rect">
            <a:avLst/>
          </a:prstGeom>
          <a:solidFill>
            <a:schemeClr val="accent1">
              <a:lumMod val="20000"/>
              <a:lumOff val="80000"/>
            </a:schemeClr>
          </a:solidFill>
          <a:ln>
            <a:solidFill>
              <a:srgbClr val="FF0000"/>
            </a:solidFill>
          </a:ln>
        </p:spPr>
        <p:txBody>
          <a:bodyPr vert="horz" wrap="square" lIns="0" tIns="0" rIns="0" bIns="0" rtlCol="0">
            <a:spAutoFit/>
          </a:bodyPr>
          <a:lstStyle/>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Developed</a:t>
            </a:r>
            <a:r>
              <a:rPr lang="en-US" sz="1600" dirty="0">
                <a:solidFill>
                  <a:srgbClr val="303030"/>
                </a:solidFill>
                <a:latin typeface="Arial"/>
                <a:cs typeface="Arial"/>
              </a:rPr>
              <a:t> with State Capital Budget $.</a:t>
            </a:r>
          </a:p>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Maintain</a:t>
            </a:r>
            <a:r>
              <a:rPr lang="en-US" sz="1600" b="1" spc="-5" dirty="0">
                <a:solidFill>
                  <a:srgbClr val="303030"/>
                </a:solidFill>
                <a:latin typeface="Arial"/>
                <a:cs typeface="Arial"/>
              </a:rPr>
              <a:t>ed</a:t>
            </a:r>
            <a:r>
              <a:rPr lang="en-US" sz="1600" spc="-5" dirty="0">
                <a:solidFill>
                  <a:srgbClr val="303030"/>
                </a:solidFill>
                <a:latin typeface="Arial"/>
                <a:cs typeface="Arial"/>
              </a:rPr>
              <a:t> with local $.</a:t>
            </a:r>
            <a:endParaRPr sz="1600" dirty="0">
              <a:latin typeface="Arial"/>
              <a:cs typeface="Arial"/>
            </a:endParaRPr>
          </a:p>
        </p:txBody>
      </p:sp>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12</a:t>
            </a:fld>
            <a:r>
              <a:rPr lang="en-US" spc="-5" dirty="0"/>
              <a:t> of 18</a:t>
            </a:r>
          </a:p>
        </p:txBody>
      </p:sp>
      <p:pic>
        <p:nvPicPr>
          <p:cNvPr id="3" name="Picture 2">
            <a:extLst>
              <a:ext uri="{FF2B5EF4-FFF2-40B4-BE49-F238E27FC236}">
                <a16:creationId xmlns:a16="http://schemas.microsoft.com/office/drawing/2014/main" id="{6F7A5D68-B107-DC8A-40FE-363A25210738}"/>
              </a:ext>
            </a:extLst>
          </p:cNvPr>
          <p:cNvPicPr>
            <a:picLocks noChangeAspect="1"/>
          </p:cNvPicPr>
          <p:nvPr/>
        </p:nvPicPr>
        <p:blipFill>
          <a:blip r:embed="rId4"/>
          <a:stretch>
            <a:fillRect/>
          </a:stretch>
        </p:blipFill>
        <p:spPr>
          <a:xfrm>
            <a:off x="3128020" y="1638973"/>
            <a:ext cx="5939780" cy="4152227"/>
          </a:xfrm>
          <a:prstGeom prst="rect">
            <a:avLst/>
          </a:prstGeom>
          <a:ln>
            <a:solidFill>
              <a:srgbClr val="FF0000"/>
            </a:solidFill>
          </a:ln>
        </p:spPr>
      </p:pic>
      <p:pic>
        <p:nvPicPr>
          <p:cNvPr id="8" name="Picture 7">
            <a:extLst>
              <a:ext uri="{FF2B5EF4-FFF2-40B4-BE49-F238E27FC236}">
                <a16:creationId xmlns:a16="http://schemas.microsoft.com/office/drawing/2014/main" id="{2A9B0A40-D7C7-06EC-55B1-18FC640B2F3D}"/>
              </a:ext>
            </a:extLst>
          </p:cNvPr>
          <p:cNvPicPr>
            <a:picLocks noChangeAspect="1"/>
          </p:cNvPicPr>
          <p:nvPr/>
        </p:nvPicPr>
        <p:blipFill>
          <a:blip r:embed="rId5"/>
          <a:stretch>
            <a:fillRect/>
          </a:stretch>
        </p:blipFill>
        <p:spPr>
          <a:xfrm>
            <a:off x="76200" y="1892385"/>
            <a:ext cx="1645920" cy="1541898"/>
          </a:xfrm>
          <a:prstGeom prst="rect">
            <a:avLst/>
          </a:prstGeom>
          <a:ln>
            <a:solidFill>
              <a:srgbClr val="FF0000"/>
            </a:solidFill>
          </a:ln>
        </p:spPr>
      </p:pic>
      <p:pic>
        <p:nvPicPr>
          <p:cNvPr id="12" name="Picture 11">
            <a:extLst>
              <a:ext uri="{FF2B5EF4-FFF2-40B4-BE49-F238E27FC236}">
                <a16:creationId xmlns:a16="http://schemas.microsoft.com/office/drawing/2014/main" id="{D437BC52-AFF8-4B40-9802-33B5BEAC5F9B}"/>
              </a:ext>
            </a:extLst>
          </p:cNvPr>
          <p:cNvPicPr>
            <a:picLocks noChangeAspect="1"/>
          </p:cNvPicPr>
          <p:nvPr/>
        </p:nvPicPr>
        <p:blipFill>
          <a:blip r:embed="rId6"/>
          <a:stretch>
            <a:fillRect/>
          </a:stretch>
        </p:blipFill>
        <p:spPr>
          <a:xfrm>
            <a:off x="716280" y="3472702"/>
            <a:ext cx="1645920" cy="1594278"/>
          </a:xfrm>
          <a:prstGeom prst="rect">
            <a:avLst/>
          </a:prstGeom>
          <a:ln>
            <a:solidFill>
              <a:srgbClr val="FF0000"/>
            </a:solidFill>
          </a:ln>
        </p:spPr>
      </p:pic>
      <p:sp>
        <p:nvSpPr>
          <p:cNvPr id="6" name="TextBox 5">
            <a:extLst>
              <a:ext uri="{FF2B5EF4-FFF2-40B4-BE49-F238E27FC236}">
                <a16:creationId xmlns:a16="http://schemas.microsoft.com/office/drawing/2014/main" id="{6DB039AE-AAC3-9197-6C87-E6B66A0D17C1}"/>
              </a:ext>
            </a:extLst>
          </p:cNvPr>
          <p:cNvSpPr txBox="1"/>
          <p:nvPr/>
        </p:nvSpPr>
        <p:spPr>
          <a:xfrm>
            <a:off x="6172200" y="1676400"/>
            <a:ext cx="2743200"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hlinkClick r:id="rId7"/>
              </a:rPr>
              <a:t>www.chehalisriverflood.com</a:t>
            </a:r>
            <a:endParaRPr lang="en-US" dirty="0"/>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a:t>
            </a:r>
            <a:endParaRPr sz="3200" dirty="0">
              <a:solidFill>
                <a:srgbClr val="FF0000"/>
              </a:solidFill>
              <a:latin typeface="Arial Narrow"/>
              <a:cs typeface="Arial Narrow"/>
            </a:endParaRPr>
          </a:p>
        </p:txBody>
      </p:sp>
      <p:pic>
        <p:nvPicPr>
          <p:cNvPr id="19" name="Picture 18">
            <a:extLst>
              <a:ext uri="{FF2B5EF4-FFF2-40B4-BE49-F238E27FC236}">
                <a16:creationId xmlns:a16="http://schemas.microsoft.com/office/drawing/2014/main" id="{DDC49D06-5E40-E16E-7890-FA0794579998}"/>
              </a:ext>
            </a:extLst>
          </p:cNvPr>
          <p:cNvPicPr>
            <a:picLocks noChangeAspect="1"/>
          </p:cNvPicPr>
          <p:nvPr/>
        </p:nvPicPr>
        <p:blipFill>
          <a:blip r:embed="rId8"/>
          <a:stretch>
            <a:fillRect/>
          </a:stretch>
        </p:blipFill>
        <p:spPr>
          <a:xfrm>
            <a:off x="1272398" y="5105400"/>
            <a:ext cx="1775602" cy="1706166"/>
          </a:xfrm>
          <a:prstGeom prst="rect">
            <a:avLst/>
          </a:prstGeom>
          <a:ln>
            <a:solidFill>
              <a:srgbClr val="FF0000"/>
            </a:solidFill>
          </a:ln>
        </p:spPr>
      </p:pic>
      <p:sp>
        <p:nvSpPr>
          <p:cNvPr id="13" name="Footer Placeholder 2">
            <a:extLst>
              <a:ext uri="{FF2B5EF4-FFF2-40B4-BE49-F238E27FC236}">
                <a16:creationId xmlns:a16="http://schemas.microsoft.com/office/drawing/2014/main" id="{64F2D393-E45E-883D-AF7C-888C5933081D}"/>
              </a:ext>
            </a:extLst>
          </p:cNvPr>
          <p:cNvSpPr>
            <a:spLocks noGrp="1"/>
          </p:cNvSpPr>
          <p:nvPr>
            <p:ph type="ftr" sz="quarter" idx="5"/>
          </p:nvPr>
        </p:nvSpPr>
        <p:spPr>
          <a:xfrm>
            <a:off x="4114800" y="6461546"/>
            <a:ext cx="850009" cy="215444"/>
          </a:xfrm>
        </p:spPr>
        <p:txBody>
          <a:bodyPr/>
          <a:lstStyle/>
          <a:p>
            <a:pPr marL="12700"/>
            <a:r>
              <a:rPr lang="en-US" spc="5" dirty="0"/>
              <a:t>7-12-2022</a:t>
            </a:r>
            <a:endParaRPr lang="en-US" dirty="0"/>
          </a:p>
        </p:txBody>
      </p:sp>
      <p:grpSp>
        <p:nvGrpSpPr>
          <p:cNvPr id="23" name="Group 22">
            <a:extLst>
              <a:ext uri="{FF2B5EF4-FFF2-40B4-BE49-F238E27FC236}">
                <a16:creationId xmlns:a16="http://schemas.microsoft.com/office/drawing/2014/main" id="{BB119085-4138-0A4D-92B6-CAB612298AD9}"/>
              </a:ext>
            </a:extLst>
          </p:cNvPr>
          <p:cNvGrpSpPr/>
          <p:nvPr/>
        </p:nvGrpSpPr>
        <p:grpSpPr>
          <a:xfrm>
            <a:off x="7231639" y="76200"/>
            <a:ext cx="1836161" cy="1137075"/>
            <a:chOff x="6397690" y="172862"/>
            <a:chExt cx="1836161" cy="1137075"/>
          </a:xfrm>
        </p:grpSpPr>
        <p:pic>
          <p:nvPicPr>
            <p:cNvPr id="24" name="Picture 23">
              <a:hlinkClick r:id="rId9"/>
              <a:extLst>
                <a:ext uri="{FF2B5EF4-FFF2-40B4-BE49-F238E27FC236}">
                  <a16:creationId xmlns:a16="http://schemas.microsoft.com/office/drawing/2014/main" id="{A414011D-4901-149D-5EF2-8210615CA1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25" name="TextBox 24">
              <a:extLst>
                <a:ext uri="{FF2B5EF4-FFF2-40B4-BE49-F238E27FC236}">
                  <a16:creationId xmlns:a16="http://schemas.microsoft.com/office/drawing/2014/main" id="{FA211981-5420-018D-EC61-951E4E2BBE9E}"/>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26" name="Connector: Curved 25">
              <a:extLst>
                <a:ext uri="{FF2B5EF4-FFF2-40B4-BE49-F238E27FC236}">
                  <a16:creationId xmlns:a16="http://schemas.microsoft.com/office/drawing/2014/main" id="{E3147CDA-2CC1-13F6-1654-AB2255C0EF18}"/>
                </a:ext>
              </a:extLst>
            </p:cNvPr>
            <p:cNvCxnSpPr>
              <a:cxnSpLocks/>
              <a:stCxn id="25" idx="1"/>
              <a:endCxn id="24"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9794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13</a:t>
            </a:fld>
            <a:r>
              <a:rPr lang="en-US" spc="-5" dirty="0"/>
              <a:t> of 18</a:t>
            </a:r>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(2022 Flood Event)</a:t>
            </a:r>
            <a:endParaRPr sz="3200" dirty="0">
              <a:solidFill>
                <a:srgbClr val="FF0000"/>
              </a:solidFill>
              <a:latin typeface="Arial Narrow"/>
              <a:cs typeface="Arial Narrow"/>
            </a:endParaRPr>
          </a:p>
        </p:txBody>
      </p:sp>
      <p:grpSp>
        <p:nvGrpSpPr>
          <p:cNvPr id="10" name="Group 9">
            <a:extLst>
              <a:ext uri="{FF2B5EF4-FFF2-40B4-BE49-F238E27FC236}">
                <a16:creationId xmlns:a16="http://schemas.microsoft.com/office/drawing/2014/main" id="{01A9BE19-F9E0-CF21-2957-F26EF85A4FED}"/>
              </a:ext>
            </a:extLst>
          </p:cNvPr>
          <p:cNvGrpSpPr/>
          <p:nvPr/>
        </p:nvGrpSpPr>
        <p:grpSpPr>
          <a:xfrm>
            <a:off x="76200" y="1981200"/>
            <a:ext cx="8778240" cy="779580"/>
            <a:chOff x="161290" y="1981200"/>
            <a:chExt cx="8778240" cy="779580"/>
          </a:xfrm>
        </p:grpSpPr>
        <p:pic>
          <p:nvPicPr>
            <p:cNvPr id="13" name="Picture 12">
              <a:extLst>
                <a:ext uri="{FF2B5EF4-FFF2-40B4-BE49-F238E27FC236}">
                  <a16:creationId xmlns:a16="http://schemas.microsoft.com/office/drawing/2014/main" id="{8EDD4DF8-3474-8E84-E7A9-928904EC49E5}"/>
                </a:ext>
              </a:extLst>
            </p:cNvPr>
            <p:cNvPicPr>
              <a:picLocks noChangeAspect="1"/>
            </p:cNvPicPr>
            <p:nvPr/>
          </p:nvPicPr>
          <p:blipFill>
            <a:blip r:embed="rId4"/>
            <a:stretch>
              <a:fillRect/>
            </a:stretch>
          </p:blipFill>
          <p:spPr>
            <a:xfrm>
              <a:off x="161290" y="1981200"/>
              <a:ext cx="8778240" cy="779580"/>
            </a:xfrm>
            <a:prstGeom prst="rect">
              <a:avLst/>
            </a:prstGeom>
          </p:spPr>
        </p:pic>
        <p:sp>
          <p:nvSpPr>
            <p:cNvPr id="14" name="TextBox 13">
              <a:extLst>
                <a:ext uri="{FF2B5EF4-FFF2-40B4-BE49-F238E27FC236}">
                  <a16:creationId xmlns:a16="http://schemas.microsoft.com/office/drawing/2014/main" id="{14AFDD97-FEED-F454-8B7B-CF0DC9F531F6}"/>
                </a:ext>
              </a:extLst>
            </p:cNvPr>
            <p:cNvSpPr txBox="1"/>
            <p:nvPr/>
          </p:nvSpPr>
          <p:spPr>
            <a:xfrm>
              <a:off x="1447799" y="2415190"/>
              <a:ext cx="2980691"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Dave Curtis, West Consultants, 2/01/2022</a:t>
              </a:r>
            </a:p>
          </p:txBody>
        </p:sp>
      </p:grpSp>
      <p:grpSp>
        <p:nvGrpSpPr>
          <p:cNvPr id="15" name="Group 14">
            <a:extLst>
              <a:ext uri="{FF2B5EF4-FFF2-40B4-BE49-F238E27FC236}">
                <a16:creationId xmlns:a16="http://schemas.microsoft.com/office/drawing/2014/main" id="{5BAC47EA-2C8E-08A1-6108-5B562B675670}"/>
              </a:ext>
            </a:extLst>
          </p:cNvPr>
          <p:cNvGrpSpPr/>
          <p:nvPr/>
        </p:nvGrpSpPr>
        <p:grpSpPr>
          <a:xfrm>
            <a:off x="76200" y="2713652"/>
            <a:ext cx="6336886" cy="867748"/>
            <a:chOff x="121920" y="2713652"/>
            <a:chExt cx="6336886" cy="867748"/>
          </a:xfrm>
        </p:grpSpPr>
        <p:pic>
          <p:nvPicPr>
            <p:cNvPr id="16" name="Picture 15">
              <a:extLst>
                <a:ext uri="{FF2B5EF4-FFF2-40B4-BE49-F238E27FC236}">
                  <a16:creationId xmlns:a16="http://schemas.microsoft.com/office/drawing/2014/main" id="{BE949694-3ED9-73A3-33F5-F2A88F5E3F02}"/>
                </a:ext>
              </a:extLst>
            </p:cNvPr>
            <p:cNvPicPr>
              <a:picLocks noChangeAspect="1"/>
            </p:cNvPicPr>
            <p:nvPr/>
          </p:nvPicPr>
          <p:blipFill>
            <a:blip r:embed="rId5"/>
            <a:stretch>
              <a:fillRect/>
            </a:stretch>
          </p:blipFill>
          <p:spPr>
            <a:xfrm>
              <a:off x="121920" y="2713652"/>
              <a:ext cx="5669280" cy="867748"/>
            </a:xfrm>
            <a:prstGeom prst="rect">
              <a:avLst/>
            </a:prstGeom>
          </p:spPr>
        </p:pic>
        <p:sp>
          <p:nvSpPr>
            <p:cNvPr id="18" name="TextBox 17">
              <a:extLst>
                <a:ext uri="{FF2B5EF4-FFF2-40B4-BE49-F238E27FC236}">
                  <a16:creationId xmlns:a16="http://schemas.microsoft.com/office/drawing/2014/main" id="{2D7F7ADC-2166-211E-F0F6-2BD6A637B1F2}"/>
                </a:ext>
              </a:extLst>
            </p:cNvPr>
            <p:cNvSpPr txBox="1"/>
            <p:nvPr/>
          </p:nvSpPr>
          <p:spPr>
            <a:xfrm>
              <a:off x="4084319" y="3164977"/>
              <a:ext cx="2374487"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Survey Respondent, 2/01/2022</a:t>
              </a:r>
            </a:p>
          </p:txBody>
        </p:sp>
      </p:grpSp>
      <p:sp>
        <p:nvSpPr>
          <p:cNvPr id="19" name="Text Placeholder 9">
            <a:extLst>
              <a:ext uri="{FF2B5EF4-FFF2-40B4-BE49-F238E27FC236}">
                <a16:creationId xmlns:a16="http://schemas.microsoft.com/office/drawing/2014/main" id="{4816FE21-7AAE-90A7-EE97-13C909126EBE}"/>
              </a:ext>
            </a:extLst>
          </p:cNvPr>
          <p:cNvSpPr>
            <a:spLocks noGrp="1"/>
          </p:cNvSpPr>
          <p:nvPr>
            <p:ph type="body" idx="1"/>
          </p:nvPr>
        </p:nvSpPr>
        <p:spPr>
          <a:xfrm>
            <a:off x="0" y="1676400"/>
            <a:ext cx="9144000" cy="276999"/>
          </a:xfrm>
        </p:spPr>
        <p:txBody>
          <a:bodyPr/>
          <a:lstStyle/>
          <a:p>
            <a:pPr algn="ctr"/>
            <a:r>
              <a:rPr lang="en-US" dirty="0"/>
              <a:t>Flood Warning System Works!</a:t>
            </a:r>
            <a:endParaRPr lang="en-US" b="1" dirty="0">
              <a:latin typeface="Arial" panose="020B0604020202020204" pitchFamily="34" charset="0"/>
              <a:cs typeface="Arial" panose="020B0604020202020204" pitchFamily="34" charset="0"/>
            </a:endParaRPr>
          </a:p>
        </p:txBody>
      </p:sp>
      <p:graphicFrame>
        <p:nvGraphicFramePr>
          <p:cNvPr id="20" name="Chart 19">
            <a:extLst>
              <a:ext uri="{FF2B5EF4-FFF2-40B4-BE49-F238E27FC236}">
                <a16:creationId xmlns:a16="http://schemas.microsoft.com/office/drawing/2014/main" id="{E03271F8-534E-D995-13EF-BA6C9A00F84C}"/>
              </a:ext>
            </a:extLst>
          </p:cNvPr>
          <p:cNvGraphicFramePr/>
          <p:nvPr/>
        </p:nvGraphicFramePr>
        <p:xfrm>
          <a:off x="76200" y="3544105"/>
          <a:ext cx="2895600" cy="2628095"/>
        </p:xfrm>
        <a:graphic>
          <a:graphicData uri="http://schemas.openxmlformats.org/drawingml/2006/chart">
            <c:chart xmlns:c="http://schemas.openxmlformats.org/drawingml/2006/chart" xmlns:r="http://schemas.openxmlformats.org/officeDocument/2006/relationships" r:id="rId6"/>
          </a:graphicData>
        </a:graphic>
      </p:graphicFrame>
      <p:pic>
        <p:nvPicPr>
          <p:cNvPr id="21" name="Picture 20" descr="Chart, line chart&#10;&#10;Description automatically generated">
            <a:extLst>
              <a:ext uri="{FF2B5EF4-FFF2-40B4-BE49-F238E27FC236}">
                <a16:creationId xmlns:a16="http://schemas.microsoft.com/office/drawing/2014/main" id="{78C6E2B0-2C63-1B2D-8C5F-AA46359977A2}"/>
              </a:ext>
            </a:extLst>
          </p:cNvPr>
          <p:cNvPicPr>
            <a:picLocks noChangeAspect="1"/>
          </p:cNvPicPr>
          <p:nvPr/>
        </p:nvPicPr>
        <p:blipFill>
          <a:blip r:embed="rId7"/>
          <a:stretch>
            <a:fillRect/>
          </a:stretch>
        </p:blipFill>
        <p:spPr>
          <a:xfrm>
            <a:off x="3032761" y="4013968"/>
            <a:ext cx="3365084" cy="2463032"/>
          </a:xfrm>
          <a:prstGeom prst="rect">
            <a:avLst/>
          </a:prstGeom>
          <a:ln w="15875">
            <a:solidFill>
              <a:srgbClr val="00B050"/>
            </a:solidFill>
          </a:ln>
        </p:spPr>
      </p:pic>
      <p:pic>
        <p:nvPicPr>
          <p:cNvPr id="22" name="Picture 21" descr="Chart, histogram&#10;&#10;Description automatically generated">
            <a:extLst>
              <a:ext uri="{FF2B5EF4-FFF2-40B4-BE49-F238E27FC236}">
                <a16:creationId xmlns:a16="http://schemas.microsoft.com/office/drawing/2014/main" id="{BD2E0359-3852-509B-B999-F26BA7E3BD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8807" y="2743200"/>
            <a:ext cx="2608994" cy="3105150"/>
          </a:xfrm>
          <a:prstGeom prst="rect">
            <a:avLst/>
          </a:prstGeom>
          <a:ln w="15875">
            <a:solidFill>
              <a:srgbClr val="FFC000"/>
            </a:solidFill>
          </a:ln>
        </p:spPr>
      </p:pic>
      <p:sp>
        <p:nvSpPr>
          <p:cNvPr id="23" name="Footer Placeholder 2">
            <a:extLst>
              <a:ext uri="{FF2B5EF4-FFF2-40B4-BE49-F238E27FC236}">
                <a16:creationId xmlns:a16="http://schemas.microsoft.com/office/drawing/2014/main" id="{2B907D40-4951-EC58-B84B-180E9E7487A2}"/>
              </a:ext>
            </a:extLst>
          </p:cNvPr>
          <p:cNvSpPr>
            <a:spLocks noGrp="1"/>
          </p:cNvSpPr>
          <p:nvPr>
            <p:ph type="ftr" sz="quarter" idx="5"/>
          </p:nvPr>
        </p:nvSpPr>
        <p:spPr>
          <a:xfrm>
            <a:off x="4114800" y="6461546"/>
            <a:ext cx="850009" cy="215444"/>
          </a:xfrm>
        </p:spPr>
        <p:txBody>
          <a:bodyPr/>
          <a:lstStyle/>
          <a:p>
            <a:pPr marL="12700"/>
            <a:r>
              <a:rPr lang="en-US" spc="5" dirty="0"/>
              <a:t>7-12-2022</a:t>
            </a:r>
            <a:endParaRPr lang="en-US" dirty="0"/>
          </a:p>
        </p:txBody>
      </p:sp>
      <p:grpSp>
        <p:nvGrpSpPr>
          <p:cNvPr id="24" name="Group 23">
            <a:extLst>
              <a:ext uri="{FF2B5EF4-FFF2-40B4-BE49-F238E27FC236}">
                <a16:creationId xmlns:a16="http://schemas.microsoft.com/office/drawing/2014/main" id="{F5DC7E05-282B-E874-CDE0-6D6DC11511E7}"/>
              </a:ext>
            </a:extLst>
          </p:cNvPr>
          <p:cNvGrpSpPr/>
          <p:nvPr/>
        </p:nvGrpSpPr>
        <p:grpSpPr>
          <a:xfrm>
            <a:off x="7231639" y="76200"/>
            <a:ext cx="1836161" cy="1137075"/>
            <a:chOff x="6397690" y="172862"/>
            <a:chExt cx="1836161" cy="1137075"/>
          </a:xfrm>
        </p:grpSpPr>
        <p:pic>
          <p:nvPicPr>
            <p:cNvPr id="25" name="Picture 24">
              <a:hlinkClick r:id="rId9"/>
              <a:extLst>
                <a:ext uri="{FF2B5EF4-FFF2-40B4-BE49-F238E27FC236}">
                  <a16:creationId xmlns:a16="http://schemas.microsoft.com/office/drawing/2014/main" id="{1EDEBD09-B5CB-FF53-230C-7A54E2F364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26" name="TextBox 25">
              <a:extLst>
                <a:ext uri="{FF2B5EF4-FFF2-40B4-BE49-F238E27FC236}">
                  <a16:creationId xmlns:a16="http://schemas.microsoft.com/office/drawing/2014/main" id="{D7212FD6-DF0B-DB29-A868-DAF9B6A44928}"/>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27" name="Connector: Curved 26">
              <a:extLst>
                <a:ext uri="{FF2B5EF4-FFF2-40B4-BE49-F238E27FC236}">
                  <a16:creationId xmlns:a16="http://schemas.microsoft.com/office/drawing/2014/main" id="{5D5C1459-8F9D-3E58-957E-7D9956A7BD37}"/>
                </a:ext>
              </a:extLst>
            </p:cNvPr>
            <p:cNvCxnSpPr>
              <a:cxnSpLocks/>
              <a:stCxn id="26" idx="1"/>
              <a:endCxn id="25"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1739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7" name="object 5">
            <a:extLst>
              <a:ext uri="{FF2B5EF4-FFF2-40B4-BE49-F238E27FC236}">
                <a16:creationId xmlns:a16="http://schemas.microsoft.com/office/drawing/2014/main" id="{A5433F14-15C5-9FFD-3356-E33DBFE03FCB}"/>
              </a:ext>
            </a:extLst>
          </p:cNvPr>
          <p:cNvSpPr txBox="1"/>
          <p:nvPr/>
        </p:nvSpPr>
        <p:spPr>
          <a:xfrm>
            <a:off x="6400800" y="1676400"/>
            <a:ext cx="2672334" cy="4847481"/>
          </a:xfrm>
          <a:prstGeom prst="rect">
            <a:avLst/>
          </a:prstGeom>
        </p:spPr>
        <p:txBody>
          <a:bodyPr vert="horz" wrap="square" lIns="0" tIns="0" rIns="0" bIns="0" rtlCol="0">
            <a:spAutoFit/>
          </a:bodyPr>
          <a:lstStyle/>
          <a:p>
            <a:pPr marL="363220" indent="-350520">
              <a:lnSpc>
                <a:spcPct val="100000"/>
              </a:lnSpc>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Help</a:t>
            </a:r>
            <a:r>
              <a:rPr lang="en-US" sz="1500" dirty="0">
                <a:solidFill>
                  <a:srgbClr val="303030"/>
                </a:solidFill>
                <a:latin typeface="Arial" panose="020B0604020202020204" pitchFamily="34" charset="0"/>
                <a:cs typeface="Arial" panose="020B0604020202020204" pitchFamily="34" charset="0"/>
              </a:rPr>
              <a:t> local communities identify, develop, implement </a:t>
            </a:r>
            <a:r>
              <a:rPr lang="en-US" sz="1500" u="sng" dirty="0">
                <a:solidFill>
                  <a:srgbClr val="303030"/>
                </a:solidFill>
                <a:latin typeface="Arial" panose="020B0604020202020204" pitchFamily="34" charset="0"/>
                <a:cs typeface="Arial" panose="020B0604020202020204" pitchFamily="34" charset="0"/>
              </a:rPr>
              <a:t>local flood hazard solutions</a:t>
            </a:r>
            <a:r>
              <a:rPr lang="en-US" sz="1500" dirty="0">
                <a:solidFill>
                  <a:srgbClr val="303030"/>
                </a:solidFill>
                <a:latin typeface="Arial" panose="020B0604020202020204" pitchFamily="34" charset="0"/>
                <a:cs typeface="Arial" panose="020B0604020202020204" pitchFamily="34" charset="0"/>
              </a:rPr>
              <a:t>.</a:t>
            </a:r>
          </a:p>
          <a:p>
            <a:pPr marL="363220" indent="-350520">
              <a:lnSpc>
                <a:spcPct val="100000"/>
              </a:lnSpc>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lnSpc>
                <a:spcPct val="100000"/>
              </a:lnSpc>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Appoint</a:t>
            </a:r>
            <a:r>
              <a:rPr lang="en-US" sz="1500" dirty="0">
                <a:solidFill>
                  <a:srgbClr val="303030"/>
                </a:solidFill>
                <a:latin typeface="Arial" panose="020B0604020202020204" pitchFamily="34" charset="0"/>
                <a:cs typeface="Arial" panose="020B0604020202020204" pitchFamily="34" charset="0"/>
              </a:rPr>
              <a:t> 3 of 7 members to </a:t>
            </a:r>
            <a:r>
              <a:rPr lang="en-US" sz="1500" u="sng" dirty="0">
                <a:solidFill>
                  <a:srgbClr val="303030"/>
                </a:solidFill>
                <a:latin typeface="Arial" panose="020B0604020202020204" pitchFamily="34" charset="0"/>
                <a:cs typeface="Arial" panose="020B0604020202020204" pitchFamily="34" charset="0"/>
              </a:rPr>
              <a:t>Chehalis Basin Board </a:t>
            </a:r>
            <a:r>
              <a:rPr lang="en-US" sz="1500" dirty="0">
                <a:solidFill>
                  <a:srgbClr val="303030"/>
                </a:solidFill>
                <a:latin typeface="Arial" panose="020B0604020202020204" pitchFamily="34" charset="0"/>
                <a:cs typeface="Arial" panose="020B0604020202020204" pitchFamily="34" charset="0"/>
              </a:rPr>
              <a:t>(current appointees are Vickie Raines, Edna Fund, Jay Gordon).</a:t>
            </a:r>
          </a:p>
          <a:p>
            <a:pPr marL="363220" indent="-350520">
              <a:lnSpc>
                <a:spcPct val="100000"/>
              </a:lnSpc>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Provide</a:t>
            </a:r>
            <a:r>
              <a:rPr lang="en-US" sz="1500" dirty="0">
                <a:solidFill>
                  <a:srgbClr val="303030"/>
                </a:solidFill>
                <a:latin typeface="Arial" panose="020B0604020202020204" pitchFamily="34" charset="0"/>
                <a:cs typeface="Arial" panose="020B0604020202020204" pitchFamily="34" charset="0"/>
              </a:rPr>
              <a:t> </a:t>
            </a:r>
            <a:r>
              <a:rPr lang="en-US" sz="1500" u="sng" dirty="0">
                <a:solidFill>
                  <a:srgbClr val="303030"/>
                </a:solidFill>
                <a:latin typeface="Arial" panose="020B0604020202020204" pitchFamily="34" charset="0"/>
                <a:cs typeface="Arial" panose="020B0604020202020204" pitchFamily="34" charset="0"/>
              </a:rPr>
              <a:t>local perspective </a:t>
            </a:r>
            <a:r>
              <a:rPr lang="en-US" sz="1500" dirty="0">
                <a:solidFill>
                  <a:srgbClr val="303030"/>
                </a:solidFill>
                <a:latin typeface="Arial" panose="020B0604020202020204" pitchFamily="34" charset="0"/>
                <a:cs typeface="Arial" panose="020B0604020202020204" pitchFamily="34" charset="0"/>
              </a:rPr>
              <a:t>to Basin-Wide solution discussions.</a:t>
            </a:r>
          </a:p>
          <a:p>
            <a:pPr marL="363220" indent="-350520">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Advocate</a:t>
            </a:r>
            <a:r>
              <a:rPr lang="en-US" sz="1500" dirty="0">
                <a:solidFill>
                  <a:srgbClr val="303030"/>
                </a:solidFill>
                <a:latin typeface="Arial" panose="020B0604020202020204" pitchFamily="34" charset="0"/>
                <a:cs typeface="Arial" panose="020B0604020202020204" pitchFamily="34" charset="0"/>
              </a:rPr>
              <a:t> for </a:t>
            </a:r>
            <a:r>
              <a:rPr lang="en-US" sz="1500" u="sng" dirty="0">
                <a:solidFill>
                  <a:srgbClr val="303030"/>
                </a:solidFill>
                <a:latin typeface="Arial" panose="020B0604020202020204" pitchFamily="34" charset="0"/>
                <a:cs typeface="Arial" panose="020B0604020202020204" pitchFamily="34" charset="0"/>
              </a:rPr>
              <a:t>balanced basin-wide fish and flood solutions</a:t>
            </a:r>
            <a:r>
              <a:rPr lang="en-US" sz="1500" dirty="0">
                <a:solidFill>
                  <a:srgbClr val="303030"/>
                </a:solidFill>
                <a:latin typeface="Arial" panose="020B0604020202020204" pitchFamily="34" charset="0"/>
                <a:cs typeface="Arial" panose="020B0604020202020204" pitchFamily="34" charset="0"/>
              </a:rPr>
              <a:t> (see local resolutions library </a:t>
            </a:r>
            <a:r>
              <a:rPr lang="en-US" sz="1500" dirty="0">
                <a:solidFill>
                  <a:srgbClr val="303030"/>
                </a:solidFill>
                <a:latin typeface="Arial" panose="020B0604020202020204" pitchFamily="34" charset="0"/>
                <a:cs typeface="Arial" panose="020B0604020202020204" pitchFamily="34" charset="0"/>
                <a:hlinkClick r:id="rId4"/>
              </a:rPr>
              <a:t>here</a:t>
            </a:r>
            <a:r>
              <a:rPr lang="en-US" sz="1500" dirty="0">
                <a:solidFill>
                  <a:srgbClr val="303030"/>
                </a:solidFill>
                <a:latin typeface="Arial" panose="020B0604020202020204" pitchFamily="34" charset="0"/>
                <a:cs typeface="Arial" panose="020B0604020202020204" pitchFamily="34" charset="0"/>
              </a:rPr>
              <a:t>).</a:t>
            </a:r>
          </a:p>
          <a:p>
            <a:pPr marL="363220" indent="-350520">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Work</a:t>
            </a:r>
            <a:r>
              <a:rPr lang="en-US" sz="1500" dirty="0">
                <a:solidFill>
                  <a:srgbClr val="303030"/>
                </a:solidFill>
                <a:latin typeface="Arial" panose="020B0604020202020204" pitchFamily="34" charset="0"/>
                <a:cs typeface="Arial" panose="020B0604020202020204" pitchFamily="34" charset="0"/>
              </a:rPr>
              <a:t> as a team.</a:t>
            </a:r>
          </a:p>
        </p:txBody>
      </p:sp>
      <p:sp>
        <p:nvSpPr>
          <p:cNvPr id="8" name="Slide Number Placeholder 12">
            <a:extLst>
              <a:ext uri="{FF2B5EF4-FFF2-40B4-BE49-F238E27FC236}">
                <a16:creationId xmlns:a16="http://schemas.microsoft.com/office/drawing/2014/main" id="{881AE8A9-DACC-9C48-0F78-06B960948520}"/>
              </a:ext>
            </a:extLst>
          </p:cNvPr>
          <p:cNvSpPr>
            <a:spLocks noGrp="1"/>
          </p:cNvSpPr>
          <p:nvPr>
            <p:ph type="sldNum" sz="quarter" idx="7"/>
          </p:nvPr>
        </p:nvSpPr>
        <p:spPr>
          <a:xfrm>
            <a:off x="8295640" y="6349506"/>
            <a:ext cx="467360" cy="153888"/>
          </a:xfrm>
        </p:spPr>
        <p:txBody>
          <a:bodyPr/>
          <a:lstStyle/>
          <a:p>
            <a:pPr marL="25400">
              <a:lnSpc>
                <a:spcPct val="100000"/>
              </a:lnSpc>
            </a:pPr>
            <a:fld id="{81D60167-4931-47E6-BA6A-407CBD079E47}" type="slidenum">
              <a:rPr lang="en-US" spc="-5" smtClean="0"/>
              <a:t>14</a:t>
            </a:fld>
            <a:r>
              <a:rPr lang="en-US" spc="-5" dirty="0"/>
              <a:t> of 18</a:t>
            </a:r>
          </a:p>
        </p:txBody>
      </p:sp>
      <p:sp>
        <p:nvSpPr>
          <p:cNvPr id="11" name="object 9">
            <a:extLst>
              <a:ext uri="{FF2B5EF4-FFF2-40B4-BE49-F238E27FC236}">
                <a16:creationId xmlns:a16="http://schemas.microsoft.com/office/drawing/2014/main" id="{EFE0AFA5-BEA8-AD18-8452-CF7AC3683182}"/>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C000"/>
                </a:solidFill>
                <a:latin typeface="Arial Narrow"/>
                <a:cs typeface="Arial Narrow"/>
              </a:rPr>
              <a:t>Flood Authority Role (#3)</a:t>
            </a:r>
            <a:endParaRPr sz="3200" dirty="0">
              <a:solidFill>
                <a:srgbClr val="FFC000"/>
              </a:solidFill>
              <a:latin typeface="Arial Narrow"/>
              <a:cs typeface="Arial Narrow"/>
            </a:endParaRPr>
          </a:p>
        </p:txBody>
      </p:sp>
      <p:pic>
        <p:nvPicPr>
          <p:cNvPr id="3" name="Picture 2">
            <a:extLst>
              <a:ext uri="{FF2B5EF4-FFF2-40B4-BE49-F238E27FC236}">
                <a16:creationId xmlns:a16="http://schemas.microsoft.com/office/drawing/2014/main" id="{91615CFD-9826-0D70-7E81-4FE04BB749A4}"/>
              </a:ext>
            </a:extLst>
          </p:cNvPr>
          <p:cNvPicPr>
            <a:picLocks noChangeAspect="1"/>
          </p:cNvPicPr>
          <p:nvPr/>
        </p:nvPicPr>
        <p:blipFill>
          <a:blip r:embed="rId5"/>
          <a:stretch>
            <a:fillRect/>
          </a:stretch>
        </p:blipFill>
        <p:spPr>
          <a:xfrm>
            <a:off x="1072048" y="1716759"/>
            <a:ext cx="5238157" cy="5080279"/>
          </a:xfrm>
          <a:prstGeom prst="rect">
            <a:avLst/>
          </a:prstGeom>
          <a:ln>
            <a:solidFill>
              <a:srgbClr val="FF0000"/>
            </a:solidFill>
          </a:ln>
        </p:spPr>
      </p:pic>
      <p:sp>
        <p:nvSpPr>
          <p:cNvPr id="9" name="Footer Placeholder 2">
            <a:extLst>
              <a:ext uri="{FF2B5EF4-FFF2-40B4-BE49-F238E27FC236}">
                <a16:creationId xmlns:a16="http://schemas.microsoft.com/office/drawing/2014/main" id="{B2E31C1D-F470-6DE0-BD27-4DE69656DF64}"/>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7-12-2022</a:t>
            </a:r>
            <a:endParaRPr lang="en-US" dirty="0"/>
          </a:p>
        </p:txBody>
      </p:sp>
    </p:spTree>
    <p:extLst>
      <p:ext uri="{BB962C8B-B14F-4D97-AF65-F5344CB8AC3E}">
        <p14:creationId xmlns:p14="http://schemas.microsoft.com/office/powerpoint/2010/main" val="3905748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Graphical user interface&#10;&#10;Description automatically generated with low confidence">
            <a:extLst>
              <a:ext uri="{FF2B5EF4-FFF2-40B4-BE49-F238E27FC236}">
                <a16:creationId xmlns:a16="http://schemas.microsoft.com/office/drawing/2014/main" id="{442929E1-71D1-30BE-D6C6-73DF673B4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140" y="1801005"/>
            <a:ext cx="1842937" cy="745950"/>
          </a:xfrm>
          <a:prstGeom prst="rect">
            <a:avLst/>
          </a:prstGeom>
        </p:spPr>
      </p:pic>
      <p:sp>
        <p:nvSpPr>
          <p:cNvPr id="2" name="object 2"/>
          <p:cNvSpPr/>
          <p:nvPr/>
        </p:nvSpPr>
        <p:spPr>
          <a:xfrm>
            <a:off x="854620" y="5715000"/>
            <a:ext cx="914399" cy="914399"/>
          </a:xfrm>
          <a:prstGeom prst="rect">
            <a:avLst/>
          </a:prstGeom>
          <a:blipFill>
            <a:blip r:embed="rId4" cstate="print"/>
            <a:stretch>
              <a:fillRect/>
            </a:stretch>
          </a:blipFill>
        </p:spPr>
        <p:txBody>
          <a:bodyPr wrap="square" lIns="0" tIns="0" rIns="0" bIns="0" rtlCol="0"/>
          <a:lstStyle/>
          <a:p>
            <a:endParaRPr dirty="0"/>
          </a:p>
        </p:txBody>
      </p:sp>
      <p:sp>
        <p:nvSpPr>
          <p:cNvPr id="3" name="object 3"/>
          <p:cNvSpPr txBox="1"/>
          <p:nvPr/>
        </p:nvSpPr>
        <p:spPr>
          <a:xfrm>
            <a:off x="1136967" y="457200"/>
            <a:ext cx="4584065" cy="984885"/>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Office of Chehalis Basin, Chehalis Basin Strategy</a:t>
            </a:r>
            <a:endParaRPr sz="3200" dirty="0">
              <a:latin typeface="Arial Narrow"/>
              <a:cs typeface="Arial Narrow"/>
            </a:endParaRPr>
          </a:p>
        </p:txBody>
      </p:sp>
      <p:sp>
        <p:nvSpPr>
          <p:cNvPr id="4" name="object 4"/>
          <p:cNvSpPr/>
          <p:nvPr/>
        </p:nvSpPr>
        <p:spPr>
          <a:xfrm>
            <a:off x="619125" y="2948939"/>
            <a:ext cx="1385392" cy="548639"/>
          </a:xfrm>
          <a:prstGeom prst="rect">
            <a:avLst/>
          </a:prstGeom>
          <a:blipFill>
            <a:blip r:embed="rId5" cstate="print"/>
            <a:stretch>
              <a:fillRect/>
            </a:stretch>
          </a:blipFill>
        </p:spPr>
        <p:txBody>
          <a:bodyPr wrap="square" lIns="0" tIns="0" rIns="0" bIns="0" rtlCol="0"/>
          <a:lstStyle/>
          <a:p>
            <a:endParaRPr dirty="0"/>
          </a:p>
        </p:txBody>
      </p:sp>
      <p:sp>
        <p:nvSpPr>
          <p:cNvPr id="5" name="object 5"/>
          <p:cNvSpPr/>
          <p:nvPr/>
        </p:nvSpPr>
        <p:spPr>
          <a:xfrm>
            <a:off x="4267200" y="6172200"/>
            <a:ext cx="1671318" cy="228599"/>
          </a:xfrm>
          <a:prstGeom prst="rect">
            <a:avLst/>
          </a:prstGeom>
          <a:blipFill>
            <a:blip r:embed="rId6" cstate="print"/>
            <a:stretch>
              <a:fillRect/>
            </a:stretch>
          </a:blipFill>
        </p:spPr>
        <p:txBody>
          <a:bodyPr wrap="square" lIns="0" tIns="0" rIns="0" bIns="0" rtlCol="0"/>
          <a:lstStyle/>
          <a:p>
            <a:endParaRPr dirty="0"/>
          </a:p>
        </p:txBody>
      </p:sp>
      <p:sp>
        <p:nvSpPr>
          <p:cNvPr id="6" name="object 6"/>
          <p:cNvSpPr/>
          <p:nvPr/>
        </p:nvSpPr>
        <p:spPr>
          <a:xfrm>
            <a:off x="2133600" y="2873447"/>
            <a:ext cx="1285875" cy="548640"/>
          </a:xfrm>
          <a:prstGeom prst="rect">
            <a:avLst/>
          </a:prstGeom>
          <a:blipFill>
            <a:blip r:embed="rId7" cstate="print"/>
            <a:stretch>
              <a:fillRect/>
            </a:stretch>
          </a:blipFill>
        </p:spPr>
        <p:txBody>
          <a:bodyPr wrap="square" lIns="0" tIns="0" rIns="0" bIns="0" rtlCol="0"/>
          <a:lstStyle/>
          <a:p>
            <a:endParaRPr dirty="0"/>
          </a:p>
        </p:txBody>
      </p:sp>
      <p:sp>
        <p:nvSpPr>
          <p:cNvPr id="7" name="object 7"/>
          <p:cNvSpPr/>
          <p:nvPr/>
        </p:nvSpPr>
        <p:spPr>
          <a:xfrm>
            <a:off x="2209800" y="3698711"/>
            <a:ext cx="897667" cy="914397"/>
          </a:xfrm>
          <a:prstGeom prst="rect">
            <a:avLst/>
          </a:prstGeom>
          <a:blipFill>
            <a:blip r:embed="rId8" cstate="print"/>
            <a:stretch>
              <a:fillRect/>
            </a:stretch>
          </a:blipFill>
        </p:spPr>
        <p:txBody>
          <a:bodyPr wrap="square" lIns="0" tIns="0" rIns="0" bIns="0" rtlCol="0"/>
          <a:lstStyle/>
          <a:p>
            <a:endParaRPr dirty="0"/>
          </a:p>
        </p:txBody>
      </p:sp>
      <p:sp>
        <p:nvSpPr>
          <p:cNvPr id="8" name="object 8"/>
          <p:cNvSpPr/>
          <p:nvPr/>
        </p:nvSpPr>
        <p:spPr>
          <a:xfrm>
            <a:off x="847305" y="3627120"/>
            <a:ext cx="929039" cy="914399"/>
          </a:xfrm>
          <a:prstGeom prst="rect">
            <a:avLst/>
          </a:prstGeom>
          <a:blipFill>
            <a:blip r:embed="rId9" cstate="print"/>
            <a:stretch>
              <a:fillRect/>
            </a:stretch>
          </a:blipFill>
        </p:spPr>
        <p:txBody>
          <a:bodyPr wrap="square" lIns="0" tIns="0" rIns="0" bIns="0" rtlCol="0"/>
          <a:lstStyle/>
          <a:p>
            <a:endParaRPr dirty="0"/>
          </a:p>
        </p:txBody>
      </p:sp>
      <p:sp>
        <p:nvSpPr>
          <p:cNvPr id="9" name="object 9"/>
          <p:cNvSpPr/>
          <p:nvPr/>
        </p:nvSpPr>
        <p:spPr>
          <a:xfrm>
            <a:off x="6980421" y="3842933"/>
            <a:ext cx="2061400" cy="457199"/>
          </a:xfrm>
          <a:prstGeom prst="rect">
            <a:avLst/>
          </a:prstGeom>
          <a:blipFill>
            <a:blip r:embed="rId10" cstate="print"/>
            <a:stretch>
              <a:fillRect/>
            </a:stretch>
          </a:blipFill>
        </p:spPr>
        <p:txBody>
          <a:bodyPr wrap="square" lIns="0" tIns="0" rIns="0" bIns="0" rtlCol="0"/>
          <a:lstStyle/>
          <a:p>
            <a:endParaRPr dirty="0"/>
          </a:p>
        </p:txBody>
      </p:sp>
      <p:sp>
        <p:nvSpPr>
          <p:cNvPr id="10" name="object 10"/>
          <p:cNvSpPr/>
          <p:nvPr/>
        </p:nvSpPr>
        <p:spPr>
          <a:xfrm>
            <a:off x="846456" y="1905000"/>
            <a:ext cx="930717" cy="914399"/>
          </a:xfrm>
          <a:prstGeom prst="rect">
            <a:avLst/>
          </a:prstGeom>
          <a:blipFill>
            <a:blip r:embed="rId11" cstate="print"/>
            <a:stretch>
              <a:fillRect/>
            </a:stretch>
          </a:blipFill>
        </p:spPr>
        <p:txBody>
          <a:bodyPr wrap="square" lIns="0" tIns="0" rIns="0" bIns="0" rtlCol="0"/>
          <a:lstStyle/>
          <a:p>
            <a:endParaRPr dirty="0"/>
          </a:p>
        </p:txBody>
      </p:sp>
      <p:sp>
        <p:nvSpPr>
          <p:cNvPr id="11" name="object 11"/>
          <p:cNvSpPr/>
          <p:nvPr/>
        </p:nvSpPr>
        <p:spPr>
          <a:xfrm>
            <a:off x="1793869" y="1682558"/>
            <a:ext cx="1142999" cy="1005831"/>
          </a:xfrm>
          <a:prstGeom prst="rect">
            <a:avLst/>
          </a:prstGeom>
          <a:blipFill>
            <a:blip r:embed="rId12" cstate="print"/>
            <a:stretch>
              <a:fillRect/>
            </a:stretch>
          </a:blipFill>
        </p:spPr>
        <p:txBody>
          <a:bodyPr wrap="square" lIns="0" tIns="0" rIns="0" bIns="0" rtlCol="0"/>
          <a:lstStyle/>
          <a:p>
            <a:endParaRPr dirty="0"/>
          </a:p>
        </p:txBody>
      </p:sp>
      <p:sp>
        <p:nvSpPr>
          <p:cNvPr id="12" name="object 12"/>
          <p:cNvSpPr/>
          <p:nvPr/>
        </p:nvSpPr>
        <p:spPr>
          <a:xfrm>
            <a:off x="637022" y="4671060"/>
            <a:ext cx="1349587" cy="914399"/>
          </a:xfrm>
          <a:prstGeom prst="rect">
            <a:avLst/>
          </a:prstGeom>
          <a:blipFill>
            <a:blip r:embed="rId13" cstate="print"/>
            <a:stretch>
              <a:fillRect/>
            </a:stretch>
          </a:blipFill>
        </p:spPr>
        <p:txBody>
          <a:bodyPr wrap="square" lIns="0" tIns="0" rIns="0" bIns="0" rtlCol="0"/>
          <a:lstStyle/>
          <a:p>
            <a:endParaRPr dirty="0"/>
          </a:p>
        </p:txBody>
      </p:sp>
      <p:sp>
        <p:nvSpPr>
          <p:cNvPr id="13" name="object 13"/>
          <p:cNvSpPr/>
          <p:nvPr/>
        </p:nvSpPr>
        <p:spPr>
          <a:xfrm>
            <a:off x="2057400" y="4889741"/>
            <a:ext cx="1263048" cy="548634"/>
          </a:xfrm>
          <a:prstGeom prst="rect">
            <a:avLst/>
          </a:prstGeom>
          <a:blipFill>
            <a:blip r:embed="rId14" cstate="print"/>
            <a:stretch>
              <a:fillRect/>
            </a:stretch>
          </a:blipFill>
        </p:spPr>
        <p:txBody>
          <a:bodyPr wrap="square" lIns="0" tIns="0" rIns="0" bIns="0" rtlCol="0"/>
          <a:lstStyle/>
          <a:p>
            <a:endParaRPr dirty="0"/>
          </a:p>
        </p:txBody>
      </p:sp>
      <p:sp>
        <p:nvSpPr>
          <p:cNvPr id="14" name="object 14"/>
          <p:cNvSpPr/>
          <p:nvPr/>
        </p:nvSpPr>
        <p:spPr>
          <a:xfrm>
            <a:off x="5943600" y="5867400"/>
            <a:ext cx="3045345" cy="457199"/>
          </a:xfrm>
          <a:prstGeom prst="rect">
            <a:avLst/>
          </a:prstGeom>
          <a:blipFill>
            <a:blip r:embed="rId15" cstate="print"/>
            <a:stretch>
              <a:fillRect/>
            </a:stretch>
          </a:blipFill>
        </p:spPr>
        <p:txBody>
          <a:bodyPr wrap="square" lIns="0" tIns="0" rIns="0" bIns="0" rtlCol="0"/>
          <a:lstStyle/>
          <a:p>
            <a:endParaRPr dirty="0"/>
          </a:p>
        </p:txBody>
      </p:sp>
      <p:sp>
        <p:nvSpPr>
          <p:cNvPr id="15" name="object 15"/>
          <p:cNvSpPr/>
          <p:nvPr/>
        </p:nvSpPr>
        <p:spPr>
          <a:xfrm>
            <a:off x="2199324" y="5698925"/>
            <a:ext cx="658415" cy="914399"/>
          </a:xfrm>
          <a:prstGeom prst="rect">
            <a:avLst/>
          </a:prstGeom>
          <a:blipFill>
            <a:blip r:embed="rId16" cstate="print"/>
            <a:stretch>
              <a:fillRect/>
            </a:stretch>
          </a:blipFill>
        </p:spPr>
        <p:txBody>
          <a:bodyPr wrap="square" lIns="0" tIns="0" rIns="0" bIns="0" rtlCol="0"/>
          <a:lstStyle/>
          <a:p>
            <a:endParaRPr dirty="0"/>
          </a:p>
        </p:txBody>
      </p:sp>
      <p:sp>
        <p:nvSpPr>
          <p:cNvPr id="16" name="object 16"/>
          <p:cNvSpPr/>
          <p:nvPr/>
        </p:nvSpPr>
        <p:spPr>
          <a:xfrm>
            <a:off x="3208876" y="1676087"/>
            <a:ext cx="1188231" cy="822959"/>
          </a:xfrm>
          <a:prstGeom prst="rect">
            <a:avLst/>
          </a:prstGeom>
          <a:blipFill>
            <a:blip r:embed="rId17" cstate="print"/>
            <a:stretch>
              <a:fillRect/>
            </a:stretch>
          </a:blipFill>
        </p:spPr>
        <p:txBody>
          <a:bodyPr wrap="square" lIns="0" tIns="0" rIns="0" bIns="0" rtlCol="0"/>
          <a:lstStyle/>
          <a:p>
            <a:endParaRPr dirty="0"/>
          </a:p>
        </p:txBody>
      </p:sp>
      <p:sp>
        <p:nvSpPr>
          <p:cNvPr id="17" name="object 17"/>
          <p:cNvSpPr/>
          <p:nvPr/>
        </p:nvSpPr>
        <p:spPr>
          <a:xfrm>
            <a:off x="5222103" y="5440358"/>
            <a:ext cx="2031248" cy="457199"/>
          </a:xfrm>
          <a:prstGeom prst="rect">
            <a:avLst/>
          </a:prstGeom>
          <a:blipFill>
            <a:blip r:embed="rId18" cstate="print"/>
            <a:stretch>
              <a:fillRect/>
            </a:stretch>
          </a:blipFill>
        </p:spPr>
        <p:txBody>
          <a:bodyPr wrap="square" lIns="0" tIns="0" rIns="0" bIns="0" rtlCol="0"/>
          <a:lstStyle/>
          <a:p>
            <a:endParaRPr dirty="0"/>
          </a:p>
        </p:txBody>
      </p:sp>
      <p:sp>
        <p:nvSpPr>
          <p:cNvPr id="18" name="object 18"/>
          <p:cNvSpPr/>
          <p:nvPr/>
        </p:nvSpPr>
        <p:spPr>
          <a:xfrm>
            <a:off x="6096000" y="3352801"/>
            <a:ext cx="1678779" cy="457199"/>
          </a:xfrm>
          <a:prstGeom prst="rect">
            <a:avLst/>
          </a:prstGeom>
          <a:blipFill>
            <a:blip r:embed="rId19" cstate="print"/>
            <a:stretch>
              <a:fillRect/>
            </a:stretch>
          </a:blipFill>
        </p:spPr>
        <p:txBody>
          <a:bodyPr wrap="square" lIns="0" tIns="0" rIns="0" bIns="0" rtlCol="0"/>
          <a:lstStyle/>
          <a:p>
            <a:endParaRPr dirty="0"/>
          </a:p>
        </p:txBody>
      </p:sp>
      <p:sp>
        <p:nvSpPr>
          <p:cNvPr id="19" name="object 19"/>
          <p:cNvSpPr/>
          <p:nvPr/>
        </p:nvSpPr>
        <p:spPr>
          <a:xfrm>
            <a:off x="5920581" y="4300132"/>
            <a:ext cx="1042872" cy="652868"/>
          </a:xfrm>
          <a:prstGeom prst="rect">
            <a:avLst/>
          </a:prstGeom>
          <a:blipFill>
            <a:blip r:embed="rId20" cstate="print"/>
            <a:stretch>
              <a:fillRect/>
            </a:stretch>
          </a:blipFill>
        </p:spPr>
        <p:txBody>
          <a:bodyPr wrap="square" lIns="0" tIns="0" rIns="0" bIns="0" rtlCol="0"/>
          <a:lstStyle/>
          <a:p>
            <a:endParaRPr dirty="0"/>
          </a:p>
        </p:txBody>
      </p:sp>
      <p:sp>
        <p:nvSpPr>
          <p:cNvPr id="20" name="object 20"/>
          <p:cNvSpPr/>
          <p:nvPr/>
        </p:nvSpPr>
        <p:spPr>
          <a:xfrm>
            <a:off x="7315200" y="2397653"/>
            <a:ext cx="921952" cy="914399"/>
          </a:xfrm>
          <a:prstGeom prst="rect">
            <a:avLst/>
          </a:prstGeom>
          <a:blipFill>
            <a:blip r:embed="rId21" cstate="print"/>
            <a:stretch>
              <a:fillRect/>
            </a:stretch>
          </a:blipFill>
        </p:spPr>
        <p:txBody>
          <a:bodyPr wrap="square" lIns="0" tIns="0" rIns="0" bIns="0" rtlCol="0"/>
          <a:lstStyle/>
          <a:p>
            <a:endParaRPr dirty="0"/>
          </a:p>
        </p:txBody>
      </p:sp>
      <p:sp>
        <p:nvSpPr>
          <p:cNvPr id="21" name="object 21"/>
          <p:cNvSpPr/>
          <p:nvPr/>
        </p:nvSpPr>
        <p:spPr>
          <a:xfrm>
            <a:off x="8295989" y="1737360"/>
            <a:ext cx="806502" cy="1082039"/>
          </a:xfrm>
          <a:prstGeom prst="rect">
            <a:avLst/>
          </a:prstGeom>
          <a:blipFill>
            <a:blip r:embed="rId22" cstate="print"/>
            <a:stretch>
              <a:fillRect/>
            </a:stretch>
          </a:blipFill>
        </p:spPr>
        <p:txBody>
          <a:bodyPr wrap="square" lIns="0" tIns="0" rIns="0" bIns="0" rtlCol="0"/>
          <a:lstStyle/>
          <a:p>
            <a:endParaRPr dirty="0"/>
          </a:p>
        </p:txBody>
      </p:sp>
      <p:sp>
        <p:nvSpPr>
          <p:cNvPr id="22" name="object 22"/>
          <p:cNvSpPr/>
          <p:nvPr/>
        </p:nvSpPr>
        <p:spPr>
          <a:xfrm>
            <a:off x="3778130" y="2715552"/>
            <a:ext cx="2111614" cy="1601115"/>
          </a:xfrm>
          <a:prstGeom prst="rect">
            <a:avLst/>
          </a:prstGeom>
          <a:blipFill>
            <a:blip r:embed="rId23" cstate="print"/>
            <a:stretch>
              <a:fillRect/>
            </a:stretch>
          </a:blipFill>
        </p:spPr>
        <p:txBody>
          <a:bodyPr wrap="square" lIns="0" tIns="0" rIns="0" bIns="0" rtlCol="0"/>
          <a:lstStyle/>
          <a:p>
            <a:endParaRPr dirty="0"/>
          </a:p>
        </p:txBody>
      </p:sp>
      <p:sp>
        <p:nvSpPr>
          <p:cNvPr id="23" name="object 23"/>
          <p:cNvSpPr/>
          <p:nvPr/>
        </p:nvSpPr>
        <p:spPr>
          <a:xfrm>
            <a:off x="4258049" y="5050188"/>
            <a:ext cx="865088" cy="952712"/>
          </a:xfrm>
          <a:prstGeom prst="rect">
            <a:avLst/>
          </a:prstGeom>
          <a:blipFill>
            <a:blip r:embed="rId24" cstate="print"/>
            <a:stretch>
              <a:fillRect/>
            </a:stretch>
          </a:blipFill>
        </p:spPr>
        <p:txBody>
          <a:bodyPr wrap="square" lIns="0" tIns="0" rIns="0" bIns="0" rtlCol="0"/>
          <a:lstStyle/>
          <a:p>
            <a:endParaRPr dirty="0"/>
          </a:p>
        </p:txBody>
      </p:sp>
      <p:sp>
        <p:nvSpPr>
          <p:cNvPr id="24" name="object 24"/>
          <p:cNvSpPr/>
          <p:nvPr/>
        </p:nvSpPr>
        <p:spPr>
          <a:xfrm>
            <a:off x="70866" y="6248400"/>
            <a:ext cx="691133" cy="548639"/>
          </a:xfrm>
          <a:prstGeom prst="rect">
            <a:avLst/>
          </a:prstGeom>
          <a:blipFill>
            <a:blip r:embed="rId25" cstate="print"/>
            <a:stretch>
              <a:fillRect/>
            </a:stretch>
          </a:blipFill>
        </p:spPr>
        <p:txBody>
          <a:bodyPr wrap="square" lIns="0" tIns="0" rIns="0" bIns="0" rtlCol="0"/>
          <a:lstStyle/>
          <a:p>
            <a:endParaRPr dirty="0"/>
          </a:p>
        </p:txBody>
      </p:sp>
      <p:pic>
        <p:nvPicPr>
          <p:cNvPr id="27" name="Picture 2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690593" y="1737523"/>
            <a:ext cx="806502" cy="822960"/>
          </a:xfrm>
          <a:prstGeom prst="rect">
            <a:avLst/>
          </a:prstGeom>
        </p:spPr>
      </p:pic>
      <p:pic>
        <p:nvPicPr>
          <p:cNvPr id="32" name="Picture 3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13618" y="5581782"/>
            <a:ext cx="993915" cy="914400"/>
          </a:xfrm>
          <a:prstGeom prst="rect">
            <a:avLst/>
          </a:prstGeom>
        </p:spPr>
      </p:pic>
      <p:sp>
        <p:nvSpPr>
          <p:cNvPr id="33" name="object 2"/>
          <p:cNvSpPr/>
          <p:nvPr/>
        </p:nvSpPr>
        <p:spPr>
          <a:xfrm>
            <a:off x="879470" y="5695816"/>
            <a:ext cx="914399" cy="914399"/>
          </a:xfrm>
          <a:prstGeom prst="rect">
            <a:avLst/>
          </a:prstGeom>
          <a:blipFill>
            <a:blip r:embed="rId4" cstate="print"/>
            <a:stretch>
              <a:fillRect/>
            </a:stretch>
          </a:blipFill>
        </p:spPr>
        <p:txBody>
          <a:bodyPr wrap="square" lIns="0" tIns="0" rIns="0" bIns="0" rtlCol="0"/>
          <a:lstStyle/>
          <a:p>
            <a:endParaRPr dirty="0"/>
          </a:p>
        </p:txBody>
      </p:sp>
      <p:pic>
        <p:nvPicPr>
          <p:cNvPr id="35" name="Picture 3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137240" y="5664299"/>
            <a:ext cx="993915" cy="914400"/>
          </a:xfrm>
          <a:prstGeom prst="rect">
            <a:avLst/>
          </a:prstGeom>
        </p:spPr>
      </p:pic>
      <p:sp>
        <p:nvSpPr>
          <p:cNvPr id="36" name="Slide Number Placeholder 12">
            <a:extLst>
              <a:ext uri="{FF2B5EF4-FFF2-40B4-BE49-F238E27FC236}">
                <a16:creationId xmlns:a16="http://schemas.microsoft.com/office/drawing/2014/main" id="{04318785-7D2E-DB2B-53DE-256493044D1F}"/>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15</a:t>
            </a:fld>
            <a:r>
              <a:rPr lang="en-US" spc="-5" dirty="0"/>
              <a:t> of 18</a:t>
            </a:r>
          </a:p>
        </p:txBody>
      </p:sp>
      <p:pic>
        <p:nvPicPr>
          <p:cNvPr id="31" name="Graphic 30">
            <a:extLst>
              <a:ext uri="{FF2B5EF4-FFF2-40B4-BE49-F238E27FC236}">
                <a16:creationId xmlns:a16="http://schemas.microsoft.com/office/drawing/2014/main" id="{9870EDDE-F671-6D4B-AA4F-7E1AAD77902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168955" y="5164604"/>
            <a:ext cx="819990" cy="626596"/>
          </a:xfrm>
          <a:prstGeom prst="rect">
            <a:avLst/>
          </a:prstGeom>
        </p:spPr>
      </p:pic>
      <p:pic>
        <p:nvPicPr>
          <p:cNvPr id="43" name="Picture 42">
            <a:extLst>
              <a:ext uri="{FF2B5EF4-FFF2-40B4-BE49-F238E27FC236}">
                <a16:creationId xmlns:a16="http://schemas.microsoft.com/office/drawing/2014/main" id="{A6579E43-B0AD-B86D-AF2B-2DA2E8D1072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429000" y="4511668"/>
            <a:ext cx="2255652" cy="349262"/>
          </a:xfrm>
          <a:prstGeom prst="rect">
            <a:avLst/>
          </a:prstGeom>
        </p:spPr>
      </p:pic>
      <p:pic>
        <p:nvPicPr>
          <p:cNvPr id="37" name="Graphic 36">
            <a:extLst>
              <a:ext uri="{FF2B5EF4-FFF2-40B4-BE49-F238E27FC236}">
                <a16:creationId xmlns:a16="http://schemas.microsoft.com/office/drawing/2014/main" id="{7B01F2A2-E1E1-A3B2-2647-2DEB209EE102}"/>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599319" y="152400"/>
            <a:ext cx="2389626" cy="700216"/>
          </a:xfrm>
          <a:prstGeom prst="rect">
            <a:avLst/>
          </a:prstGeom>
        </p:spPr>
      </p:pic>
      <p:graphicFrame>
        <p:nvGraphicFramePr>
          <p:cNvPr id="40" name="Table 39">
            <a:extLst>
              <a:ext uri="{FF2B5EF4-FFF2-40B4-BE49-F238E27FC236}">
                <a16:creationId xmlns:a16="http://schemas.microsoft.com/office/drawing/2014/main" id="{FFA7F1B6-01A3-C316-4ED1-AD87EEA9B3F8}"/>
              </a:ext>
            </a:extLst>
          </p:cNvPr>
          <p:cNvGraphicFramePr>
            <a:graphicFrameLocks noGrp="1"/>
          </p:cNvGraphicFramePr>
          <p:nvPr>
            <p:extLst>
              <p:ext uri="{D42A27DB-BD31-4B8C-83A1-F6EECF244321}">
                <p14:modId xmlns:p14="http://schemas.microsoft.com/office/powerpoint/2010/main" val="3474250858"/>
              </p:ext>
            </p:extLst>
          </p:nvPr>
        </p:nvGraphicFramePr>
        <p:xfrm>
          <a:off x="6602720" y="807307"/>
          <a:ext cx="2386226" cy="685800"/>
        </p:xfrm>
        <a:graphic>
          <a:graphicData uri="http://schemas.openxmlformats.org/drawingml/2006/table">
            <a:tbl>
              <a:tblPr>
                <a:tableStyleId>{5C22544A-7EE6-4342-B048-85BDC9FD1C3A}</a:tableStyleId>
              </a:tblPr>
              <a:tblGrid>
                <a:gridCol w="1193113">
                  <a:extLst>
                    <a:ext uri="{9D8B030D-6E8A-4147-A177-3AD203B41FA5}">
                      <a16:colId xmlns:a16="http://schemas.microsoft.com/office/drawing/2014/main" val="120013491"/>
                    </a:ext>
                  </a:extLst>
                </a:gridCol>
                <a:gridCol w="1193113">
                  <a:extLst>
                    <a:ext uri="{9D8B030D-6E8A-4147-A177-3AD203B41FA5}">
                      <a16:colId xmlns:a16="http://schemas.microsoft.com/office/drawing/2014/main" val="1877554553"/>
                    </a:ext>
                  </a:extLst>
                </a:gridCol>
              </a:tblGrid>
              <a:tr h="371118">
                <a:tc>
                  <a:txBody>
                    <a:bodyPr/>
                    <a:lstStyle/>
                    <a:p>
                      <a:pPr algn="ctr"/>
                      <a:r>
                        <a:rPr lang="en-US" sz="1100" dirty="0"/>
                        <a:t>Office of Chehalis Basin</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100" dirty="0"/>
                        <a:t>Chehalis Basin Board</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992933649"/>
                  </a:ext>
                </a:extLst>
              </a:tr>
              <a:tr h="225322">
                <a:tc gridSpan="2">
                  <a:txBody>
                    <a:bodyPr/>
                    <a:lstStyle/>
                    <a:p>
                      <a:pPr algn="ctr"/>
                      <a:r>
                        <a:rPr lang="en-US" sz="1100" dirty="0">
                          <a:hlinkClick r:id="rId33"/>
                        </a:rPr>
                        <a:t>https://chehalisbasinstrategy.com/</a:t>
                      </a:r>
                      <a:endParaRPr lang="en-US" sz="1100" dirty="0"/>
                    </a:p>
                  </a:txBody>
                  <a:tcPr>
                    <a:solidFill>
                      <a:schemeClr val="bg1"/>
                    </a:solid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pic>
        <p:nvPicPr>
          <p:cNvPr id="29" name="Picture 28" descr="Text&#10;&#10;Description automatically generated">
            <a:extLst>
              <a:ext uri="{FF2B5EF4-FFF2-40B4-BE49-F238E27FC236}">
                <a16:creationId xmlns:a16="http://schemas.microsoft.com/office/drawing/2014/main" id="{D5E3C5C5-60FB-709C-8FB2-628AF101CDA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870685" y="4981005"/>
            <a:ext cx="2179988" cy="505395"/>
          </a:xfrm>
          <a:prstGeom prst="rect">
            <a:avLst/>
          </a:prstGeom>
        </p:spPr>
      </p:pic>
      <p:sp>
        <p:nvSpPr>
          <p:cNvPr id="38" name="Footer Placeholder 2">
            <a:extLst>
              <a:ext uri="{FF2B5EF4-FFF2-40B4-BE49-F238E27FC236}">
                <a16:creationId xmlns:a16="http://schemas.microsoft.com/office/drawing/2014/main" id="{2806D4B3-7EB1-F38C-5757-2CBEF7058C6C}"/>
              </a:ext>
            </a:extLst>
          </p:cNvPr>
          <p:cNvSpPr>
            <a:spLocks noGrp="1"/>
          </p:cNvSpPr>
          <p:nvPr>
            <p:ph type="ftr" sz="quarter" idx="5"/>
          </p:nvPr>
        </p:nvSpPr>
        <p:spPr>
          <a:xfrm>
            <a:off x="4114800" y="6461546"/>
            <a:ext cx="850009" cy="215444"/>
          </a:xfrm>
        </p:spPr>
        <p:txBody>
          <a:bodyPr/>
          <a:lstStyle/>
          <a:p>
            <a:pPr marL="12700"/>
            <a:r>
              <a:rPr lang="en-US" spc="5" dirty="0"/>
              <a:t>7-12-2022</a:t>
            </a:r>
            <a:endParaRPr lang="en-US" dirty="0"/>
          </a:p>
        </p:txBody>
      </p:sp>
      <p:pic>
        <p:nvPicPr>
          <p:cNvPr id="26" name="Picture 25" descr="Text&#10;&#10;Description automatically generated with medium confidence">
            <a:extLst>
              <a:ext uri="{FF2B5EF4-FFF2-40B4-BE49-F238E27FC236}">
                <a16:creationId xmlns:a16="http://schemas.microsoft.com/office/drawing/2014/main" id="{780B4309-4277-57EC-A84A-F2CD00364F8D}"/>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127044" y="4412499"/>
            <a:ext cx="1861902" cy="418274"/>
          </a:xfrm>
          <a:prstGeom prst="rect">
            <a:avLst/>
          </a:prstGeom>
        </p:spPr>
      </p:pic>
    </p:spTree>
    <p:extLst>
      <p:ext uri="{BB962C8B-B14F-4D97-AF65-F5344CB8AC3E}">
        <p14:creationId xmlns:p14="http://schemas.microsoft.com/office/powerpoint/2010/main" val="2829605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Looking Ahead</a:t>
            </a:r>
            <a:endParaRPr sz="3200" dirty="0">
              <a:latin typeface="Arial Narrow"/>
              <a:cs typeface="Arial Narrow"/>
            </a:endParaRPr>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8684260" cy="3693319"/>
          </a:xfrm>
          <a:prstGeom prst="rect">
            <a:avLst/>
          </a:prstGeom>
        </p:spPr>
        <p:txBody>
          <a:bodyPr vert="horz" wrap="square" lIns="0" tIns="0" rIns="0" bIns="0" rtlCol="0">
            <a:spAutoFit/>
          </a:bodyPr>
          <a:lstStyle/>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Proposed Flood Retention Facility – </a:t>
            </a:r>
            <a:r>
              <a:rPr lang="en-US" sz="1600" dirty="0">
                <a:solidFill>
                  <a:srgbClr val="303030"/>
                </a:solidFill>
                <a:latin typeface="Arial" panose="020B0604020202020204" pitchFamily="34" charset="0"/>
                <a:cs typeface="Arial" panose="020B0604020202020204" pitchFamily="34" charset="0"/>
              </a:rPr>
              <a:t>DRAFT EISs were issued February 2020 (SEPA) and September 2020 (NEPA).  Chehalis River Basin Flood Control Zone District (project proponent) working diligently to provide refinements and clarifications for FINAL EIS. Final EISs are currently scheduled for release in late 2022/early 2023. </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Local Projects – </a:t>
            </a:r>
            <a:r>
              <a:rPr lang="en-US" sz="1600" dirty="0">
                <a:solidFill>
                  <a:srgbClr val="303030"/>
                </a:solidFill>
                <a:latin typeface="Arial" panose="020B0604020202020204" pitchFamily="34" charset="0"/>
                <a:cs typeface="Arial" panose="020B0604020202020204" pitchFamily="34" charset="0"/>
              </a:rPr>
              <a:t>2023-25 call for local projects issued June 30, 2022 (due 8/03/2022).</a:t>
            </a:r>
          </a:p>
          <a:p>
            <a:pPr marL="469900" lvl="1">
              <a:buClr>
                <a:schemeClr val="tx1"/>
              </a:buClr>
              <a:buSzPct val="100000"/>
              <a:tabLst>
                <a:tab pos="355600" algn="l"/>
              </a:tabLst>
            </a:pPr>
            <a:r>
              <a:rPr lang="en-US" sz="1600" dirty="0">
                <a:solidFill>
                  <a:srgbClr val="303030"/>
                </a:solidFill>
                <a:latin typeface="Arial" panose="020B0604020202020204" pitchFamily="34" charset="0"/>
                <a:cs typeface="Arial" panose="020B0604020202020204" pitchFamily="34" charset="0"/>
                <a:hlinkClick r:id="rId4"/>
              </a:rPr>
              <a:t>https://www.ezview.wa.gov/site/alias__1492/37773/2023-25-local-projects-recruitment-process.aspx</a:t>
            </a: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12700">
              <a:lnSpc>
                <a:spcPct val="100000"/>
              </a:lnSpc>
              <a:buClr>
                <a:schemeClr val="tx1"/>
              </a:buClr>
              <a:buSzPct val="100000"/>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Sign-Up For Email Gage Alerts – </a:t>
            </a:r>
            <a:r>
              <a:rPr lang="en-US" sz="1600" dirty="0">
                <a:solidFill>
                  <a:srgbClr val="303030"/>
                </a:solidFill>
                <a:latin typeface="Arial" panose="020B0604020202020204" pitchFamily="34" charset="0"/>
                <a:cs typeface="Arial" panose="020B0604020202020204" pitchFamily="34" charset="0"/>
                <a:hlinkClick r:id="rId5"/>
              </a:rPr>
              <a:t>www.chehalisriverflood.com</a:t>
            </a: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sz="1600" dirty="0">
              <a:latin typeface="Arial" panose="020B0604020202020204" pitchFamily="34" charset="0"/>
              <a:cs typeface="Arial" panose="020B0604020202020204" pitchFamily="34" charset="0"/>
            </a:endParaRPr>
          </a:p>
        </p:txBody>
      </p:sp>
      <p:sp>
        <p:nvSpPr>
          <p:cNvPr id="8" name="Slide Number Placeholder 12">
            <a:extLst>
              <a:ext uri="{FF2B5EF4-FFF2-40B4-BE49-F238E27FC236}">
                <a16:creationId xmlns:a16="http://schemas.microsoft.com/office/drawing/2014/main" id="{1B09A29A-C999-C9F1-CF70-EA35A21BC82B}"/>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16</a:t>
            </a:fld>
            <a:r>
              <a:rPr lang="en-US" spc="-5" dirty="0"/>
              <a:t> of 18</a:t>
            </a:r>
          </a:p>
        </p:txBody>
      </p:sp>
      <p:sp>
        <p:nvSpPr>
          <p:cNvPr id="10" name="Footer Placeholder 2">
            <a:extLst>
              <a:ext uri="{FF2B5EF4-FFF2-40B4-BE49-F238E27FC236}">
                <a16:creationId xmlns:a16="http://schemas.microsoft.com/office/drawing/2014/main" id="{38B941BE-54AA-09B8-1CB3-FD2323E7BD2F}"/>
              </a:ext>
            </a:extLst>
          </p:cNvPr>
          <p:cNvSpPr>
            <a:spLocks noGrp="1"/>
          </p:cNvSpPr>
          <p:nvPr>
            <p:ph type="ftr" sz="quarter" idx="5"/>
          </p:nvPr>
        </p:nvSpPr>
        <p:spPr>
          <a:xfrm>
            <a:off x="4114800" y="6461546"/>
            <a:ext cx="850009" cy="215444"/>
          </a:xfrm>
        </p:spPr>
        <p:txBody>
          <a:bodyPr/>
          <a:lstStyle/>
          <a:p>
            <a:pPr marL="12700"/>
            <a:r>
              <a:rPr lang="en-US" spc="5" dirty="0"/>
              <a:t>7-12-2022</a:t>
            </a:r>
            <a:endParaRPr lang="en-US" dirty="0"/>
          </a:p>
        </p:txBody>
      </p:sp>
      <p:grpSp>
        <p:nvGrpSpPr>
          <p:cNvPr id="11" name="Group 10">
            <a:extLst>
              <a:ext uri="{FF2B5EF4-FFF2-40B4-BE49-F238E27FC236}">
                <a16:creationId xmlns:a16="http://schemas.microsoft.com/office/drawing/2014/main" id="{A19E1032-04A8-266D-F656-4344AB84C919}"/>
              </a:ext>
            </a:extLst>
          </p:cNvPr>
          <p:cNvGrpSpPr/>
          <p:nvPr/>
        </p:nvGrpSpPr>
        <p:grpSpPr>
          <a:xfrm>
            <a:off x="6656251" y="5187525"/>
            <a:ext cx="1836161" cy="1137075"/>
            <a:chOff x="6397690" y="172862"/>
            <a:chExt cx="1836161" cy="1137075"/>
          </a:xfrm>
        </p:grpSpPr>
        <p:pic>
          <p:nvPicPr>
            <p:cNvPr id="12" name="Picture 11">
              <a:hlinkClick r:id="rId6"/>
              <a:extLst>
                <a:ext uri="{FF2B5EF4-FFF2-40B4-BE49-F238E27FC236}">
                  <a16:creationId xmlns:a16="http://schemas.microsoft.com/office/drawing/2014/main" id="{ED338262-8FDC-0F87-633D-D4C8876199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13" name="TextBox 12">
              <a:extLst>
                <a:ext uri="{FF2B5EF4-FFF2-40B4-BE49-F238E27FC236}">
                  <a16:creationId xmlns:a16="http://schemas.microsoft.com/office/drawing/2014/main" id="{091F662C-CA67-3B95-98CF-C6E7AEF06042}"/>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14" name="Connector: Curved 13">
              <a:extLst>
                <a:ext uri="{FF2B5EF4-FFF2-40B4-BE49-F238E27FC236}">
                  <a16:creationId xmlns:a16="http://schemas.microsoft.com/office/drawing/2014/main" id="{9D4E3410-DDEF-E81A-B801-C32C1B595EE0}"/>
                </a:ext>
              </a:extLst>
            </p:cNvPr>
            <p:cNvCxnSpPr>
              <a:cxnSpLocks/>
              <a:stCxn id="13" idx="1"/>
              <a:endCxn id="12"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9437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Key Contacts</a:t>
            </a:r>
            <a:endParaRPr sz="3200" dirty="0">
              <a:latin typeface="Arial Narrow"/>
              <a:cs typeface="Arial Narrow"/>
            </a:endParaRPr>
          </a:p>
        </p:txBody>
      </p:sp>
      <p:sp>
        <p:nvSpPr>
          <p:cNvPr id="3" name="object 3"/>
          <p:cNvSpPr txBox="1"/>
          <p:nvPr/>
        </p:nvSpPr>
        <p:spPr>
          <a:xfrm>
            <a:off x="2057401" y="1668614"/>
            <a:ext cx="5029200" cy="1154162"/>
          </a:xfrm>
          <a:prstGeom prst="rect">
            <a:avLst/>
          </a:prstGeom>
          <a:ln w="12699">
            <a:solidFill>
              <a:srgbClr val="B90000"/>
            </a:solidFill>
          </a:ln>
        </p:spPr>
        <p:txBody>
          <a:bodyPr vert="horz" wrap="square" lIns="0" tIns="0" rIns="0" bIns="0" rtlCol="0">
            <a:spAutoFit/>
          </a:bodyPr>
          <a:lstStyle/>
          <a:p>
            <a:pPr marL="84455">
              <a:lnSpc>
                <a:spcPts val="1800"/>
              </a:lnSpc>
            </a:pPr>
            <a:r>
              <a:rPr sz="1400" b="1" spc="-5" dirty="0">
                <a:latin typeface="Arial"/>
                <a:cs typeface="Arial"/>
              </a:rPr>
              <a:t>V</a:t>
            </a:r>
            <a:r>
              <a:rPr sz="1400" b="1" spc="5" dirty="0">
                <a:latin typeface="Arial"/>
                <a:cs typeface="Arial"/>
              </a:rPr>
              <a:t>i</a:t>
            </a:r>
            <a:r>
              <a:rPr sz="1400" b="1" spc="-5" dirty="0">
                <a:latin typeface="Arial"/>
                <a:cs typeface="Arial"/>
              </a:rPr>
              <a:t>ck</a:t>
            </a:r>
            <a:r>
              <a:rPr sz="1400" b="1" spc="5" dirty="0">
                <a:latin typeface="Arial"/>
                <a:cs typeface="Arial"/>
              </a:rPr>
              <a:t>i</a:t>
            </a:r>
            <a:r>
              <a:rPr sz="1400" b="1" dirty="0">
                <a:latin typeface="Arial"/>
                <a:cs typeface="Arial"/>
              </a:rPr>
              <a:t>e</a:t>
            </a:r>
            <a:r>
              <a:rPr sz="1400" b="1" spc="-30" dirty="0">
                <a:latin typeface="Arial"/>
                <a:cs typeface="Arial"/>
              </a:rPr>
              <a:t> </a:t>
            </a:r>
            <a:r>
              <a:rPr sz="1400" b="1" spc="-10" dirty="0">
                <a:latin typeface="Arial"/>
                <a:cs typeface="Arial"/>
              </a:rPr>
              <a:t>R</a:t>
            </a:r>
            <a:r>
              <a:rPr sz="1400" b="1" spc="-5" dirty="0">
                <a:latin typeface="Arial"/>
                <a:cs typeface="Arial"/>
              </a:rPr>
              <a:t>a</a:t>
            </a:r>
            <a:r>
              <a:rPr sz="1400" b="1" spc="5" dirty="0">
                <a:latin typeface="Arial"/>
                <a:cs typeface="Arial"/>
              </a:rPr>
              <a:t>i</a:t>
            </a:r>
            <a:r>
              <a:rPr sz="1400" b="1" spc="-10" dirty="0">
                <a:latin typeface="Arial"/>
                <a:cs typeface="Arial"/>
              </a:rPr>
              <a:t>n</a:t>
            </a:r>
            <a:r>
              <a:rPr sz="1400" b="1" spc="-5" dirty="0">
                <a:latin typeface="Arial"/>
                <a:cs typeface="Arial"/>
              </a:rPr>
              <a:t>es</a:t>
            </a:r>
            <a:r>
              <a:rPr sz="1400" b="1" dirty="0">
                <a:latin typeface="Arial"/>
                <a:cs typeface="Arial"/>
              </a:rPr>
              <a:t>,</a:t>
            </a:r>
            <a:r>
              <a:rPr sz="1400" b="1" spc="-25" dirty="0">
                <a:latin typeface="Arial"/>
                <a:cs typeface="Arial"/>
              </a:rPr>
              <a:t> </a:t>
            </a:r>
            <a:r>
              <a:rPr lang="en-US" sz="1400" b="1" i="1" spc="-25" dirty="0">
                <a:latin typeface="Arial"/>
                <a:cs typeface="Arial"/>
              </a:rPr>
              <a:t>Grays Harbor County Representative</a:t>
            </a:r>
            <a:endParaRPr sz="1400" i="1" dirty="0">
              <a:latin typeface="Arial"/>
              <a:cs typeface="Arial"/>
            </a:endParaRPr>
          </a:p>
          <a:p>
            <a:pPr marL="85090">
              <a:lnSpc>
                <a:spcPts val="1800"/>
              </a:lnSpc>
            </a:pPr>
            <a:r>
              <a:rPr lang="en-US" sz="1400" i="1" spc="-10" dirty="0">
                <a:latin typeface="Arial"/>
                <a:cs typeface="Arial"/>
              </a:rPr>
              <a:t>Chair,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30"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p>
          <a:p>
            <a:pPr marL="85090">
              <a:lnSpc>
                <a:spcPts val="1800"/>
              </a:lnSpc>
            </a:pPr>
            <a:r>
              <a:rPr lang="en-US" sz="1400" i="1" spc="-20" dirty="0">
                <a:latin typeface="Arial"/>
                <a:cs typeface="Arial"/>
              </a:rPr>
              <a:t>Chair</a:t>
            </a:r>
            <a:r>
              <a:rPr sz="1400" dirty="0">
                <a:latin typeface="Arial"/>
                <a:cs typeface="Arial"/>
              </a:rPr>
              <a:t>,</a:t>
            </a:r>
            <a:r>
              <a:rPr sz="1400" spc="-25" dirty="0">
                <a:latin typeface="Arial"/>
                <a:cs typeface="Arial"/>
              </a:rPr>
              <a:t> </a:t>
            </a:r>
            <a:r>
              <a:rPr lang="en-US" sz="1400" spc="-5" dirty="0">
                <a:latin typeface="Arial"/>
                <a:cs typeface="Arial"/>
              </a:rPr>
              <a:t>Chehalis Basin Board</a:t>
            </a:r>
            <a:endParaRPr sz="1400" dirty="0">
              <a:latin typeface="Arial"/>
              <a:cs typeface="Arial"/>
            </a:endParaRPr>
          </a:p>
          <a:p>
            <a:pPr marL="85090">
              <a:lnSpc>
                <a:spcPts val="1800"/>
              </a:lnSpc>
            </a:pPr>
            <a:r>
              <a:rPr lang="en-US" sz="1400" spc="-5" dirty="0">
                <a:latin typeface="Arial"/>
                <a:cs typeface="Arial"/>
              </a:rPr>
              <a:t>360/249-3731</a:t>
            </a:r>
          </a:p>
          <a:p>
            <a:pPr marL="85090">
              <a:lnSpc>
                <a:spcPts val="1800"/>
              </a:lnSpc>
            </a:pPr>
            <a:r>
              <a:rPr lang="en-US" sz="1400" dirty="0">
                <a:latin typeface="Arial"/>
                <a:cs typeface="Arial"/>
                <a:hlinkClick r:id="rId3"/>
              </a:rPr>
              <a:t>vraines@co.grays-harbor.wa.us</a:t>
            </a:r>
            <a:endParaRPr sz="1400" dirty="0">
              <a:latin typeface="Arial"/>
              <a:cs typeface="Arial"/>
            </a:endParaRPr>
          </a:p>
        </p:txBody>
      </p:sp>
      <p:sp>
        <p:nvSpPr>
          <p:cNvPr id="4" name="object 4"/>
          <p:cNvSpPr txBox="1"/>
          <p:nvPr/>
        </p:nvSpPr>
        <p:spPr>
          <a:xfrm>
            <a:off x="2057401" y="2953195"/>
            <a:ext cx="5029200" cy="1137299"/>
          </a:xfrm>
          <a:prstGeom prst="rect">
            <a:avLst/>
          </a:prstGeom>
          <a:ln w="12700">
            <a:solidFill>
              <a:srgbClr val="B90000"/>
            </a:solidFill>
          </a:ln>
        </p:spPr>
        <p:txBody>
          <a:bodyPr vert="horz" wrap="square" lIns="0" tIns="0" rIns="0" bIns="0" rtlCol="0">
            <a:spAutoFit/>
          </a:bodyPr>
          <a:lstStyle/>
          <a:p>
            <a:pPr marL="85090">
              <a:lnSpc>
                <a:spcPts val="1800"/>
              </a:lnSpc>
            </a:pPr>
            <a:r>
              <a:rPr lang="en-US" sz="1400" b="1" spc="-5" dirty="0">
                <a:latin typeface="Arial"/>
                <a:cs typeface="Arial"/>
              </a:rPr>
              <a:t>Edna Fund</a:t>
            </a:r>
            <a:r>
              <a:rPr lang="en-US" sz="1400" b="1" dirty="0">
                <a:latin typeface="Arial"/>
                <a:cs typeface="Arial"/>
              </a:rPr>
              <a:t>, </a:t>
            </a:r>
            <a:r>
              <a:rPr lang="en-US" sz="1400" b="1" i="1" dirty="0">
                <a:latin typeface="Arial"/>
                <a:cs typeface="Arial"/>
              </a:rPr>
              <a:t>Lewis County Representative</a:t>
            </a:r>
            <a:endParaRPr sz="1400" i="1" dirty="0">
              <a:latin typeface="Arial"/>
              <a:cs typeface="Arial"/>
            </a:endParaRPr>
          </a:p>
          <a:p>
            <a:pPr marL="85090" marR="241935">
              <a:lnSpc>
                <a:spcPts val="1800"/>
              </a:lnSpc>
            </a:pPr>
            <a:r>
              <a:rPr lang="en-US" sz="1400" i="1" spc="-10" dirty="0">
                <a:latin typeface="Arial"/>
                <a:cs typeface="Arial"/>
              </a:rPr>
              <a:t>Vice-Chair</a:t>
            </a:r>
            <a:r>
              <a:rPr lang="en-US" sz="1400" spc="-10" dirty="0">
                <a:latin typeface="Arial"/>
                <a:cs typeface="Arial"/>
              </a:rPr>
              <a:t>, Chehalis River Basin Flood Authority</a:t>
            </a:r>
          </a:p>
          <a:p>
            <a:pPr marL="85090" marR="241935">
              <a:lnSpc>
                <a:spcPts val="1800"/>
              </a:lnSpc>
            </a:pPr>
            <a:r>
              <a:rPr lang="en-US" sz="1400" i="1" spc="-10" dirty="0">
                <a:latin typeface="Arial"/>
                <a:cs typeface="Arial"/>
              </a:rPr>
              <a:t>Member, </a:t>
            </a:r>
            <a:r>
              <a:rPr lang="en-US" sz="1400" spc="-10" dirty="0">
                <a:latin typeface="Arial"/>
                <a:cs typeface="Arial"/>
              </a:rPr>
              <a:t>Chehalis Basin Board</a:t>
            </a:r>
            <a:endParaRPr lang="en-US" sz="1400" dirty="0">
              <a:latin typeface="Arial"/>
              <a:cs typeface="Arial"/>
            </a:endParaRPr>
          </a:p>
          <a:p>
            <a:pPr marL="85090" marR="241935">
              <a:lnSpc>
                <a:spcPts val="1800"/>
              </a:lnSpc>
            </a:pPr>
            <a:r>
              <a:rPr lang="en-US" sz="1400" spc="-5" dirty="0">
                <a:latin typeface="Arial"/>
                <a:cs typeface="Arial"/>
              </a:rPr>
              <a:t>3</a:t>
            </a:r>
            <a:r>
              <a:rPr sz="1400" spc="-5" dirty="0">
                <a:latin typeface="Arial"/>
                <a:cs typeface="Arial"/>
              </a:rPr>
              <a:t>60</a:t>
            </a:r>
            <a:r>
              <a:rPr sz="1400" spc="5" dirty="0">
                <a:latin typeface="Arial"/>
                <a:cs typeface="Arial"/>
              </a:rPr>
              <a:t>/</a:t>
            </a:r>
            <a:r>
              <a:rPr lang="en-US" sz="1400" spc="-5" dirty="0">
                <a:latin typeface="Arial"/>
                <a:cs typeface="Arial"/>
              </a:rPr>
              <a:t>269-7514</a:t>
            </a:r>
          </a:p>
          <a:p>
            <a:pPr marL="85090">
              <a:lnSpc>
                <a:spcPts val="1800"/>
              </a:lnSpc>
            </a:pPr>
            <a:r>
              <a:rPr lang="en-US" sz="1400" dirty="0">
                <a:latin typeface="Arial"/>
                <a:cs typeface="Arial"/>
                <a:hlinkClick r:id="rId4"/>
              </a:rPr>
              <a:t>dutch@localaccess.com</a:t>
            </a:r>
            <a:endParaRPr sz="1400" dirty="0">
              <a:latin typeface="Arial"/>
              <a:cs typeface="Arial"/>
            </a:endParaRPr>
          </a:p>
        </p:txBody>
      </p:sp>
      <p:sp>
        <p:nvSpPr>
          <p:cNvPr id="6" name="object 6"/>
          <p:cNvSpPr txBox="1"/>
          <p:nvPr/>
        </p:nvSpPr>
        <p:spPr>
          <a:xfrm>
            <a:off x="2057401" y="5257800"/>
            <a:ext cx="5029200" cy="923330"/>
          </a:xfrm>
          <a:prstGeom prst="rect">
            <a:avLst/>
          </a:prstGeom>
          <a:ln w="12700">
            <a:solidFill>
              <a:srgbClr val="B90000"/>
            </a:solidFill>
          </a:ln>
        </p:spPr>
        <p:txBody>
          <a:bodyPr vert="horz" wrap="square" lIns="0" tIns="0" rIns="0" bIns="0" rtlCol="0">
            <a:spAutoFit/>
          </a:bodyPr>
          <a:lstStyle/>
          <a:p>
            <a:pPr marL="84455">
              <a:lnSpc>
                <a:spcPts val="1800"/>
              </a:lnSpc>
            </a:pPr>
            <a:r>
              <a:rPr sz="1400" b="1" spc="-5" dirty="0">
                <a:latin typeface="Arial"/>
                <a:cs typeface="Arial"/>
              </a:rPr>
              <a:t>Sc</a:t>
            </a:r>
            <a:r>
              <a:rPr sz="1400" b="1" spc="-10" dirty="0">
                <a:latin typeface="Arial"/>
                <a:cs typeface="Arial"/>
              </a:rPr>
              <a:t>o</a:t>
            </a:r>
            <a:r>
              <a:rPr sz="1400" b="1" dirty="0">
                <a:latin typeface="Arial"/>
                <a:cs typeface="Arial"/>
              </a:rPr>
              <a:t>tt</a:t>
            </a:r>
            <a:r>
              <a:rPr sz="1400" b="1" spc="-20" dirty="0">
                <a:latin typeface="Arial"/>
                <a:cs typeface="Arial"/>
              </a:rPr>
              <a:t> </a:t>
            </a:r>
            <a:r>
              <a:rPr sz="1400" b="1" spc="-10" dirty="0">
                <a:latin typeface="Arial"/>
                <a:cs typeface="Arial"/>
              </a:rPr>
              <a:t>Bo</a:t>
            </a:r>
            <a:r>
              <a:rPr sz="1400" b="1" spc="-5" dirty="0">
                <a:latin typeface="Arial"/>
                <a:cs typeface="Arial"/>
              </a:rPr>
              <a:t>e</a:t>
            </a:r>
            <a:r>
              <a:rPr sz="1400" b="1" dirty="0">
                <a:latin typeface="Arial"/>
                <a:cs typeface="Arial"/>
              </a:rPr>
              <a:t>tt</a:t>
            </a:r>
            <a:r>
              <a:rPr sz="1400" b="1" spc="-5" dirty="0">
                <a:latin typeface="Arial"/>
                <a:cs typeface="Arial"/>
              </a:rPr>
              <a:t>c</a:t>
            </a:r>
            <a:r>
              <a:rPr sz="1400" b="1" spc="-10" dirty="0">
                <a:latin typeface="Arial"/>
                <a:cs typeface="Arial"/>
              </a:rPr>
              <a:t>h</a:t>
            </a:r>
            <a:r>
              <a:rPr sz="1400" b="1" spc="-5" dirty="0">
                <a:latin typeface="Arial"/>
                <a:cs typeface="Arial"/>
              </a:rPr>
              <a:t>e</a:t>
            </a:r>
            <a:r>
              <a:rPr sz="1400" b="1" spc="-70" dirty="0">
                <a:latin typeface="Arial"/>
                <a:cs typeface="Arial"/>
              </a:rPr>
              <a:t>r</a:t>
            </a:r>
            <a:endParaRPr sz="1400" dirty="0">
              <a:latin typeface="Arial"/>
              <a:cs typeface="Arial"/>
            </a:endParaRPr>
          </a:p>
          <a:p>
            <a:pPr marL="84455" marR="1125220">
              <a:lnSpc>
                <a:spcPts val="1800"/>
              </a:lnSpc>
            </a:pPr>
            <a:r>
              <a:rPr lang="en-US" sz="1400" i="1" spc="-10" dirty="0">
                <a:latin typeface="Arial"/>
                <a:cs typeface="Arial"/>
              </a:rPr>
              <a:t>Staff</a:t>
            </a:r>
            <a:r>
              <a:rPr lang="en-US" sz="1400" spc="-10" dirty="0">
                <a:latin typeface="Arial"/>
                <a:cs typeface="Arial"/>
              </a:rPr>
              <a:t>,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105"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endParaRPr lang="en-US" sz="1400" dirty="0">
              <a:latin typeface="Arial"/>
              <a:cs typeface="Arial"/>
            </a:endParaRPr>
          </a:p>
          <a:p>
            <a:pPr marL="84455" marR="1125220">
              <a:lnSpc>
                <a:spcPts val="1800"/>
              </a:lnSpc>
            </a:pPr>
            <a:r>
              <a:rPr sz="1400" spc="-5" dirty="0">
                <a:latin typeface="Arial"/>
                <a:cs typeface="Arial"/>
              </a:rPr>
              <a:t>360</a:t>
            </a:r>
            <a:r>
              <a:rPr sz="1400" spc="5" dirty="0">
                <a:latin typeface="Arial"/>
                <a:cs typeface="Arial"/>
              </a:rPr>
              <a:t>/</a:t>
            </a:r>
            <a:r>
              <a:rPr sz="1400" spc="-5" dirty="0">
                <a:latin typeface="Arial"/>
                <a:cs typeface="Arial"/>
              </a:rPr>
              <a:t>480</a:t>
            </a:r>
            <a:r>
              <a:rPr sz="1400" spc="-15" dirty="0">
                <a:latin typeface="Arial"/>
                <a:cs typeface="Arial"/>
              </a:rPr>
              <a:t>-</a:t>
            </a:r>
            <a:r>
              <a:rPr sz="1400" spc="-5" dirty="0">
                <a:latin typeface="Arial"/>
                <a:cs typeface="Arial"/>
              </a:rPr>
              <a:t>6</a:t>
            </a:r>
            <a:r>
              <a:rPr sz="1400" spc="-15" dirty="0">
                <a:latin typeface="Arial"/>
                <a:cs typeface="Arial"/>
              </a:rPr>
              <a:t>6</a:t>
            </a:r>
            <a:r>
              <a:rPr sz="1400" spc="-5" dirty="0">
                <a:latin typeface="Arial"/>
                <a:cs typeface="Arial"/>
              </a:rPr>
              <a:t>00</a:t>
            </a:r>
            <a:endParaRPr sz="1400" dirty="0">
              <a:latin typeface="Arial"/>
              <a:cs typeface="Arial"/>
            </a:endParaRPr>
          </a:p>
          <a:p>
            <a:pPr marL="85090">
              <a:lnSpc>
                <a:spcPts val="1800"/>
              </a:lnSpc>
            </a:pPr>
            <a:r>
              <a:rPr sz="1400" u="heavy" spc="5"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spc="5" dirty="0">
                <a:solidFill>
                  <a:srgbClr val="598BBD"/>
                </a:solidFill>
                <a:latin typeface="Arial"/>
                <a:cs typeface="Arial"/>
                <a:hlinkClick r:id="rId5"/>
              </a:rPr>
              <a:t>tt</a:t>
            </a:r>
            <a:r>
              <a:rPr sz="1400" u="heavy" spc="-15" dirty="0">
                <a:solidFill>
                  <a:srgbClr val="598BBD"/>
                </a:solidFill>
                <a:latin typeface="Arial"/>
                <a:cs typeface="Arial"/>
                <a:hlinkClick r:id="rId5"/>
              </a:rPr>
              <a:t>b</a:t>
            </a:r>
            <a:r>
              <a:rPr sz="1400" u="heavy" dirty="0">
                <a:solidFill>
                  <a:srgbClr val="598BBD"/>
                </a:solidFill>
                <a:latin typeface="Arial"/>
                <a:cs typeface="Arial"/>
                <a:hlinkClick r:id="rId5"/>
              </a:rPr>
              <a:t>@</a:t>
            </a:r>
            <a:r>
              <a:rPr sz="1400" u="heavy" spc="-10" dirty="0">
                <a:solidFill>
                  <a:srgbClr val="598BBD"/>
                </a:solidFill>
                <a:latin typeface="Arial"/>
                <a:cs typeface="Arial"/>
                <a:hlinkClick r:id="rId5"/>
              </a:rPr>
              <a:t>s</a:t>
            </a:r>
            <a:r>
              <a:rPr sz="1400" u="heavy" spc="-5" dirty="0">
                <a:solidFill>
                  <a:srgbClr val="598BBD"/>
                </a:solidFill>
                <a:latin typeface="Arial"/>
                <a:cs typeface="Arial"/>
                <a:hlinkClick r:id="rId5"/>
              </a:rPr>
              <a:t>bg</a:t>
            </a:r>
            <a:r>
              <a:rPr sz="1400" u="heavy" spc="-15" dirty="0">
                <a:solidFill>
                  <a:srgbClr val="598BBD"/>
                </a:solidFill>
                <a:latin typeface="Arial"/>
                <a:cs typeface="Arial"/>
                <a:hlinkClick r:id="rId5"/>
              </a:rPr>
              <a:t>h</a:t>
            </a:r>
            <a:r>
              <a:rPr sz="1400" u="heavy" dirty="0">
                <a:solidFill>
                  <a:srgbClr val="598BBD"/>
                </a:solidFill>
                <a:latin typeface="Arial"/>
                <a:cs typeface="Arial"/>
                <a:hlinkClick r:id="rId5"/>
              </a:rPr>
              <a:t>-</a:t>
            </a:r>
            <a:r>
              <a:rPr sz="1400" u="heavy" spc="-15" dirty="0">
                <a:solidFill>
                  <a:srgbClr val="598BBD"/>
                </a:solidFill>
                <a:latin typeface="Arial"/>
                <a:cs typeface="Arial"/>
                <a:hlinkClick r:id="rId5"/>
              </a:rPr>
              <a:t>p</a:t>
            </a:r>
            <a:r>
              <a:rPr sz="1400" u="heavy" spc="-5" dirty="0">
                <a:solidFill>
                  <a:srgbClr val="598BBD"/>
                </a:solidFill>
                <a:latin typeface="Arial"/>
                <a:cs typeface="Arial"/>
                <a:hlinkClick r:id="rId5"/>
              </a:rPr>
              <a:t>a</a:t>
            </a:r>
            <a:r>
              <a:rPr sz="1400" u="heavy" spc="-15" dirty="0">
                <a:solidFill>
                  <a:srgbClr val="598BBD"/>
                </a:solidFill>
                <a:latin typeface="Arial"/>
                <a:cs typeface="Arial"/>
                <a:hlinkClick r:id="rId5"/>
              </a:rPr>
              <a:t>r</a:t>
            </a:r>
            <a:r>
              <a:rPr sz="1400" u="heavy" spc="5" dirty="0">
                <a:solidFill>
                  <a:srgbClr val="598BBD"/>
                </a:solidFill>
                <a:latin typeface="Arial"/>
                <a:cs typeface="Arial"/>
                <a:hlinkClick r:id="rId5"/>
              </a:rPr>
              <a:t>t</a:t>
            </a:r>
            <a:r>
              <a:rPr sz="1400" u="heavy" spc="-15" dirty="0">
                <a:solidFill>
                  <a:srgbClr val="598BBD"/>
                </a:solidFill>
                <a:latin typeface="Arial"/>
                <a:cs typeface="Arial"/>
                <a:hlinkClick r:id="rId5"/>
              </a:rPr>
              <a:t>n</a:t>
            </a:r>
            <a:r>
              <a:rPr sz="1400" u="heavy" spc="-5" dirty="0">
                <a:solidFill>
                  <a:srgbClr val="598BBD"/>
                </a:solidFill>
                <a:latin typeface="Arial"/>
                <a:cs typeface="Arial"/>
                <a:hlinkClick r:id="rId5"/>
              </a:rPr>
              <a:t>e</a:t>
            </a:r>
            <a:r>
              <a:rPr sz="1400" u="heavy" dirty="0">
                <a:solidFill>
                  <a:srgbClr val="598BBD"/>
                </a:solidFill>
                <a:latin typeface="Arial"/>
                <a:cs typeface="Arial"/>
                <a:hlinkClick r:id="rId5"/>
              </a:rPr>
              <a:t>r</a:t>
            </a:r>
            <a:r>
              <a:rPr sz="1400" u="heavy" spc="-10"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dirty="0">
                <a:solidFill>
                  <a:srgbClr val="598BBD"/>
                </a:solidFill>
                <a:latin typeface="Arial"/>
                <a:cs typeface="Arial"/>
                <a:hlinkClick r:id="rId5"/>
              </a:rPr>
              <a:t>m</a:t>
            </a:r>
            <a:endParaRPr sz="1400" dirty="0">
              <a:latin typeface="Arial"/>
              <a:cs typeface="Arial"/>
            </a:endParaRPr>
          </a:p>
        </p:txBody>
      </p:sp>
      <p:sp>
        <p:nvSpPr>
          <p:cNvPr id="8" name="object 8"/>
          <p:cNvSpPr/>
          <p:nvPr/>
        </p:nvSpPr>
        <p:spPr>
          <a:xfrm>
            <a:off x="70866" y="6248400"/>
            <a:ext cx="691133" cy="548639"/>
          </a:xfrm>
          <a:prstGeom prst="rect">
            <a:avLst/>
          </a:prstGeom>
          <a:blipFill>
            <a:blip r:embed="rId6"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7BC2FC5D-F569-B3AB-4952-31D31D2C79C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17</a:t>
            </a:fld>
            <a:r>
              <a:rPr lang="en-US" spc="-5" dirty="0"/>
              <a:t> of 18</a:t>
            </a:r>
          </a:p>
        </p:txBody>
      </p:sp>
      <p:sp>
        <p:nvSpPr>
          <p:cNvPr id="10" name="Footer Placeholder 2">
            <a:extLst>
              <a:ext uri="{FF2B5EF4-FFF2-40B4-BE49-F238E27FC236}">
                <a16:creationId xmlns:a16="http://schemas.microsoft.com/office/drawing/2014/main" id="{25F5273B-8DE9-7FB1-727C-9C3BEA0868CA}"/>
              </a:ext>
            </a:extLst>
          </p:cNvPr>
          <p:cNvSpPr>
            <a:spLocks noGrp="1"/>
          </p:cNvSpPr>
          <p:nvPr>
            <p:ph type="ftr" sz="quarter" idx="5"/>
          </p:nvPr>
        </p:nvSpPr>
        <p:spPr>
          <a:xfrm>
            <a:off x="4114800" y="6461546"/>
            <a:ext cx="850009" cy="215444"/>
          </a:xfrm>
        </p:spPr>
        <p:txBody>
          <a:bodyPr/>
          <a:lstStyle/>
          <a:p>
            <a:pPr marL="12700"/>
            <a:r>
              <a:rPr lang="en-US" spc="5" dirty="0"/>
              <a:t>7-12-2022</a:t>
            </a:r>
            <a:endParaRPr lang="en-US" dirty="0"/>
          </a:p>
        </p:txBody>
      </p:sp>
      <p:sp>
        <p:nvSpPr>
          <p:cNvPr id="9" name="object 4">
            <a:extLst>
              <a:ext uri="{FF2B5EF4-FFF2-40B4-BE49-F238E27FC236}">
                <a16:creationId xmlns:a16="http://schemas.microsoft.com/office/drawing/2014/main" id="{A499401E-C369-406A-4F0F-1D03CF5DA162}"/>
              </a:ext>
            </a:extLst>
          </p:cNvPr>
          <p:cNvSpPr txBox="1"/>
          <p:nvPr/>
        </p:nvSpPr>
        <p:spPr>
          <a:xfrm>
            <a:off x="2057402" y="4220913"/>
            <a:ext cx="5029200" cy="906467"/>
          </a:xfrm>
          <a:prstGeom prst="rect">
            <a:avLst/>
          </a:prstGeom>
          <a:ln w="12700">
            <a:solidFill>
              <a:srgbClr val="B90000"/>
            </a:solidFill>
          </a:ln>
        </p:spPr>
        <p:txBody>
          <a:bodyPr vert="horz" wrap="square" lIns="0" tIns="0" rIns="0" bIns="0" rtlCol="0">
            <a:spAutoFit/>
          </a:bodyPr>
          <a:lstStyle/>
          <a:p>
            <a:pPr marL="85090">
              <a:lnSpc>
                <a:spcPts val="1800"/>
              </a:lnSpc>
            </a:pPr>
            <a:r>
              <a:rPr lang="en-US" sz="1400" b="1" spc="-5" dirty="0">
                <a:latin typeface="Arial"/>
                <a:cs typeface="Arial"/>
              </a:rPr>
              <a:t>Duane Crouse</a:t>
            </a:r>
            <a:r>
              <a:rPr lang="en-US" sz="1400" b="1" dirty="0">
                <a:latin typeface="Arial"/>
                <a:cs typeface="Arial"/>
              </a:rPr>
              <a:t>, </a:t>
            </a:r>
            <a:r>
              <a:rPr lang="en-US" sz="1400" b="1" i="1" dirty="0">
                <a:latin typeface="Arial"/>
                <a:cs typeface="Arial"/>
              </a:rPr>
              <a:t>Napavine Representative</a:t>
            </a:r>
            <a:endParaRPr sz="1400" i="1" dirty="0">
              <a:latin typeface="Arial"/>
              <a:cs typeface="Arial"/>
            </a:endParaRPr>
          </a:p>
          <a:p>
            <a:pPr marL="85090" marR="241935">
              <a:lnSpc>
                <a:spcPts val="1800"/>
              </a:lnSpc>
            </a:pPr>
            <a:r>
              <a:rPr lang="en-US" sz="1400" i="1" spc="-10" dirty="0">
                <a:latin typeface="Arial"/>
                <a:cs typeface="Arial"/>
              </a:rPr>
              <a:t>Member</a:t>
            </a:r>
            <a:r>
              <a:rPr lang="en-US" sz="1400" spc="-10" dirty="0">
                <a:latin typeface="Arial"/>
                <a:cs typeface="Arial"/>
              </a:rPr>
              <a:t>, Chehalis River Basin Flood Authority</a:t>
            </a:r>
          </a:p>
          <a:p>
            <a:pPr marL="85090" marR="241935">
              <a:lnSpc>
                <a:spcPts val="1800"/>
              </a:lnSpc>
            </a:pPr>
            <a:r>
              <a:rPr lang="en-US" sz="1400" spc="-5" dirty="0">
                <a:latin typeface="Arial"/>
                <a:cs typeface="Arial"/>
              </a:rPr>
              <a:t>253/961-3030</a:t>
            </a:r>
          </a:p>
          <a:p>
            <a:pPr marL="85090">
              <a:lnSpc>
                <a:spcPts val="1800"/>
              </a:lnSpc>
            </a:pPr>
            <a:r>
              <a:rPr lang="en-US" sz="1400" dirty="0">
                <a:latin typeface="Arial"/>
                <a:cs typeface="Arial"/>
                <a:hlinkClick r:id="rId7"/>
              </a:rPr>
              <a:t>dcrouse@cityofnapavine.com</a:t>
            </a:r>
            <a:endParaRPr sz="1400" dirty="0">
              <a:latin typeface="Arial"/>
              <a:cs typeface="Arial"/>
            </a:endParaRPr>
          </a:p>
        </p:txBody>
      </p:sp>
    </p:spTree>
    <p:extLst>
      <p:ext uri="{BB962C8B-B14F-4D97-AF65-F5344CB8AC3E}">
        <p14:creationId xmlns:p14="http://schemas.microsoft.com/office/powerpoint/2010/main" val="3049590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228155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Thank</a:t>
            </a:r>
            <a:r>
              <a:rPr sz="3200" b="1" spc="-35" dirty="0">
                <a:solidFill>
                  <a:srgbClr val="303030"/>
                </a:solidFill>
                <a:latin typeface="Arial Narrow"/>
                <a:cs typeface="Arial Narrow"/>
              </a:rPr>
              <a:t> </a:t>
            </a:r>
            <a:r>
              <a:rPr sz="3200" b="1" spc="-5" dirty="0">
                <a:solidFill>
                  <a:srgbClr val="303030"/>
                </a:solidFill>
                <a:latin typeface="Arial Narrow"/>
                <a:cs typeface="Arial Narrow"/>
              </a:rPr>
              <a:t>Y</a:t>
            </a:r>
            <a:r>
              <a:rPr sz="3200" b="1" dirty="0">
                <a:solidFill>
                  <a:srgbClr val="303030"/>
                </a:solidFill>
                <a:latin typeface="Arial Narrow"/>
                <a:cs typeface="Arial Narrow"/>
              </a:rPr>
              <a:t>ou</a:t>
            </a:r>
            <a:r>
              <a:rPr lang="en-US" sz="3200" b="1" dirty="0">
                <a:solidFill>
                  <a:srgbClr val="303030"/>
                </a:solidFill>
                <a:latin typeface="Arial Narrow"/>
                <a:cs typeface="Arial Narrow"/>
              </a:rPr>
              <a:t>!</a:t>
            </a:r>
            <a:endParaRPr sz="3200" dirty="0">
              <a:latin typeface="Arial Narrow"/>
              <a:cs typeface="Arial Narrow"/>
            </a:endParaRPr>
          </a:p>
        </p:txBody>
      </p:sp>
      <p:sp>
        <p:nvSpPr>
          <p:cNvPr id="3" name="object 3"/>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13" name="Slide Number Placeholder 12">
            <a:extLst>
              <a:ext uri="{FF2B5EF4-FFF2-40B4-BE49-F238E27FC236}">
                <a16:creationId xmlns:a16="http://schemas.microsoft.com/office/drawing/2014/main" id="{4DC43ED4-75A0-4019-1A0E-0BC13063B34C}"/>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18</a:t>
            </a:fld>
            <a:r>
              <a:rPr lang="en-US" spc="-5" dirty="0"/>
              <a:t> of 18</a:t>
            </a:r>
          </a:p>
        </p:txBody>
      </p:sp>
      <p:graphicFrame>
        <p:nvGraphicFramePr>
          <p:cNvPr id="4" name="Table 5">
            <a:extLst>
              <a:ext uri="{FF2B5EF4-FFF2-40B4-BE49-F238E27FC236}">
                <a16:creationId xmlns:a16="http://schemas.microsoft.com/office/drawing/2014/main" id="{0C9339EC-8381-069B-4C4C-9FB3839764FA}"/>
              </a:ext>
            </a:extLst>
          </p:cNvPr>
          <p:cNvGraphicFramePr>
            <a:graphicFrameLocks noGrp="1"/>
          </p:cNvGraphicFramePr>
          <p:nvPr>
            <p:extLst>
              <p:ext uri="{D42A27DB-BD31-4B8C-83A1-F6EECF244321}">
                <p14:modId xmlns:p14="http://schemas.microsoft.com/office/powerpoint/2010/main" val="1454464991"/>
              </p:ext>
            </p:extLst>
          </p:nvPr>
        </p:nvGraphicFramePr>
        <p:xfrm>
          <a:off x="865415" y="3719302"/>
          <a:ext cx="7588120" cy="219964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Email Distribution Lists: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182880" marR="5080" algn="ctr">
                        <a:spcBef>
                          <a:spcPts val="0"/>
                        </a:spcBef>
                      </a:pPr>
                      <a:endParaRPr lang="fr-FR" sz="1600" b="1" spc="-5" dirty="0">
                        <a:latin typeface="Arial" panose="020B0604020202020204" pitchFamily="34" charset="0"/>
                        <a:cs typeface="Arial" panose="020B0604020202020204" pitchFamily="34" charset="0"/>
                      </a:endParaRPr>
                    </a:p>
                    <a:p>
                      <a:pPr marL="182880" marR="5080" algn="ctr">
                        <a:spcBef>
                          <a:spcPts val="0"/>
                        </a:spcBef>
                      </a:pPr>
                      <a:r>
                        <a:rPr lang="fr-FR" sz="1600" b="1" spc="-5" dirty="0">
                          <a:latin typeface="Arial" panose="020B0604020202020204" pitchFamily="34" charset="0"/>
                          <a:cs typeface="Arial" panose="020B0604020202020204" pitchFamily="34" charset="0"/>
                        </a:rPr>
                        <a:t>Megan Sathre </a:t>
                      </a:r>
                      <a:r>
                        <a:rPr lang="fr-FR" sz="1600" b="1" dirty="0">
                          <a:latin typeface="Arial" panose="020B0604020202020204" pitchFamily="34" charset="0"/>
                          <a:cs typeface="Arial" panose="020B0604020202020204" pitchFamily="34" charset="0"/>
                        </a:rPr>
                        <a:t>(Flood Authority)</a:t>
                      </a:r>
                    </a:p>
                    <a:p>
                      <a:pPr marL="182880" marR="5080" algn="ctr">
                        <a:spcBef>
                          <a:spcPts val="0"/>
                        </a:spcBef>
                      </a:pPr>
                      <a:r>
                        <a:rPr lang="fr-FR" sz="1600" b="0" u="heavy" spc="-5" dirty="0">
                          <a:solidFill>
                            <a:srgbClr val="598BBD"/>
                          </a:solidFill>
                          <a:latin typeface="Arial" panose="020B0604020202020204" pitchFamily="34" charset="0"/>
                          <a:cs typeface="Arial" panose="020B0604020202020204" pitchFamily="34" charset="0"/>
                          <a:hlinkClick r:id="rId4"/>
                        </a:rPr>
                        <a:t>megan.sathre@lewiscountywa.gov</a:t>
                      </a:r>
                      <a:endParaRPr lang="fr-FR" sz="1600" b="0" u="heavy" spc="-5" dirty="0">
                        <a:solidFill>
                          <a:srgbClr val="598BBD"/>
                        </a:solidFill>
                        <a:latin typeface="Arial" panose="020B0604020202020204" pitchFamily="34" charset="0"/>
                        <a:cs typeface="Arial" panose="020B0604020202020204" pitchFamily="34" charset="0"/>
                      </a:endParaRPr>
                    </a:p>
                    <a:p>
                      <a:pPr marL="182880" marR="5080" algn="ctr">
                        <a:spcBef>
                          <a:spcPts val="0"/>
                        </a:spcBef>
                      </a:pPr>
                      <a:endParaRPr lang="fr-FR" sz="1600" b="0" u="heavy" spc="-10" dirty="0">
                        <a:solidFill>
                          <a:srgbClr val="598BBD"/>
                        </a:solidFill>
                        <a:latin typeface="Arial" panose="020B0604020202020204" pitchFamily="34" charset="0"/>
                        <a:cs typeface="Arial" panose="020B0604020202020204" pitchFamily="34" charset="0"/>
                      </a:endParaRPr>
                    </a:p>
                    <a:p>
                      <a:pPr marL="182880" marR="5080" algn="ctr">
                        <a:spcBef>
                          <a:spcPts val="0"/>
                        </a:spcBef>
                      </a:pPr>
                      <a:r>
                        <a:rPr lang="fr-FR" sz="1600" b="1" dirty="0">
                          <a:latin typeface="Arial" panose="020B0604020202020204" pitchFamily="34" charset="0"/>
                          <a:cs typeface="Arial" panose="020B0604020202020204" pitchFamily="34" charset="0"/>
                        </a:rPr>
                        <a:t>Cindy Bradley (Office of Chehalis Basin)</a:t>
                      </a:r>
                    </a:p>
                    <a:p>
                      <a:pPr marL="182880" marR="5080" algn="ctr">
                        <a:spcBef>
                          <a:spcPts val="0"/>
                        </a:spcBef>
                      </a:pPr>
                      <a:r>
                        <a:rPr lang="fr-FR" sz="1600" b="0" dirty="0">
                          <a:latin typeface="Arial" panose="020B0604020202020204" pitchFamily="34" charset="0"/>
                          <a:cs typeface="Arial" panose="020B0604020202020204" pitchFamily="34" charset="0"/>
                          <a:hlinkClick r:id="rId5"/>
                        </a:rPr>
                        <a:t>Cindy.Bradley@ecy.wa.gov</a:t>
                      </a:r>
                      <a:endParaRPr lang="fr-FR" sz="1600" b="0" dirty="0">
                        <a:latin typeface="Arial" panose="020B0604020202020204" pitchFamily="34" charset="0"/>
                        <a:cs typeface="Arial" panose="020B0604020202020204" pitchFamily="34"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graphicFrame>
        <p:nvGraphicFramePr>
          <p:cNvPr id="10" name="Table 5">
            <a:extLst>
              <a:ext uri="{FF2B5EF4-FFF2-40B4-BE49-F238E27FC236}">
                <a16:creationId xmlns:a16="http://schemas.microsoft.com/office/drawing/2014/main" id="{B708E767-ED8E-D34F-3BE8-D91FA2B96D88}"/>
              </a:ext>
            </a:extLst>
          </p:cNvPr>
          <p:cNvGraphicFramePr>
            <a:graphicFrameLocks noGrp="1"/>
          </p:cNvGraphicFramePr>
          <p:nvPr>
            <p:extLst>
              <p:ext uri="{D42A27DB-BD31-4B8C-83A1-F6EECF244321}">
                <p14:modId xmlns:p14="http://schemas.microsoft.com/office/powerpoint/2010/main" val="2036828549"/>
              </p:ext>
            </p:extLst>
          </p:nvPr>
        </p:nvGraphicFramePr>
        <p:xfrm>
          <a:off x="870080" y="2101740"/>
          <a:ext cx="7588120" cy="122428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This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rgbClr val="303030"/>
                          </a:solidFill>
                          <a:latin typeface="Arial"/>
                          <a:cs typeface="Arial"/>
                        </a:rPr>
                        <a:t>Available at “</a:t>
                      </a:r>
                      <a:r>
                        <a:rPr lang="en-US" sz="1600" spc="-5" dirty="0">
                          <a:solidFill>
                            <a:srgbClr val="303030"/>
                          </a:solidFill>
                          <a:latin typeface="Arial"/>
                          <a:cs typeface="Arial"/>
                        </a:rPr>
                        <a:t>C</a:t>
                      </a:r>
                      <a:r>
                        <a:rPr lang="en-US" sz="1600" dirty="0">
                          <a:solidFill>
                            <a:srgbClr val="303030"/>
                          </a:solidFill>
                          <a:latin typeface="Arial"/>
                          <a:cs typeface="Arial"/>
                        </a:rPr>
                        <a:t>h</a:t>
                      </a:r>
                      <a:r>
                        <a:rPr lang="en-US" sz="1600" spc="-5" dirty="0">
                          <a:solidFill>
                            <a:srgbClr val="303030"/>
                          </a:solidFill>
                          <a:latin typeface="Arial"/>
                          <a:cs typeface="Arial"/>
                        </a:rPr>
                        <a:t>e</a:t>
                      </a:r>
                      <a:r>
                        <a:rPr lang="en-US" sz="1600" dirty="0">
                          <a:solidFill>
                            <a:srgbClr val="303030"/>
                          </a:solidFill>
                          <a:latin typeface="Arial"/>
                          <a:cs typeface="Arial"/>
                        </a:rPr>
                        <a:t>h</a:t>
                      </a:r>
                      <a:r>
                        <a:rPr lang="en-US" sz="1600" spc="-5" dirty="0">
                          <a:solidFill>
                            <a:srgbClr val="303030"/>
                          </a:solidFill>
                          <a:latin typeface="Arial"/>
                          <a:cs typeface="Arial"/>
                        </a:rPr>
                        <a:t>a</a:t>
                      </a:r>
                      <a:r>
                        <a:rPr lang="en-US" sz="1600" dirty="0">
                          <a:solidFill>
                            <a:srgbClr val="303030"/>
                          </a:solidFill>
                          <a:latin typeface="Arial"/>
                          <a:cs typeface="Arial"/>
                        </a:rPr>
                        <a:t>lis</a:t>
                      </a:r>
                      <a:r>
                        <a:rPr lang="en-US" sz="1600" spc="-15" dirty="0">
                          <a:solidFill>
                            <a:srgbClr val="303030"/>
                          </a:solidFill>
                          <a:latin typeface="Arial"/>
                          <a:cs typeface="Arial"/>
                        </a:rPr>
                        <a:t> </a:t>
                      </a:r>
                      <a:r>
                        <a:rPr lang="en-US" sz="1600" spc="-5" dirty="0">
                          <a:solidFill>
                            <a:srgbClr val="303030"/>
                          </a:solidFill>
                          <a:latin typeface="Arial"/>
                          <a:cs typeface="Arial"/>
                        </a:rPr>
                        <a:t>R</a:t>
                      </a:r>
                      <a:r>
                        <a:rPr lang="en-US" sz="1600" dirty="0">
                          <a:solidFill>
                            <a:srgbClr val="303030"/>
                          </a:solidFill>
                          <a:latin typeface="Arial"/>
                          <a:cs typeface="Arial"/>
                        </a:rPr>
                        <a:t>i</a:t>
                      </a:r>
                      <a:r>
                        <a:rPr lang="en-US" sz="1600" spc="-45" dirty="0">
                          <a:solidFill>
                            <a:srgbClr val="303030"/>
                          </a:solidFill>
                          <a:latin typeface="Arial"/>
                          <a:cs typeface="Arial"/>
                        </a:rPr>
                        <a:t>v</a:t>
                      </a:r>
                      <a:r>
                        <a:rPr lang="en-US" sz="1600" spc="-5" dirty="0">
                          <a:solidFill>
                            <a:srgbClr val="303030"/>
                          </a:solidFill>
                          <a:latin typeface="Arial"/>
                          <a:cs typeface="Arial"/>
                        </a:rPr>
                        <a:t>e</a:t>
                      </a:r>
                      <a:r>
                        <a:rPr lang="en-US" sz="1600" dirty="0">
                          <a:solidFill>
                            <a:srgbClr val="303030"/>
                          </a:solidFill>
                          <a:latin typeface="Arial"/>
                          <a:cs typeface="Arial"/>
                        </a:rPr>
                        <a:t>r</a:t>
                      </a:r>
                      <a:r>
                        <a:rPr lang="en-US" sz="1600" spc="45" dirty="0">
                          <a:solidFill>
                            <a:srgbClr val="303030"/>
                          </a:solidFill>
                          <a:latin typeface="Arial"/>
                          <a:cs typeface="Arial"/>
                        </a:rPr>
                        <a:t> </a:t>
                      </a:r>
                      <a:r>
                        <a:rPr lang="en-US" sz="1600" spc="-5" dirty="0">
                          <a:solidFill>
                            <a:srgbClr val="303030"/>
                          </a:solidFill>
                          <a:latin typeface="Arial"/>
                          <a:cs typeface="Arial"/>
                        </a:rPr>
                        <a:t>Bas</a:t>
                      </a:r>
                      <a:r>
                        <a:rPr lang="en-US" sz="1600" dirty="0">
                          <a:solidFill>
                            <a:srgbClr val="303030"/>
                          </a:solidFill>
                          <a:latin typeface="Arial"/>
                          <a:cs typeface="Arial"/>
                        </a:rPr>
                        <a:t>in</a:t>
                      </a:r>
                      <a:r>
                        <a:rPr lang="en-US" sz="1600" spc="5" dirty="0">
                          <a:solidFill>
                            <a:srgbClr val="303030"/>
                          </a:solidFill>
                          <a:latin typeface="Arial"/>
                          <a:cs typeface="Arial"/>
                        </a:rPr>
                        <a:t> </a:t>
                      </a:r>
                      <a:r>
                        <a:rPr lang="en-US" sz="1600" dirty="0">
                          <a:solidFill>
                            <a:srgbClr val="303030"/>
                          </a:solidFill>
                          <a:latin typeface="Arial"/>
                          <a:cs typeface="Arial"/>
                        </a:rPr>
                        <a:t>Flood</a:t>
                      </a:r>
                      <a:r>
                        <a:rPr lang="en-US" sz="1600" spc="-20" dirty="0">
                          <a:solidFill>
                            <a:srgbClr val="303030"/>
                          </a:solidFill>
                          <a:latin typeface="Arial"/>
                          <a:cs typeface="Arial"/>
                        </a:rPr>
                        <a:t> </a:t>
                      </a:r>
                      <a:r>
                        <a:rPr lang="en-US" sz="1600" spc="-55" dirty="0">
                          <a:solidFill>
                            <a:srgbClr val="303030"/>
                          </a:solidFill>
                          <a:latin typeface="Arial"/>
                          <a:cs typeface="Arial"/>
                        </a:rPr>
                        <a:t>A</a:t>
                      </a:r>
                      <a:r>
                        <a:rPr lang="en-US" sz="1600" dirty="0">
                          <a:solidFill>
                            <a:srgbClr val="303030"/>
                          </a:solidFill>
                          <a:latin typeface="Arial"/>
                          <a:cs typeface="Arial"/>
                        </a:rPr>
                        <a:t>utho</a:t>
                      </a:r>
                      <a:r>
                        <a:rPr lang="en-US" sz="1600" spc="-5" dirty="0">
                          <a:solidFill>
                            <a:srgbClr val="303030"/>
                          </a:solidFill>
                          <a:latin typeface="Arial"/>
                          <a:cs typeface="Arial"/>
                        </a:rPr>
                        <a:t>r</a:t>
                      </a:r>
                      <a:r>
                        <a:rPr lang="en-US" sz="1600" dirty="0">
                          <a:solidFill>
                            <a:srgbClr val="303030"/>
                          </a:solidFill>
                          <a:latin typeface="Arial"/>
                          <a:cs typeface="Arial"/>
                        </a:rPr>
                        <a:t>it</a:t>
                      </a:r>
                      <a:r>
                        <a:rPr lang="en-US" sz="1600" spc="-20" dirty="0">
                          <a:solidFill>
                            <a:srgbClr val="303030"/>
                          </a:solidFill>
                          <a:latin typeface="Arial"/>
                          <a:cs typeface="Arial"/>
                        </a:rPr>
                        <a:t>y</a:t>
                      </a:r>
                      <a:r>
                        <a:rPr lang="en-US" sz="1600" dirty="0">
                          <a:solidFill>
                            <a:srgbClr val="303030"/>
                          </a:solidFill>
                          <a:latin typeface="Arial"/>
                          <a:cs typeface="Arial"/>
                        </a:rPr>
                        <a:t>”</a:t>
                      </a:r>
                      <a:r>
                        <a:rPr lang="en-US" sz="1600" spc="50" dirty="0">
                          <a:solidFill>
                            <a:srgbClr val="303030"/>
                          </a:solidFill>
                          <a:latin typeface="Arial"/>
                          <a:cs typeface="Arial"/>
                        </a:rPr>
                        <a:t> </a:t>
                      </a:r>
                      <a:r>
                        <a:rPr lang="en-US" sz="1600" spc="5" dirty="0">
                          <a:solidFill>
                            <a:srgbClr val="303030"/>
                          </a:solidFill>
                          <a:latin typeface="Arial"/>
                          <a:cs typeface="Arial"/>
                        </a:rPr>
                        <a:t>W</a:t>
                      </a:r>
                      <a:r>
                        <a:rPr lang="en-US" sz="1600" spc="-5" dirty="0">
                          <a:solidFill>
                            <a:srgbClr val="303030"/>
                          </a:solidFill>
                          <a:latin typeface="Arial"/>
                          <a:cs typeface="Arial"/>
                        </a:rPr>
                        <a:t>e</a:t>
                      </a:r>
                      <a:r>
                        <a:rPr lang="en-US" sz="1600" dirty="0">
                          <a:solidFill>
                            <a:srgbClr val="303030"/>
                          </a:solidFill>
                          <a:latin typeface="Arial"/>
                          <a:cs typeface="Arial"/>
                        </a:rPr>
                        <a:t>b</a:t>
                      </a:r>
                      <a:r>
                        <a:rPr lang="en-US" sz="1600" spc="-5" dirty="0">
                          <a:solidFill>
                            <a:srgbClr val="303030"/>
                          </a:solidFill>
                          <a:latin typeface="Arial"/>
                          <a:cs typeface="Arial"/>
                        </a:rPr>
                        <a:t>s</a:t>
                      </a:r>
                      <a:r>
                        <a:rPr lang="en-US" sz="1600" dirty="0">
                          <a:solidFill>
                            <a:srgbClr val="303030"/>
                          </a:solidFill>
                          <a:latin typeface="Arial"/>
                          <a:cs typeface="Arial"/>
                        </a:rPr>
                        <a:t>ite </a:t>
                      </a:r>
                      <a:r>
                        <a:rPr lang="en-US" sz="1600" spc="-10" dirty="0">
                          <a:solidFill>
                            <a:srgbClr val="303030"/>
                          </a:solidFill>
                          <a:latin typeface="Arial"/>
                          <a:cs typeface="Arial"/>
                        </a:rPr>
                        <a:t>a</a:t>
                      </a:r>
                      <a:r>
                        <a:rPr lang="en-US" sz="1600" dirty="0">
                          <a:solidFill>
                            <a:srgbClr val="303030"/>
                          </a:solidFill>
                          <a:latin typeface="Arial"/>
                          <a:cs typeface="Arial"/>
                        </a:rPr>
                        <a:t>t</a:t>
                      </a:r>
                      <a:r>
                        <a:rPr lang="en-US" sz="1600" spc="-10" dirty="0">
                          <a:solidFill>
                            <a:srgbClr val="303030"/>
                          </a:solidFill>
                          <a:latin typeface="Arial"/>
                          <a:cs typeface="Arial"/>
                        </a:rPr>
                        <a:t> </a:t>
                      </a:r>
                      <a:r>
                        <a:rPr lang="en-US" sz="1600" u="heavy" spc="25" dirty="0">
                          <a:solidFill>
                            <a:srgbClr val="598BBD"/>
                          </a:solidFill>
                          <a:latin typeface="Arial"/>
                          <a:cs typeface="Arial"/>
                          <a:hlinkClick r:id="rId6"/>
                        </a:rPr>
                        <a:t>https://www.ezview.wa.gov/site/alias__1492/34490/outreach__education.aspx</a:t>
                      </a:r>
                      <a:endParaRPr lang="en-US" sz="1600" u="heavy" spc="25" dirty="0">
                        <a:solidFill>
                          <a:srgbClr val="598BBD"/>
                        </a:solidFill>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solidFill>
                          <a:srgbClr val="303030"/>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sp>
        <p:nvSpPr>
          <p:cNvPr id="8" name="Footer Placeholder 2">
            <a:extLst>
              <a:ext uri="{FF2B5EF4-FFF2-40B4-BE49-F238E27FC236}">
                <a16:creationId xmlns:a16="http://schemas.microsoft.com/office/drawing/2014/main" id="{8013B6CE-4BFD-3AC2-44CD-60CB138F3813}"/>
              </a:ext>
            </a:extLst>
          </p:cNvPr>
          <p:cNvSpPr>
            <a:spLocks noGrp="1"/>
          </p:cNvSpPr>
          <p:nvPr>
            <p:ph type="ftr" sz="quarter" idx="5"/>
          </p:nvPr>
        </p:nvSpPr>
        <p:spPr>
          <a:xfrm>
            <a:off x="4114800" y="6461546"/>
            <a:ext cx="850009" cy="215444"/>
          </a:xfrm>
        </p:spPr>
        <p:txBody>
          <a:bodyPr/>
          <a:lstStyle/>
          <a:p>
            <a:pPr marL="12700"/>
            <a:r>
              <a:rPr lang="en-US" spc="5" dirty="0"/>
              <a:t>7-12-2022</a:t>
            </a:r>
            <a:endParaRPr lang="en-US" dirty="0"/>
          </a:p>
        </p:txBody>
      </p:sp>
    </p:spTree>
    <p:extLst>
      <p:ext uri="{BB962C8B-B14F-4D97-AF65-F5344CB8AC3E}">
        <p14:creationId xmlns:p14="http://schemas.microsoft.com/office/powerpoint/2010/main" val="1107109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Also -- Key Links</a:t>
            </a:r>
            <a:endParaRPr sz="3200" dirty="0">
              <a:latin typeface="Arial Narrow"/>
              <a:cs typeface="Arial Narrow"/>
            </a:endParaRPr>
          </a:p>
        </p:txBody>
      </p:sp>
      <p:sp>
        <p:nvSpPr>
          <p:cNvPr id="8" name="object 8"/>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5" name="TextBox 4"/>
          <p:cNvSpPr txBox="1"/>
          <p:nvPr/>
        </p:nvSpPr>
        <p:spPr>
          <a:xfrm>
            <a:off x="228600" y="1828800"/>
            <a:ext cx="8915400" cy="4347344"/>
          </a:xfrm>
          <a:prstGeom prst="rect">
            <a:avLst/>
          </a:prstGeom>
          <a:noFill/>
        </p:spPr>
        <p:txBody>
          <a:bodyPr wrap="square" rtlCol="0">
            <a:spAutoFit/>
          </a:bodyPr>
          <a:lstStyle/>
          <a:p>
            <a:r>
              <a:rPr lang="en-US" sz="1250" b="1" u="sng" dirty="0">
                <a:latin typeface="Arial" panose="020B0604020202020204" pitchFamily="34" charset="0"/>
                <a:cs typeface="Arial" panose="020B0604020202020204" pitchFamily="34" charset="0"/>
              </a:rPr>
              <a:t>Key Organizations:</a:t>
            </a:r>
          </a:p>
          <a:p>
            <a:pPr marL="342900" indent="-342900">
              <a:buFont typeface="+mj-lt"/>
              <a:buAutoNum type="arabicPeriod"/>
            </a:pPr>
            <a:r>
              <a:rPr lang="en-US" sz="1250" dirty="0">
                <a:latin typeface="Arial" panose="020B0604020202020204" pitchFamily="34" charset="0"/>
                <a:cs typeface="Arial" panose="020B0604020202020204" pitchFamily="34" charset="0"/>
              </a:rPr>
              <a:t>Chehalis River Basin Flood Authority -- </a:t>
            </a:r>
            <a:r>
              <a:rPr lang="en-US" sz="1250" u="heavy" spc="15" dirty="0">
                <a:solidFill>
                  <a:srgbClr val="598BBD"/>
                </a:solidFill>
                <a:latin typeface="Arial" panose="020B0604020202020204" pitchFamily="34" charset="0"/>
                <a:cs typeface="Arial" panose="020B0604020202020204" pitchFamily="34" charset="0"/>
                <a:hlinkClick r:id="rId4"/>
              </a:rPr>
              <a:t>ww</a:t>
            </a:r>
            <a:r>
              <a:rPr lang="en-US" sz="1250" u="heavy" dirty="0">
                <a:solidFill>
                  <a:srgbClr val="598BBD"/>
                </a:solidFill>
                <a:latin typeface="Arial" panose="020B0604020202020204" pitchFamily="34" charset="0"/>
                <a:cs typeface="Arial" panose="020B0604020202020204" pitchFamily="34" charset="0"/>
                <a:hlinkClick r:id="rId4"/>
              </a:rPr>
              <a:t>w.</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dirty="0">
                <a:solidFill>
                  <a:srgbClr val="598BBD"/>
                </a:solidFill>
                <a:latin typeface="Arial" panose="020B0604020202020204" pitchFamily="34" charset="0"/>
                <a:cs typeface="Arial" panose="020B0604020202020204" pitchFamily="34" charset="0"/>
                <a:hlinkClick r:id="rId4"/>
              </a:rPr>
              <a:t>z</a:t>
            </a:r>
            <a:r>
              <a:rPr lang="en-US" sz="1250" u="heavy" spc="-45" dirty="0">
                <a:solidFill>
                  <a:srgbClr val="598BBD"/>
                </a:solidFill>
                <a:latin typeface="Arial" panose="020B0604020202020204" pitchFamily="34" charset="0"/>
                <a:cs typeface="Arial" panose="020B0604020202020204" pitchFamily="34" charset="0"/>
                <a:hlinkClick r:id="rId4"/>
              </a:rPr>
              <a:t>v</a:t>
            </a:r>
            <a:r>
              <a:rPr lang="en-US" sz="1250" u="heavy" dirty="0">
                <a:solidFill>
                  <a:srgbClr val="598BBD"/>
                </a:solidFill>
                <a:latin typeface="Arial" panose="020B0604020202020204" pitchFamily="34" charset="0"/>
                <a:cs typeface="Arial" panose="020B0604020202020204" pitchFamily="34" charset="0"/>
                <a:hlinkClick r:id="rId4"/>
              </a:rPr>
              <a:t>i</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spc="35" dirty="0">
                <a:solidFill>
                  <a:srgbClr val="598BBD"/>
                </a:solidFill>
                <a:latin typeface="Arial" panose="020B0604020202020204" pitchFamily="34" charset="0"/>
                <a:cs typeface="Arial" panose="020B0604020202020204" pitchFamily="34" charset="0"/>
                <a:hlinkClick r:id="rId4"/>
              </a:rPr>
              <a:t>w</a:t>
            </a:r>
            <a:r>
              <a:rPr lang="en-US" sz="1250" u="heavy" spc="-25" dirty="0">
                <a:solidFill>
                  <a:srgbClr val="598BBD"/>
                </a:solidFill>
                <a:latin typeface="Arial" panose="020B0604020202020204" pitchFamily="34" charset="0"/>
                <a:cs typeface="Arial" panose="020B0604020202020204" pitchFamily="34" charset="0"/>
                <a:hlinkClick r:id="rId4"/>
              </a:rPr>
              <a:t>.</a:t>
            </a:r>
            <a:r>
              <a:rPr lang="en-US" sz="1250" u="heavy" spc="15" dirty="0">
                <a:solidFill>
                  <a:srgbClr val="598BBD"/>
                </a:solidFill>
                <a:latin typeface="Arial" panose="020B0604020202020204" pitchFamily="34" charset="0"/>
                <a:cs typeface="Arial" panose="020B0604020202020204" pitchFamily="34" charset="0"/>
                <a:hlinkClick r:id="rId4"/>
              </a:rPr>
              <a:t>w</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.go</a:t>
            </a:r>
            <a:r>
              <a:rPr lang="en-US" sz="1250" u="heavy" spc="-45" dirty="0">
                <a:solidFill>
                  <a:srgbClr val="598BBD"/>
                </a:solidFill>
                <a:latin typeface="Arial" panose="020B0604020202020204" pitchFamily="34" charset="0"/>
                <a:cs typeface="Arial" panose="020B0604020202020204" pitchFamily="34" charset="0"/>
                <a:hlinkClick r:id="rId4"/>
              </a:rPr>
              <a:t>v</a:t>
            </a:r>
            <a:r>
              <a:rPr lang="en-US" sz="1250" u="heavy" dirty="0">
                <a:solidFill>
                  <a:srgbClr val="598BBD"/>
                </a:solidFill>
                <a:latin typeface="Arial" panose="020B0604020202020204" pitchFamily="34" charset="0"/>
                <a:cs typeface="Arial" panose="020B0604020202020204" pitchFamily="34" charset="0"/>
                <a:hlinkClick r:id="rId4"/>
              </a:rPr>
              <a:t>/</a:t>
            </a:r>
            <a:r>
              <a:rPr lang="en-US" sz="1250" u="heavy" spc="-5" dirty="0">
                <a:solidFill>
                  <a:srgbClr val="598BBD"/>
                </a:solidFill>
                <a:latin typeface="Arial" panose="020B0604020202020204" pitchFamily="34" charset="0"/>
                <a:cs typeface="Arial" panose="020B0604020202020204" pitchFamily="34" charset="0"/>
                <a:hlinkClick r:id="rId4"/>
              </a:rPr>
              <a:t>c</a:t>
            </a:r>
            <a:r>
              <a:rPr lang="en-US" sz="1250" u="heavy" dirty="0">
                <a:solidFill>
                  <a:srgbClr val="598BBD"/>
                </a:solidFill>
                <a:latin typeface="Arial" panose="020B0604020202020204" pitchFamily="34" charset="0"/>
                <a:cs typeface="Arial" panose="020B0604020202020204" pitchFamily="34" charset="0"/>
                <a:hlinkClick r:id="rId4"/>
              </a:rPr>
              <a:t>h</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dirty="0">
                <a:solidFill>
                  <a:srgbClr val="598BBD"/>
                </a:solidFill>
                <a:latin typeface="Arial" panose="020B0604020202020204" pitchFamily="34" charset="0"/>
                <a:cs typeface="Arial" panose="020B0604020202020204" pitchFamily="34" charset="0"/>
                <a:hlinkClick r:id="rId4"/>
              </a:rPr>
              <a:t>h</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li</a:t>
            </a:r>
            <a:r>
              <a:rPr lang="en-US" sz="1250" u="heavy" spc="-5" dirty="0">
                <a:solidFill>
                  <a:srgbClr val="598BBD"/>
                </a:solidFill>
                <a:latin typeface="Arial" panose="020B0604020202020204" pitchFamily="34" charset="0"/>
                <a:cs typeface="Arial" panose="020B0604020202020204" pitchFamily="34" charset="0"/>
                <a:hlinkClick r:id="rId4"/>
              </a:rPr>
              <a:t>s</a:t>
            </a:r>
            <a:r>
              <a:rPr lang="en-US" sz="1250" u="heavy" dirty="0">
                <a:solidFill>
                  <a:srgbClr val="598BBD"/>
                </a:solidFill>
                <a:latin typeface="Arial" panose="020B0604020202020204" pitchFamily="34" charset="0"/>
                <a:cs typeface="Arial" panose="020B0604020202020204" pitchFamily="34" charset="0"/>
                <a:hlinkClick r:id="rId4"/>
              </a:rPr>
              <a:t>flood</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utho</a:t>
            </a:r>
            <a:r>
              <a:rPr lang="en-US" sz="1250" u="heavy" spc="-5" dirty="0">
                <a:solidFill>
                  <a:srgbClr val="598BBD"/>
                </a:solidFill>
                <a:latin typeface="Arial" panose="020B0604020202020204" pitchFamily="34" charset="0"/>
                <a:cs typeface="Arial" panose="020B0604020202020204" pitchFamily="34" charset="0"/>
                <a:hlinkClick r:id="rId4"/>
              </a:rPr>
              <a:t>r</a:t>
            </a:r>
            <a:r>
              <a:rPr lang="en-US" sz="1250" u="heavy" dirty="0">
                <a:solidFill>
                  <a:srgbClr val="598BBD"/>
                </a:solidFill>
                <a:latin typeface="Arial" panose="020B0604020202020204" pitchFamily="34" charset="0"/>
                <a:cs typeface="Arial" panose="020B0604020202020204" pitchFamily="34" charset="0"/>
                <a:hlinkClick r:id="rId4"/>
              </a:rPr>
              <a:t>ity</a:t>
            </a:r>
            <a:endParaRPr lang="en-US" sz="1250" u="heavy"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Office of Chehalis Basin -- </a:t>
            </a:r>
            <a:r>
              <a:rPr lang="en-US" sz="1250" dirty="0">
                <a:latin typeface="Arial" panose="020B0604020202020204" pitchFamily="34" charset="0"/>
                <a:cs typeface="Arial" panose="020B0604020202020204" pitchFamily="34" charset="0"/>
                <a:hlinkClick r:id="rId5"/>
              </a:rPr>
              <a:t>https://ecology.wa.gov/About-us/Get-to-know-us/Our-Programs/Office-of-Chehalis-Basin</a:t>
            </a:r>
            <a:endParaRPr lang="en-US" sz="1250" dirty="0">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Chehalis Basin Board -- </a:t>
            </a:r>
            <a:r>
              <a:rPr lang="en-US" sz="1250" dirty="0">
                <a:latin typeface="Arial" panose="020B0604020202020204" pitchFamily="34" charset="0"/>
                <a:cs typeface="Arial" panose="020B0604020202020204" pitchFamily="34" charset="0"/>
                <a:hlinkClick r:id="rId6"/>
              </a:rPr>
              <a:t>https://www.ezview.wa.gov/site/alias__1962/37068/chehalis_basin_board.aspx</a:t>
            </a:r>
            <a:endParaRPr lang="en-US" sz="1250"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250" b="1" u="sng" dirty="0">
                <a:latin typeface="Arial" panose="020B0604020202020204" pitchFamily="34" charset="0"/>
                <a:cs typeface="Arial" panose="020B0604020202020204" pitchFamily="34" charset="0"/>
              </a:rPr>
              <a:t>Key Activity Areas:</a:t>
            </a:r>
          </a:p>
          <a:p>
            <a:pPr marL="342900" indent="-342900">
              <a:buFont typeface="+mj-lt"/>
              <a:buAutoNum type="arabicPeriod"/>
            </a:pPr>
            <a:r>
              <a:rPr lang="en-US" sz="1250" spc="15" dirty="0">
                <a:latin typeface="Arial" panose="020B0604020202020204" pitchFamily="34" charset="0"/>
                <a:cs typeface="Arial" panose="020B0604020202020204" pitchFamily="34" charset="0"/>
              </a:rPr>
              <a:t>Local Projects -- </a:t>
            </a:r>
            <a:r>
              <a:rPr lang="en-US" sz="1250" dirty="0">
                <a:latin typeface="Arial" panose="020B0604020202020204" pitchFamily="34" charset="0"/>
                <a:cs typeface="Arial" panose="020B0604020202020204" pitchFamily="34" charset="0"/>
                <a:hlinkClick r:id="rId7"/>
              </a:rPr>
              <a:t>https://www.ezview.wa.gov/site/alias__1492/34489/local_projects.aspx</a:t>
            </a:r>
            <a:endParaRPr lang="en-US" sz="1250" dirty="0">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Flood Warning System -- </a:t>
            </a:r>
            <a:r>
              <a:rPr lang="en-US" sz="1250" u="heavy" spc="15" dirty="0">
                <a:solidFill>
                  <a:srgbClr val="598BBD"/>
                </a:solidFill>
                <a:latin typeface="Arial" panose="020B0604020202020204" pitchFamily="34" charset="0"/>
                <a:cs typeface="Arial" panose="020B0604020202020204" pitchFamily="34" charset="0"/>
                <a:hlinkClick r:id="rId8"/>
              </a:rPr>
              <a:t>www.chehalisriverflood.com</a:t>
            </a:r>
            <a:endParaRPr lang="en-US" sz="1250" u="heavy" spc="15"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Chehalis Basin Strategy -- </a:t>
            </a:r>
            <a:r>
              <a:rPr lang="en-US" sz="1250" u="heavy" spc="15" dirty="0">
                <a:solidFill>
                  <a:srgbClr val="598BBD"/>
                </a:solidFill>
                <a:latin typeface="Arial" panose="020B0604020202020204" pitchFamily="34" charset="0"/>
                <a:cs typeface="Arial" panose="020B0604020202020204" pitchFamily="34" charset="0"/>
                <a:hlinkClick r:id="rId9"/>
              </a:rPr>
              <a:t>www.chehalisbasinstrategy.com</a:t>
            </a:r>
            <a:endParaRPr lang="en-US" sz="1250" u="heavy" spc="15" dirty="0">
              <a:solidFill>
                <a:srgbClr val="598BBD"/>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ASRP -- </a:t>
            </a:r>
            <a:r>
              <a:rPr lang="en-US" sz="1250" spc="15" dirty="0">
                <a:latin typeface="Arial" panose="020B0604020202020204" pitchFamily="34" charset="0"/>
                <a:cs typeface="Arial" panose="020B0604020202020204" pitchFamily="34" charset="0"/>
                <a:hlinkClick r:id="rId10"/>
              </a:rPr>
              <a:t>https://chehalisbasinstrategy.com/asrp/</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CFAR -- </a:t>
            </a:r>
            <a:r>
              <a:rPr lang="en-US" sz="1250" spc="15" dirty="0">
                <a:latin typeface="Arial" panose="020B0604020202020204" pitchFamily="34" charset="0"/>
                <a:cs typeface="Arial" panose="020B0604020202020204" pitchFamily="34" charset="0"/>
                <a:hlinkClick r:id="rId11"/>
              </a:rPr>
              <a:t>https://chehalisbasinstrategy.com/cfar/</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Proposed Retention Project -- </a:t>
            </a:r>
            <a:r>
              <a:rPr lang="en-US" sz="1250" spc="15" dirty="0">
                <a:latin typeface="Arial" panose="020B0604020202020204" pitchFamily="34" charset="0"/>
                <a:cs typeface="Arial" panose="020B0604020202020204" pitchFamily="34" charset="0"/>
                <a:hlinkClick r:id="rId12"/>
              </a:rPr>
              <a:t>https://chehalisbasinstrategy.com/proposed-project/</a:t>
            </a:r>
            <a:endParaRPr lang="en-US" sz="1250" spc="15"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Chehalis River Basin Flood Control Zone District -- </a:t>
            </a:r>
            <a:r>
              <a:rPr lang="en-US" sz="1250" dirty="0">
                <a:latin typeface="Arial" panose="020B0604020202020204" pitchFamily="34" charset="0"/>
                <a:cs typeface="Arial" panose="020B0604020202020204" pitchFamily="34" charset="0"/>
                <a:hlinkClick r:id="rId13"/>
              </a:rPr>
              <a:t>https://www.chehalisriverbasinfczd.com/</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State EIS (SEPA) -- </a:t>
            </a:r>
            <a:r>
              <a:rPr lang="en-US" sz="1250" dirty="0">
                <a:latin typeface="Arial" panose="020B0604020202020204" pitchFamily="34" charset="0"/>
                <a:cs typeface="Arial" panose="020B0604020202020204" pitchFamily="34" charset="0"/>
                <a:hlinkClick r:id="rId14"/>
              </a:rPr>
              <a:t>https://chehalisbasinstrategy.com/sepa-process/</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Federal EIS (NEPA) -- </a:t>
            </a:r>
            <a:r>
              <a:rPr lang="en-US" sz="1250" dirty="0">
                <a:latin typeface="Arial" panose="020B0604020202020204" pitchFamily="34" charset="0"/>
                <a:cs typeface="Arial" panose="020B0604020202020204" pitchFamily="34" charset="0"/>
                <a:hlinkClick r:id="rId15"/>
              </a:rPr>
              <a:t>https://chehalisbasinstrategy.com/federal-envl-review/</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Flood Retention Facility (visualization) -- </a:t>
            </a:r>
            <a:r>
              <a:rPr lang="en-US" sz="1250" dirty="0">
                <a:latin typeface="Arial" panose="020B0604020202020204" pitchFamily="34" charset="0"/>
                <a:cs typeface="Arial" panose="020B0604020202020204" pitchFamily="34" charset="0"/>
                <a:hlinkClick r:id="rId16"/>
              </a:rPr>
              <a:t>https://www.youtube.com/watch?app=desktop&amp;v=cKTejUE3WsU</a:t>
            </a:r>
            <a:endParaRPr lang="en-US" sz="125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Skookumchuck Dam -- </a:t>
            </a:r>
            <a:r>
              <a:rPr lang="en-US" sz="1250" spc="15" dirty="0">
                <a:latin typeface="Arial" panose="020B0604020202020204" pitchFamily="34" charset="0"/>
                <a:cs typeface="Arial" panose="020B0604020202020204" pitchFamily="34" charset="0"/>
                <a:hlinkClick r:id="rId17"/>
              </a:rPr>
              <a:t>https://chehalisbasinstrategy.com/skookumchuck-dam-study/</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LAND -- </a:t>
            </a:r>
            <a:r>
              <a:rPr lang="en-US" sz="1250" spc="15" dirty="0">
                <a:latin typeface="Arial" panose="020B0604020202020204" pitchFamily="34" charset="0"/>
                <a:cs typeface="Arial" panose="020B0604020202020204" pitchFamily="34" charset="0"/>
                <a:hlinkClick r:id="rId18"/>
              </a:rPr>
              <a:t>https://chehalisbasinstrategy.com/local-actions-non-dam-alternative/</a:t>
            </a:r>
            <a:endParaRPr lang="en-US" sz="1250" spc="15"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250" b="1" u="sng" spc="15" dirty="0">
                <a:latin typeface="Arial" panose="020B0604020202020204" pitchFamily="34" charset="0"/>
                <a:cs typeface="Arial" panose="020B0604020202020204" pitchFamily="34" charset="0"/>
              </a:rPr>
              <a:t>Also</a:t>
            </a:r>
            <a:r>
              <a:rPr lang="en-US" sz="1250" b="1" spc="15" dirty="0">
                <a:latin typeface="Arial" panose="020B0604020202020204" pitchFamily="34" charset="0"/>
                <a:cs typeface="Arial" panose="020B0604020202020204" pitchFamily="34" charset="0"/>
              </a:rPr>
              <a:t> </a:t>
            </a:r>
            <a:r>
              <a:rPr lang="en-US" sz="1250" b="1" spc="15" dirty="0">
                <a:latin typeface="Arial" panose="020B0604020202020204" pitchFamily="34" charset="0"/>
                <a:cs typeface="Arial" panose="020B0604020202020204" pitchFamily="34" charset="0"/>
                <a:sym typeface="Wingdings" panose="05000000000000000000" pitchFamily="2" charset="2"/>
              </a:rPr>
              <a:t> </a:t>
            </a:r>
            <a:r>
              <a:rPr lang="en-US" sz="1250" dirty="0">
                <a:latin typeface="Arial" panose="020B0604020202020204" pitchFamily="34" charset="0"/>
                <a:cs typeface="Arial" panose="020B0604020202020204" pitchFamily="34" charset="0"/>
              </a:rPr>
              <a:t>Sign-Up for Email Gage Alerts – </a:t>
            </a:r>
            <a:r>
              <a:rPr lang="en-US" sz="1250" dirty="0">
                <a:latin typeface="Arial" panose="020B0604020202020204" pitchFamily="34" charset="0"/>
                <a:cs typeface="Arial" panose="020B0604020202020204" pitchFamily="34" charset="0"/>
                <a:hlinkClick r:id="rId19"/>
              </a:rPr>
              <a:t>https://chehalis.onerain.com/upload/files/6a9bf8e2-f04b-4165-8a9f-ce031d5db6b4.pdf</a:t>
            </a:r>
            <a:endParaRPr lang="en-US" sz="1250" dirty="0">
              <a:latin typeface="Arial" panose="020B0604020202020204" pitchFamily="34" charset="0"/>
              <a:cs typeface="Arial" panose="020B0604020202020204" pitchFamily="34" charset="0"/>
            </a:endParaRPr>
          </a:p>
          <a:p>
            <a:pPr lvl="1"/>
            <a:endParaRPr lang="en-US" sz="1400" dirty="0"/>
          </a:p>
        </p:txBody>
      </p:sp>
      <p:sp>
        <p:nvSpPr>
          <p:cNvPr id="7" name="Slide Number Placeholder 12">
            <a:extLst>
              <a:ext uri="{FF2B5EF4-FFF2-40B4-BE49-F238E27FC236}">
                <a16:creationId xmlns:a16="http://schemas.microsoft.com/office/drawing/2014/main" id="{4A49CAB9-6DC3-D133-559E-C278432F5309}"/>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19</a:t>
            </a:fld>
            <a:r>
              <a:rPr lang="en-US" spc="-5" dirty="0"/>
              <a:t> of 18</a:t>
            </a:r>
          </a:p>
        </p:txBody>
      </p:sp>
      <p:sp>
        <p:nvSpPr>
          <p:cNvPr id="9" name="Footer Placeholder 2">
            <a:extLst>
              <a:ext uri="{FF2B5EF4-FFF2-40B4-BE49-F238E27FC236}">
                <a16:creationId xmlns:a16="http://schemas.microsoft.com/office/drawing/2014/main" id="{8E118DE0-0278-D41E-9604-110EE491FA01}"/>
              </a:ext>
            </a:extLst>
          </p:cNvPr>
          <p:cNvSpPr>
            <a:spLocks noGrp="1"/>
          </p:cNvSpPr>
          <p:nvPr>
            <p:ph type="ftr" sz="quarter" idx="5"/>
          </p:nvPr>
        </p:nvSpPr>
        <p:spPr>
          <a:xfrm>
            <a:off x="4114800" y="6461546"/>
            <a:ext cx="850009" cy="215444"/>
          </a:xfrm>
        </p:spPr>
        <p:txBody>
          <a:bodyPr/>
          <a:lstStyle/>
          <a:p>
            <a:pPr marL="12700"/>
            <a:r>
              <a:rPr lang="en-US" spc="5" dirty="0"/>
              <a:t>7-12-2022</a:t>
            </a:r>
            <a:endParaRPr lang="en-US" dirty="0"/>
          </a:p>
        </p:txBody>
      </p:sp>
    </p:spTree>
    <p:extLst>
      <p:ext uri="{BB962C8B-B14F-4D97-AF65-F5344CB8AC3E}">
        <p14:creationId xmlns:p14="http://schemas.microsoft.com/office/powerpoint/2010/main" val="887692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395033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Today’s</a:t>
            </a:r>
            <a:r>
              <a:rPr sz="3200" b="1" spc="-45" dirty="0">
                <a:solidFill>
                  <a:srgbClr val="303030"/>
                </a:solidFill>
                <a:latin typeface="Arial Narrow"/>
                <a:cs typeface="Arial Narrow"/>
              </a:rPr>
              <a:t> </a:t>
            </a:r>
            <a:r>
              <a:rPr sz="3200" b="1" spc="-5" dirty="0">
                <a:solidFill>
                  <a:srgbClr val="303030"/>
                </a:solidFill>
                <a:latin typeface="Arial Narrow"/>
                <a:cs typeface="Arial Narrow"/>
              </a:rPr>
              <a:t>Pr</a:t>
            </a:r>
            <a:r>
              <a:rPr sz="3200" b="1" dirty="0">
                <a:solidFill>
                  <a:srgbClr val="303030"/>
                </a:solidFill>
                <a:latin typeface="Arial Narrow"/>
                <a:cs typeface="Arial Narrow"/>
              </a:rPr>
              <a:t>esentation</a:t>
            </a:r>
            <a:endParaRPr sz="3200" dirty="0">
              <a:latin typeface="Arial Narrow"/>
              <a:cs typeface="Arial Narrow"/>
            </a:endParaRPr>
          </a:p>
        </p:txBody>
      </p:sp>
      <p:sp>
        <p:nvSpPr>
          <p:cNvPr id="4" name="object 4"/>
          <p:cNvSpPr txBox="1">
            <a:spLocks noGrp="1"/>
          </p:cNvSpPr>
          <p:nvPr>
            <p:ph type="body" idx="1"/>
          </p:nvPr>
        </p:nvSpPr>
        <p:spPr>
          <a:xfrm>
            <a:off x="264367" y="2229154"/>
            <a:ext cx="8115300" cy="1969770"/>
          </a:xfrm>
          <a:prstGeom prst="rect">
            <a:avLst/>
          </a:prstGeom>
        </p:spPr>
        <p:txBody>
          <a:bodyPr vert="horz" wrap="square" lIns="0" tIns="0" rIns="0" bIns="0" rtlCol="0">
            <a:spAutoFit/>
          </a:bodyPr>
          <a:lstStyle/>
          <a:p>
            <a:pPr marL="355600" indent="-342900" algn="l">
              <a:buClr>
                <a:srgbClr val="CC0000"/>
              </a:buClr>
              <a:buSzPct val="83333"/>
              <a:buFont typeface="Wingdings"/>
              <a:buChar char=""/>
              <a:tabLst>
                <a:tab pos="355600" algn="l"/>
              </a:tabLst>
            </a:pPr>
            <a:r>
              <a:rPr lang="en-US" sz="1600" spc="-5" dirty="0">
                <a:latin typeface="Arial" panose="020B0604020202020204" pitchFamily="34" charset="0"/>
                <a:cs typeface="Arial" panose="020B0604020202020204" pitchFamily="34" charset="0"/>
              </a:rPr>
              <a:t>Describe the “Flood Authority”</a:t>
            </a:r>
          </a:p>
          <a:p>
            <a:pPr marL="469900" lvl="1" algn="l">
              <a:buClr>
                <a:srgbClr val="CC0000"/>
              </a:buClr>
              <a:buSzPct val="83333"/>
              <a:tabLst>
                <a:tab pos="355600" algn="l"/>
              </a:tabLst>
            </a:pPr>
            <a:r>
              <a:rPr lang="en-US" sz="1600" b="1" spc="-5" dirty="0">
                <a:solidFill>
                  <a:srgbClr val="00B050"/>
                </a:solidFill>
                <a:latin typeface="Arial" panose="020B0604020202020204" pitchFamily="34" charset="0"/>
                <a:cs typeface="Arial" panose="020B0604020202020204" pitchFamily="34" charset="0"/>
              </a:rPr>
              <a:t>#1 -- Local Projects</a:t>
            </a:r>
          </a:p>
          <a:p>
            <a:pPr marL="469900" lvl="1" algn="l">
              <a:buClr>
                <a:srgbClr val="CC0000"/>
              </a:buClr>
              <a:buSzPct val="83333"/>
              <a:tabLst>
                <a:tab pos="355600" algn="l"/>
              </a:tabLst>
            </a:pPr>
            <a:r>
              <a:rPr lang="en-US" sz="1600" b="1" spc="-5" dirty="0">
                <a:solidFill>
                  <a:srgbClr val="FF0000"/>
                </a:solidFill>
                <a:latin typeface="Arial" panose="020B0604020202020204" pitchFamily="34" charset="0"/>
                <a:cs typeface="Arial" panose="020B0604020202020204" pitchFamily="34" charset="0"/>
              </a:rPr>
              <a:t>#2 -- Flood Warning System</a:t>
            </a:r>
          </a:p>
          <a:p>
            <a:pPr marL="469900" lvl="1" algn="l">
              <a:buClr>
                <a:srgbClr val="CC0000"/>
              </a:buClr>
              <a:buSzPct val="83333"/>
              <a:tabLst>
                <a:tab pos="355600" algn="l"/>
              </a:tabLst>
            </a:pPr>
            <a:r>
              <a:rPr lang="en-US" sz="1600" b="1" spc="-5" dirty="0">
                <a:solidFill>
                  <a:srgbClr val="FFC000"/>
                </a:solidFill>
                <a:latin typeface="Arial" panose="020B0604020202020204" pitchFamily="34" charset="0"/>
                <a:cs typeface="Arial" panose="020B0604020202020204" pitchFamily="34" charset="0"/>
              </a:rPr>
              <a:t>#3 – Role</a:t>
            </a:r>
          </a:p>
          <a:p>
            <a:pPr marL="469900" lvl="1" algn="l">
              <a:buClr>
                <a:srgbClr val="CC0000"/>
              </a:buClr>
              <a:buSzPct val="83333"/>
              <a:tabLst>
                <a:tab pos="355600" algn="l"/>
              </a:tabLst>
            </a:pPr>
            <a:endParaRPr kumimoji="0" lang="en-US" sz="1600" b="1" i="0" u="none" strike="noStrike" kern="0" cap="none" spc="-5" normalizeH="0" baseline="0" noProof="0" dirty="0">
              <a:ln>
                <a:noFill/>
              </a:ln>
              <a:solidFill>
                <a:srgbClr val="303030"/>
              </a:solidFill>
              <a:effectLst/>
              <a:uLnTx/>
              <a:uFillTx/>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lang="en-US" sz="1600" spc="-5" dirty="0">
                <a:latin typeface="Arial" panose="020B0604020202020204" pitchFamily="34" charset="0"/>
                <a:cs typeface="Arial" panose="020B0604020202020204" pitchFamily="34" charset="0"/>
              </a:rPr>
              <a:t>Touch on “Office of Chehalis Basin” and “Chehalis Basin Strategy</a:t>
            </a: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t>
            </a:r>
          </a:p>
          <a:p>
            <a:pPr marL="355600" marR="0" lvl="0" indent="-342900" algn="l" defTabSz="914400" eaLnBrk="1" fontAlgn="auto" latinLnBrk="0" hangingPunct="1">
              <a:buClr>
                <a:srgbClr val="CC0000"/>
              </a:buClr>
              <a:buSzPct val="83333"/>
              <a:buFont typeface="Wingdings"/>
              <a:buChar char=""/>
              <a:tabLst>
                <a:tab pos="355600" algn="l"/>
              </a:tabLst>
              <a:defRPr/>
            </a:pPr>
            <a:endParaRPr lang="en-US" sz="1600" dirty="0">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Allow time for discussion</a:t>
            </a:r>
            <a:endParaRPr lang="en-US" sz="1600" dirty="0">
              <a:latin typeface="Arial" panose="020B0604020202020204" pitchFamily="34" charset="0"/>
              <a:cs typeface="Arial" panose="020B0604020202020204" pitchFamily="34" charset="0"/>
            </a:endParaRPr>
          </a:p>
        </p:txBody>
      </p:sp>
      <p:sp>
        <p:nvSpPr>
          <p:cNvPr id="5" name="object 5"/>
          <p:cNvSpPr txBox="1"/>
          <p:nvPr/>
        </p:nvSpPr>
        <p:spPr>
          <a:xfrm>
            <a:off x="70866" y="6248400"/>
            <a:ext cx="691515" cy="548640"/>
          </a:xfrm>
          <a:prstGeom prst="rect">
            <a:avLst/>
          </a:prstGeom>
        </p:spPr>
        <p:txBody>
          <a:bodyPr vert="horz" wrap="square" lIns="0" tIns="0" rIns="0" bIns="0" rtlCol="0">
            <a:spAutoFit/>
          </a:bodyPr>
          <a:lstStyle/>
          <a:p>
            <a:pPr marR="88265" algn="r">
              <a:lnSpc>
                <a:spcPct val="100000"/>
              </a:lnSpc>
            </a:pPr>
            <a:r>
              <a:rPr sz="1800" dirty="0">
                <a:latin typeface="Arial"/>
                <a:cs typeface="Arial"/>
              </a:rPr>
              <a:t>.</a:t>
            </a:r>
          </a:p>
        </p:txBody>
      </p:sp>
      <p:sp>
        <p:nvSpPr>
          <p:cNvPr id="6" name="object 6"/>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E77B599B-27DC-268C-5FDD-BF992254CFDD}"/>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a:t>
            </a:fld>
            <a:r>
              <a:rPr lang="en-US" spc="-5" dirty="0"/>
              <a:t> of 18</a:t>
            </a:r>
          </a:p>
        </p:txBody>
      </p:sp>
      <p:sp>
        <p:nvSpPr>
          <p:cNvPr id="8" name="object 8">
            <a:extLst>
              <a:ext uri="{FF2B5EF4-FFF2-40B4-BE49-F238E27FC236}">
                <a16:creationId xmlns:a16="http://schemas.microsoft.com/office/drawing/2014/main" id="{FAB72DC5-BFCB-43DA-49B5-9D9581D964C6}"/>
              </a:ext>
            </a:extLst>
          </p:cNvPr>
          <p:cNvSpPr/>
          <p:nvPr/>
        </p:nvSpPr>
        <p:spPr>
          <a:xfrm>
            <a:off x="4786162" y="1756346"/>
            <a:ext cx="1675181" cy="1573185"/>
          </a:xfrm>
          <a:prstGeom prst="rect">
            <a:avLst/>
          </a:prstGeom>
          <a:blipFill>
            <a:blip r:embed="rId4" cstate="print"/>
            <a:stretch>
              <a:fillRect/>
            </a:stretch>
          </a:blipFill>
        </p:spPr>
        <p:txBody>
          <a:bodyPr wrap="square" lIns="0" tIns="0" rIns="0" bIns="0" rtlCol="0"/>
          <a:lstStyle/>
          <a:p>
            <a:endParaRPr dirty="0"/>
          </a:p>
        </p:txBody>
      </p:sp>
      <p:pic>
        <p:nvPicPr>
          <p:cNvPr id="10" name="Graphic 9">
            <a:extLst>
              <a:ext uri="{FF2B5EF4-FFF2-40B4-BE49-F238E27FC236}">
                <a16:creationId xmlns:a16="http://schemas.microsoft.com/office/drawing/2014/main" id="{F68B7DB3-1824-55D9-8B26-7D874D9224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6894" y="4832007"/>
            <a:ext cx="2514601" cy="736837"/>
          </a:xfrm>
          <a:prstGeom prst="rect">
            <a:avLst/>
          </a:prstGeom>
        </p:spPr>
      </p:pic>
      <p:graphicFrame>
        <p:nvGraphicFramePr>
          <p:cNvPr id="11" name="Table 39">
            <a:extLst>
              <a:ext uri="{FF2B5EF4-FFF2-40B4-BE49-F238E27FC236}">
                <a16:creationId xmlns:a16="http://schemas.microsoft.com/office/drawing/2014/main" id="{AB3F4FBA-D922-878C-4557-63786C32E374}"/>
              </a:ext>
            </a:extLst>
          </p:cNvPr>
          <p:cNvGraphicFramePr>
            <a:graphicFrameLocks noGrp="1"/>
          </p:cNvGraphicFramePr>
          <p:nvPr>
            <p:extLst>
              <p:ext uri="{D42A27DB-BD31-4B8C-83A1-F6EECF244321}">
                <p14:modId xmlns:p14="http://schemas.microsoft.com/office/powerpoint/2010/main" val="3489363816"/>
              </p:ext>
            </p:extLst>
          </p:nvPr>
        </p:nvGraphicFramePr>
        <p:xfrm>
          <a:off x="6478450" y="5533699"/>
          <a:ext cx="2514600" cy="792480"/>
        </p:xfrm>
        <a:graphic>
          <a:graphicData uri="http://schemas.openxmlformats.org/drawingml/2006/table">
            <a:tbl>
              <a:tblPr>
                <a:tableStyleId>{5C22544A-7EE6-4342-B048-85BDC9FD1C3A}</a:tableStyleId>
              </a:tblPr>
              <a:tblGrid>
                <a:gridCol w="1257300">
                  <a:extLst>
                    <a:ext uri="{9D8B030D-6E8A-4147-A177-3AD203B41FA5}">
                      <a16:colId xmlns:a16="http://schemas.microsoft.com/office/drawing/2014/main" val="120013491"/>
                    </a:ext>
                  </a:extLst>
                </a:gridCol>
                <a:gridCol w="1257300">
                  <a:extLst>
                    <a:ext uri="{9D8B030D-6E8A-4147-A177-3AD203B41FA5}">
                      <a16:colId xmlns:a16="http://schemas.microsoft.com/office/drawing/2014/main" val="1877554553"/>
                    </a:ext>
                  </a:extLst>
                </a:gridCol>
              </a:tblGrid>
              <a:tr h="498231">
                <a:tc>
                  <a:txBody>
                    <a:bodyPr/>
                    <a:lstStyle/>
                    <a:p>
                      <a:pPr algn="ctr"/>
                      <a:r>
                        <a:rPr lang="en-US" sz="1400" dirty="0"/>
                        <a:t>Office of Chehalis Basin</a:t>
                      </a:r>
                    </a:p>
                  </a:txBody>
                  <a:tcPr>
                    <a:lnR w="12700" cap="flat" cmpd="sng" algn="ctr">
                      <a:solidFill>
                        <a:schemeClr val="tx1"/>
                      </a:solidFill>
                      <a:prstDash val="solid"/>
                      <a:round/>
                      <a:headEnd type="none" w="med" len="med"/>
                      <a:tailEnd type="none" w="med" len="med"/>
                    </a:lnR>
                    <a:noFill/>
                  </a:tcPr>
                </a:tc>
                <a:tc>
                  <a:txBody>
                    <a:bodyPr/>
                    <a:lstStyle/>
                    <a:p>
                      <a:pPr algn="ctr"/>
                      <a:r>
                        <a:rPr lang="en-US" sz="1400" dirty="0"/>
                        <a:t>Chehalis Basin Board</a:t>
                      </a: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992933649"/>
                  </a:ext>
                </a:extLst>
              </a:tr>
              <a:tr h="263769">
                <a:tc gridSpan="2">
                  <a:txBody>
                    <a:bodyPr/>
                    <a:lstStyle/>
                    <a:p>
                      <a:pPr algn="ctr"/>
                      <a:r>
                        <a:rPr lang="en-US" sz="1200" dirty="0">
                          <a:hlinkClick r:id="rId7"/>
                        </a:rPr>
                        <a:t>https://chehalisbasinstrategy.com/</a:t>
                      </a:r>
                      <a:endParaRPr lang="en-US" sz="1200" dirty="0"/>
                    </a:p>
                  </a:txBody>
                  <a:tcPr>
                    <a:no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sp>
        <p:nvSpPr>
          <p:cNvPr id="3" name="Footer Placeholder 2">
            <a:extLst>
              <a:ext uri="{FF2B5EF4-FFF2-40B4-BE49-F238E27FC236}">
                <a16:creationId xmlns:a16="http://schemas.microsoft.com/office/drawing/2014/main" id="{5894438F-2DCB-8F16-4D57-B1DCFDBDFCD9}"/>
              </a:ext>
            </a:extLst>
          </p:cNvPr>
          <p:cNvSpPr>
            <a:spLocks noGrp="1"/>
          </p:cNvSpPr>
          <p:nvPr>
            <p:ph type="ftr" sz="quarter" idx="5"/>
          </p:nvPr>
        </p:nvSpPr>
        <p:spPr>
          <a:xfrm>
            <a:off x="4114800" y="6461546"/>
            <a:ext cx="850009" cy="215444"/>
          </a:xfrm>
        </p:spPr>
        <p:txBody>
          <a:bodyPr/>
          <a:lstStyle/>
          <a:p>
            <a:pPr marL="12700"/>
            <a:r>
              <a:rPr lang="en-US" spc="5" dirty="0"/>
              <a:t>7-12-2022</a:t>
            </a:r>
            <a:endParaRPr lang="en-US" dirty="0"/>
          </a:p>
        </p:txBody>
      </p:sp>
      <p:pic>
        <p:nvPicPr>
          <p:cNvPr id="12" name="Picture 11" descr="Graphical user interface&#10;&#10;Description automatically generated with low confidence">
            <a:extLst>
              <a:ext uri="{FF2B5EF4-FFF2-40B4-BE49-F238E27FC236}">
                <a16:creationId xmlns:a16="http://schemas.microsoft.com/office/drawing/2014/main" id="{F13327E3-2F1B-314B-1A5C-099A47B794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6893" y="3724470"/>
            <a:ext cx="2492893" cy="1009027"/>
          </a:xfrm>
          <a:prstGeom prst="rect">
            <a:avLst/>
          </a:prstGeom>
        </p:spPr>
      </p:pic>
      <p:sp>
        <p:nvSpPr>
          <p:cNvPr id="7" name="TextBox 6">
            <a:extLst>
              <a:ext uri="{FF2B5EF4-FFF2-40B4-BE49-F238E27FC236}">
                <a16:creationId xmlns:a16="http://schemas.microsoft.com/office/drawing/2014/main" id="{8BF6A3FF-E332-C14C-5975-D83C71916817}"/>
              </a:ext>
            </a:extLst>
          </p:cNvPr>
          <p:cNvSpPr txBox="1"/>
          <p:nvPr/>
        </p:nvSpPr>
        <p:spPr>
          <a:xfrm>
            <a:off x="1866900" y="4417942"/>
            <a:ext cx="4495800" cy="1815882"/>
          </a:xfrm>
          <a:prstGeom prst="rect">
            <a:avLst/>
          </a:prstGeom>
          <a:noFill/>
          <a:ln w="19050">
            <a:solidFill>
              <a:schemeClr val="accent1"/>
            </a:solidFill>
          </a:ln>
        </p:spPr>
        <p:txBody>
          <a:bodyPr wrap="square" rtlCol="0">
            <a:spAutoFit/>
          </a:bodyPr>
          <a:lstStyle/>
          <a:p>
            <a:pPr marL="12700" marR="0" lvl="0" algn="ctr" defTabSz="914400" eaLnBrk="1" fontAlgn="auto" latinLnBrk="0" hangingPunct="1">
              <a:buClr>
                <a:srgbClr val="CC0000"/>
              </a:buClr>
              <a:buSzPct val="83333"/>
              <a:tabLst>
                <a:tab pos="355600" algn="l"/>
              </a:tabLst>
              <a:defRPr/>
            </a:pPr>
            <a:r>
              <a:rPr kumimoji="0" lang="en-US" sz="1600" b="1"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State Law</a:t>
            </a:r>
          </a:p>
          <a:p>
            <a:pPr marL="12700" marR="0" lvl="0" defTabSz="914400" eaLnBrk="1" fontAlgn="auto" latinLnBrk="0" hangingPunct="1">
              <a:buClr>
                <a:srgbClr val="CC0000"/>
              </a:buClr>
              <a:buSzPct val="83333"/>
              <a:tabLst>
                <a:tab pos="355600" algn="l"/>
              </a:tabLst>
              <a:defRPr/>
            </a:pPr>
            <a:r>
              <a:rPr kumimoji="0" lang="en-US" sz="1600" b="1"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“The primary purpose of the office is to </a:t>
            </a:r>
            <a:r>
              <a:rPr kumimoji="0" lang="en-US" sz="160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aggressively pursue</a:t>
            </a:r>
            <a:r>
              <a:rPr kumimoji="0" lang="en-US" sz="160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implementation of an </a:t>
            </a:r>
            <a:r>
              <a:rPr kumimoji="0" lang="en-US" sz="1600" b="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integrated strategy</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and administer funding for </a:t>
            </a:r>
            <a:r>
              <a:rPr kumimoji="0" lang="en-US" sz="160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long-term flood damage reduction</a:t>
            </a:r>
            <a:r>
              <a:rPr kumimoji="0" lang="en-US" sz="160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and </a:t>
            </a:r>
            <a:r>
              <a:rPr kumimoji="0" lang="en-US" sz="160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aquatic species restoration</a:t>
            </a:r>
            <a:r>
              <a:rPr kumimoji="0" lang="en-US" sz="160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in the Chehalis </a:t>
            </a:r>
            <a:r>
              <a:rPr kumimoji="0" lang="en-US" sz="1600" b="0"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river basin.” (</a:t>
            </a:r>
            <a:r>
              <a:rPr kumimoji="0" lang="en-US" sz="1600" b="0" i="1"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hlinkClick r:id="rId9"/>
              </a:rPr>
              <a:t>RCW 43.21A.730</a:t>
            </a:r>
            <a:r>
              <a:rPr kumimoji="0" lang="en-US" sz="1600" b="0"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1099968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28800"/>
            <a:ext cx="7186295" cy="1877437"/>
          </a:xfrm>
          <a:prstGeom prst="rect">
            <a:avLst/>
          </a:prstGeom>
        </p:spPr>
        <p:txBody>
          <a:bodyPr vert="horz" wrap="square" lIns="0" tIns="0" rIns="0" bIns="0" rtlCol="0">
            <a:spAutoFit/>
          </a:bodyPr>
          <a:lstStyle/>
          <a:p>
            <a:pPr marL="355600" indent="-342900">
              <a:lnSpc>
                <a:spcPct val="100000"/>
              </a:lnSpc>
              <a:buClr>
                <a:srgbClr val="CC0000"/>
              </a:buClr>
              <a:buSzPct val="83333"/>
              <a:buFont typeface="Wingdings"/>
              <a:buChar char=""/>
              <a:tabLst>
                <a:tab pos="355600" algn="l"/>
              </a:tabLst>
            </a:pPr>
            <a:r>
              <a:rPr sz="1800" b="1" spc="-5" dirty="0">
                <a:solidFill>
                  <a:srgbClr val="303030"/>
                </a:solidFill>
                <a:latin typeface="Arial"/>
                <a:cs typeface="Arial"/>
              </a:rPr>
              <a:t>Ra</a:t>
            </a:r>
            <a:r>
              <a:rPr sz="1800" b="1" dirty="0">
                <a:solidFill>
                  <a:srgbClr val="303030"/>
                </a:solidFill>
                <a:latin typeface="Arial"/>
                <a:cs typeface="Arial"/>
              </a:rPr>
              <a:t>n</a:t>
            </a:r>
            <a:r>
              <a:rPr sz="1800" b="1" spc="-5" dirty="0">
                <a:solidFill>
                  <a:srgbClr val="303030"/>
                </a:solidFill>
                <a:latin typeface="Arial"/>
                <a:cs typeface="Arial"/>
              </a:rPr>
              <a:t>ke</a:t>
            </a:r>
            <a:r>
              <a:rPr sz="1800" b="1" dirty="0">
                <a:solidFill>
                  <a:srgbClr val="303030"/>
                </a:solidFill>
                <a:latin typeface="Arial"/>
                <a:cs typeface="Arial"/>
              </a:rPr>
              <a:t>d</a:t>
            </a:r>
            <a:r>
              <a:rPr sz="1800" b="1" spc="5" dirty="0">
                <a:solidFill>
                  <a:srgbClr val="303030"/>
                </a:solidFill>
                <a:latin typeface="Arial"/>
                <a:cs typeface="Arial"/>
              </a:rPr>
              <a:t> </a:t>
            </a:r>
            <a:r>
              <a:rPr sz="1800" b="1" dirty="0">
                <a:solidFill>
                  <a:srgbClr val="303030"/>
                </a:solidFill>
                <a:latin typeface="Arial"/>
                <a:cs typeface="Arial"/>
              </a:rPr>
              <a:t>high</a:t>
            </a:r>
            <a:r>
              <a:rPr sz="1800" b="1" spc="-5" dirty="0">
                <a:solidFill>
                  <a:srgbClr val="303030"/>
                </a:solidFill>
                <a:latin typeface="Arial"/>
                <a:cs typeface="Arial"/>
              </a:rPr>
              <a:t> </a:t>
            </a:r>
            <a:r>
              <a:rPr sz="1800" b="1" dirty="0">
                <a:solidFill>
                  <a:srgbClr val="303030"/>
                </a:solidFill>
                <a:latin typeface="Arial"/>
                <a:cs typeface="Arial"/>
              </a:rPr>
              <a:t>fl</a:t>
            </a:r>
            <a:r>
              <a:rPr sz="1800" b="1" spc="-10" dirty="0">
                <a:solidFill>
                  <a:srgbClr val="303030"/>
                </a:solidFill>
                <a:latin typeface="Arial"/>
                <a:cs typeface="Arial"/>
              </a:rPr>
              <a:t>o</a:t>
            </a:r>
            <a:r>
              <a:rPr sz="1800" b="1" dirty="0">
                <a:solidFill>
                  <a:srgbClr val="303030"/>
                </a:solidFill>
                <a:latin typeface="Arial"/>
                <a:cs typeface="Arial"/>
              </a:rPr>
              <a:t>w</a:t>
            </a:r>
            <a:r>
              <a:rPr sz="1800" b="1" spc="-5" dirty="0">
                <a:solidFill>
                  <a:srgbClr val="303030"/>
                </a:solidFill>
                <a:latin typeface="Arial"/>
                <a:cs typeface="Arial"/>
              </a:rPr>
              <a:t> </a:t>
            </a:r>
            <a:r>
              <a:rPr sz="1800" b="1" spc="-10" dirty="0">
                <a:solidFill>
                  <a:srgbClr val="303030"/>
                </a:solidFill>
                <a:latin typeface="Arial"/>
                <a:cs typeface="Arial"/>
              </a:rPr>
              <a:t>e</a:t>
            </a:r>
            <a:r>
              <a:rPr sz="1800" b="1" spc="-45" dirty="0">
                <a:solidFill>
                  <a:srgbClr val="303030"/>
                </a:solidFill>
                <a:latin typeface="Arial"/>
                <a:cs typeface="Arial"/>
              </a:rPr>
              <a:t>v</a:t>
            </a:r>
            <a:r>
              <a:rPr sz="1800" b="1" spc="-10" dirty="0">
                <a:solidFill>
                  <a:srgbClr val="303030"/>
                </a:solidFill>
                <a:latin typeface="Arial"/>
                <a:cs typeface="Arial"/>
              </a:rPr>
              <a:t>e</a:t>
            </a:r>
            <a:r>
              <a:rPr sz="1800" b="1" dirty="0">
                <a:solidFill>
                  <a:srgbClr val="303030"/>
                </a:solidFill>
                <a:latin typeface="Arial"/>
                <a:cs typeface="Arial"/>
              </a:rPr>
              <a:t>nts</a:t>
            </a:r>
            <a:r>
              <a:rPr sz="1800" b="1" spc="45" dirty="0">
                <a:solidFill>
                  <a:srgbClr val="303030"/>
                </a:solidFill>
                <a:latin typeface="Arial"/>
                <a:cs typeface="Arial"/>
              </a:rPr>
              <a:t> </a:t>
            </a:r>
            <a:r>
              <a:rPr sz="1800" b="1" dirty="0">
                <a:solidFill>
                  <a:srgbClr val="303030"/>
                </a:solidFill>
                <a:latin typeface="Arial"/>
                <a:cs typeface="Arial"/>
              </a:rPr>
              <a:t>(</a:t>
            </a:r>
            <a:r>
              <a:rPr sz="1800" b="1" spc="-10" dirty="0">
                <a:solidFill>
                  <a:srgbClr val="303030"/>
                </a:solidFill>
                <a:latin typeface="Arial"/>
                <a:cs typeface="Arial"/>
              </a:rPr>
              <a:t>193</a:t>
            </a:r>
            <a:r>
              <a:rPr sz="1800" b="1" dirty="0">
                <a:solidFill>
                  <a:srgbClr val="303030"/>
                </a:solidFill>
                <a:latin typeface="Arial"/>
                <a:cs typeface="Arial"/>
              </a:rPr>
              <a:t>2</a:t>
            </a:r>
            <a:r>
              <a:rPr sz="1800" b="1" spc="10" dirty="0">
                <a:solidFill>
                  <a:srgbClr val="303030"/>
                </a:solidFill>
                <a:latin typeface="Arial"/>
                <a:cs typeface="Arial"/>
              </a:rPr>
              <a:t> </a:t>
            </a:r>
            <a:r>
              <a:rPr sz="1800" b="1" dirty="0">
                <a:solidFill>
                  <a:srgbClr val="303030"/>
                </a:solidFill>
                <a:latin typeface="Arial"/>
                <a:cs typeface="Arial"/>
              </a:rPr>
              <a:t>- </a:t>
            </a:r>
            <a:r>
              <a:rPr sz="1800" b="1" spc="-10" dirty="0">
                <a:solidFill>
                  <a:srgbClr val="303030"/>
                </a:solidFill>
                <a:latin typeface="Arial"/>
                <a:cs typeface="Arial"/>
              </a:rPr>
              <a:t>2012</a:t>
            </a:r>
            <a:r>
              <a:rPr sz="1800" b="1" dirty="0">
                <a:solidFill>
                  <a:srgbClr val="303030"/>
                </a:solidFill>
                <a:latin typeface="Arial"/>
                <a:cs typeface="Arial"/>
              </a:rPr>
              <a:t>)</a:t>
            </a:r>
            <a:r>
              <a:rPr sz="1800" b="1" spc="1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endParaRPr sz="1800" dirty="0">
              <a:latin typeface="Arial"/>
              <a:cs typeface="Arial"/>
            </a:endParaRPr>
          </a:p>
          <a:p>
            <a:pPr marL="469900">
              <a:lnSpc>
                <a:spcPct val="100000"/>
              </a:lnSpc>
              <a:spcBef>
                <a:spcPts val="605"/>
              </a:spcBef>
              <a:tabLst>
                <a:tab pos="756285" algn="l"/>
              </a:tabLst>
            </a:pPr>
            <a:r>
              <a:rPr sz="1100" spc="5" dirty="0">
                <a:latin typeface="Wingdings"/>
                <a:cs typeface="Wingdings"/>
              </a:rPr>
              <a:t></a:t>
            </a:r>
            <a:r>
              <a:rPr sz="1100" spc="5" dirty="0">
                <a:latin typeface="Times New Roman"/>
                <a:cs typeface="Times New Roman"/>
              </a:rPr>
              <a:t>	</a:t>
            </a:r>
            <a:r>
              <a:rPr sz="1600" spc="-5"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5</a:t>
            </a:r>
            <a:r>
              <a:rPr sz="1600" spc="2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cl</a:t>
            </a:r>
            <a:r>
              <a:rPr sz="1600" spc="-10" dirty="0">
                <a:solidFill>
                  <a:srgbClr val="303030"/>
                </a:solidFill>
                <a:latin typeface="Arial" panose="020B0604020202020204" pitchFamily="34" charset="0"/>
                <a:cs typeface="Arial" panose="020B0604020202020204" pitchFamily="34" charset="0"/>
              </a:rPr>
              <a:t>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ed</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1990,</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1996,</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2007,</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2009</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a:p>
            <a:pPr marL="756285" marR="5080" lvl="1" indent="-286385">
              <a:lnSpc>
                <a:spcPct val="100000"/>
              </a:lnSpc>
              <a:spcBef>
                <a:spcPts val="600"/>
              </a:spcBef>
              <a:buSzPct val="68750"/>
              <a:buFont typeface="Wingdings"/>
              <a:buChar char=""/>
              <a:tabLst>
                <a:tab pos="756920" algn="l"/>
              </a:tabLst>
            </a:pPr>
            <a:r>
              <a:rPr sz="1600" spc="-15" dirty="0">
                <a:solidFill>
                  <a:srgbClr val="303030"/>
                </a:solidFill>
                <a:latin typeface="Arial" panose="020B0604020202020204" pitchFamily="34" charset="0"/>
                <a:cs typeface="Arial" panose="020B0604020202020204" pitchFamily="34" charset="0"/>
              </a:rPr>
              <a:t>F</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a</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ge</a:t>
            </a:r>
            <a:r>
              <a:rPr sz="1600" spc="-5" dirty="0">
                <a:solidFill>
                  <a:srgbClr val="303030"/>
                </a:solidFill>
                <a:latin typeface="Arial" panose="020B0604020202020204" pitchFamily="34" charset="0"/>
                <a:cs typeface="Arial" panose="020B0604020202020204" pitchFamily="34" charset="0"/>
              </a:rPr>
              <a:t>st </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ents</a:t>
            </a:r>
            <a:r>
              <a:rPr sz="160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1986</a:t>
            </a:r>
            <a:r>
              <a:rPr sz="1600" spc="2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a:t>
            </a:r>
            <a:r>
              <a:rPr sz="1600" spc="15"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Fr</a:t>
            </a:r>
            <a:r>
              <a:rPr sz="1600" i="1" spc="-10" dirty="0">
                <a:solidFill>
                  <a:srgbClr val="303030"/>
                </a:solidFill>
                <a:latin typeface="Arial" panose="020B0604020202020204" pitchFamily="34" charset="0"/>
                <a:cs typeface="Arial" panose="020B0604020202020204" pitchFamily="34" charset="0"/>
              </a:rPr>
              <a:t>equent</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f</a:t>
            </a:r>
            <a:r>
              <a:rPr sz="1600" i="1" dirty="0">
                <a:solidFill>
                  <a:srgbClr val="303030"/>
                </a:solidFill>
                <a:latin typeface="Arial" panose="020B0604020202020204" pitchFamily="34" charset="0"/>
                <a:cs typeface="Arial" panose="020B0604020202020204" pitchFamily="34" charset="0"/>
              </a:rPr>
              <a:t>l</a:t>
            </a:r>
            <a:r>
              <a:rPr sz="1600" i="1" spc="-10" dirty="0">
                <a:solidFill>
                  <a:srgbClr val="303030"/>
                </a:solidFill>
                <a:latin typeface="Arial" panose="020B0604020202020204" pitchFamily="34" charset="0"/>
                <a:cs typeface="Arial" panose="020B0604020202020204" pitchFamily="34" charset="0"/>
              </a:rPr>
              <a:t>oods</a:t>
            </a:r>
            <a:r>
              <a:rPr sz="1600" i="1" spc="5"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gett</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0"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wor</a:t>
            </a:r>
            <a:r>
              <a:rPr sz="1600" i="1" spc="-5" dirty="0">
                <a:solidFill>
                  <a:srgbClr val="303030"/>
                </a:solidFill>
                <a:latin typeface="Arial" panose="020B0604020202020204" pitchFamily="34" charset="0"/>
                <a:cs typeface="Arial" panose="020B0604020202020204" pitchFamily="34" charset="0"/>
              </a:rPr>
              <a:t>s</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and da</a:t>
            </a:r>
            <a:r>
              <a:rPr sz="1600" i="1" spc="-25" dirty="0">
                <a:solidFill>
                  <a:srgbClr val="303030"/>
                </a:solidFill>
                <a:latin typeface="Arial" panose="020B0604020202020204" pitchFamily="34" charset="0"/>
                <a:cs typeface="Arial" panose="020B0604020202020204" pitchFamily="34" charset="0"/>
              </a:rPr>
              <a:t>m</a:t>
            </a:r>
            <a:r>
              <a:rPr sz="1600" i="1" spc="-10" dirty="0">
                <a:solidFill>
                  <a:srgbClr val="303030"/>
                </a:solidFill>
                <a:latin typeface="Arial" panose="020B0604020202020204" pitchFamily="34" charset="0"/>
                <a:cs typeface="Arial" panose="020B0604020202020204" pitchFamily="34" charset="0"/>
              </a:rPr>
              <a:t>age</a:t>
            </a:r>
            <a:r>
              <a:rPr sz="1600" i="1" spc="20"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s</a:t>
            </a:r>
            <a:r>
              <a:rPr sz="1600" i="1" spc="-5"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a:t>
            </a:r>
            <a:r>
              <a:rPr sz="1600" i="1" spc="-5" dirty="0">
                <a:solidFill>
                  <a:srgbClr val="303030"/>
                </a:solidFill>
                <a:latin typeface="Arial" panose="020B0604020202020204" pitchFamily="34" charset="0"/>
                <a:cs typeface="Arial" panose="020B0604020202020204" pitchFamily="34" charset="0"/>
              </a:rPr>
              <a:t>c</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a:t>
            </a:r>
            <a:r>
              <a:rPr sz="1600" i="1" spc="-5" dirty="0">
                <a:solidFill>
                  <a:srgbClr val="303030"/>
                </a:solidFill>
                <a:latin typeface="Arial" panose="020B0604020202020204" pitchFamily="34" charset="0"/>
                <a:cs typeface="Arial" panose="020B0604020202020204" pitchFamily="34" charset="0"/>
              </a:rPr>
              <a:t>s</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endParaRPr lang="en-US" sz="1600" i="1" spc="-5" dirty="0">
              <a:solidFill>
                <a:srgbClr val="303030"/>
              </a:solidFill>
              <a:latin typeface="Arial" panose="020B0604020202020204" pitchFamily="34" charset="0"/>
              <a:cs typeface="Arial" panose="020B0604020202020204" pitchFamily="34" charset="0"/>
            </a:endParaRPr>
          </a:p>
          <a:p>
            <a:pPr marL="756285" marR="5080" lvl="1" indent="-286385">
              <a:spcBef>
                <a:spcPts val="600"/>
              </a:spcBef>
              <a:buSzPct val="68750"/>
              <a:buFont typeface="Wingdings"/>
              <a:buChar char=""/>
              <a:tabLst>
                <a:tab pos="756920" algn="l"/>
              </a:tabLst>
            </a:pPr>
            <a:r>
              <a:rPr lang="en-US" sz="1600" dirty="0">
                <a:latin typeface="Arial" panose="020B0604020202020204" pitchFamily="34" charset="0"/>
                <a:cs typeface="Arial" panose="020B0604020202020204" pitchFamily="34" charset="0"/>
              </a:rPr>
              <a:t>100 year flood estimate -- </a:t>
            </a:r>
            <a:r>
              <a:rPr lang="en-US" sz="1600" i="1" dirty="0">
                <a:latin typeface="Arial" panose="020B0604020202020204" pitchFamily="34" charset="0"/>
                <a:cs typeface="Arial" panose="020B0604020202020204" pitchFamily="34" charset="0"/>
              </a:rPr>
              <a:t>Increased by 33% in last 30 years. </a:t>
            </a:r>
          </a:p>
          <a:p>
            <a:pPr marL="756285" marR="5080" lvl="1" indent="-286385">
              <a:lnSpc>
                <a:spcPct val="100000"/>
              </a:lnSpc>
              <a:spcBef>
                <a:spcPts val="600"/>
              </a:spcBef>
              <a:buSzPct val="68750"/>
              <a:buFont typeface="Wingdings"/>
              <a:buChar char=""/>
              <a:tabLst>
                <a:tab pos="756920" algn="l"/>
              </a:tabLst>
            </a:pPr>
            <a:endParaRPr sz="1600" dirty="0">
              <a:latin typeface="Arial"/>
              <a:cs typeface="Arial"/>
            </a:endParaRPr>
          </a:p>
        </p:txBody>
      </p:sp>
      <p:sp>
        <p:nvSpPr>
          <p:cNvPr id="3" name="object 3"/>
          <p:cNvSpPr/>
          <p:nvPr/>
        </p:nvSpPr>
        <p:spPr>
          <a:xfrm>
            <a:off x="527304" y="5466588"/>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 name="object 4"/>
          <p:cNvSpPr/>
          <p:nvPr/>
        </p:nvSpPr>
        <p:spPr>
          <a:xfrm>
            <a:off x="527304" y="520293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5" name="object 5"/>
          <p:cNvSpPr/>
          <p:nvPr/>
        </p:nvSpPr>
        <p:spPr>
          <a:xfrm>
            <a:off x="527304" y="4940808"/>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6" name="object 6"/>
          <p:cNvSpPr/>
          <p:nvPr/>
        </p:nvSpPr>
        <p:spPr>
          <a:xfrm>
            <a:off x="527304" y="467715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7" name="object 7"/>
          <p:cNvSpPr/>
          <p:nvPr/>
        </p:nvSpPr>
        <p:spPr>
          <a:xfrm>
            <a:off x="527304" y="4413503"/>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8" name="object 8"/>
          <p:cNvSpPr/>
          <p:nvPr/>
        </p:nvSpPr>
        <p:spPr>
          <a:xfrm>
            <a:off x="527304" y="4149852"/>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9" name="object 9"/>
          <p:cNvSpPr/>
          <p:nvPr/>
        </p:nvSpPr>
        <p:spPr>
          <a:xfrm>
            <a:off x="527304" y="3886200"/>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0" name="object 10"/>
          <p:cNvSpPr/>
          <p:nvPr/>
        </p:nvSpPr>
        <p:spPr>
          <a:xfrm>
            <a:off x="527304" y="3622547"/>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1" name="object 11"/>
          <p:cNvSpPr/>
          <p:nvPr/>
        </p:nvSpPr>
        <p:spPr>
          <a:xfrm>
            <a:off x="527304" y="3358896"/>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2" name="object 12"/>
          <p:cNvSpPr/>
          <p:nvPr/>
        </p:nvSpPr>
        <p:spPr>
          <a:xfrm>
            <a:off x="8510016"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13" name="object 13"/>
          <p:cNvSpPr/>
          <p:nvPr/>
        </p:nvSpPr>
        <p:spPr>
          <a:xfrm>
            <a:off x="8307323"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4" name="object 14"/>
          <p:cNvSpPr/>
          <p:nvPr/>
        </p:nvSpPr>
        <p:spPr>
          <a:xfrm>
            <a:off x="820521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5" name="object 15"/>
          <p:cNvSpPr/>
          <p:nvPr/>
        </p:nvSpPr>
        <p:spPr>
          <a:xfrm>
            <a:off x="7185659" y="5729478"/>
            <a:ext cx="52069" cy="0"/>
          </a:xfrm>
          <a:custGeom>
            <a:avLst/>
            <a:gdLst/>
            <a:ahLst/>
            <a:cxnLst/>
            <a:rect l="l" t="t" r="r" b="b"/>
            <a:pathLst>
              <a:path w="52070">
                <a:moveTo>
                  <a:pt x="0" y="0"/>
                </a:moveTo>
                <a:lnTo>
                  <a:pt x="51816" y="0"/>
                </a:lnTo>
              </a:path>
            </a:pathLst>
          </a:custGeom>
          <a:ln w="3175">
            <a:solidFill>
              <a:srgbClr val="CC0000"/>
            </a:solidFill>
          </a:ln>
        </p:spPr>
        <p:txBody>
          <a:bodyPr wrap="square" lIns="0" tIns="0" rIns="0" bIns="0" rtlCol="0"/>
          <a:lstStyle/>
          <a:p>
            <a:endParaRPr dirty="0"/>
          </a:p>
        </p:txBody>
      </p:sp>
      <p:sp>
        <p:nvSpPr>
          <p:cNvPr id="16" name="object 16"/>
          <p:cNvSpPr/>
          <p:nvPr/>
        </p:nvSpPr>
        <p:spPr>
          <a:xfrm>
            <a:off x="70850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7" name="object 17"/>
          <p:cNvSpPr/>
          <p:nvPr/>
        </p:nvSpPr>
        <p:spPr>
          <a:xfrm>
            <a:off x="6473952"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8" name="object 18"/>
          <p:cNvSpPr/>
          <p:nvPr/>
        </p:nvSpPr>
        <p:spPr>
          <a:xfrm>
            <a:off x="637184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19" name="object 19"/>
          <p:cNvSpPr/>
          <p:nvPr/>
        </p:nvSpPr>
        <p:spPr>
          <a:xfrm>
            <a:off x="596341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0" name="object 20"/>
          <p:cNvSpPr/>
          <p:nvPr/>
        </p:nvSpPr>
        <p:spPr>
          <a:xfrm>
            <a:off x="484327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1" name="object 21"/>
          <p:cNvSpPr/>
          <p:nvPr/>
        </p:nvSpPr>
        <p:spPr>
          <a:xfrm>
            <a:off x="4741164" y="5729478"/>
            <a:ext cx="52069" cy="0"/>
          </a:xfrm>
          <a:custGeom>
            <a:avLst/>
            <a:gdLst/>
            <a:ahLst/>
            <a:cxnLst/>
            <a:rect l="l" t="t" r="r" b="b"/>
            <a:pathLst>
              <a:path w="52070">
                <a:moveTo>
                  <a:pt x="0" y="0"/>
                </a:moveTo>
                <a:lnTo>
                  <a:pt x="51815" y="0"/>
                </a:lnTo>
              </a:path>
            </a:pathLst>
          </a:custGeom>
          <a:ln w="3175">
            <a:solidFill>
              <a:srgbClr val="CC0000"/>
            </a:solidFill>
          </a:ln>
        </p:spPr>
        <p:txBody>
          <a:bodyPr wrap="square" lIns="0" tIns="0" rIns="0" bIns="0" rtlCol="0"/>
          <a:lstStyle/>
          <a:p>
            <a:endParaRPr dirty="0"/>
          </a:p>
        </p:txBody>
      </p:sp>
      <p:sp>
        <p:nvSpPr>
          <p:cNvPr id="22" name="object 22"/>
          <p:cNvSpPr/>
          <p:nvPr/>
        </p:nvSpPr>
        <p:spPr>
          <a:xfrm>
            <a:off x="4538471"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3" name="object 23"/>
          <p:cNvSpPr/>
          <p:nvPr/>
        </p:nvSpPr>
        <p:spPr>
          <a:xfrm>
            <a:off x="443636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4" name="object 24"/>
          <p:cNvSpPr/>
          <p:nvPr/>
        </p:nvSpPr>
        <p:spPr>
          <a:xfrm>
            <a:off x="23987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5" name="object 25"/>
          <p:cNvSpPr/>
          <p:nvPr/>
        </p:nvSpPr>
        <p:spPr>
          <a:xfrm>
            <a:off x="972311" y="5729478"/>
            <a:ext cx="52069" cy="0"/>
          </a:xfrm>
          <a:custGeom>
            <a:avLst/>
            <a:gdLst/>
            <a:ahLst/>
            <a:cxnLst/>
            <a:rect l="l" t="t" r="r" b="b"/>
            <a:pathLst>
              <a:path w="52069">
                <a:moveTo>
                  <a:pt x="0" y="0"/>
                </a:moveTo>
                <a:lnTo>
                  <a:pt x="51815" y="0"/>
                </a:lnTo>
              </a:path>
            </a:pathLst>
          </a:custGeom>
          <a:ln w="3175">
            <a:solidFill>
              <a:srgbClr val="CC0000"/>
            </a:solidFill>
          </a:ln>
        </p:spPr>
        <p:txBody>
          <a:bodyPr wrap="square" lIns="0" tIns="0" rIns="0" bIns="0" rtlCol="0"/>
          <a:lstStyle/>
          <a:p>
            <a:endParaRPr dirty="0"/>
          </a:p>
        </p:txBody>
      </p:sp>
      <p:sp>
        <p:nvSpPr>
          <p:cNvPr id="26" name="object 26"/>
          <p:cNvSpPr/>
          <p:nvPr/>
        </p:nvSpPr>
        <p:spPr>
          <a:xfrm>
            <a:off x="769619"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7" name="object 27"/>
          <p:cNvSpPr/>
          <p:nvPr/>
        </p:nvSpPr>
        <p:spPr>
          <a:xfrm>
            <a:off x="565404"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8" name="object 28"/>
          <p:cNvSpPr/>
          <p:nvPr/>
        </p:nvSpPr>
        <p:spPr>
          <a:xfrm>
            <a:off x="8484869" y="3645408"/>
            <a:ext cx="0" cy="2085339"/>
          </a:xfrm>
          <a:custGeom>
            <a:avLst/>
            <a:gdLst/>
            <a:ahLst/>
            <a:cxnLst/>
            <a:rect l="l" t="t" r="r" b="b"/>
            <a:pathLst>
              <a:path h="2085339">
                <a:moveTo>
                  <a:pt x="0" y="0"/>
                </a:moveTo>
                <a:lnTo>
                  <a:pt x="0" y="2084831"/>
                </a:lnTo>
              </a:path>
            </a:pathLst>
          </a:custGeom>
          <a:ln w="51562">
            <a:solidFill>
              <a:srgbClr val="78C0B2"/>
            </a:solidFill>
          </a:ln>
        </p:spPr>
        <p:txBody>
          <a:bodyPr wrap="square" lIns="0" tIns="0" rIns="0" bIns="0" rtlCol="0"/>
          <a:lstStyle/>
          <a:p>
            <a:endParaRPr dirty="0"/>
          </a:p>
        </p:txBody>
      </p:sp>
      <p:sp>
        <p:nvSpPr>
          <p:cNvPr id="29" name="object 29"/>
          <p:cNvSpPr/>
          <p:nvPr/>
        </p:nvSpPr>
        <p:spPr>
          <a:xfrm>
            <a:off x="7262621" y="3759708"/>
            <a:ext cx="0" cy="1971039"/>
          </a:xfrm>
          <a:custGeom>
            <a:avLst/>
            <a:gdLst/>
            <a:ahLst/>
            <a:cxnLst/>
            <a:rect l="l" t="t" r="r" b="b"/>
            <a:pathLst>
              <a:path h="1971039">
                <a:moveTo>
                  <a:pt x="0" y="0"/>
                </a:moveTo>
                <a:lnTo>
                  <a:pt x="0" y="1970531"/>
                </a:lnTo>
              </a:path>
            </a:pathLst>
          </a:custGeom>
          <a:ln w="51562">
            <a:solidFill>
              <a:srgbClr val="78C0B2"/>
            </a:solidFill>
          </a:ln>
        </p:spPr>
        <p:txBody>
          <a:bodyPr wrap="square" lIns="0" tIns="0" rIns="0" bIns="0" rtlCol="0"/>
          <a:lstStyle/>
          <a:p>
            <a:endParaRPr dirty="0"/>
          </a:p>
        </p:txBody>
      </p:sp>
      <p:sp>
        <p:nvSpPr>
          <p:cNvPr id="30" name="object 30"/>
          <p:cNvSpPr/>
          <p:nvPr/>
        </p:nvSpPr>
        <p:spPr>
          <a:xfrm>
            <a:off x="6549390" y="3919728"/>
            <a:ext cx="0" cy="1811020"/>
          </a:xfrm>
          <a:custGeom>
            <a:avLst/>
            <a:gdLst/>
            <a:ahLst/>
            <a:cxnLst/>
            <a:rect l="l" t="t" r="r" b="b"/>
            <a:pathLst>
              <a:path h="1811020">
                <a:moveTo>
                  <a:pt x="0" y="0"/>
                </a:moveTo>
                <a:lnTo>
                  <a:pt x="0" y="1810512"/>
                </a:lnTo>
              </a:path>
            </a:pathLst>
          </a:custGeom>
          <a:ln w="51562">
            <a:solidFill>
              <a:srgbClr val="78C0B2"/>
            </a:solidFill>
          </a:ln>
        </p:spPr>
        <p:txBody>
          <a:bodyPr wrap="square" lIns="0" tIns="0" rIns="0" bIns="0" rtlCol="0"/>
          <a:lstStyle/>
          <a:p>
            <a:endParaRPr dirty="0"/>
          </a:p>
        </p:txBody>
      </p:sp>
      <p:sp>
        <p:nvSpPr>
          <p:cNvPr id="31" name="object 31"/>
          <p:cNvSpPr/>
          <p:nvPr/>
        </p:nvSpPr>
        <p:spPr>
          <a:xfrm>
            <a:off x="6142482" y="4370832"/>
            <a:ext cx="0" cy="1359535"/>
          </a:xfrm>
          <a:custGeom>
            <a:avLst/>
            <a:gdLst/>
            <a:ahLst/>
            <a:cxnLst/>
            <a:rect l="l" t="t" r="r" b="b"/>
            <a:pathLst>
              <a:path h="1359535">
                <a:moveTo>
                  <a:pt x="0" y="0"/>
                </a:moveTo>
                <a:lnTo>
                  <a:pt x="0" y="1359408"/>
                </a:lnTo>
              </a:path>
            </a:pathLst>
          </a:custGeom>
          <a:ln w="51561">
            <a:solidFill>
              <a:srgbClr val="78C0B2"/>
            </a:solidFill>
          </a:ln>
        </p:spPr>
        <p:txBody>
          <a:bodyPr wrap="square" lIns="0" tIns="0" rIns="0" bIns="0" rtlCol="0"/>
          <a:lstStyle/>
          <a:p>
            <a:endParaRPr dirty="0"/>
          </a:p>
        </p:txBody>
      </p:sp>
      <p:sp>
        <p:nvSpPr>
          <p:cNvPr id="32" name="object 32"/>
          <p:cNvSpPr/>
          <p:nvPr/>
        </p:nvSpPr>
        <p:spPr>
          <a:xfrm>
            <a:off x="8689085" y="4395215"/>
            <a:ext cx="0" cy="1335405"/>
          </a:xfrm>
          <a:custGeom>
            <a:avLst/>
            <a:gdLst/>
            <a:ahLst/>
            <a:cxnLst/>
            <a:rect l="l" t="t" r="r" b="b"/>
            <a:pathLst>
              <a:path h="1335404">
                <a:moveTo>
                  <a:pt x="0" y="0"/>
                </a:moveTo>
                <a:lnTo>
                  <a:pt x="0" y="1335024"/>
                </a:lnTo>
              </a:path>
            </a:pathLst>
          </a:custGeom>
          <a:ln w="51562">
            <a:solidFill>
              <a:srgbClr val="78C0B2"/>
            </a:solidFill>
          </a:ln>
        </p:spPr>
        <p:txBody>
          <a:bodyPr wrap="square" lIns="0" tIns="0" rIns="0" bIns="0" rtlCol="0"/>
          <a:lstStyle/>
          <a:p>
            <a:endParaRPr dirty="0"/>
          </a:p>
        </p:txBody>
      </p:sp>
      <p:sp>
        <p:nvSpPr>
          <p:cNvPr id="33" name="object 33"/>
          <p:cNvSpPr/>
          <p:nvPr/>
        </p:nvSpPr>
        <p:spPr>
          <a:xfrm>
            <a:off x="4716017" y="4434840"/>
            <a:ext cx="0" cy="1295400"/>
          </a:xfrm>
          <a:custGeom>
            <a:avLst/>
            <a:gdLst/>
            <a:ahLst/>
            <a:cxnLst/>
            <a:rect l="l" t="t" r="r" b="b"/>
            <a:pathLst>
              <a:path h="1295400">
                <a:moveTo>
                  <a:pt x="0" y="0"/>
                </a:moveTo>
                <a:lnTo>
                  <a:pt x="0" y="1295400"/>
                </a:lnTo>
              </a:path>
            </a:pathLst>
          </a:custGeom>
          <a:ln w="51561">
            <a:solidFill>
              <a:srgbClr val="78C0B2"/>
            </a:solidFill>
          </a:ln>
        </p:spPr>
        <p:txBody>
          <a:bodyPr wrap="square" lIns="0" tIns="0" rIns="0" bIns="0" rtlCol="0"/>
          <a:lstStyle/>
          <a:p>
            <a:endParaRPr dirty="0"/>
          </a:p>
        </p:txBody>
      </p:sp>
      <p:sp>
        <p:nvSpPr>
          <p:cNvPr id="34" name="object 34"/>
          <p:cNvSpPr/>
          <p:nvPr/>
        </p:nvSpPr>
        <p:spPr>
          <a:xfrm>
            <a:off x="1151382" y="4454652"/>
            <a:ext cx="0" cy="1275715"/>
          </a:xfrm>
          <a:custGeom>
            <a:avLst/>
            <a:gdLst/>
            <a:ahLst/>
            <a:cxnLst/>
            <a:rect l="l" t="t" r="r" b="b"/>
            <a:pathLst>
              <a:path h="1275714">
                <a:moveTo>
                  <a:pt x="0" y="0"/>
                </a:moveTo>
                <a:lnTo>
                  <a:pt x="0" y="1275588"/>
                </a:lnTo>
              </a:path>
            </a:pathLst>
          </a:custGeom>
          <a:ln w="51561">
            <a:solidFill>
              <a:srgbClr val="78C0B2"/>
            </a:solidFill>
          </a:ln>
        </p:spPr>
        <p:txBody>
          <a:bodyPr wrap="square" lIns="0" tIns="0" rIns="0" bIns="0" rtlCol="0"/>
          <a:lstStyle/>
          <a:p>
            <a:endParaRPr dirty="0"/>
          </a:p>
        </p:txBody>
      </p:sp>
      <p:sp>
        <p:nvSpPr>
          <p:cNvPr id="35" name="object 35"/>
          <p:cNvSpPr/>
          <p:nvPr/>
        </p:nvSpPr>
        <p:spPr>
          <a:xfrm>
            <a:off x="6651497" y="4465332"/>
            <a:ext cx="0" cy="1264920"/>
          </a:xfrm>
          <a:custGeom>
            <a:avLst/>
            <a:gdLst/>
            <a:ahLst/>
            <a:cxnLst/>
            <a:rect l="l" t="t" r="r" b="b"/>
            <a:pathLst>
              <a:path h="1264920">
                <a:moveTo>
                  <a:pt x="0" y="0"/>
                </a:moveTo>
                <a:lnTo>
                  <a:pt x="0" y="1264907"/>
                </a:lnTo>
              </a:path>
            </a:pathLst>
          </a:custGeom>
          <a:ln w="51562">
            <a:solidFill>
              <a:srgbClr val="78C0B2"/>
            </a:solidFill>
          </a:ln>
        </p:spPr>
        <p:txBody>
          <a:bodyPr wrap="square" lIns="0" tIns="0" rIns="0" bIns="0" rtlCol="0"/>
          <a:lstStyle/>
          <a:p>
            <a:endParaRPr dirty="0"/>
          </a:p>
        </p:txBody>
      </p:sp>
      <p:sp>
        <p:nvSpPr>
          <p:cNvPr id="36" name="object 36"/>
          <p:cNvSpPr/>
          <p:nvPr/>
        </p:nvSpPr>
        <p:spPr>
          <a:xfrm>
            <a:off x="743712" y="4526279"/>
            <a:ext cx="0" cy="1203960"/>
          </a:xfrm>
          <a:custGeom>
            <a:avLst/>
            <a:gdLst/>
            <a:ahLst/>
            <a:cxnLst/>
            <a:rect l="l" t="t" r="r" b="b"/>
            <a:pathLst>
              <a:path h="1203960">
                <a:moveTo>
                  <a:pt x="0" y="0"/>
                </a:moveTo>
                <a:lnTo>
                  <a:pt x="0" y="1203960"/>
                </a:lnTo>
              </a:path>
            </a:pathLst>
          </a:custGeom>
          <a:ln w="53085">
            <a:solidFill>
              <a:srgbClr val="78C0B2"/>
            </a:solidFill>
          </a:ln>
        </p:spPr>
        <p:txBody>
          <a:bodyPr wrap="square" lIns="0" tIns="0" rIns="0" bIns="0" rtlCol="0"/>
          <a:lstStyle/>
          <a:p>
            <a:endParaRPr dirty="0"/>
          </a:p>
        </p:txBody>
      </p:sp>
      <p:sp>
        <p:nvSpPr>
          <p:cNvPr id="37" name="object 37"/>
          <p:cNvSpPr/>
          <p:nvPr/>
        </p:nvSpPr>
        <p:spPr>
          <a:xfrm>
            <a:off x="5021579" y="4550664"/>
            <a:ext cx="0" cy="1179830"/>
          </a:xfrm>
          <a:custGeom>
            <a:avLst/>
            <a:gdLst/>
            <a:ahLst/>
            <a:cxnLst/>
            <a:rect l="l" t="t" r="r" b="b"/>
            <a:pathLst>
              <a:path h="1179829">
                <a:moveTo>
                  <a:pt x="0" y="0"/>
                </a:moveTo>
                <a:lnTo>
                  <a:pt x="0" y="1179576"/>
                </a:lnTo>
              </a:path>
            </a:pathLst>
          </a:custGeom>
          <a:ln w="53085">
            <a:solidFill>
              <a:srgbClr val="78C0B2"/>
            </a:solidFill>
          </a:ln>
        </p:spPr>
        <p:txBody>
          <a:bodyPr wrap="square" lIns="0" tIns="0" rIns="0" bIns="0" rtlCol="0"/>
          <a:lstStyle/>
          <a:p>
            <a:endParaRPr dirty="0"/>
          </a:p>
        </p:txBody>
      </p:sp>
      <p:sp>
        <p:nvSpPr>
          <p:cNvPr id="38" name="object 38"/>
          <p:cNvSpPr/>
          <p:nvPr/>
        </p:nvSpPr>
        <p:spPr>
          <a:xfrm>
            <a:off x="4613909" y="4655820"/>
            <a:ext cx="0" cy="1074420"/>
          </a:xfrm>
          <a:custGeom>
            <a:avLst/>
            <a:gdLst/>
            <a:ahLst/>
            <a:cxnLst/>
            <a:rect l="l" t="t" r="r" b="b"/>
            <a:pathLst>
              <a:path h="1074420">
                <a:moveTo>
                  <a:pt x="0" y="0"/>
                </a:moveTo>
                <a:lnTo>
                  <a:pt x="0" y="1074419"/>
                </a:lnTo>
              </a:path>
            </a:pathLst>
          </a:custGeom>
          <a:ln w="51561">
            <a:solidFill>
              <a:srgbClr val="78C0B2"/>
            </a:solidFill>
          </a:ln>
        </p:spPr>
        <p:txBody>
          <a:bodyPr wrap="square" lIns="0" tIns="0" rIns="0" bIns="0" rtlCol="0"/>
          <a:lstStyle/>
          <a:p>
            <a:endParaRPr dirty="0"/>
          </a:p>
        </p:txBody>
      </p:sp>
      <p:sp>
        <p:nvSpPr>
          <p:cNvPr id="39" name="object 39"/>
          <p:cNvSpPr/>
          <p:nvPr/>
        </p:nvSpPr>
        <p:spPr>
          <a:xfrm>
            <a:off x="7364730" y="4710684"/>
            <a:ext cx="0" cy="1019810"/>
          </a:xfrm>
          <a:custGeom>
            <a:avLst/>
            <a:gdLst/>
            <a:ahLst/>
            <a:cxnLst/>
            <a:rect l="l" t="t" r="r" b="b"/>
            <a:pathLst>
              <a:path h="1019810">
                <a:moveTo>
                  <a:pt x="0" y="0"/>
                </a:moveTo>
                <a:lnTo>
                  <a:pt x="0" y="1019555"/>
                </a:lnTo>
              </a:path>
            </a:pathLst>
          </a:custGeom>
          <a:ln w="51562">
            <a:solidFill>
              <a:srgbClr val="78C0B2"/>
            </a:solidFill>
          </a:ln>
        </p:spPr>
        <p:txBody>
          <a:bodyPr wrap="square" lIns="0" tIns="0" rIns="0" bIns="0" rtlCol="0"/>
          <a:lstStyle/>
          <a:p>
            <a:endParaRPr dirty="0"/>
          </a:p>
        </p:txBody>
      </p:sp>
      <p:sp>
        <p:nvSpPr>
          <p:cNvPr id="40" name="object 40"/>
          <p:cNvSpPr/>
          <p:nvPr/>
        </p:nvSpPr>
        <p:spPr>
          <a:xfrm>
            <a:off x="2577083" y="4728971"/>
            <a:ext cx="0" cy="1001394"/>
          </a:xfrm>
          <a:custGeom>
            <a:avLst/>
            <a:gdLst/>
            <a:ahLst/>
            <a:cxnLst/>
            <a:rect l="l" t="t" r="r" b="b"/>
            <a:pathLst>
              <a:path h="1001395">
                <a:moveTo>
                  <a:pt x="0" y="0"/>
                </a:moveTo>
                <a:lnTo>
                  <a:pt x="0" y="1001267"/>
                </a:lnTo>
              </a:path>
            </a:pathLst>
          </a:custGeom>
          <a:ln w="53086">
            <a:solidFill>
              <a:srgbClr val="78C0B2"/>
            </a:solidFill>
          </a:ln>
        </p:spPr>
        <p:txBody>
          <a:bodyPr wrap="square" lIns="0" tIns="0" rIns="0" bIns="0" rtlCol="0"/>
          <a:lstStyle/>
          <a:p>
            <a:endParaRPr dirty="0"/>
          </a:p>
        </p:txBody>
      </p:sp>
      <p:sp>
        <p:nvSpPr>
          <p:cNvPr id="41" name="object 41"/>
          <p:cNvSpPr/>
          <p:nvPr/>
        </p:nvSpPr>
        <p:spPr>
          <a:xfrm>
            <a:off x="947166" y="4728971"/>
            <a:ext cx="0" cy="1001394"/>
          </a:xfrm>
          <a:custGeom>
            <a:avLst/>
            <a:gdLst/>
            <a:ahLst/>
            <a:cxnLst/>
            <a:rect l="l" t="t" r="r" b="b"/>
            <a:pathLst>
              <a:path h="1001395">
                <a:moveTo>
                  <a:pt x="0" y="0"/>
                </a:moveTo>
                <a:lnTo>
                  <a:pt x="0" y="1001267"/>
                </a:lnTo>
              </a:path>
            </a:pathLst>
          </a:custGeom>
          <a:ln w="51561">
            <a:solidFill>
              <a:srgbClr val="78C0B2"/>
            </a:solidFill>
          </a:ln>
        </p:spPr>
        <p:txBody>
          <a:bodyPr wrap="square" lIns="0" tIns="0" rIns="0" bIns="0" rtlCol="0"/>
          <a:lstStyle/>
          <a:p>
            <a:endParaRPr dirty="0"/>
          </a:p>
        </p:txBody>
      </p:sp>
      <p:sp>
        <p:nvSpPr>
          <p:cNvPr id="42" name="object 42"/>
          <p:cNvSpPr/>
          <p:nvPr/>
        </p:nvSpPr>
        <p:spPr>
          <a:xfrm>
            <a:off x="8382761" y="4732020"/>
            <a:ext cx="0" cy="998219"/>
          </a:xfrm>
          <a:custGeom>
            <a:avLst/>
            <a:gdLst/>
            <a:ahLst/>
            <a:cxnLst/>
            <a:rect l="l" t="t" r="r" b="b"/>
            <a:pathLst>
              <a:path h="998220">
                <a:moveTo>
                  <a:pt x="0" y="0"/>
                </a:moveTo>
                <a:lnTo>
                  <a:pt x="0" y="998219"/>
                </a:lnTo>
              </a:path>
            </a:pathLst>
          </a:custGeom>
          <a:ln w="51562">
            <a:solidFill>
              <a:srgbClr val="78C0B2"/>
            </a:solidFill>
          </a:ln>
        </p:spPr>
        <p:txBody>
          <a:bodyPr wrap="square" lIns="0" tIns="0" rIns="0" bIns="0" rtlCol="0"/>
          <a:lstStyle/>
          <a:p>
            <a:endParaRPr dirty="0"/>
          </a:p>
        </p:txBody>
      </p:sp>
      <p:sp>
        <p:nvSpPr>
          <p:cNvPr id="43" name="object 43"/>
          <p:cNvSpPr/>
          <p:nvPr/>
        </p:nvSpPr>
        <p:spPr>
          <a:xfrm>
            <a:off x="4920234" y="4745735"/>
            <a:ext cx="0" cy="984885"/>
          </a:xfrm>
          <a:custGeom>
            <a:avLst/>
            <a:gdLst/>
            <a:ahLst/>
            <a:cxnLst/>
            <a:rect l="l" t="t" r="r" b="b"/>
            <a:pathLst>
              <a:path h="984885">
                <a:moveTo>
                  <a:pt x="0" y="0"/>
                </a:moveTo>
                <a:lnTo>
                  <a:pt x="0" y="984504"/>
                </a:lnTo>
              </a:path>
            </a:pathLst>
          </a:custGeom>
          <a:ln w="51561">
            <a:solidFill>
              <a:srgbClr val="78C0B2"/>
            </a:solidFill>
          </a:ln>
        </p:spPr>
        <p:txBody>
          <a:bodyPr wrap="square" lIns="0" tIns="0" rIns="0" bIns="0" rtlCol="0"/>
          <a:lstStyle/>
          <a:p>
            <a:endParaRPr dirty="0"/>
          </a:p>
        </p:txBody>
      </p:sp>
      <p:sp>
        <p:nvSpPr>
          <p:cNvPr id="44" name="object 44"/>
          <p:cNvSpPr/>
          <p:nvPr/>
        </p:nvSpPr>
        <p:spPr>
          <a:xfrm>
            <a:off x="565404" y="3358896"/>
            <a:ext cx="0" cy="2411095"/>
          </a:xfrm>
          <a:custGeom>
            <a:avLst/>
            <a:gdLst/>
            <a:ahLst/>
            <a:cxnLst/>
            <a:rect l="l" t="t" r="r" b="b"/>
            <a:pathLst>
              <a:path h="2411095">
                <a:moveTo>
                  <a:pt x="0" y="0"/>
                </a:moveTo>
                <a:lnTo>
                  <a:pt x="0" y="2410967"/>
                </a:lnTo>
              </a:path>
            </a:pathLst>
          </a:custGeom>
          <a:ln w="9143">
            <a:solidFill>
              <a:srgbClr val="878787"/>
            </a:solidFill>
          </a:ln>
        </p:spPr>
        <p:txBody>
          <a:bodyPr wrap="square" lIns="0" tIns="0" rIns="0" bIns="0" rtlCol="0"/>
          <a:lstStyle/>
          <a:p>
            <a:endParaRPr dirty="0"/>
          </a:p>
        </p:txBody>
      </p:sp>
      <p:sp>
        <p:nvSpPr>
          <p:cNvPr id="45" name="object 45"/>
          <p:cNvSpPr/>
          <p:nvPr/>
        </p:nvSpPr>
        <p:spPr>
          <a:xfrm>
            <a:off x="527304" y="5730240"/>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6" name="object 46"/>
          <p:cNvSpPr/>
          <p:nvPr/>
        </p:nvSpPr>
        <p:spPr>
          <a:xfrm>
            <a:off x="408647" y="5725667"/>
            <a:ext cx="8585842" cy="359617"/>
          </a:xfrm>
          <a:prstGeom prst="rect">
            <a:avLst/>
          </a:prstGeom>
          <a:blipFill>
            <a:blip r:embed="rId3" cstate="print"/>
            <a:stretch>
              <a:fillRect/>
            </a:stretch>
          </a:blipFill>
        </p:spPr>
        <p:txBody>
          <a:bodyPr wrap="square" lIns="0" tIns="0" rIns="0" bIns="0" rtlCol="0"/>
          <a:lstStyle/>
          <a:p>
            <a:endParaRPr dirty="0"/>
          </a:p>
        </p:txBody>
      </p:sp>
      <p:sp>
        <p:nvSpPr>
          <p:cNvPr id="47" name="object 47"/>
          <p:cNvSpPr/>
          <p:nvPr/>
        </p:nvSpPr>
        <p:spPr>
          <a:xfrm>
            <a:off x="97231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8" name="object 48"/>
          <p:cNvSpPr/>
          <p:nvPr/>
        </p:nvSpPr>
        <p:spPr>
          <a:xfrm>
            <a:off x="1074419"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9" name="object 49"/>
          <p:cNvSpPr/>
          <p:nvPr/>
        </p:nvSpPr>
        <p:spPr>
          <a:xfrm>
            <a:off x="117652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0" name="object 50"/>
          <p:cNvSpPr/>
          <p:nvPr/>
        </p:nvSpPr>
        <p:spPr>
          <a:xfrm>
            <a:off x="127863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1" name="object 51"/>
          <p:cNvSpPr/>
          <p:nvPr/>
        </p:nvSpPr>
        <p:spPr>
          <a:xfrm>
            <a:off x="13807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2" name="object 52"/>
          <p:cNvSpPr/>
          <p:nvPr/>
        </p:nvSpPr>
        <p:spPr>
          <a:xfrm>
            <a:off x="14828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3" name="object 53"/>
          <p:cNvSpPr/>
          <p:nvPr/>
        </p:nvSpPr>
        <p:spPr>
          <a:xfrm>
            <a:off x="19918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4" name="object 54"/>
          <p:cNvSpPr/>
          <p:nvPr/>
        </p:nvSpPr>
        <p:spPr>
          <a:xfrm>
            <a:off x="20939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5" name="object 55"/>
          <p:cNvSpPr/>
          <p:nvPr/>
        </p:nvSpPr>
        <p:spPr>
          <a:xfrm>
            <a:off x="219456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6" name="object 56"/>
          <p:cNvSpPr/>
          <p:nvPr/>
        </p:nvSpPr>
        <p:spPr>
          <a:xfrm>
            <a:off x="22966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7" name="object 57"/>
          <p:cNvSpPr/>
          <p:nvPr/>
        </p:nvSpPr>
        <p:spPr>
          <a:xfrm>
            <a:off x="23987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8" name="object 58"/>
          <p:cNvSpPr/>
          <p:nvPr/>
        </p:nvSpPr>
        <p:spPr>
          <a:xfrm>
            <a:off x="25008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9" name="object 59"/>
          <p:cNvSpPr/>
          <p:nvPr/>
        </p:nvSpPr>
        <p:spPr>
          <a:xfrm>
            <a:off x="30099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0" name="object 60"/>
          <p:cNvSpPr/>
          <p:nvPr/>
        </p:nvSpPr>
        <p:spPr>
          <a:xfrm>
            <a:off x="31120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1" name="object 61"/>
          <p:cNvSpPr/>
          <p:nvPr/>
        </p:nvSpPr>
        <p:spPr>
          <a:xfrm>
            <a:off x="32141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2" name="object 62"/>
          <p:cNvSpPr/>
          <p:nvPr/>
        </p:nvSpPr>
        <p:spPr>
          <a:xfrm>
            <a:off x="33162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3" name="object 63"/>
          <p:cNvSpPr/>
          <p:nvPr/>
        </p:nvSpPr>
        <p:spPr>
          <a:xfrm>
            <a:off x="341680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4" name="object 64"/>
          <p:cNvSpPr/>
          <p:nvPr/>
        </p:nvSpPr>
        <p:spPr>
          <a:xfrm>
            <a:off x="351891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5" name="object 65"/>
          <p:cNvSpPr/>
          <p:nvPr/>
        </p:nvSpPr>
        <p:spPr>
          <a:xfrm>
            <a:off x="402793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6" name="object 66"/>
          <p:cNvSpPr/>
          <p:nvPr/>
        </p:nvSpPr>
        <p:spPr>
          <a:xfrm>
            <a:off x="41300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7" name="object 67"/>
          <p:cNvSpPr/>
          <p:nvPr/>
        </p:nvSpPr>
        <p:spPr>
          <a:xfrm>
            <a:off x="42321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8" name="object 68"/>
          <p:cNvSpPr/>
          <p:nvPr/>
        </p:nvSpPr>
        <p:spPr>
          <a:xfrm>
            <a:off x="433425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9" name="object 69"/>
          <p:cNvSpPr/>
          <p:nvPr/>
        </p:nvSpPr>
        <p:spPr>
          <a:xfrm>
            <a:off x="443636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0" name="object 70"/>
          <p:cNvSpPr/>
          <p:nvPr/>
        </p:nvSpPr>
        <p:spPr>
          <a:xfrm>
            <a:off x="453847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1" name="object 71"/>
          <p:cNvSpPr/>
          <p:nvPr/>
        </p:nvSpPr>
        <p:spPr>
          <a:xfrm>
            <a:off x="50474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2" name="object 72"/>
          <p:cNvSpPr/>
          <p:nvPr/>
        </p:nvSpPr>
        <p:spPr>
          <a:xfrm>
            <a:off x="51495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3" name="object 73"/>
          <p:cNvSpPr/>
          <p:nvPr/>
        </p:nvSpPr>
        <p:spPr>
          <a:xfrm>
            <a:off x="52517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4" name="object 74"/>
          <p:cNvSpPr/>
          <p:nvPr/>
        </p:nvSpPr>
        <p:spPr>
          <a:xfrm>
            <a:off x="53522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5" name="object 75"/>
          <p:cNvSpPr/>
          <p:nvPr/>
        </p:nvSpPr>
        <p:spPr>
          <a:xfrm>
            <a:off x="54543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6" name="object 76"/>
          <p:cNvSpPr/>
          <p:nvPr/>
        </p:nvSpPr>
        <p:spPr>
          <a:xfrm>
            <a:off x="55565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7" name="object 77"/>
          <p:cNvSpPr/>
          <p:nvPr/>
        </p:nvSpPr>
        <p:spPr>
          <a:xfrm>
            <a:off x="606552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8" name="object 78"/>
          <p:cNvSpPr/>
          <p:nvPr/>
        </p:nvSpPr>
        <p:spPr>
          <a:xfrm>
            <a:off x="616762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9" name="object 79"/>
          <p:cNvSpPr/>
          <p:nvPr/>
        </p:nvSpPr>
        <p:spPr>
          <a:xfrm>
            <a:off x="62697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0" name="object 80"/>
          <p:cNvSpPr/>
          <p:nvPr/>
        </p:nvSpPr>
        <p:spPr>
          <a:xfrm>
            <a:off x="63718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1" name="object 81"/>
          <p:cNvSpPr/>
          <p:nvPr/>
        </p:nvSpPr>
        <p:spPr>
          <a:xfrm>
            <a:off x="64739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2" name="object 82"/>
          <p:cNvSpPr/>
          <p:nvPr/>
        </p:nvSpPr>
        <p:spPr>
          <a:xfrm>
            <a:off x="65745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3" name="object 83"/>
          <p:cNvSpPr/>
          <p:nvPr/>
        </p:nvSpPr>
        <p:spPr>
          <a:xfrm>
            <a:off x="667664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4" name="object 84"/>
          <p:cNvSpPr/>
          <p:nvPr/>
        </p:nvSpPr>
        <p:spPr>
          <a:xfrm>
            <a:off x="67787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5" name="object 85"/>
          <p:cNvSpPr/>
          <p:nvPr/>
        </p:nvSpPr>
        <p:spPr>
          <a:xfrm>
            <a:off x="728776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6" name="object 86"/>
          <p:cNvSpPr/>
          <p:nvPr/>
        </p:nvSpPr>
        <p:spPr>
          <a:xfrm>
            <a:off x="73898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7" name="object 87"/>
          <p:cNvSpPr/>
          <p:nvPr/>
        </p:nvSpPr>
        <p:spPr>
          <a:xfrm>
            <a:off x="74919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8" name="object 88"/>
          <p:cNvSpPr/>
          <p:nvPr/>
        </p:nvSpPr>
        <p:spPr>
          <a:xfrm>
            <a:off x="759409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9" name="object 89"/>
          <p:cNvSpPr/>
          <p:nvPr/>
        </p:nvSpPr>
        <p:spPr>
          <a:xfrm>
            <a:off x="76962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0" name="object 90"/>
          <p:cNvSpPr/>
          <p:nvPr/>
        </p:nvSpPr>
        <p:spPr>
          <a:xfrm>
            <a:off x="77967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1" name="object 91"/>
          <p:cNvSpPr/>
          <p:nvPr/>
        </p:nvSpPr>
        <p:spPr>
          <a:xfrm>
            <a:off x="83073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2" name="object 92"/>
          <p:cNvSpPr/>
          <p:nvPr/>
        </p:nvSpPr>
        <p:spPr>
          <a:xfrm>
            <a:off x="84079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3" name="object 93"/>
          <p:cNvSpPr/>
          <p:nvPr/>
        </p:nvSpPr>
        <p:spPr>
          <a:xfrm>
            <a:off x="85100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4" name="object 94"/>
          <p:cNvSpPr/>
          <p:nvPr/>
        </p:nvSpPr>
        <p:spPr>
          <a:xfrm>
            <a:off x="86121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5" name="object 95"/>
          <p:cNvSpPr/>
          <p:nvPr/>
        </p:nvSpPr>
        <p:spPr>
          <a:xfrm>
            <a:off x="871423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6" name="object 96"/>
          <p:cNvSpPr/>
          <p:nvPr/>
        </p:nvSpPr>
        <p:spPr>
          <a:xfrm>
            <a:off x="88163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7" name="object 97"/>
          <p:cNvSpPr/>
          <p:nvPr/>
        </p:nvSpPr>
        <p:spPr>
          <a:xfrm>
            <a:off x="89184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8" name="object 98"/>
          <p:cNvSpPr/>
          <p:nvPr/>
        </p:nvSpPr>
        <p:spPr>
          <a:xfrm>
            <a:off x="902055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9" name="object 99"/>
          <p:cNvSpPr txBox="1"/>
          <p:nvPr/>
        </p:nvSpPr>
        <p:spPr>
          <a:xfrm>
            <a:off x="695766" y="4326810"/>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9</a:t>
            </a:r>
            <a:endParaRPr sz="1000" dirty="0">
              <a:latin typeface="Arial"/>
              <a:cs typeface="Arial"/>
            </a:endParaRPr>
          </a:p>
        </p:txBody>
      </p:sp>
      <p:sp>
        <p:nvSpPr>
          <p:cNvPr id="100" name="object 100"/>
          <p:cNvSpPr txBox="1"/>
          <p:nvPr/>
        </p:nvSpPr>
        <p:spPr>
          <a:xfrm>
            <a:off x="864380" y="4503266"/>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1" name="object 101"/>
          <p:cNvSpPr txBox="1"/>
          <p:nvPr/>
        </p:nvSpPr>
        <p:spPr>
          <a:xfrm>
            <a:off x="1103197" y="4255595"/>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7</a:t>
            </a:r>
            <a:endParaRPr sz="1000" dirty="0">
              <a:latin typeface="Arial"/>
              <a:cs typeface="Arial"/>
            </a:endParaRPr>
          </a:p>
        </p:txBody>
      </p:sp>
      <p:sp>
        <p:nvSpPr>
          <p:cNvPr id="102" name="object 102"/>
          <p:cNvSpPr txBox="1"/>
          <p:nvPr/>
        </p:nvSpPr>
        <p:spPr>
          <a:xfrm>
            <a:off x="2494103" y="4529704"/>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3" name="object 103"/>
          <p:cNvSpPr txBox="1"/>
          <p:nvPr/>
        </p:nvSpPr>
        <p:spPr>
          <a:xfrm>
            <a:off x="4531257" y="445595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11</a:t>
            </a:r>
            <a:endParaRPr sz="1000" dirty="0">
              <a:latin typeface="Arial"/>
              <a:cs typeface="Arial"/>
            </a:endParaRPr>
          </a:p>
        </p:txBody>
      </p:sp>
      <p:sp>
        <p:nvSpPr>
          <p:cNvPr id="104" name="object 104"/>
          <p:cNvSpPr txBox="1"/>
          <p:nvPr/>
        </p:nvSpPr>
        <p:spPr>
          <a:xfrm>
            <a:off x="4668121" y="4234598"/>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6</a:t>
            </a:r>
            <a:endParaRPr sz="1000" dirty="0">
              <a:latin typeface="Arial"/>
              <a:cs typeface="Arial"/>
            </a:endParaRPr>
          </a:p>
        </p:txBody>
      </p:sp>
      <p:sp>
        <p:nvSpPr>
          <p:cNvPr id="105" name="object 105"/>
          <p:cNvSpPr txBox="1"/>
          <p:nvPr/>
        </p:nvSpPr>
        <p:spPr>
          <a:xfrm>
            <a:off x="4836735" y="454564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16</a:t>
            </a:r>
            <a:endParaRPr sz="1000" dirty="0">
              <a:latin typeface="Arial"/>
              <a:cs typeface="Arial"/>
            </a:endParaRPr>
          </a:p>
        </p:txBody>
      </p:sp>
      <p:sp>
        <p:nvSpPr>
          <p:cNvPr id="106" name="object 106"/>
          <p:cNvSpPr txBox="1"/>
          <p:nvPr/>
        </p:nvSpPr>
        <p:spPr>
          <a:xfrm>
            <a:off x="4938561" y="435059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10</a:t>
            </a:r>
            <a:endParaRPr sz="1000" dirty="0">
              <a:latin typeface="Arial"/>
              <a:cs typeface="Arial"/>
            </a:endParaRPr>
          </a:p>
        </p:txBody>
      </p:sp>
      <p:sp>
        <p:nvSpPr>
          <p:cNvPr id="107" name="object 107"/>
          <p:cNvSpPr txBox="1"/>
          <p:nvPr/>
        </p:nvSpPr>
        <p:spPr>
          <a:xfrm>
            <a:off x="6073035" y="4093565"/>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4</a:t>
            </a:r>
            <a:endParaRPr sz="1600" dirty="0">
              <a:latin typeface="Arial"/>
              <a:cs typeface="Arial"/>
            </a:endParaRPr>
          </a:p>
        </p:txBody>
      </p:sp>
      <p:sp>
        <p:nvSpPr>
          <p:cNvPr id="108" name="object 108"/>
          <p:cNvSpPr txBox="1"/>
          <p:nvPr/>
        </p:nvSpPr>
        <p:spPr>
          <a:xfrm>
            <a:off x="6480446" y="3642981"/>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3</a:t>
            </a:r>
            <a:endParaRPr sz="1600" dirty="0">
              <a:latin typeface="Arial"/>
              <a:cs typeface="Arial"/>
            </a:endParaRPr>
          </a:p>
        </p:txBody>
      </p:sp>
      <p:sp>
        <p:nvSpPr>
          <p:cNvPr id="109" name="object 109"/>
          <p:cNvSpPr txBox="1"/>
          <p:nvPr/>
        </p:nvSpPr>
        <p:spPr>
          <a:xfrm>
            <a:off x="6603673" y="4266193"/>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8</a:t>
            </a:r>
            <a:endParaRPr sz="1000" dirty="0">
              <a:latin typeface="Arial"/>
              <a:cs typeface="Arial"/>
            </a:endParaRPr>
          </a:p>
        </p:txBody>
      </p:sp>
      <p:sp>
        <p:nvSpPr>
          <p:cNvPr id="110" name="object 110"/>
          <p:cNvSpPr txBox="1"/>
          <p:nvPr/>
        </p:nvSpPr>
        <p:spPr>
          <a:xfrm>
            <a:off x="2017267" y="3413546"/>
            <a:ext cx="5314950" cy="297180"/>
          </a:xfrm>
          <a:prstGeom prst="rect">
            <a:avLst/>
          </a:prstGeom>
        </p:spPr>
        <p:txBody>
          <a:bodyPr vert="horz" wrap="square" lIns="0" tIns="0" rIns="0" bIns="0" rtlCol="0">
            <a:spAutoFit/>
          </a:bodyPr>
          <a:lstStyle/>
          <a:p>
            <a:pPr marL="12700">
              <a:lnSpc>
                <a:spcPct val="100000"/>
              </a:lnSpc>
            </a:pPr>
            <a:r>
              <a:rPr sz="1400" b="1" i="1" spc="-10" dirty="0">
                <a:latin typeface="Arial"/>
                <a:cs typeface="Arial"/>
              </a:rPr>
              <a:t>Ch</a:t>
            </a:r>
            <a:r>
              <a:rPr sz="1400" b="1" i="1" spc="-5" dirty="0">
                <a:latin typeface="Arial"/>
                <a:cs typeface="Arial"/>
              </a:rPr>
              <a:t>e</a:t>
            </a:r>
            <a:r>
              <a:rPr sz="1400" b="1" i="1" spc="-10" dirty="0">
                <a:latin typeface="Arial"/>
                <a:cs typeface="Arial"/>
              </a:rPr>
              <a:t>h</a:t>
            </a:r>
            <a:r>
              <a:rPr sz="1400" b="1" i="1" spc="-5" dirty="0">
                <a:latin typeface="Arial"/>
                <a:cs typeface="Arial"/>
              </a:rPr>
              <a:t>a</a:t>
            </a:r>
            <a:r>
              <a:rPr sz="1400" b="1" i="1" spc="5" dirty="0">
                <a:latin typeface="Arial"/>
                <a:cs typeface="Arial"/>
              </a:rPr>
              <a:t>li</a:t>
            </a:r>
            <a:r>
              <a:rPr sz="1400" b="1" i="1" dirty="0">
                <a:latin typeface="Arial"/>
                <a:cs typeface="Arial"/>
              </a:rPr>
              <a:t>s</a:t>
            </a:r>
            <a:r>
              <a:rPr sz="1400" b="1" i="1" spc="-30" dirty="0">
                <a:latin typeface="Arial"/>
                <a:cs typeface="Arial"/>
              </a:rPr>
              <a:t> </a:t>
            </a:r>
            <a:r>
              <a:rPr sz="1400" b="1" i="1" spc="-10" dirty="0">
                <a:latin typeface="Arial"/>
                <a:cs typeface="Arial"/>
              </a:rPr>
              <a:t>R</a:t>
            </a:r>
            <a:r>
              <a:rPr sz="1400" b="1" i="1" spc="5" dirty="0">
                <a:latin typeface="Arial"/>
                <a:cs typeface="Arial"/>
              </a:rPr>
              <a:t>i</a:t>
            </a:r>
            <a:r>
              <a:rPr sz="1400" b="1" i="1" spc="-5" dirty="0">
                <a:latin typeface="Arial"/>
                <a:cs typeface="Arial"/>
              </a:rPr>
              <a:t>ve</a:t>
            </a:r>
            <a:r>
              <a:rPr sz="1400" b="1" i="1" dirty="0">
                <a:latin typeface="Arial"/>
                <a:cs typeface="Arial"/>
              </a:rPr>
              <a:t>r</a:t>
            </a:r>
            <a:r>
              <a:rPr sz="1400" b="1" i="1" spc="-15" dirty="0">
                <a:latin typeface="Arial"/>
                <a:cs typeface="Arial"/>
              </a:rPr>
              <a:t> </a:t>
            </a:r>
            <a:r>
              <a:rPr sz="1400" b="1" i="1" spc="-10" dirty="0">
                <a:latin typeface="Arial"/>
                <a:cs typeface="Arial"/>
              </a:rPr>
              <a:t>F</a:t>
            </a:r>
            <a:r>
              <a:rPr sz="1400" b="1" i="1" spc="5" dirty="0">
                <a:latin typeface="Arial"/>
                <a:cs typeface="Arial"/>
              </a:rPr>
              <a:t>l</a:t>
            </a:r>
            <a:r>
              <a:rPr sz="1400" b="1" i="1" spc="-10" dirty="0">
                <a:latin typeface="Arial"/>
                <a:cs typeface="Arial"/>
              </a:rPr>
              <a:t>o</a:t>
            </a:r>
            <a:r>
              <a:rPr sz="1400" b="1" i="1" dirty="0">
                <a:latin typeface="Arial"/>
                <a:cs typeface="Arial"/>
              </a:rPr>
              <a:t>w</a:t>
            </a:r>
            <a:r>
              <a:rPr sz="1400" b="1" i="1" spc="-20" dirty="0">
                <a:latin typeface="Arial"/>
                <a:cs typeface="Arial"/>
              </a:rPr>
              <a:t> </a:t>
            </a:r>
            <a:r>
              <a:rPr sz="1400" b="1" i="1" spc="-10" dirty="0">
                <a:latin typeface="Arial"/>
                <a:cs typeface="Arial"/>
              </a:rPr>
              <a:t>R</a:t>
            </a:r>
            <a:r>
              <a:rPr sz="1400" b="1" i="1" spc="-5" dirty="0">
                <a:latin typeface="Arial"/>
                <a:cs typeface="Arial"/>
              </a:rPr>
              <a:t>a</a:t>
            </a:r>
            <a:r>
              <a:rPr sz="1400" b="1" i="1" dirty="0">
                <a:latin typeface="Arial"/>
                <a:cs typeface="Arial"/>
              </a:rPr>
              <a:t>t</a:t>
            </a:r>
            <a:r>
              <a:rPr sz="1400" b="1" i="1" spc="-5" dirty="0">
                <a:latin typeface="Arial"/>
                <a:cs typeface="Arial"/>
              </a:rPr>
              <a:t>e</a:t>
            </a:r>
            <a:r>
              <a:rPr sz="1400" b="1" i="1" dirty="0">
                <a:latin typeface="Arial"/>
                <a:cs typeface="Arial"/>
              </a:rPr>
              <a:t>s</a:t>
            </a:r>
            <a:r>
              <a:rPr sz="1400" b="1" i="1" spc="-30" dirty="0">
                <a:latin typeface="Arial"/>
                <a:cs typeface="Arial"/>
              </a:rPr>
              <a:t> </a:t>
            </a:r>
            <a:r>
              <a:rPr sz="1400" b="1" i="1" spc="-10" dirty="0">
                <a:latin typeface="Arial"/>
                <a:cs typeface="Arial"/>
              </a:rPr>
              <a:t>n</a:t>
            </a:r>
            <a:r>
              <a:rPr sz="1400" b="1" i="1" spc="-5" dirty="0">
                <a:latin typeface="Arial"/>
                <a:cs typeface="Arial"/>
              </a:rPr>
              <a:t>ea</a:t>
            </a:r>
            <a:r>
              <a:rPr sz="1400" b="1" i="1" dirty="0">
                <a:latin typeface="Arial"/>
                <a:cs typeface="Arial"/>
              </a:rPr>
              <a:t>r </a:t>
            </a:r>
            <a:r>
              <a:rPr sz="1400" b="1" i="1" spc="-5" dirty="0">
                <a:latin typeface="Arial"/>
                <a:cs typeface="Arial"/>
              </a:rPr>
              <a:t>G</a:t>
            </a:r>
            <a:r>
              <a:rPr sz="1400" b="1" i="1" spc="5" dirty="0">
                <a:latin typeface="Arial"/>
                <a:cs typeface="Arial"/>
              </a:rPr>
              <a:t>r</a:t>
            </a:r>
            <a:r>
              <a:rPr sz="1400" b="1" i="1" spc="-5" dirty="0">
                <a:latin typeface="Arial"/>
                <a:cs typeface="Arial"/>
              </a:rPr>
              <a:t>a</a:t>
            </a:r>
            <a:r>
              <a:rPr sz="1400" b="1" i="1" spc="-10" dirty="0">
                <a:latin typeface="Arial"/>
                <a:cs typeface="Arial"/>
              </a:rPr>
              <a:t>n</a:t>
            </a:r>
            <a:r>
              <a:rPr sz="1400" b="1" i="1" dirty="0">
                <a:latin typeface="Arial"/>
                <a:cs typeface="Arial"/>
              </a:rPr>
              <a:t>d</a:t>
            </a:r>
            <a:r>
              <a:rPr sz="1400" b="1" i="1" spc="-25" dirty="0">
                <a:latin typeface="Arial"/>
                <a:cs typeface="Arial"/>
              </a:rPr>
              <a:t> </a:t>
            </a:r>
            <a:r>
              <a:rPr sz="1400" b="1" i="1" spc="-10" dirty="0">
                <a:latin typeface="Arial"/>
                <a:cs typeface="Arial"/>
              </a:rPr>
              <a:t>Moun</a:t>
            </a:r>
            <a:r>
              <a:rPr sz="1400" b="1" i="1" dirty="0">
                <a:latin typeface="Arial"/>
                <a:cs typeface="Arial"/>
              </a:rPr>
              <a:t>d</a:t>
            </a:r>
            <a:r>
              <a:rPr sz="1400" b="1" i="1" spc="-25" dirty="0">
                <a:latin typeface="Arial"/>
                <a:cs typeface="Arial"/>
              </a:rPr>
              <a:t> </a:t>
            </a:r>
            <a:r>
              <a:rPr sz="1400" b="1" i="1" dirty="0">
                <a:latin typeface="Arial"/>
                <a:cs typeface="Arial"/>
              </a:rPr>
              <a:t>(</a:t>
            </a:r>
            <a:r>
              <a:rPr sz="1400" b="1" i="1" spc="-5" dirty="0">
                <a:latin typeface="Arial"/>
                <a:cs typeface="Arial"/>
              </a:rPr>
              <a:t>c</a:t>
            </a:r>
            <a:r>
              <a:rPr sz="1400" b="1" i="1" spc="-10" dirty="0">
                <a:latin typeface="Arial"/>
                <a:cs typeface="Arial"/>
              </a:rPr>
              <a:t>ub</a:t>
            </a:r>
            <a:r>
              <a:rPr sz="1400" b="1" i="1" spc="5" dirty="0">
                <a:latin typeface="Arial"/>
                <a:cs typeface="Arial"/>
              </a:rPr>
              <a:t>i</a:t>
            </a:r>
            <a:r>
              <a:rPr sz="1400" b="1" i="1" dirty="0">
                <a:latin typeface="Arial"/>
                <a:cs typeface="Arial"/>
              </a:rPr>
              <a:t>c</a:t>
            </a:r>
            <a:r>
              <a:rPr sz="1400" b="1" i="1" spc="-30" dirty="0">
                <a:latin typeface="Arial"/>
                <a:cs typeface="Arial"/>
              </a:rPr>
              <a:t> </a:t>
            </a:r>
            <a:r>
              <a:rPr sz="1400" b="1" i="1" dirty="0">
                <a:latin typeface="Arial"/>
                <a:cs typeface="Arial"/>
              </a:rPr>
              <a:t>ft</a:t>
            </a:r>
            <a:r>
              <a:rPr sz="1400" b="1" i="1" spc="5" dirty="0">
                <a:latin typeface="Arial"/>
                <a:cs typeface="Arial"/>
              </a:rPr>
              <a:t>./</a:t>
            </a:r>
            <a:r>
              <a:rPr sz="1400" b="1" i="1" spc="-5" dirty="0">
                <a:latin typeface="Arial"/>
                <a:cs typeface="Arial"/>
              </a:rPr>
              <a:t>se</a:t>
            </a:r>
            <a:r>
              <a:rPr sz="1400" b="1" i="1" spc="-15" dirty="0">
                <a:latin typeface="Arial"/>
                <a:cs typeface="Arial"/>
              </a:rPr>
              <a:t>c</a:t>
            </a:r>
            <a:r>
              <a:rPr sz="1400" b="1" i="1" spc="5" dirty="0">
                <a:latin typeface="Arial"/>
                <a:cs typeface="Arial"/>
              </a:rPr>
              <a:t>.</a:t>
            </a:r>
            <a:r>
              <a:rPr sz="1400" b="1" i="1" dirty="0">
                <a:latin typeface="Arial"/>
                <a:cs typeface="Arial"/>
              </a:rPr>
              <a:t>) </a:t>
            </a:r>
            <a:r>
              <a:rPr sz="1400" b="1" i="1" spc="-60" dirty="0">
                <a:latin typeface="Arial"/>
                <a:cs typeface="Arial"/>
              </a:rPr>
              <a:t> </a:t>
            </a:r>
            <a:r>
              <a:rPr sz="2400" b="1" spc="-15" baseline="-24305" dirty="0">
                <a:solidFill>
                  <a:srgbClr val="FF0000"/>
                </a:solidFill>
                <a:latin typeface="Arial"/>
                <a:cs typeface="Arial"/>
              </a:rPr>
              <a:t>2</a:t>
            </a:r>
            <a:endParaRPr sz="2400" baseline="-24305" dirty="0">
              <a:latin typeface="Arial"/>
              <a:cs typeface="Arial"/>
            </a:endParaRPr>
          </a:p>
        </p:txBody>
      </p:sp>
      <p:sp>
        <p:nvSpPr>
          <p:cNvPr id="111" name="object 111"/>
          <p:cNvSpPr txBox="1"/>
          <p:nvPr/>
        </p:nvSpPr>
        <p:spPr>
          <a:xfrm>
            <a:off x="7281643" y="451129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12</a:t>
            </a:r>
            <a:endParaRPr sz="1000" dirty="0">
              <a:latin typeface="Arial"/>
              <a:cs typeface="Arial"/>
            </a:endParaRPr>
          </a:p>
        </p:txBody>
      </p:sp>
      <p:sp>
        <p:nvSpPr>
          <p:cNvPr id="112" name="object 112"/>
          <p:cNvSpPr txBox="1"/>
          <p:nvPr/>
        </p:nvSpPr>
        <p:spPr>
          <a:xfrm>
            <a:off x="8300284" y="4532424"/>
            <a:ext cx="165735" cy="152400"/>
          </a:xfrm>
          <a:prstGeom prst="rect">
            <a:avLst/>
          </a:prstGeom>
        </p:spPr>
        <p:txBody>
          <a:bodyPr vert="horz" wrap="square" lIns="0" tIns="0" rIns="0" bIns="0" rtlCol="0">
            <a:spAutoFit/>
          </a:bodyPr>
          <a:lstStyle/>
          <a:p>
            <a:pPr marL="12700">
              <a:lnSpc>
                <a:spcPct val="100000"/>
              </a:lnSpc>
            </a:pPr>
            <a:r>
              <a:rPr lang="en-US" sz="1000" spc="-15" dirty="0">
                <a:latin typeface="Arial"/>
                <a:cs typeface="Arial"/>
              </a:rPr>
              <a:t>14</a:t>
            </a:r>
            <a:endParaRPr sz="1000" dirty="0">
              <a:latin typeface="Arial"/>
              <a:cs typeface="Arial"/>
            </a:endParaRPr>
          </a:p>
        </p:txBody>
      </p:sp>
      <p:sp>
        <p:nvSpPr>
          <p:cNvPr id="113" name="object 113"/>
          <p:cNvSpPr txBox="1"/>
          <p:nvPr/>
        </p:nvSpPr>
        <p:spPr>
          <a:xfrm>
            <a:off x="8415826" y="3368787"/>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1</a:t>
            </a:r>
            <a:endParaRPr sz="1600" dirty="0">
              <a:latin typeface="Arial"/>
              <a:cs typeface="Arial"/>
            </a:endParaRPr>
          </a:p>
        </p:txBody>
      </p:sp>
      <p:sp>
        <p:nvSpPr>
          <p:cNvPr id="114" name="object 114"/>
          <p:cNvSpPr txBox="1"/>
          <p:nvPr/>
        </p:nvSpPr>
        <p:spPr>
          <a:xfrm>
            <a:off x="8619532" y="4117329"/>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5</a:t>
            </a:r>
            <a:endParaRPr sz="1600" dirty="0">
              <a:latin typeface="Arial"/>
              <a:cs typeface="Arial"/>
            </a:endParaRPr>
          </a:p>
        </p:txBody>
      </p:sp>
      <p:sp>
        <p:nvSpPr>
          <p:cNvPr id="115" name="object 115"/>
          <p:cNvSpPr txBox="1"/>
          <p:nvPr/>
        </p:nvSpPr>
        <p:spPr>
          <a:xfrm>
            <a:off x="90200" y="4864383"/>
            <a:ext cx="378460" cy="942975"/>
          </a:xfrm>
          <a:prstGeom prst="rect">
            <a:avLst/>
          </a:prstGeom>
        </p:spPr>
        <p:txBody>
          <a:bodyPr vert="horz" wrap="square" lIns="0" tIns="0" rIns="0" bIns="0" rtlCol="0">
            <a:spAutoFit/>
          </a:bodyPr>
          <a:lstStyle/>
          <a:p>
            <a:pPr marL="12700">
              <a:lnSpc>
                <a:spcPct val="100000"/>
              </a:lnSpc>
            </a:pPr>
            <a:r>
              <a:rPr sz="1000" spc="-15" dirty="0">
                <a:latin typeface="Arial"/>
                <a:cs typeface="Arial"/>
              </a:rPr>
              <a:t>3</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2</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1</a:t>
            </a:r>
            <a:r>
              <a:rPr sz="1000" dirty="0">
                <a:latin typeface="Arial"/>
                <a:cs typeface="Arial"/>
              </a:rPr>
              <a:t>0</a:t>
            </a:r>
            <a:r>
              <a:rPr sz="1000" spc="-15" dirty="0">
                <a:latin typeface="Arial"/>
                <a:cs typeface="Arial"/>
              </a:rPr>
              <a:t>000</a:t>
            </a:r>
            <a:endParaRPr sz="1000" dirty="0">
              <a:latin typeface="Arial"/>
              <a:cs typeface="Arial"/>
            </a:endParaRPr>
          </a:p>
          <a:p>
            <a:pPr marR="5080" algn="r">
              <a:lnSpc>
                <a:spcPct val="100000"/>
              </a:lnSpc>
              <a:spcBef>
                <a:spcPts val="875"/>
              </a:spcBef>
            </a:pPr>
            <a:r>
              <a:rPr sz="1000" spc="-10" dirty="0">
                <a:latin typeface="Arial"/>
                <a:cs typeface="Arial"/>
              </a:rPr>
              <a:t>0</a:t>
            </a:r>
            <a:endParaRPr sz="1000" dirty="0">
              <a:latin typeface="Arial"/>
              <a:cs typeface="Arial"/>
            </a:endParaRPr>
          </a:p>
        </p:txBody>
      </p:sp>
      <p:sp>
        <p:nvSpPr>
          <p:cNvPr id="116" name="object 116"/>
          <p:cNvSpPr txBox="1"/>
          <p:nvPr/>
        </p:nvSpPr>
        <p:spPr>
          <a:xfrm>
            <a:off x="90200" y="4600774"/>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4</a:t>
            </a:r>
            <a:r>
              <a:rPr sz="1000" dirty="0">
                <a:latin typeface="Arial"/>
                <a:cs typeface="Arial"/>
              </a:rPr>
              <a:t>0</a:t>
            </a:r>
            <a:r>
              <a:rPr sz="1000" spc="-15" dirty="0">
                <a:latin typeface="Arial"/>
                <a:cs typeface="Arial"/>
              </a:rPr>
              <a:t>000</a:t>
            </a:r>
            <a:endParaRPr sz="1000" dirty="0">
              <a:latin typeface="Arial"/>
              <a:cs typeface="Arial"/>
            </a:endParaRPr>
          </a:p>
        </p:txBody>
      </p:sp>
      <p:sp>
        <p:nvSpPr>
          <p:cNvPr id="117" name="object 117"/>
          <p:cNvSpPr txBox="1"/>
          <p:nvPr/>
        </p:nvSpPr>
        <p:spPr>
          <a:xfrm>
            <a:off x="90200" y="433716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5</a:t>
            </a:r>
            <a:r>
              <a:rPr sz="1000" dirty="0">
                <a:latin typeface="Arial"/>
                <a:cs typeface="Arial"/>
              </a:rPr>
              <a:t>0</a:t>
            </a:r>
            <a:r>
              <a:rPr sz="1000" spc="-15" dirty="0">
                <a:latin typeface="Arial"/>
                <a:cs typeface="Arial"/>
              </a:rPr>
              <a:t>000</a:t>
            </a:r>
            <a:endParaRPr sz="1000" dirty="0">
              <a:latin typeface="Arial"/>
              <a:cs typeface="Arial"/>
            </a:endParaRPr>
          </a:p>
        </p:txBody>
      </p:sp>
      <p:sp>
        <p:nvSpPr>
          <p:cNvPr id="118" name="object 118"/>
          <p:cNvSpPr txBox="1"/>
          <p:nvPr/>
        </p:nvSpPr>
        <p:spPr>
          <a:xfrm>
            <a:off x="90200" y="407355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6</a:t>
            </a:r>
            <a:r>
              <a:rPr sz="1000" dirty="0">
                <a:latin typeface="Arial"/>
                <a:cs typeface="Arial"/>
              </a:rPr>
              <a:t>0</a:t>
            </a:r>
            <a:r>
              <a:rPr sz="1000" spc="-15" dirty="0">
                <a:latin typeface="Arial"/>
                <a:cs typeface="Arial"/>
              </a:rPr>
              <a:t>000</a:t>
            </a:r>
            <a:endParaRPr sz="1000" dirty="0">
              <a:latin typeface="Arial"/>
              <a:cs typeface="Arial"/>
            </a:endParaRPr>
          </a:p>
        </p:txBody>
      </p:sp>
      <p:sp>
        <p:nvSpPr>
          <p:cNvPr id="119" name="object 119"/>
          <p:cNvSpPr txBox="1"/>
          <p:nvPr/>
        </p:nvSpPr>
        <p:spPr>
          <a:xfrm>
            <a:off x="90200" y="3809946"/>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7</a:t>
            </a:r>
            <a:r>
              <a:rPr sz="1000" dirty="0">
                <a:latin typeface="Arial"/>
                <a:cs typeface="Arial"/>
              </a:rPr>
              <a:t>0</a:t>
            </a:r>
            <a:r>
              <a:rPr sz="1000" spc="-15" dirty="0">
                <a:latin typeface="Arial"/>
                <a:cs typeface="Arial"/>
              </a:rPr>
              <a:t>000</a:t>
            </a:r>
            <a:endParaRPr sz="1000" dirty="0">
              <a:latin typeface="Arial"/>
              <a:cs typeface="Arial"/>
            </a:endParaRPr>
          </a:p>
        </p:txBody>
      </p:sp>
      <p:sp>
        <p:nvSpPr>
          <p:cNvPr id="120" name="object 120"/>
          <p:cNvSpPr txBox="1"/>
          <p:nvPr/>
        </p:nvSpPr>
        <p:spPr>
          <a:xfrm>
            <a:off x="90200" y="354633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8</a:t>
            </a:r>
            <a:r>
              <a:rPr sz="1000" dirty="0">
                <a:latin typeface="Arial"/>
                <a:cs typeface="Arial"/>
              </a:rPr>
              <a:t>0</a:t>
            </a:r>
            <a:r>
              <a:rPr sz="1000" spc="-15" dirty="0">
                <a:latin typeface="Arial"/>
                <a:cs typeface="Arial"/>
              </a:rPr>
              <a:t>000</a:t>
            </a:r>
            <a:endParaRPr sz="1000" dirty="0">
              <a:latin typeface="Arial"/>
              <a:cs typeface="Arial"/>
            </a:endParaRPr>
          </a:p>
        </p:txBody>
      </p:sp>
      <p:sp>
        <p:nvSpPr>
          <p:cNvPr id="121" name="object 121"/>
          <p:cNvSpPr txBox="1"/>
          <p:nvPr/>
        </p:nvSpPr>
        <p:spPr>
          <a:xfrm>
            <a:off x="90200" y="328272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9</a:t>
            </a:r>
            <a:r>
              <a:rPr sz="1000" dirty="0">
                <a:latin typeface="Arial"/>
                <a:cs typeface="Arial"/>
              </a:rPr>
              <a:t>0</a:t>
            </a:r>
            <a:r>
              <a:rPr sz="1000" spc="-15" dirty="0">
                <a:latin typeface="Arial"/>
                <a:cs typeface="Arial"/>
              </a:rPr>
              <a:t>000</a:t>
            </a:r>
            <a:endParaRPr sz="1000" dirty="0">
              <a:latin typeface="Arial"/>
              <a:cs typeface="Arial"/>
            </a:endParaRPr>
          </a:p>
        </p:txBody>
      </p:sp>
      <p:sp>
        <p:nvSpPr>
          <p:cNvPr id="122" name="object 122"/>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123" name="object 123"/>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126" name="Slide Number Placeholder 12">
            <a:extLst>
              <a:ext uri="{FF2B5EF4-FFF2-40B4-BE49-F238E27FC236}">
                <a16:creationId xmlns:a16="http://schemas.microsoft.com/office/drawing/2014/main" id="{D12FF423-82D3-7868-8ED2-BDF4A0294FC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20</a:t>
            </a:fld>
            <a:r>
              <a:rPr lang="en-US" spc="-5" dirty="0"/>
              <a:t> of 18</a:t>
            </a:r>
          </a:p>
        </p:txBody>
      </p:sp>
      <p:sp>
        <p:nvSpPr>
          <p:cNvPr id="127" name="Footer Placeholder 2">
            <a:extLst>
              <a:ext uri="{FF2B5EF4-FFF2-40B4-BE49-F238E27FC236}">
                <a16:creationId xmlns:a16="http://schemas.microsoft.com/office/drawing/2014/main" id="{600A50BA-8D72-F31F-E72D-9AFED0BF9B4F}"/>
              </a:ext>
            </a:extLst>
          </p:cNvPr>
          <p:cNvSpPr>
            <a:spLocks noGrp="1"/>
          </p:cNvSpPr>
          <p:nvPr>
            <p:ph type="ftr" sz="quarter" idx="5"/>
          </p:nvPr>
        </p:nvSpPr>
        <p:spPr>
          <a:xfrm>
            <a:off x="4114800" y="6461546"/>
            <a:ext cx="850009" cy="215444"/>
          </a:xfrm>
        </p:spPr>
        <p:txBody>
          <a:bodyPr/>
          <a:lstStyle/>
          <a:p>
            <a:pPr marL="12700"/>
            <a:r>
              <a:rPr lang="en-US" spc="5" dirty="0"/>
              <a:t>7-12-2022</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57121"/>
            <a:ext cx="8216265" cy="261610"/>
          </a:xfrm>
          <a:prstGeom prst="rect">
            <a:avLst/>
          </a:prstGeom>
        </p:spPr>
        <p:txBody>
          <a:bodyPr vert="horz" wrap="square" lIns="0" tIns="0" rIns="0" bIns="0" rtlCol="0">
            <a:spAutoFit/>
          </a:bodyPr>
          <a:lstStyle/>
          <a:p>
            <a:pPr marL="355600" indent="-342900">
              <a:lnSpc>
                <a:spcPct val="100000"/>
              </a:lnSpc>
              <a:buClr>
                <a:srgbClr val="CC0000"/>
              </a:buClr>
              <a:buSzPct val="85294"/>
              <a:buFont typeface="Wingdings"/>
              <a:buChar char=""/>
              <a:tabLst>
                <a:tab pos="355600" algn="l"/>
              </a:tabLst>
            </a:pPr>
            <a:r>
              <a:rPr sz="1700" b="1" dirty="0">
                <a:solidFill>
                  <a:srgbClr val="303030"/>
                </a:solidFill>
                <a:latin typeface="Arial"/>
                <a:cs typeface="Arial"/>
              </a:rPr>
              <a:t>2007</a:t>
            </a:r>
            <a:r>
              <a:rPr sz="1700" b="1" spc="5" dirty="0">
                <a:solidFill>
                  <a:srgbClr val="303030"/>
                </a:solidFill>
                <a:latin typeface="Arial"/>
                <a:cs typeface="Arial"/>
              </a:rPr>
              <a:t> </a:t>
            </a:r>
            <a:r>
              <a:rPr lang="en-US" sz="1700" b="1" dirty="0">
                <a:solidFill>
                  <a:srgbClr val="303030"/>
                </a:solidFill>
                <a:latin typeface="Arial"/>
                <a:cs typeface="Arial"/>
              </a:rPr>
              <a:t>Storm</a:t>
            </a:r>
            <a:r>
              <a:rPr sz="1700" b="1" spc="-15" dirty="0">
                <a:solidFill>
                  <a:srgbClr val="303030"/>
                </a:solidFill>
                <a:latin typeface="Arial"/>
                <a:cs typeface="Arial"/>
              </a:rPr>
              <a:t> </a:t>
            </a:r>
            <a:r>
              <a:rPr sz="1700" b="1" spc="-5" dirty="0">
                <a:solidFill>
                  <a:srgbClr val="303030"/>
                </a:solidFill>
                <a:latin typeface="Arial"/>
                <a:cs typeface="Arial"/>
              </a:rPr>
              <a:t>-</a:t>
            </a:r>
            <a:r>
              <a:rPr sz="1700" b="1" dirty="0">
                <a:solidFill>
                  <a:srgbClr val="303030"/>
                </a:solidFill>
                <a:latin typeface="Arial"/>
                <a:cs typeface="Arial"/>
              </a:rPr>
              <a:t>- $938M </a:t>
            </a:r>
            <a:r>
              <a:rPr sz="1700" b="1" spc="5" dirty="0">
                <a:solidFill>
                  <a:srgbClr val="303030"/>
                </a:solidFill>
                <a:latin typeface="Arial"/>
                <a:cs typeface="Arial"/>
              </a:rPr>
              <a:t>B</a:t>
            </a:r>
            <a:r>
              <a:rPr sz="1700" b="1" dirty="0">
                <a:solidFill>
                  <a:srgbClr val="303030"/>
                </a:solidFill>
                <a:latin typeface="Arial"/>
                <a:cs typeface="Arial"/>
              </a:rPr>
              <a:t>as</a:t>
            </a:r>
            <a:r>
              <a:rPr sz="1700" b="1" spc="-10" dirty="0">
                <a:solidFill>
                  <a:srgbClr val="303030"/>
                </a:solidFill>
                <a:latin typeface="Arial"/>
                <a:cs typeface="Arial"/>
              </a:rPr>
              <a:t>i</a:t>
            </a:r>
            <a:r>
              <a:rPr sz="1700" b="1" spc="5" dirty="0">
                <a:solidFill>
                  <a:srgbClr val="303030"/>
                </a:solidFill>
                <a:latin typeface="Arial"/>
                <a:cs typeface="Arial"/>
              </a:rPr>
              <a:t>n</a:t>
            </a:r>
            <a:r>
              <a:rPr sz="1700" b="1" spc="-20" dirty="0">
                <a:solidFill>
                  <a:srgbClr val="303030"/>
                </a:solidFill>
                <a:latin typeface="Arial"/>
                <a:cs typeface="Arial"/>
              </a:rPr>
              <a:t>-</a:t>
            </a:r>
            <a:r>
              <a:rPr sz="1700" b="1" spc="30" dirty="0">
                <a:solidFill>
                  <a:srgbClr val="303030"/>
                </a:solidFill>
                <a:latin typeface="Arial"/>
                <a:cs typeface="Arial"/>
              </a:rPr>
              <a:t>w</a:t>
            </a:r>
            <a:r>
              <a:rPr sz="1700" b="1" spc="-10" dirty="0">
                <a:solidFill>
                  <a:srgbClr val="303030"/>
                </a:solidFill>
                <a:latin typeface="Arial"/>
                <a:cs typeface="Arial"/>
              </a:rPr>
              <a:t>i</a:t>
            </a:r>
            <a:r>
              <a:rPr sz="1700" b="1" dirty="0">
                <a:solidFill>
                  <a:srgbClr val="303030"/>
                </a:solidFill>
                <a:latin typeface="Arial"/>
                <a:cs typeface="Arial"/>
              </a:rPr>
              <a:t>de</a:t>
            </a:r>
            <a:r>
              <a:rPr sz="1700" b="1" spc="-30" dirty="0">
                <a:solidFill>
                  <a:srgbClr val="303030"/>
                </a:solidFill>
                <a:latin typeface="Arial"/>
                <a:cs typeface="Arial"/>
              </a:rPr>
              <a:t> </a:t>
            </a:r>
            <a:r>
              <a:rPr sz="1700" b="1" dirty="0">
                <a:solidFill>
                  <a:srgbClr val="303030"/>
                </a:solidFill>
                <a:latin typeface="Arial"/>
                <a:cs typeface="Arial"/>
              </a:rPr>
              <a:t>da</a:t>
            </a:r>
            <a:r>
              <a:rPr sz="1700" b="1" spc="-5" dirty="0">
                <a:solidFill>
                  <a:srgbClr val="303030"/>
                </a:solidFill>
                <a:latin typeface="Arial"/>
                <a:cs typeface="Arial"/>
              </a:rPr>
              <a:t>m</a:t>
            </a:r>
            <a:r>
              <a:rPr sz="1700" b="1" dirty="0">
                <a:solidFill>
                  <a:srgbClr val="303030"/>
                </a:solidFill>
                <a:latin typeface="Arial"/>
                <a:cs typeface="Arial"/>
              </a:rPr>
              <a:t>age, $300M </a:t>
            </a:r>
            <a:r>
              <a:rPr sz="1700" b="1" spc="-10" dirty="0">
                <a:solidFill>
                  <a:srgbClr val="303030"/>
                </a:solidFill>
                <a:latin typeface="Arial"/>
                <a:cs typeface="Arial"/>
              </a:rPr>
              <a:t>l</a:t>
            </a:r>
            <a:r>
              <a:rPr sz="1700" b="1" dirty="0">
                <a:solidFill>
                  <a:srgbClr val="303030"/>
                </a:solidFill>
                <a:latin typeface="Arial"/>
                <a:cs typeface="Arial"/>
              </a:rPr>
              <a:t>ost</a:t>
            </a:r>
            <a:r>
              <a:rPr sz="1700" b="1" spc="-10" dirty="0">
                <a:solidFill>
                  <a:srgbClr val="303030"/>
                </a:solidFill>
                <a:latin typeface="Arial"/>
                <a:cs typeface="Arial"/>
              </a:rPr>
              <a:t> </a:t>
            </a:r>
            <a:r>
              <a:rPr sz="1700" b="1" dirty="0">
                <a:solidFill>
                  <a:srgbClr val="303030"/>
                </a:solidFill>
                <a:latin typeface="Arial"/>
                <a:cs typeface="Arial"/>
              </a:rPr>
              <a:t>econo</a:t>
            </a:r>
            <a:r>
              <a:rPr sz="1700" b="1" spc="-5" dirty="0">
                <a:solidFill>
                  <a:srgbClr val="303030"/>
                </a:solidFill>
                <a:latin typeface="Arial"/>
                <a:cs typeface="Arial"/>
              </a:rPr>
              <a:t>m</a:t>
            </a:r>
            <a:r>
              <a:rPr sz="1700" b="1" spc="-10" dirty="0">
                <a:solidFill>
                  <a:srgbClr val="303030"/>
                </a:solidFill>
                <a:latin typeface="Arial"/>
                <a:cs typeface="Arial"/>
              </a:rPr>
              <a:t>i</a:t>
            </a:r>
            <a:r>
              <a:rPr sz="1700" b="1" dirty="0">
                <a:solidFill>
                  <a:srgbClr val="303030"/>
                </a:solidFill>
                <a:latin typeface="Arial"/>
                <a:cs typeface="Arial"/>
              </a:rPr>
              <a:t>c</a:t>
            </a:r>
            <a:r>
              <a:rPr sz="1700" b="1" spc="-5" dirty="0">
                <a:solidFill>
                  <a:srgbClr val="303030"/>
                </a:solidFill>
                <a:latin typeface="Arial"/>
                <a:cs typeface="Arial"/>
              </a:rPr>
              <a:t> </a:t>
            </a:r>
            <a:r>
              <a:rPr sz="1700" b="1" dirty="0">
                <a:solidFill>
                  <a:srgbClr val="303030"/>
                </a:solidFill>
                <a:latin typeface="Arial"/>
                <a:cs typeface="Arial"/>
              </a:rPr>
              <a:t>ac</a:t>
            </a:r>
            <a:r>
              <a:rPr sz="1700" b="1" spc="-5" dirty="0">
                <a:solidFill>
                  <a:srgbClr val="303030"/>
                </a:solidFill>
                <a:latin typeface="Arial"/>
                <a:cs typeface="Arial"/>
              </a:rPr>
              <a:t>t</a:t>
            </a:r>
            <a:r>
              <a:rPr sz="1700" b="1" spc="-10" dirty="0">
                <a:solidFill>
                  <a:srgbClr val="303030"/>
                </a:solidFill>
                <a:latin typeface="Arial"/>
                <a:cs typeface="Arial"/>
              </a:rPr>
              <a:t>i</a:t>
            </a:r>
            <a:r>
              <a:rPr sz="1700" b="1" spc="-40" dirty="0">
                <a:solidFill>
                  <a:srgbClr val="303030"/>
                </a:solidFill>
                <a:latin typeface="Arial"/>
                <a:cs typeface="Arial"/>
              </a:rPr>
              <a:t>v</a:t>
            </a:r>
            <a:r>
              <a:rPr sz="1700" b="1" spc="-10" dirty="0">
                <a:solidFill>
                  <a:srgbClr val="303030"/>
                </a:solidFill>
                <a:latin typeface="Arial"/>
                <a:cs typeface="Arial"/>
              </a:rPr>
              <a:t>i</a:t>
            </a:r>
            <a:r>
              <a:rPr sz="1700" b="1" spc="5" dirty="0">
                <a:solidFill>
                  <a:srgbClr val="303030"/>
                </a:solidFill>
                <a:latin typeface="Arial"/>
                <a:cs typeface="Arial"/>
              </a:rPr>
              <a:t>t</a:t>
            </a:r>
            <a:r>
              <a:rPr sz="1700" b="1" dirty="0">
                <a:solidFill>
                  <a:srgbClr val="303030"/>
                </a:solidFill>
                <a:latin typeface="Arial"/>
                <a:cs typeface="Arial"/>
              </a:rPr>
              <a:t>y</a:t>
            </a:r>
            <a:r>
              <a:rPr sz="1700" b="1" spc="55" dirty="0">
                <a:solidFill>
                  <a:srgbClr val="303030"/>
                </a:solidFill>
                <a:latin typeface="Arial"/>
                <a:cs typeface="Arial"/>
              </a:rPr>
              <a:t> </a:t>
            </a:r>
            <a:r>
              <a:rPr sz="1700" b="1" spc="-5" dirty="0">
                <a:solidFill>
                  <a:srgbClr val="303030"/>
                </a:solidFill>
                <a:latin typeface="Arial"/>
                <a:cs typeface="Arial"/>
              </a:rPr>
              <a:t>(</a:t>
            </a:r>
            <a:r>
              <a:rPr sz="1700" b="1" spc="-100" dirty="0">
                <a:solidFill>
                  <a:srgbClr val="303030"/>
                </a:solidFill>
                <a:latin typeface="Arial"/>
                <a:cs typeface="Arial"/>
              </a:rPr>
              <a:t>W</a:t>
            </a:r>
            <a:r>
              <a:rPr sz="1700" b="1" spc="-35" dirty="0">
                <a:solidFill>
                  <a:srgbClr val="303030"/>
                </a:solidFill>
                <a:latin typeface="Arial"/>
                <a:cs typeface="Arial"/>
              </a:rPr>
              <a:t>A</a:t>
            </a:r>
            <a:r>
              <a:rPr sz="1700" b="1" spc="-5" dirty="0">
                <a:solidFill>
                  <a:srgbClr val="303030"/>
                </a:solidFill>
                <a:latin typeface="Arial"/>
                <a:cs typeface="Arial"/>
              </a:rPr>
              <a:t>)</a:t>
            </a:r>
            <a:r>
              <a:rPr sz="1700" b="1" dirty="0">
                <a:solidFill>
                  <a:srgbClr val="303030"/>
                </a:solidFill>
                <a:latin typeface="Arial"/>
                <a:cs typeface="Arial"/>
              </a:rPr>
              <a:t>.</a:t>
            </a:r>
            <a:endParaRPr sz="1700" dirty="0">
              <a:latin typeface="Arial"/>
              <a:cs typeface="Arial"/>
            </a:endParaRPr>
          </a:p>
        </p:txBody>
      </p:sp>
      <p:sp>
        <p:nvSpPr>
          <p:cNvPr id="3" name="object 3"/>
          <p:cNvSpPr txBox="1"/>
          <p:nvPr/>
        </p:nvSpPr>
        <p:spPr>
          <a:xfrm>
            <a:off x="3279140" y="3939090"/>
            <a:ext cx="2590165" cy="360680"/>
          </a:xfrm>
          <a:prstGeom prst="rect">
            <a:avLst/>
          </a:prstGeom>
        </p:spPr>
        <p:txBody>
          <a:bodyPr vert="horz" wrap="square" lIns="0" tIns="0" rIns="0" bIns="0" rtlCol="0">
            <a:spAutoFit/>
          </a:bodyPr>
          <a:lstStyle/>
          <a:p>
            <a:pPr marL="12700">
              <a:lnSpc>
                <a:spcPct val="100000"/>
              </a:lnSpc>
            </a:pPr>
            <a:r>
              <a:rPr sz="1200" b="1" spc="-5" dirty="0">
                <a:latin typeface="Arial"/>
                <a:cs typeface="Arial"/>
              </a:rPr>
              <a:t>C</a:t>
            </a:r>
            <a:r>
              <a:rPr sz="1200" b="1" dirty="0">
                <a:latin typeface="Arial"/>
                <a:cs typeface="Arial"/>
              </a:rPr>
              <a:t>i</a:t>
            </a:r>
            <a:r>
              <a:rPr sz="1200" b="1" spc="-5" dirty="0">
                <a:latin typeface="Arial"/>
                <a:cs typeface="Arial"/>
              </a:rPr>
              <a:t>t</a:t>
            </a:r>
            <a:r>
              <a:rPr sz="1200" b="1" dirty="0">
                <a:latin typeface="Arial"/>
                <a:cs typeface="Arial"/>
              </a:rPr>
              <a:t>y</a:t>
            </a:r>
            <a:r>
              <a:rPr sz="1200" b="1" spc="5" dirty="0">
                <a:latin typeface="Arial"/>
                <a:cs typeface="Arial"/>
              </a:rPr>
              <a:t> </a:t>
            </a:r>
            <a:r>
              <a:rPr sz="1200" b="1" spc="-5" dirty="0">
                <a:latin typeface="Arial"/>
                <a:cs typeface="Arial"/>
              </a:rPr>
              <a:t>o</a:t>
            </a:r>
            <a:r>
              <a:rPr sz="1200" b="1" dirty="0">
                <a:latin typeface="Arial"/>
                <a:cs typeface="Arial"/>
              </a:rPr>
              <a:t>f</a:t>
            </a:r>
            <a:r>
              <a:rPr sz="1200" b="1" spc="10" dirty="0">
                <a:latin typeface="Arial"/>
                <a:cs typeface="Arial"/>
              </a:rPr>
              <a:t> </a:t>
            </a:r>
            <a:r>
              <a:rPr sz="1200" b="1" spc="-5" dirty="0">
                <a:latin typeface="Arial"/>
                <a:cs typeface="Arial"/>
              </a:rPr>
              <a:t>C</a:t>
            </a:r>
            <a:r>
              <a:rPr sz="1200" b="1" dirty="0">
                <a:latin typeface="Arial"/>
                <a:cs typeface="Arial"/>
              </a:rPr>
              <a:t>e</a:t>
            </a:r>
            <a:r>
              <a:rPr sz="1200" b="1" spc="-5" dirty="0">
                <a:latin typeface="Arial"/>
                <a:cs typeface="Arial"/>
              </a:rPr>
              <a:t>nt</a:t>
            </a:r>
            <a:r>
              <a:rPr sz="1200" b="1" dirty="0">
                <a:latin typeface="Arial"/>
                <a:cs typeface="Arial"/>
              </a:rPr>
              <a:t>ralia</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4" name="object 4"/>
          <p:cNvSpPr/>
          <p:nvPr/>
        </p:nvSpPr>
        <p:spPr>
          <a:xfrm>
            <a:off x="3189048" y="2170812"/>
            <a:ext cx="2861752" cy="1737358"/>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228600" y="2170812"/>
            <a:ext cx="2610446" cy="1737358"/>
          </a:xfrm>
          <a:prstGeom prst="rect">
            <a:avLst/>
          </a:prstGeom>
          <a:blipFill>
            <a:blip r:embed="rId4" cstate="print"/>
            <a:stretch>
              <a:fillRect/>
            </a:stretch>
          </a:blipFill>
        </p:spPr>
        <p:txBody>
          <a:bodyPr wrap="square" lIns="0" tIns="0" rIns="0" bIns="0" rtlCol="0"/>
          <a:lstStyle/>
          <a:p>
            <a:endParaRPr dirty="0"/>
          </a:p>
        </p:txBody>
      </p:sp>
      <p:sp>
        <p:nvSpPr>
          <p:cNvPr id="6" name="object 6"/>
          <p:cNvSpPr txBox="1"/>
          <p:nvPr/>
        </p:nvSpPr>
        <p:spPr>
          <a:xfrm>
            <a:off x="459740" y="3974729"/>
            <a:ext cx="2590165" cy="360680"/>
          </a:xfrm>
          <a:prstGeom prst="rect">
            <a:avLst/>
          </a:prstGeom>
        </p:spPr>
        <p:txBody>
          <a:bodyPr vert="horz" wrap="square" lIns="0" tIns="0" rIns="0" bIns="0" rtlCol="0">
            <a:spAutoFit/>
          </a:bodyPr>
          <a:lstStyle/>
          <a:p>
            <a:pPr marL="12700">
              <a:lnSpc>
                <a:spcPct val="100000"/>
              </a:lnSpc>
            </a:pPr>
            <a:r>
              <a:rPr sz="1200" b="1" dirty="0">
                <a:latin typeface="Arial"/>
                <a:cs typeface="Arial"/>
              </a:rPr>
              <a:t>Exit</a:t>
            </a:r>
            <a:r>
              <a:rPr sz="1200" b="1" spc="-15" dirty="0">
                <a:latin typeface="Arial"/>
                <a:cs typeface="Arial"/>
              </a:rPr>
              <a:t> </a:t>
            </a:r>
            <a:r>
              <a:rPr sz="1200" b="1" dirty="0">
                <a:latin typeface="Arial"/>
                <a:cs typeface="Arial"/>
              </a:rPr>
              <a:t>77</a:t>
            </a:r>
            <a:r>
              <a:rPr sz="1200" b="1" spc="-5" dirty="0">
                <a:latin typeface="Arial"/>
                <a:cs typeface="Arial"/>
              </a:rPr>
              <a:t> (</a:t>
            </a:r>
            <a:r>
              <a:rPr sz="1200" b="1" dirty="0">
                <a:latin typeface="Arial"/>
                <a:cs typeface="Arial"/>
              </a:rPr>
              <a:t>I</a:t>
            </a:r>
            <a:r>
              <a:rPr sz="1200" b="1" spc="-5" dirty="0">
                <a:latin typeface="Arial"/>
                <a:cs typeface="Arial"/>
              </a:rPr>
              <a:t>-</a:t>
            </a:r>
            <a:r>
              <a:rPr sz="1200" b="1" dirty="0">
                <a:latin typeface="Arial"/>
                <a:cs typeface="Arial"/>
              </a:rPr>
              <a:t>5)</a:t>
            </a:r>
            <a:r>
              <a:rPr sz="1200" b="1" spc="-5" dirty="0">
                <a:latin typeface="Arial"/>
                <a:cs typeface="Arial"/>
              </a:rPr>
              <a:t> </a:t>
            </a:r>
            <a:r>
              <a:rPr sz="1200" b="1" dirty="0">
                <a:latin typeface="Arial"/>
                <a:cs typeface="Arial"/>
              </a:rPr>
              <a:t>in</a:t>
            </a:r>
            <a:r>
              <a:rPr sz="1200" b="1" spc="10" dirty="0">
                <a:latin typeface="Arial"/>
                <a:cs typeface="Arial"/>
              </a:rPr>
              <a:t> </a:t>
            </a:r>
            <a:r>
              <a:rPr sz="1200" b="1" spc="-5" dirty="0">
                <a:latin typeface="Arial"/>
                <a:cs typeface="Arial"/>
              </a:rPr>
              <a:t>Ch</a:t>
            </a:r>
            <a:r>
              <a:rPr sz="1200" b="1" dirty="0">
                <a:latin typeface="Arial"/>
                <a:cs typeface="Arial"/>
              </a:rPr>
              <a:t>e</a:t>
            </a:r>
            <a:r>
              <a:rPr sz="1200" b="1" spc="-5" dirty="0">
                <a:latin typeface="Arial"/>
                <a:cs typeface="Arial"/>
              </a:rPr>
              <a:t>h</a:t>
            </a:r>
            <a:r>
              <a:rPr sz="1200" b="1" dirty="0">
                <a:latin typeface="Arial"/>
                <a:cs typeface="Arial"/>
              </a:rPr>
              <a:t>alis</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8" name="object 8"/>
          <p:cNvSpPr/>
          <p:nvPr/>
        </p:nvSpPr>
        <p:spPr>
          <a:xfrm>
            <a:off x="4565231" y="4390644"/>
            <a:ext cx="1834054" cy="1741843"/>
          </a:xfrm>
          <a:prstGeom prst="rect">
            <a:avLst/>
          </a:prstGeom>
          <a:blipFill>
            <a:blip r:embed="rId5" cstate="print"/>
            <a:stretch>
              <a:fillRect/>
            </a:stretch>
          </a:blipFill>
        </p:spPr>
        <p:txBody>
          <a:bodyPr wrap="square" lIns="0" tIns="0" rIns="0" bIns="0" rtlCol="0"/>
          <a:lstStyle/>
          <a:p>
            <a:endParaRPr dirty="0"/>
          </a:p>
        </p:txBody>
      </p:sp>
      <p:sp>
        <p:nvSpPr>
          <p:cNvPr id="9" name="object 9"/>
          <p:cNvSpPr/>
          <p:nvPr/>
        </p:nvSpPr>
        <p:spPr>
          <a:xfrm>
            <a:off x="6396558" y="3886200"/>
            <a:ext cx="2595041" cy="1737359"/>
          </a:xfrm>
          <a:prstGeom prst="rect">
            <a:avLst/>
          </a:prstGeom>
          <a:blipFill>
            <a:blip r:embed="rId6" cstate="print"/>
            <a:stretch>
              <a:fillRect/>
            </a:stretch>
          </a:blipFill>
        </p:spPr>
        <p:txBody>
          <a:bodyPr wrap="square" lIns="0" tIns="0" rIns="0" bIns="0" rtlCol="0"/>
          <a:lstStyle/>
          <a:p>
            <a:endParaRPr dirty="0"/>
          </a:p>
        </p:txBody>
      </p:sp>
      <p:sp>
        <p:nvSpPr>
          <p:cNvPr id="10" name="object 10"/>
          <p:cNvSpPr/>
          <p:nvPr/>
        </p:nvSpPr>
        <p:spPr>
          <a:xfrm>
            <a:off x="2895600" y="4395215"/>
            <a:ext cx="2316479" cy="1737359"/>
          </a:xfrm>
          <a:prstGeom prst="rect">
            <a:avLst/>
          </a:prstGeom>
          <a:blipFill>
            <a:blip r:embed="rId7" cstate="print"/>
            <a:stretch>
              <a:fillRect/>
            </a:stretch>
          </a:blipFill>
        </p:spPr>
        <p:txBody>
          <a:bodyPr wrap="square" lIns="0" tIns="0" rIns="0" bIns="0" rtlCol="0"/>
          <a:lstStyle/>
          <a:p>
            <a:endParaRPr dirty="0"/>
          </a:p>
        </p:txBody>
      </p:sp>
      <p:sp>
        <p:nvSpPr>
          <p:cNvPr id="11" name="object 11"/>
          <p:cNvSpPr/>
          <p:nvPr/>
        </p:nvSpPr>
        <p:spPr>
          <a:xfrm>
            <a:off x="6400800" y="2170607"/>
            <a:ext cx="2370515" cy="1773932"/>
          </a:xfrm>
          <a:prstGeom prst="rect">
            <a:avLst/>
          </a:prstGeom>
          <a:blipFill>
            <a:blip r:embed="rId8" cstate="print"/>
            <a:stretch>
              <a:fillRect/>
            </a:stretch>
          </a:blipFill>
        </p:spPr>
        <p:txBody>
          <a:bodyPr wrap="square" lIns="0" tIns="0" rIns="0" bIns="0" rtlCol="0"/>
          <a:lstStyle/>
          <a:p>
            <a:endParaRPr dirty="0"/>
          </a:p>
        </p:txBody>
      </p:sp>
      <p:sp>
        <p:nvSpPr>
          <p:cNvPr id="12" name="object 12"/>
          <p:cNvSpPr/>
          <p:nvPr/>
        </p:nvSpPr>
        <p:spPr>
          <a:xfrm>
            <a:off x="1172756" y="4395215"/>
            <a:ext cx="1875243" cy="1737359"/>
          </a:xfrm>
          <a:prstGeom prst="rect">
            <a:avLst/>
          </a:prstGeom>
          <a:blipFill>
            <a:blip r:embed="rId9" cstate="print"/>
            <a:stretch>
              <a:fillRect/>
            </a:stretch>
          </a:blipFill>
        </p:spPr>
        <p:txBody>
          <a:bodyPr wrap="square" lIns="0" tIns="0" rIns="0" bIns="0" rtlCol="0"/>
          <a:lstStyle/>
          <a:p>
            <a:endParaRPr dirty="0"/>
          </a:p>
        </p:txBody>
      </p:sp>
      <p:sp>
        <p:nvSpPr>
          <p:cNvPr id="13" name="object 13"/>
          <p:cNvSpPr/>
          <p:nvPr/>
        </p:nvSpPr>
        <p:spPr>
          <a:xfrm>
            <a:off x="6430300" y="5963333"/>
            <a:ext cx="217804" cy="0"/>
          </a:xfrm>
          <a:custGeom>
            <a:avLst/>
            <a:gdLst/>
            <a:ahLst/>
            <a:cxnLst/>
            <a:rect l="l" t="t" r="r" b="b"/>
            <a:pathLst>
              <a:path w="217804">
                <a:moveTo>
                  <a:pt x="217652" y="0"/>
                </a:moveTo>
                <a:lnTo>
                  <a:pt x="0" y="0"/>
                </a:lnTo>
              </a:path>
            </a:pathLst>
          </a:custGeom>
          <a:ln w="15875">
            <a:solidFill>
              <a:srgbClr val="000000"/>
            </a:solidFill>
          </a:ln>
        </p:spPr>
        <p:txBody>
          <a:bodyPr wrap="square" lIns="0" tIns="0" rIns="0" bIns="0" rtlCol="0"/>
          <a:lstStyle/>
          <a:p>
            <a:endParaRPr dirty="0"/>
          </a:p>
        </p:txBody>
      </p:sp>
      <p:sp>
        <p:nvSpPr>
          <p:cNvPr id="14" name="object 14"/>
          <p:cNvSpPr/>
          <p:nvPr/>
        </p:nvSpPr>
        <p:spPr>
          <a:xfrm>
            <a:off x="6430295" y="5918879"/>
            <a:ext cx="76200" cy="88900"/>
          </a:xfrm>
          <a:custGeom>
            <a:avLst/>
            <a:gdLst/>
            <a:ahLst/>
            <a:cxnLst/>
            <a:rect l="l" t="t" r="r" b="b"/>
            <a:pathLst>
              <a:path w="76200" h="88900">
                <a:moveTo>
                  <a:pt x="76200" y="0"/>
                </a:moveTo>
                <a:lnTo>
                  <a:pt x="0" y="44450"/>
                </a:lnTo>
                <a:lnTo>
                  <a:pt x="76200" y="88900"/>
                </a:lnTo>
              </a:path>
            </a:pathLst>
          </a:custGeom>
          <a:ln w="15875">
            <a:solidFill>
              <a:srgbClr val="000000"/>
            </a:solidFill>
          </a:ln>
        </p:spPr>
        <p:txBody>
          <a:bodyPr wrap="square" lIns="0" tIns="0" rIns="0" bIns="0" rtlCol="0"/>
          <a:lstStyle/>
          <a:p>
            <a:endParaRPr dirty="0"/>
          </a:p>
        </p:txBody>
      </p:sp>
      <p:sp>
        <p:nvSpPr>
          <p:cNvPr id="15" name="object 15"/>
          <p:cNvSpPr/>
          <p:nvPr/>
        </p:nvSpPr>
        <p:spPr>
          <a:xfrm>
            <a:off x="7105153" y="5676010"/>
            <a:ext cx="0" cy="191770"/>
          </a:xfrm>
          <a:custGeom>
            <a:avLst/>
            <a:gdLst/>
            <a:ahLst/>
            <a:cxnLst/>
            <a:rect l="l" t="t" r="r" b="b"/>
            <a:pathLst>
              <a:path h="191770">
                <a:moveTo>
                  <a:pt x="0" y="191388"/>
                </a:moveTo>
                <a:lnTo>
                  <a:pt x="0" y="0"/>
                </a:lnTo>
              </a:path>
            </a:pathLst>
          </a:custGeom>
          <a:ln w="15875">
            <a:solidFill>
              <a:srgbClr val="000000"/>
            </a:solidFill>
          </a:ln>
        </p:spPr>
        <p:txBody>
          <a:bodyPr wrap="square" lIns="0" tIns="0" rIns="0" bIns="0" rtlCol="0"/>
          <a:lstStyle/>
          <a:p>
            <a:endParaRPr dirty="0"/>
          </a:p>
        </p:txBody>
      </p:sp>
      <p:sp>
        <p:nvSpPr>
          <p:cNvPr id="16" name="object 16"/>
          <p:cNvSpPr/>
          <p:nvPr/>
        </p:nvSpPr>
        <p:spPr>
          <a:xfrm>
            <a:off x="7060698" y="5676005"/>
            <a:ext cx="88900" cy="76200"/>
          </a:xfrm>
          <a:custGeom>
            <a:avLst/>
            <a:gdLst/>
            <a:ahLst/>
            <a:cxnLst/>
            <a:rect l="l" t="t" r="r" b="b"/>
            <a:pathLst>
              <a:path w="88900" h="76200">
                <a:moveTo>
                  <a:pt x="0" y="76200"/>
                </a:moveTo>
                <a:lnTo>
                  <a:pt x="44450" y="0"/>
                </a:lnTo>
                <a:lnTo>
                  <a:pt x="88900" y="76200"/>
                </a:lnTo>
              </a:path>
            </a:pathLst>
          </a:custGeom>
          <a:ln w="15875">
            <a:solidFill>
              <a:srgbClr val="000000"/>
            </a:solidFill>
          </a:ln>
        </p:spPr>
        <p:txBody>
          <a:bodyPr wrap="square" lIns="0" tIns="0" rIns="0" bIns="0" rtlCol="0"/>
          <a:lstStyle/>
          <a:p>
            <a:endParaRPr dirty="0"/>
          </a:p>
        </p:txBody>
      </p:sp>
      <p:sp>
        <p:nvSpPr>
          <p:cNvPr id="17" name="object 17"/>
          <p:cNvSpPr/>
          <p:nvPr/>
        </p:nvSpPr>
        <p:spPr>
          <a:xfrm>
            <a:off x="70866" y="6248400"/>
            <a:ext cx="691133" cy="548639"/>
          </a:xfrm>
          <a:prstGeom prst="rect">
            <a:avLst/>
          </a:prstGeom>
          <a:blipFill>
            <a:blip r:embed="rId10" cstate="print"/>
            <a:stretch>
              <a:fillRect/>
            </a:stretch>
          </a:blipFill>
        </p:spPr>
        <p:txBody>
          <a:bodyPr wrap="square" lIns="0" tIns="0" rIns="0" bIns="0" rtlCol="0"/>
          <a:lstStyle/>
          <a:p>
            <a:endParaRPr dirty="0"/>
          </a:p>
        </p:txBody>
      </p:sp>
      <p:sp>
        <p:nvSpPr>
          <p:cNvPr id="18" name="object 18"/>
          <p:cNvSpPr txBox="1"/>
          <p:nvPr/>
        </p:nvSpPr>
        <p:spPr>
          <a:xfrm>
            <a:off x="78739" y="4800627"/>
            <a:ext cx="9050655" cy="1448435"/>
          </a:xfrm>
          <a:prstGeom prst="rect">
            <a:avLst/>
          </a:prstGeom>
        </p:spPr>
        <p:txBody>
          <a:bodyPr vert="horz" wrap="square" lIns="0" tIns="0" rIns="0" bIns="0" rtlCol="0">
            <a:spAutoFit/>
          </a:bodyPr>
          <a:lstStyle/>
          <a:p>
            <a:pPr marL="12700" marR="8013065">
              <a:lnSpc>
                <a:spcPct val="100000"/>
              </a:lnSpc>
            </a:pPr>
            <a:r>
              <a:rPr sz="1200" b="1" dirty="0">
                <a:latin typeface="Arial"/>
                <a:cs typeface="Arial"/>
              </a:rPr>
              <a:t>S</a:t>
            </a:r>
            <a:r>
              <a:rPr sz="1200" b="1" spc="-5" dirty="0">
                <a:latin typeface="Arial"/>
                <a:cs typeface="Arial"/>
              </a:rPr>
              <a:t>t</a:t>
            </a:r>
            <a:r>
              <a:rPr sz="1200" b="1" dirty="0">
                <a:latin typeface="Arial"/>
                <a:cs typeface="Arial"/>
              </a:rPr>
              <a:t>a</a:t>
            </a:r>
            <a:r>
              <a:rPr sz="1200" b="1" spc="-5" dirty="0">
                <a:latin typeface="Arial"/>
                <a:cs typeface="Arial"/>
              </a:rPr>
              <a:t>t</a:t>
            </a:r>
            <a:r>
              <a:rPr sz="1200" b="1" dirty="0">
                <a:latin typeface="Arial"/>
                <a:cs typeface="Arial"/>
              </a:rPr>
              <a:t>e</a:t>
            </a:r>
            <a:r>
              <a:rPr sz="1200" b="1" spc="-5" dirty="0">
                <a:latin typeface="Arial"/>
                <a:cs typeface="Arial"/>
              </a:rPr>
              <a:t> Rout</a:t>
            </a:r>
            <a:r>
              <a:rPr sz="1200" b="1" dirty="0">
                <a:latin typeface="Arial"/>
                <a:cs typeface="Arial"/>
              </a:rPr>
              <a:t>e</a:t>
            </a:r>
            <a:r>
              <a:rPr sz="1200" b="1" spc="5" dirty="0">
                <a:latin typeface="Arial"/>
                <a:cs typeface="Arial"/>
              </a:rPr>
              <a:t> </a:t>
            </a:r>
            <a:r>
              <a:rPr sz="1200" b="1" dirty="0">
                <a:latin typeface="Arial"/>
                <a:cs typeface="Arial"/>
              </a:rPr>
              <a:t>6, </a:t>
            </a:r>
            <a:r>
              <a:rPr sz="1200" b="1" spc="-20" dirty="0">
                <a:latin typeface="Arial"/>
                <a:cs typeface="Arial"/>
              </a:rPr>
              <a:t>W</a:t>
            </a:r>
            <a:r>
              <a:rPr sz="1200" b="1" dirty="0">
                <a:latin typeface="Arial"/>
                <a:cs typeface="Arial"/>
              </a:rPr>
              <a:t>est</a:t>
            </a:r>
            <a:r>
              <a:rPr sz="1200" b="1" spc="-15" dirty="0">
                <a:latin typeface="Arial"/>
                <a:cs typeface="Arial"/>
              </a:rPr>
              <a:t> </a:t>
            </a:r>
            <a:r>
              <a:rPr sz="1200" b="1" spc="-5" dirty="0">
                <a:latin typeface="Arial"/>
                <a:cs typeface="Arial"/>
              </a:rPr>
              <a:t>o</a:t>
            </a:r>
            <a:r>
              <a:rPr sz="1200" b="1" dirty="0">
                <a:latin typeface="Arial"/>
                <a:cs typeface="Arial"/>
              </a:rPr>
              <a:t>f</a:t>
            </a:r>
            <a:r>
              <a:rPr sz="1200" b="1" spc="-40" dirty="0">
                <a:latin typeface="Arial"/>
                <a:cs typeface="Arial"/>
              </a:rPr>
              <a:t> A</a:t>
            </a:r>
            <a:r>
              <a:rPr sz="1200" b="1" spc="-5" dirty="0">
                <a:latin typeface="Arial"/>
                <a:cs typeface="Arial"/>
              </a:rPr>
              <a:t>dna </a:t>
            </a:r>
            <a:r>
              <a:rPr sz="1200" spc="-5" dirty="0">
                <a:latin typeface="Arial"/>
                <a:cs typeface="Arial"/>
              </a:rPr>
              <a:t>M</a:t>
            </a:r>
            <a:r>
              <a:rPr sz="1200" dirty="0">
                <a:latin typeface="Arial"/>
                <a:cs typeface="Arial"/>
              </a:rPr>
              <a:t>IKE SALSB</a:t>
            </a:r>
            <a:r>
              <a:rPr sz="1200" spc="-5" dirty="0">
                <a:latin typeface="Arial"/>
                <a:cs typeface="Arial"/>
              </a:rPr>
              <a:t>U</a:t>
            </a:r>
            <a:r>
              <a:rPr sz="1200" spc="-30" dirty="0">
                <a:latin typeface="Arial"/>
                <a:cs typeface="Arial"/>
              </a:rPr>
              <a:t>R</a:t>
            </a:r>
            <a:r>
              <a:rPr sz="1200" dirty="0">
                <a:latin typeface="Arial"/>
                <a:cs typeface="Arial"/>
              </a:rPr>
              <a:t>Y</a:t>
            </a:r>
            <a:r>
              <a:rPr sz="1200" spc="-45" dirty="0">
                <a:latin typeface="Arial"/>
                <a:cs typeface="Arial"/>
              </a:rPr>
              <a:t> </a:t>
            </a:r>
            <a:r>
              <a:rPr sz="1200" dirty="0">
                <a:latin typeface="Arial"/>
                <a:cs typeface="Arial"/>
              </a:rPr>
              <a:t>/ AP</a:t>
            </a:r>
          </a:p>
          <a:p>
            <a:pPr>
              <a:lnSpc>
                <a:spcPct val="100000"/>
              </a:lnSpc>
              <a:spcBef>
                <a:spcPts val="39"/>
              </a:spcBef>
            </a:pPr>
            <a:endParaRPr sz="1150" dirty="0">
              <a:latin typeface="Times New Roman"/>
              <a:cs typeface="Times New Roman"/>
            </a:endParaRPr>
          </a:p>
          <a:p>
            <a:pPr marL="6642100" marR="5080">
              <a:lnSpc>
                <a:spcPct val="100000"/>
              </a:lnSpc>
            </a:pPr>
            <a:r>
              <a:rPr sz="1200" b="1" dirty="0">
                <a:latin typeface="Arial"/>
                <a:cs typeface="Arial"/>
              </a:rPr>
              <a:t>P</a:t>
            </a:r>
            <a:r>
              <a:rPr sz="1200" b="1" spc="-5" dirty="0">
                <a:latin typeface="Arial"/>
                <a:cs typeface="Arial"/>
              </a:rPr>
              <a:t>hoto</a:t>
            </a:r>
            <a:r>
              <a:rPr sz="1200" b="1" dirty="0">
                <a:latin typeface="Arial"/>
                <a:cs typeface="Arial"/>
              </a:rPr>
              <a:t>s</a:t>
            </a:r>
            <a:r>
              <a:rPr sz="1200" b="1" spc="15" dirty="0">
                <a:latin typeface="Arial"/>
                <a:cs typeface="Arial"/>
              </a:rPr>
              <a:t> </a:t>
            </a:r>
            <a:r>
              <a:rPr sz="1200" b="1" dirty="0">
                <a:latin typeface="Arial"/>
                <a:cs typeface="Arial"/>
              </a:rPr>
              <a:t>S</a:t>
            </a:r>
            <a:r>
              <a:rPr sz="1200" b="1" spc="-5" dirty="0">
                <a:latin typeface="Arial"/>
                <a:cs typeface="Arial"/>
              </a:rPr>
              <a:t>ou</a:t>
            </a:r>
            <a:r>
              <a:rPr sz="1200" b="1" dirty="0">
                <a:latin typeface="Arial"/>
                <a:cs typeface="Arial"/>
              </a:rPr>
              <a:t>rce: </a:t>
            </a:r>
            <a:r>
              <a:rPr sz="1200" b="1" spc="-15" dirty="0">
                <a:latin typeface="Arial"/>
                <a:cs typeface="Arial"/>
              </a:rPr>
              <a:t> </a:t>
            </a:r>
            <a:r>
              <a:rPr sz="1200" dirty="0">
                <a:latin typeface="Arial"/>
                <a:cs typeface="Arial"/>
              </a:rPr>
              <a:t>L</a:t>
            </a:r>
            <a:r>
              <a:rPr sz="1200" spc="-10" dirty="0">
                <a:latin typeface="Arial"/>
                <a:cs typeface="Arial"/>
              </a:rPr>
              <a:t>E</a:t>
            </a:r>
            <a:r>
              <a:rPr sz="1200" spc="30" dirty="0">
                <a:latin typeface="Arial"/>
                <a:cs typeface="Arial"/>
              </a:rPr>
              <a:t>W</a:t>
            </a:r>
            <a:r>
              <a:rPr sz="1200" dirty="0">
                <a:latin typeface="Arial"/>
                <a:cs typeface="Arial"/>
              </a:rPr>
              <a:t>IS</a:t>
            </a:r>
            <a:r>
              <a:rPr sz="1200" spc="-30" dirty="0">
                <a:latin typeface="Arial"/>
                <a:cs typeface="Arial"/>
              </a:rPr>
              <a:t> </a:t>
            </a:r>
            <a:r>
              <a:rPr sz="1200" spc="-5" dirty="0">
                <a:latin typeface="Arial"/>
                <a:cs typeface="Arial"/>
              </a:rPr>
              <a:t>C</a:t>
            </a:r>
            <a:r>
              <a:rPr sz="1200" dirty="0">
                <a:latin typeface="Arial"/>
                <a:cs typeface="Arial"/>
              </a:rPr>
              <a:t>O</a:t>
            </a:r>
            <a:r>
              <a:rPr sz="1200" spc="-5" dirty="0">
                <a:latin typeface="Arial"/>
                <a:cs typeface="Arial"/>
              </a:rPr>
              <a:t>UN</a:t>
            </a:r>
            <a:r>
              <a:rPr sz="1200" spc="10" dirty="0">
                <a:latin typeface="Arial"/>
                <a:cs typeface="Arial"/>
              </a:rPr>
              <a:t>T</a:t>
            </a:r>
            <a:r>
              <a:rPr sz="1200" spc="-165" dirty="0">
                <a:latin typeface="Arial"/>
                <a:cs typeface="Arial"/>
              </a:rPr>
              <a:t>Y</a:t>
            </a:r>
            <a:r>
              <a:rPr sz="1200" dirty="0">
                <a:latin typeface="Arial"/>
                <a:cs typeface="Arial"/>
              </a:rPr>
              <a:t>, </a:t>
            </a:r>
            <a:r>
              <a:rPr sz="1200" spc="-5" dirty="0">
                <a:latin typeface="Arial"/>
                <a:cs typeface="Arial"/>
              </a:rPr>
              <a:t>D</a:t>
            </a:r>
            <a:r>
              <a:rPr sz="1200" dirty="0">
                <a:latin typeface="Arial"/>
                <a:cs typeface="Arial"/>
              </a:rPr>
              <a:t>IVISION OF E</a:t>
            </a:r>
            <a:r>
              <a:rPr sz="1200" spc="-5" dirty="0">
                <a:latin typeface="Arial"/>
                <a:cs typeface="Arial"/>
              </a:rPr>
              <a:t>M</a:t>
            </a:r>
            <a:r>
              <a:rPr sz="1200" dirty="0">
                <a:latin typeface="Arial"/>
                <a:cs typeface="Arial"/>
              </a:rPr>
              <a:t>E</a:t>
            </a:r>
            <a:r>
              <a:rPr sz="1200" spc="-5" dirty="0">
                <a:latin typeface="Arial"/>
                <a:cs typeface="Arial"/>
              </a:rPr>
              <a:t>R</a:t>
            </a:r>
            <a:r>
              <a:rPr sz="1200" dirty="0">
                <a:latin typeface="Arial"/>
                <a:cs typeface="Arial"/>
              </a:rPr>
              <a:t>GE</a:t>
            </a:r>
            <a:r>
              <a:rPr sz="1200" spc="-5" dirty="0">
                <a:latin typeface="Arial"/>
                <a:cs typeface="Arial"/>
              </a:rPr>
              <a:t>NC</a:t>
            </a:r>
            <a:r>
              <a:rPr sz="1200" dirty="0">
                <a:latin typeface="Arial"/>
                <a:cs typeface="Arial"/>
              </a:rPr>
              <a:t>Y</a:t>
            </a:r>
          </a:p>
        </p:txBody>
      </p:sp>
      <p:sp>
        <p:nvSpPr>
          <p:cNvPr id="19" name="object 19"/>
          <p:cNvSpPr txBox="1"/>
          <p:nvPr/>
        </p:nvSpPr>
        <p:spPr>
          <a:xfrm>
            <a:off x="6708140" y="6253784"/>
            <a:ext cx="1118235" cy="177800"/>
          </a:xfrm>
          <a:prstGeom prst="rect">
            <a:avLst/>
          </a:prstGeom>
        </p:spPr>
        <p:txBody>
          <a:bodyPr vert="horz" wrap="square" lIns="0" tIns="0" rIns="0" bIns="0" rtlCol="0">
            <a:spAutoFit/>
          </a:bodyPr>
          <a:lstStyle/>
          <a:p>
            <a:pPr marL="12700">
              <a:lnSpc>
                <a:spcPct val="100000"/>
              </a:lnSpc>
            </a:pPr>
            <a:r>
              <a:rPr sz="1200" spc="-5" dirty="0">
                <a:latin typeface="Arial"/>
                <a:cs typeface="Arial"/>
              </a:rPr>
              <a:t>M</a:t>
            </a:r>
            <a:r>
              <a:rPr sz="1200" dirty="0">
                <a:latin typeface="Arial"/>
                <a:cs typeface="Arial"/>
              </a:rPr>
              <a:t>A</a:t>
            </a:r>
            <a:r>
              <a:rPr sz="1200" spc="-5" dirty="0">
                <a:latin typeface="Arial"/>
                <a:cs typeface="Arial"/>
              </a:rPr>
              <a:t>N</a:t>
            </a:r>
            <a:r>
              <a:rPr sz="1200" dirty="0">
                <a:latin typeface="Arial"/>
                <a:cs typeface="Arial"/>
              </a:rPr>
              <a:t>AGE</a:t>
            </a:r>
            <a:r>
              <a:rPr sz="1200" spc="-5" dirty="0">
                <a:latin typeface="Arial"/>
                <a:cs typeface="Arial"/>
              </a:rPr>
              <a:t>M</a:t>
            </a:r>
            <a:r>
              <a:rPr sz="1200" dirty="0">
                <a:latin typeface="Arial"/>
                <a:cs typeface="Arial"/>
              </a:rPr>
              <a:t>E</a:t>
            </a:r>
            <a:r>
              <a:rPr sz="1200" spc="-5" dirty="0">
                <a:latin typeface="Arial"/>
                <a:cs typeface="Arial"/>
              </a:rPr>
              <a:t>N</a:t>
            </a:r>
            <a:r>
              <a:rPr sz="1200" dirty="0">
                <a:latin typeface="Arial"/>
                <a:cs typeface="Arial"/>
              </a:rPr>
              <a:t>T</a:t>
            </a:r>
          </a:p>
        </p:txBody>
      </p:sp>
      <p:sp>
        <p:nvSpPr>
          <p:cNvPr id="21" name="object 123">
            <a:extLst>
              <a:ext uri="{FF2B5EF4-FFF2-40B4-BE49-F238E27FC236}">
                <a16:creationId xmlns:a16="http://schemas.microsoft.com/office/drawing/2014/main" id="{0738C704-D9CE-D274-833D-ED3F54C1B6AF}"/>
              </a:ext>
            </a:extLst>
          </p:cNvPr>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22" name="Slide Number Placeholder 12">
            <a:extLst>
              <a:ext uri="{FF2B5EF4-FFF2-40B4-BE49-F238E27FC236}">
                <a16:creationId xmlns:a16="http://schemas.microsoft.com/office/drawing/2014/main" id="{61C6B5CF-F75C-BAFF-F787-4C3E93B9315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21</a:t>
            </a:fld>
            <a:r>
              <a:rPr lang="en-US" spc="-5" dirty="0"/>
              <a:t> of 18</a:t>
            </a:r>
          </a:p>
        </p:txBody>
      </p:sp>
      <p:sp>
        <p:nvSpPr>
          <p:cNvPr id="23" name="Footer Placeholder 2">
            <a:extLst>
              <a:ext uri="{FF2B5EF4-FFF2-40B4-BE49-F238E27FC236}">
                <a16:creationId xmlns:a16="http://schemas.microsoft.com/office/drawing/2014/main" id="{57BA0869-03EC-EADD-7618-F14DD534D469}"/>
              </a:ext>
            </a:extLst>
          </p:cNvPr>
          <p:cNvSpPr>
            <a:spLocks noGrp="1"/>
          </p:cNvSpPr>
          <p:nvPr>
            <p:ph type="ftr" sz="quarter" idx="5"/>
          </p:nvPr>
        </p:nvSpPr>
        <p:spPr>
          <a:xfrm>
            <a:off x="4114800" y="6461546"/>
            <a:ext cx="850009" cy="215444"/>
          </a:xfrm>
        </p:spPr>
        <p:txBody>
          <a:bodyPr/>
          <a:lstStyle/>
          <a:p>
            <a:pPr marL="12700"/>
            <a:r>
              <a:rPr lang="en-US" spc="5" dirty="0"/>
              <a:t>7-12-2022</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6249670" cy="492443"/>
          </a:xfrm>
          <a:prstGeom prst="rect">
            <a:avLst/>
          </a:prstGeom>
        </p:spPr>
        <p:txBody>
          <a:bodyPr vert="horz" wrap="square" lIns="0" tIns="0" rIns="0" bIns="0" rtlCol="0">
            <a:spAutoFit/>
          </a:bodyPr>
          <a:lstStyle/>
          <a:p>
            <a:pPr marL="12700">
              <a:lnSpc>
                <a:spcPct val="100000"/>
              </a:lnSpc>
            </a:pPr>
            <a:r>
              <a:rPr sz="3200" b="1" spc="-5" dirty="0">
                <a:solidFill>
                  <a:srgbClr val="303030"/>
                </a:solidFill>
                <a:latin typeface="Arial Narrow"/>
                <a:cs typeface="Arial Narrow"/>
              </a:rPr>
              <a:t>C</a:t>
            </a:r>
            <a:r>
              <a:rPr sz="3200" b="1" dirty="0">
                <a:solidFill>
                  <a:srgbClr val="303030"/>
                </a:solidFill>
                <a:latin typeface="Arial Narrow"/>
                <a:cs typeface="Arial Narrow"/>
              </a:rPr>
              <a:t>hehalis</a:t>
            </a:r>
            <a:r>
              <a:rPr sz="3200" b="1" spc="-45" dirty="0">
                <a:solidFill>
                  <a:srgbClr val="303030"/>
                </a:solidFill>
                <a:latin typeface="Arial Narrow"/>
                <a:cs typeface="Arial Narrow"/>
              </a:rPr>
              <a:t> </a:t>
            </a:r>
            <a:r>
              <a:rPr sz="3200" b="1" spc="-5" dirty="0">
                <a:solidFill>
                  <a:srgbClr val="303030"/>
                </a:solidFill>
                <a:latin typeface="Arial Narrow"/>
                <a:cs typeface="Arial Narrow"/>
              </a:rPr>
              <a:t>R</a:t>
            </a:r>
            <a:r>
              <a:rPr sz="3200" b="1" dirty="0">
                <a:solidFill>
                  <a:srgbClr val="303030"/>
                </a:solidFill>
                <a:latin typeface="Arial Narrow"/>
                <a:cs typeface="Arial Narrow"/>
              </a:rPr>
              <a:t>iver </a:t>
            </a:r>
            <a:r>
              <a:rPr sz="3200" b="1" spc="-5" dirty="0">
                <a:solidFill>
                  <a:srgbClr val="303030"/>
                </a:solidFill>
                <a:latin typeface="Arial Narrow"/>
                <a:cs typeface="Arial Narrow"/>
              </a:rPr>
              <a:t>B</a:t>
            </a:r>
            <a:r>
              <a:rPr sz="3200" b="1" dirty="0">
                <a:solidFill>
                  <a:srgbClr val="303030"/>
                </a:solidFill>
                <a:latin typeface="Arial Narrow"/>
                <a:cs typeface="Arial Narrow"/>
              </a:rPr>
              <a:t>asin</a:t>
            </a:r>
            <a:r>
              <a:rPr sz="3200" b="1" spc="-20" dirty="0">
                <a:solidFill>
                  <a:srgbClr val="303030"/>
                </a:solidFill>
                <a:latin typeface="Arial Narrow"/>
                <a:cs typeface="Arial Narrow"/>
              </a:rPr>
              <a:t> </a:t>
            </a:r>
            <a:r>
              <a:rPr sz="3200" b="1" dirty="0">
                <a:solidFill>
                  <a:srgbClr val="303030"/>
                </a:solidFill>
                <a:latin typeface="Arial Narrow"/>
                <a:cs typeface="Arial Narrow"/>
              </a:rPr>
              <a:t>Flood</a:t>
            </a:r>
            <a:r>
              <a:rPr sz="3200" b="1" spc="-50" dirty="0">
                <a:solidFill>
                  <a:srgbClr val="303030"/>
                </a:solidFill>
                <a:latin typeface="Arial Narrow"/>
                <a:cs typeface="Arial Narrow"/>
              </a:rPr>
              <a:t> </a:t>
            </a:r>
            <a:r>
              <a:rPr sz="3200" b="1" spc="-5" dirty="0">
                <a:solidFill>
                  <a:srgbClr val="303030"/>
                </a:solidFill>
                <a:latin typeface="Arial Narrow"/>
                <a:cs typeface="Arial Narrow"/>
              </a:rPr>
              <a:t>A</a:t>
            </a:r>
            <a:r>
              <a:rPr sz="3200" b="1" dirty="0">
                <a:solidFill>
                  <a:srgbClr val="303030"/>
                </a:solidFill>
                <a:latin typeface="Arial Narrow"/>
                <a:cs typeface="Arial Narrow"/>
              </a:rPr>
              <a:t>utho</a:t>
            </a:r>
            <a:r>
              <a:rPr sz="3200" b="1" spc="-5" dirty="0">
                <a:solidFill>
                  <a:srgbClr val="303030"/>
                </a:solidFill>
                <a:latin typeface="Arial Narrow"/>
                <a:cs typeface="Arial Narrow"/>
              </a:rPr>
              <a:t>r</a:t>
            </a:r>
            <a:r>
              <a:rPr sz="3200" b="1" dirty="0">
                <a:solidFill>
                  <a:srgbClr val="303030"/>
                </a:solidFill>
                <a:latin typeface="Arial Narrow"/>
                <a:cs typeface="Arial Narrow"/>
              </a:rPr>
              <a:t>ity</a:t>
            </a:r>
            <a:endParaRPr sz="3200" dirty="0">
              <a:latin typeface="Arial Narrow"/>
              <a:cs typeface="Arial Narrow"/>
            </a:endParaRPr>
          </a:p>
        </p:txBody>
      </p:sp>
      <p:sp>
        <p:nvSpPr>
          <p:cNvPr id="3" name="object 3"/>
          <p:cNvSpPr txBox="1"/>
          <p:nvPr/>
        </p:nvSpPr>
        <p:spPr>
          <a:xfrm>
            <a:off x="558444" y="4343400"/>
            <a:ext cx="3022956" cy="1477328"/>
          </a:xfrm>
          <a:prstGeom prst="rect">
            <a:avLst/>
          </a:prstGeom>
        </p:spPr>
        <p:txBody>
          <a:bodyPr vert="horz" wrap="square" lIns="0" tIns="0" rIns="0" bIns="0" rtlCol="0">
            <a:spAutoFit/>
          </a:bodyPr>
          <a:lstStyle/>
          <a:p>
            <a:pPr marL="298450" indent="-285750">
              <a:buFont typeface="Wingdings" panose="05000000000000000000" pitchFamily="2" charset="2"/>
              <a:buChar char="Ø"/>
              <a:tabLst>
                <a:tab pos="268605" algn="l"/>
              </a:tabLst>
            </a:pPr>
            <a:r>
              <a:rPr sz="1600" spc="-25" dirty="0">
                <a:solidFill>
                  <a:srgbClr val="303030"/>
                </a:solidFill>
                <a:latin typeface="Arial" panose="020B0604020202020204" pitchFamily="34" charset="0"/>
                <a:cs typeface="Arial" panose="020B0604020202020204" pitchFamily="34" charset="0"/>
              </a:rPr>
              <a:t>G</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a</a:t>
            </a:r>
            <a:r>
              <a:rPr sz="1600" spc="-30" dirty="0">
                <a:solidFill>
                  <a:srgbClr val="303030"/>
                </a:solidFill>
                <a:latin typeface="Arial" panose="020B0604020202020204" pitchFamily="34" charset="0"/>
                <a:cs typeface="Arial" panose="020B0604020202020204" pitchFamily="34" charset="0"/>
              </a:rPr>
              <a:t>y</a:t>
            </a:r>
            <a:r>
              <a:rPr sz="1600" spc="-10" dirty="0">
                <a:solidFill>
                  <a:srgbClr val="303030"/>
                </a:solidFill>
                <a:latin typeface="Arial" panose="020B0604020202020204" pitchFamily="34" charset="0"/>
                <a:cs typeface="Arial" panose="020B0604020202020204" pitchFamily="34" charset="0"/>
              </a:rPr>
              <a:t>s</a:t>
            </a:r>
            <a:r>
              <a:rPr sz="1600" spc="5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Har</a:t>
            </a:r>
            <a:r>
              <a:rPr sz="1600" spc="-10" dirty="0">
                <a:solidFill>
                  <a:srgbClr val="303030"/>
                </a:solidFill>
                <a:latin typeface="Arial" panose="020B0604020202020204" pitchFamily="34" charset="0"/>
                <a:cs typeface="Arial" panose="020B0604020202020204" pitchFamily="34" charset="0"/>
              </a:rPr>
              <a:t>bor</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25425">
              <a:buClr>
                <a:srgbClr val="FF0000"/>
              </a:buClr>
              <a:buFont typeface="Courier New" panose="02070309020205020404" pitchFamily="49" charset="0"/>
              <a:buChar char="o"/>
              <a:tabLst>
                <a:tab pos="344488"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8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Abe</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deen</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25425">
              <a:buClr>
                <a:srgbClr val="FF0000"/>
              </a:buClr>
              <a:buFont typeface="Courier New" panose="02070309020205020404" pitchFamily="49" charset="0"/>
              <a:buChar char="o"/>
              <a:tabLst>
                <a:tab pos="344488"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Co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mopo</a:t>
            </a:r>
            <a:r>
              <a:rPr sz="1600" dirty="0">
                <a:solidFill>
                  <a:srgbClr val="303030"/>
                </a:solidFill>
                <a:latin typeface="Arial" panose="020B0604020202020204" pitchFamily="34" charset="0"/>
                <a:cs typeface="Arial" panose="020B0604020202020204" pitchFamily="34" charset="0"/>
              </a:rPr>
              <a:t>li</a:t>
            </a:r>
            <a:r>
              <a:rPr sz="1600" spc="-10" dirty="0">
                <a:solidFill>
                  <a:srgbClr val="303030"/>
                </a:solidFill>
                <a:latin typeface="Arial" panose="020B0604020202020204" pitchFamily="34" charset="0"/>
                <a:cs typeface="Arial" panose="020B0604020202020204" pitchFamily="34" charset="0"/>
              </a:rPr>
              <a:t>s</a:t>
            </a:r>
            <a:r>
              <a:rPr lang="en-US" sz="1600" spc="-10" dirty="0">
                <a:solidFill>
                  <a:srgbClr val="303030"/>
                </a:solidFill>
                <a:latin typeface="Arial" panose="020B0604020202020204" pitchFamily="34" charset="0"/>
                <a:cs typeface="Arial" panose="020B0604020202020204" pitchFamily="34" charset="0"/>
              </a:rPr>
              <a:t>(2011)</a:t>
            </a:r>
            <a:endParaRPr lang="en-US" sz="1600" spc="-5" dirty="0">
              <a:solidFill>
                <a:srgbClr val="303030"/>
              </a:solidFill>
              <a:latin typeface="Arial" panose="020B0604020202020204" pitchFamily="34" charset="0"/>
              <a:cs typeface="Arial" panose="020B0604020202020204" pitchFamily="34" charset="0"/>
            </a:endParaRPr>
          </a:p>
          <a:p>
            <a:pPr marL="569913" lvl="1" indent="-225425">
              <a:buClr>
                <a:srgbClr val="FF0000"/>
              </a:buClr>
              <a:buFont typeface="Courier New" panose="02070309020205020404" pitchFamily="49" charset="0"/>
              <a:buChar char="o"/>
              <a:tabLst>
                <a:tab pos="344488" algn="l"/>
              </a:tabLst>
            </a:pPr>
            <a:r>
              <a:rPr lang="en-US" sz="1600" spc="-15" dirty="0">
                <a:solidFill>
                  <a:srgbClr val="303030"/>
                </a:solidFill>
                <a:latin typeface="Arial" panose="020B0604020202020204" pitchFamily="34" charset="0"/>
                <a:cs typeface="Arial" panose="020B0604020202020204" pitchFamily="34" charset="0"/>
              </a:rPr>
              <a:t>City of Hoquiam (2017)</a:t>
            </a:r>
          </a:p>
          <a:p>
            <a:pPr marL="569913" lvl="1" indent="-225425">
              <a:buClr>
                <a:srgbClr val="FF0000"/>
              </a:buClr>
              <a:buFont typeface="Courier New" panose="02070309020205020404" pitchFamily="49" charset="0"/>
              <a:buChar char="o"/>
              <a:tabLst>
                <a:tab pos="344488"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Monte</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ano</a:t>
            </a:r>
            <a:r>
              <a:rPr lang="en-US" sz="1600" spc="-10" dirty="0">
                <a:solidFill>
                  <a:srgbClr val="303030"/>
                </a:solidFill>
                <a:latin typeface="Arial" panose="020B0604020202020204" pitchFamily="34" charset="0"/>
                <a:cs typeface="Arial" panose="020B0604020202020204" pitchFamily="34" charset="0"/>
              </a:rPr>
              <a:t> (2008)</a:t>
            </a:r>
          </a:p>
          <a:p>
            <a:pPr marL="569913" lvl="1" indent="-225425">
              <a:buClr>
                <a:srgbClr val="FF0000"/>
              </a:buClr>
              <a:buFont typeface="Courier New" panose="02070309020205020404" pitchFamily="49" charset="0"/>
              <a:buChar char="o"/>
              <a:tabLst>
                <a:tab pos="344488"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25" dirty="0">
                <a:solidFill>
                  <a:srgbClr val="303030"/>
                </a:solidFill>
                <a:latin typeface="Arial" panose="020B0604020202020204" pitchFamily="34" charset="0"/>
                <a:cs typeface="Arial" panose="020B0604020202020204" pitchFamily="34" charset="0"/>
              </a:rPr>
              <a:t>O</a:t>
            </a:r>
            <a:r>
              <a:rPr sz="1600" spc="-10" dirty="0">
                <a:solidFill>
                  <a:srgbClr val="303030"/>
                </a:solidFill>
                <a:latin typeface="Arial" panose="020B0604020202020204" pitchFamily="34" charset="0"/>
                <a:cs typeface="Arial" panose="020B0604020202020204" pitchFamily="34" charset="0"/>
              </a:rPr>
              <a:t>a</a:t>
            </a:r>
            <a:r>
              <a:rPr sz="1600" spc="-5" dirty="0">
                <a:solidFill>
                  <a:srgbClr val="303030"/>
                </a:solidFill>
                <a:latin typeface="Arial" panose="020B0604020202020204" pitchFamily="34" charset="0"/>
                <a:cs typeface="Arial" panose="020B0604020202020204" pitchFamily="34" charset="0"/>
              </a:rPr>
              <a:t>kv</a:t>
            </a:r>
            <a:r>
              <a:rPr sz="1600" dirty="0">
                <a:solidFill>
                  <a:srgbClr val="303030"/>
                </a:solidFill>
                <a:latin typeface="Arial" panose="020B0604020202020204" pitchFamily="34" charset="0"/>
                <a:cs typeface="Arial" panose="020B0604020202020204" pitchFamily="34" charset="0"/>
              </a:rPr>
              <a:t>ill</a:t>
            </a:r>
            <a:r>
              <a:rPr sz="1600" spc="-10" dirty="0">
                <a:solidFill>
                  <a:srgbClr val="303030"/>
                </a:solidFill>
                <a:latin typeface="Arial" panose="020B0604020202020204" pitchFamily="34" charset="0"/>
                <a:cs typeface="Arial" panose="020B0604020202020204" pitchFamily="34" charset="0"/>
              </a:rPr>
              <a:t>e</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4" name="object 4"/>
          <p:cNvSpPr txBox="1"/>
          <p:nvPr/>
        </p:nvSpPr>
        <p:spPr>
          <a:xfrm>
            <a:off x="6324600" y="4343400"/>
            <a:ext cx="2878542" cy="492443"/>
          </a:xfrm>
          <a:prstGeom prst="rect">
            <a:avLst/>
          </a:prstGeom>
        </p:spPr>
        <p:txBody>
          <a:bodyPr vert="horz" wrap="square" lIns="0" tIns="0" rIns="0" bIns="0" rtlCol="0">
            <a:spAutoFit/>
          </a:bodyPr>
          <a:lstStyle/>
          <a:p>
            <a:pPr marL="298450" indent="-285750">
              <a:lnSpc>
                <a:spcPct val="100000"/>
              </a:lnSpc>
              <a:buFont typeface="Wingdings" panose="05000000000000000000" pitchFamily="2" charset="2"/>
              <a:buChar char="Ø"/>
              <a:tabLst>
                <a:tab pos="268605" algn="l"/>
              </a:tabLst>
            </a:pPr>
            <a:r>
              <a:rPr sz="1600" spc="-1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hu</a:t>
            </a:r>
            <a:r>
              <a:rPr sz="1600" spc="-15" dirty="0">
                <a:solidFill>
                  <a:srgbClr val="303030"/>
                </a:solidFill>
                <a:latin typeface="Arial" panose="020B0604020202020204" pitchFamily="34" charset="0"/>
                <a:cs typeface="Arial" panose="020B0604020202020204" pitchFamily="34" charset="0"/>
              </a:rPr>
              <a:t>r</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ton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p>
          <a:p>
            <a:pPr marL="569913" lvl="1" indent="-230188">
              <a:buClr>
                <a:srgbClr val="FF0000"/>
              </a:buClr>
              <a:buFont typeface="Courier New" panose="02070309020205020404" pitchFamily="49" charset="0"/>
              <a:buChar char="o"/>
              <a:tabLst>
                <a:tab pos="344488" algn="l"/>
              </a:tabLst>
            </a:pPr>
            <a:r>
              <a:rPr sz="1600" spc="-19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o</a:t>
            </a:r>
            <a:r>
              <a:rPr sz="1600" spc="-30" dirty="0">
                <a:solidFill>
                  <a:srgbClr val="303030"/>
                </a:solidFill>
                <a:latin typeface="Arial" panose="020B0604020202020204" pitchFamily="34" charset="0"/>
                <a:cs typeface="Arial" panose="020B0604020202020204" pitchFamily="34" charset="0"/>
              </a:rPr>
              <a:t>w</a:t>
            </a:r>
            <a:r>
              <a:rPr sz="1600" spc="-10" dirty="0">
                <a:solidFill>
                  <a:srgbClr val="303030"/>
                </a:solidFill>
                <a:latin typeface="Arial" panose="020B0604020202020204" pitchFamily="34" charset="0"/>
                <a:cs typeface="Arial" panose="020B0604020202020204" pitchFamily="34" charset="0"/>
              </a:rPr>
              <a:t>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Bu</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oda</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5" name="object 5"/>
          <p:cNvSpPr txBox="1"/>
          <p:nvPr/>
        </p:nvSpPr>
        <p:spPr>
          <a:xfrm>
            <a:off x="231140" y="1899086"/>
            <a:ext cx="5864860" cy="2462213"/>
          </a:xfrm>
          <a:prstGeom prst="rect">
            <a:avLst/>
          </a:prstGeom>
        </p:spPr>
        <p:txBody>
          <a:bodyPr vert="horz" wrap="square" lIns="0" tIns="0" rIns="0" bIns="0" rtlCol="0">
            <a:spAutoFit/>
          </a:bodyPr>
          <a:lstStyle/>
          <a:p>
            <a:pPr marL="363220" indent="-350520">
              <a:lnSpc>
                <a:spcPct val="100000"/>
              </a:lnSpc>
              <a:buClr>
                <a:srgbClr val="CC0000"/>
              </a:buClr>
              <a:buSzPct val="83333"/>
              <a:buFont typeface="Wingdings"/>
              <a:buChar char=""/>
              <a:tabLst>
                <a:tab pos="355600" algn="l"/>
              </a:tabLst>
            </a:pPr>
            <a:r>
              <a:rPr sz="1600" b="1" dirty="0">
                <a:solidFill>
                  <a:srgbClr val="303030"/>
                </a:solidFill>
                <a:latin typeface="Arial" panose="020B0604020202020204" pitchFamily="34" charset="0"/>
                <a:cs typeface="Arial" panose="020B0604020202020204" pitchFamily="34" charset="0"/>
              </a:rPr>
              <a:t>Fo</a:t>
            </a:r>
            <a:r>
              <a:rPr sz="1600" b="1" spc="-5" dirty="0">
                <a:solidFill>
                  <a:srgbClr val="303030"/>
                </a:solidFill>
                <a:latin typeface="Arial" panose="020B0604020202020204" pitchFamily="34" charset="0"/>
                <a:cs typeface="Arial" panose="020B0604020202020204" pitchFamily="34" charset="0"/>
              </a:rPr>
              <a:t>rm</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d</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in</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2008</a:t>
            </a:r>
            <a:r>
              <a:rPr lang="en-US" sz="1600" spc="-10" dirty="0">
                <a:solidFill>
                  <a:srgbClr val="303030"/>
                </a:solidFill>
                <a:latin typeface="Arial" panose="020B0604020202020204" pitchFamily="34" charset="0"/>
                <a:cs typeface="Arial" panose="020B0604020202020204" pitchFamily="34" charset="0"/>
              </a:rPr>
              <a:t> </a:t>
            </a:r>
          </a:p>
          <a:p>
            <a:pPr marL="363220" indent="-350520">
              <a:lnSpc>
                <a:spcPct val="100000"/>
              </a:lnSpc>
              <a:buClr>
                <a:srgbClr val="CC0000"/>
              </a:buClr>
              <a:buSzPct val="83333"/>
              <a:buFont typeface="Wingdings"/>
              <a:buChar char=""/>
              <a:tabLst>
                <a:tab pos="355600" algn="l"/>
              </a:tabLst>
            </a:pPr>
            <a:endParaRPr sz="1600" dirty="0">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sz="1600" b="1" dirty="0">
                <a:solidFill>
                  <a:srgbClr val="303030"/>
                </a:solidFill>
                <a:latin typeface="Arial" panose="020B0604020202020204" pitchFamily="34" charset="0"/>
                <a:cs typeface="Arial" panose="020B0604020202020204" pitchFamily="34" charset="0"/>
              </a:rPr>
              <a:t>Fo</a:t>
            </a:r>
            <a:r>
              <a:rPr lang="en-US" sz="1600" b="1" dirty="0">
                <a:solidFill>
                  <a:srgbClr val="303030"/>
                </a:solidFill>
                <a:latin typeface="Arial" panose="020B0604020202020204" pitchFamily="34" charset="0"/>
                <a:cs typeface="Arial" panose="020B0604020202020204" pitchFamily="34" charset="0"/>
              </a:rPr>
              <a:t>cused on </a:t>
            </a:r>
            <a:r>
              <a:rPr sz="1600" dirty="0">
                <a:solidFill>
                  <a:srgbClr val="303030"/>
                </a:solidFill>
                <a:latin typeface="Arial" panose="020B0604020202020204" pitchFamily="34" charset="0"/>
                <a:cs typeface="Arial" panose="020B0604020202020204" pitchFamily="34" charset="0"/>
              </a:rPr>
              <a:t>f</a:t>
            </a:r>
            <a:r>
              <a:rPr sz="1600" spc="-5"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oo</a:t>
            </a:r>
            <a:r>
              <a:rPr sz="1600" dirty="0">
                <a:solidFill>
                  <a:srgbClr val="303030"/>
                </a:solidFill>
                <a:latin typeface="Arial" panose="020B0604020202020204" pitchFamily="34" charset="0"/>
                <a:cs typeface="Arial" panose="020B0604020202020204" pitchFamily="34" charset="0"/>
              </a:rPr>
              <a:t>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ha</a:t>
            </a:r>
            <a:r>
              <a:rPr sz="1600" dirty="0">
                <a:solidFill>
                  <a:srgbClr val="303030"/>
                </a:solidFill>
                <a:latin typeface="Arial" panose="020B0604020202020204" pitchFamily="34" charset="0"/>
                <a:cs typeface="Arial" panose="020B0604020202020204" pitchFamily="34" charset="0"/>
              </a:rPr>
              <a:t>z</a:t>
            </a:r>
            <a:r>
              <a:rPr sz="1600" spc="-10" dirty="0">
                <a:solidFill>
                  <a:srgbClr val="303030"/>
                </a:solidFill>
                <a:latin typeface="Arial" panose="020B0604020202020204" pitchFamily="34" charset="0"/>
                <a:cs typeface="Arial" panose="020B0604020202020204" pitchFamily="34" charset="0"/>
              </a:rPr>
              <a:t>a</a:t>
            </a:r>
            <a:r>
              <a:rPr sz="1600" dirty="0">
                <a:solidFill>
                  <a:srgbClr val="303030"/>
                </a:solidFill>
                <a:latin typeface="Arial" panose="020B0604020202020204" pitchFamily="34" charset="0"/>
                <a:cs typeface="Arial" panose="020B0604020202020204" pitchFamily="34" charset="0"/>
              </a:rPr>
              <a:t>rd</a:t>
            </a:r>
            <a:r>
              <a:rPr sz="1600" spc="10"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m</a:t>
            </a:r>
            <a:r>
              <a:rPr sz="1600" spc="-5" dirty="0">
                <a:solidFill>
                  <a:srgbClr val="303030"/>
                </a:solidFill>
                <a:latin typeface="Arial" panose="020B0604020202020204" pitchFamily="34" charset="0"/>
                <a:cs typeface="Arial" panose="020B0604020202020204" pitchFamily="34" charset="0"/>
              </a:rPr>
              <a:t>i</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ga</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on</a:t>
            </a: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lang="en-US" sz="1600" b="1" spc="-10" dirty="0">
                <a:solidFill>
                  <a:srgbClr val="303030"/>
                </a:solidFill>
                <a:latin typeface="Arial" panose="020B0604020202020204" pitchFamily="34" charset="0"/>
                <a:cs typeface="Arial" panose="020B0604020202020204" pitchFamily="34" charset="0"/>
              </a:rPr>
              <a:t>D</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c</a:t>
            </a:r>
            <a:r>
              <a:rPr sz="1600" b="1" spc="-5" dirty="0">
                <a:solidFill>
                  <a:srgbClr val="303030"/>
                </a:solidFill>
                <a:latin typeface="Arial" panose="020B0604020202020204" pitchFamily="34" charset="0"/>
                <a:cs typeface="Arial" panose="020B0604020202020204" pitchFamily="34" charset="0"/>
              </a:rPr>
              <a:t>i</a:t>
            </a:r>
            <a:r>
              <a:rPr sz="1600" b="1" dirty="0">
                <a:solidFill>
                  <a:srgbClr val="303030"/>
                </a:solidFill>
                <a:latin typeface="Arial" panose="020B0604020202020204" pitchFamily="34" charset="0"/>
                <a:cs typeface="Arial" panose="020B0604020202020204" pitchFamily="34" charset="0"/>
              </a:rPr>
              <a:t>s</a:t>
            </a:r>
            <a:r>
              <a:rPr sz="1600" b="1" spc="-5"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on</a:t>
            </a:r>
            <a:r>
              <a:rPr sz="1600" b="1" dirty="0">
                <a:solidFill>
                  <a:srgbClr val="303030"/>
                </a:solidFill>
                <a:latin typeface="Arial" panose="020B0604020202020204" pitchFamily="34" charset="0"/>
                <a:cs typeface="Arial" panose="020B0604020202020204" pitchFamily="34" charset="0"/>
              </a:rPr>
              <a:t>-m</a:t>
            </a:r>
            <a:r>
              <a:rPr sz="1600" b="1" spc="-5" dirty="0">
                <a:solidFill>
                  <a:srgbClr val="303030"/>
                </a:solidFill>
                <a:latin typeface="Arial" panose="020B0604020202020204" pitchFamily="34" charset="0"/>
                <a:cs typeface="Arial" panose="020B0604020202020204" pitchFamily="34" charset="0"/>
              </a:rPr>
              <a:t>a</a:t>
            </a:r>
            <a:r>
              <a:rPr sz="1600" b="1" dirty="0">
                <a:solidFill>
                  <a:srgbClr val="303030"/>
                </a:solidFill>
                <a:latin typeface="Arial" panose="020B0604020202020204" pitchFamily="34" charset="0"/>
                <a:cs typeface="Arial" panose="020B0604020202020204" pitchFamily="34" charset="0"/>
              </a:rPr>
              <a:t>k</a:t>
            </a:r>
            <a:r>
              <a:rPr sz="1600" b="1" spc="-5" dirty="0">
                <a:solidFill>
                  <a:srgbClr val="303030"/>
                </a:solidFill>
                <a:latin typeface="Arial" panose="020B0604020202020204" pitchFamily="34" charset="0"/>
                <a:cs typeface="Arial" panose="020B0604020202020204" pitchFamily="34" charset="0"/>
              </a:rPr>
              <a:t>in</a:t>
            </a:r>
            <a:r>
              <a:rPr sz="1600" b="1" dirty="0">
                <a:solidFill>
                  <a:srgbClr val="303030"/>
                </a:solidFill>
                <a:latin typeface="Arial" panose="020B0604020202020204" pitchFamily="34" charset="0"/>
                <a:cs typeface="Arial" panose="020B0604020202020204" pitchFamily="34" charset="0"/>
              </a:rPr>
              <a:t>g</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nfo</a:t>
            </a:r>
            <a:r>
              <a:rPr sz="1600" spc="-15" dirty="0">
                <a:solidFill>
                  <a:srgbClr val="303030"/>
                </a:solidFill>
                <a:latin typeface="Arial" panose="020B0604020202020204" pitchFamily="34" charset="0"/>
                <a:cs typeface="Arial" panose="020B0604020202020204" pitchFamily="34" charset="0"/>
              </a:rPr>
              <a:t>rmed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by</a:t>
            </a:r>
            <a:r>
              <a:rPr sz="1600" spc="5"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ote</a:t>
            </a:r>
            <a:r>
              <a:rPr sz="1600" spc="-5" dirty="0">
                <a:solidFill>
                  <a:srgbClr val="303030"/>
                </a:solidFill>
                <a:latin typeface="Arial" panose="020B0604020202020204" pitchFamily="34" charset="0"/>
                <a:cs typeface="Arial" panose="020B0604020202020204" pitchFamily="34" charset="0"/>
              </a:rPr>
              <a:t>ct</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Ba</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2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dent</a:t>
            </a:r>
            <a:r>
              <a:rPr sz="1600" spc="-5" dirty="0">
                <a:solidFill>
                  <a:srgbClr val="303030"/>
                </a:solidFill>
                <a:latin typeface="Arial" panose="020B0604020202020204" pitchFamily="34" charset="0"/>
                <a:cs typeface="Arial" panose="020B0604020202020204" pitchFamily="34" charset="0"/>
              </a:rPr>
              <a:t>s/c</a:t>
            </a:r>
            <a:r>
              <a:rPr sz="1600" spc="-15" dirty="0">
                <a:solidFill>
                  <a:srgbClr val="303030"/>
                </a:solidFill>
                <a:latin typeface="Arial" panose="020B0604020202020204" pitchFamily="34" charset="0"/>
                <a:cs typeface="Arial" panose="020B0604020202020204" pitchFamily="34" charset="0"/>
              </a:rPr>
              <a:t>ommun</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t</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v</a:t>
            </a:r>
            <a:r>
              <a:rPr sz="1600"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onmenta</a:t>
            </a:r>
            <a:r>
              <a:rPr sz="1600" dirty="0">
                <a:solidFill>
                  <a:srgbClr val="303030"/>
                </a:solidFill>
                <a:latin typeface="Arial" panose="020B0604020202020204" pitchFamily="34" charset="0"/>
                <a:cs typeface="Arial" panose="020B0604020202020204" pitchFamily="34" charset="0"/>
              </a:rPr>
              <a:t>ll</a:t>
            </a:r>
            <a:r>
              <a:rPr sz="1600" spc="-10" dirty="0">
                <a:solidFill>
                  <a:srgbClr val="303030"/>
                </a:solidFill>
                <a:latin typeface="Arial" panose="020B0604020202020204" pitchFamily="34" charset="0"/>
                <a:cs typeface="Arial" panose="020B0604020202020204" pitchFamily="34" charset="0"/>
              </a:rPr>
              <a:t>y app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op</a:t>
            </a:r>
            <a:r>
              <a:rPr sz="1600" spc="-15" dirty="0">
                <a:solidFill>
                  <a:srgbClr val="303030"/>
                </a:solidFill>
                <a:latin typeface="Arial" panose="020B0604020202020204" pitchFamily="34" charset="0"/>
                <a:cs typeface="Arial" panose="020B0604020202020204" pitchFamily="34" charset="0"/>
              </a:rPr>
              <a:t>r</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ate</a:t>
            </a:r>
            <a:endParaRPr sz="1600" dirty="0">
              <a:latin typeface="Arial" panose="020B0604020202020204" pitchFamily="34" charset="0"/>
              <a:cs typeface="Arial" panose="020B0604020202020204" pitchFamily="34" charset="0"/>
            </a:endParaRPr>
          </a:p>
          <a:p>
            <a:pPr lvl="1">
              <a:lnSpc>
                <a:spcPct val="100000"/>
              </a:lnSpc>
              <a:buFont typeface="Wingdings"/>
              <a:buChar char=""/>
            </a:pPr>
            <a:endParaRPr sz="1600" dirty="0">
              <a:latin typeface="Arial" panose="020B0604020202020204" pitchFamily="34" charset="0"/>
              <a:cs typeface="Arial" panose="020B0604020202020204" pitchFamily="34" charset="0"/>
            </a:endParaRPr>
          </a:p>
          <a:p>
            <a:pPr marL="355600" indent="-342900">
              <a:lnSpc>
                <a:spcPct val="100000"/>
              </a:lnSpc>
              <a:buClr>
                <a:srgbClr val="CC0000"/>
              </a:buClr>
              <a:buSzPct val="83333"/>
              <a:buFont typeface="Wingdings"/>
              <a:buChar char=""/>
              <a:tabLst>
                <a:tab pos="355600" algn="l"/>
              </a:tabLst>
            </a:pPr>
            <a:r>
              <a:rPr lang="en-US" sz="1600" b="1" spc="-5" dirty="0">
                <a:solidFill>
                  <a:srgbClr val="303030"/>
                </a:solidFill>
                <a:latin typeface="Arial" panose="020B0604020202020204" pitchFamily="34" charset="0"/>
                <a:cs typeface="Arial" panose="020B0604020202020204" pitchFamily="34" charset="0"/>
              </a:rPr>
              <a:t>J</a:t>
            </a:r>
            <a:r>
              <a:rPr sz="1600" b="1" dirty="0">
                <a:solidFill>
                  <a:srgbClr val="303030"/>
                </a:solidFill>
                <a:latin typeface="Arial" panose="020B0604020202020204" pitchFamily="34" charset="0"/>
                <a:cs typeface="Arial" panose="020B0604020202020204" pitchFamily="34" charset="0"/>
              </a:rPr>
              <a:t>u</a:t>
            </a:r>
            <a:r>
              <a:rPr sz="1600" b="1" spc="-5" dirty="0">
                <a:solidFill>
                  <a:srgbClr val="303030"/>
                </a:solidFill>
                <a:latin typeface="Arial" panose="020B0604020202020204" pitchFamily="34" charset="0"/>
                <a:cs typeface="Arial" panose="020B0604020202020204" pitchFamily="34" charset="0"/>
              </a:rPr>
              <a:t>r</a:t>
            </a:r>
            <a:r>
              <a:rPr sz="1600" b="1"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s</a:t>
            </a:r>
            <a:r>
              <a:rPr sz="1600" b="1" dirty="0">
                <a:solidFill>
                  <a:srgbClr val="303030"/>
                </a:solidFill>
                <a:latin typeface="Arial" panose="020B0604020202020204" pitchFamily="34" charset="0"/>
                <a:cs typeface="Arial" panose="020B0604020202020204" pitchFamily="34" charset="0"/>
              </a:rPr>
              <a:t>di</a:t>
            </a:r>
            <a:r>
              <a:rPr sz="1600" b="1" spc="-10" dirty="0">
                <a:solidFill>
                  <a:srgbClr val="303030"/>
                </a:solidFill>
                <a:latin typeface="Arial" panose="020B0604020202020204" pitchFamily="34" charset="0"/>
                <a:cs typeface="Arial" panose="020B0604020202020204" pitchFamily="34" charset="0"/>
              </a:rPr>
              <a:t>c</a:t>
            </a:r>
            <a:r>
              <a:rPr sz="1600" b="1" dirty="0">
                <a:solidFill>
                  <a:srgbClr val="303030"/>
                </a:solidFill>
                <a:latin typeface="Arial" panose="020B0604020202020204" pitchFamily="34" charset="0"/>
                <a:cs typeface="Arial" panose="020B0604020202020204" pitchFamily="34" charset="0"/>
              </a:rPr>
              <a:t>tions</a:t>
            </a:r>
            <a:r>
              <a:rPr sz="1600" b="1" spc="-3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p</a:t>
            </a:r>
            <a:r>
              <a:rPr sz="1600" spc="-5" dirty="0">
                <a:solidFill>
                  <a:srgbClr val="303030"/>
                </a:solidFill>
                <a:latin typeface="Arial" panose="020B0604020202020204" pitchFamily="34" charset="0"/>
                <a:cs typeface="Arial" panose="020B0604020202020204" pitchFamily="34" charset="0"/>
              </a:rPr>
              <a:t>r</a:t>
            </a:r>
            <a:r>
              <a:rPr lang="en-US" sz="1600" spc="-5" dirty="0">
                <a:solidFill>
                  <a:srgbClr val="303030"/>
                </a:solidFill>
                <a:latin typeface="Arial" panose="020B0604020202020204" pitchFamily="34" charset="0"/>
                <a:cs typeface="Arial" panose="020B0604020202020204" pitchFamily="34" charset="0"/>
              </a:rPr>
              <a:t>esented </a:t>
            </a:r>
            <a:r>
              <a:rPr lang="en-US" sz="1600" spc="-10" dirty="0">
                <a:solidFill>
                  <a:srgbClr val="303030"/>
                </a:solidFill>
                <a:latin typeface="Arial" panose="020B0604020202020204" pitchFamily="34" charset="0"/>
                <a:cs typeface="Arial" panose="020B0604020202020204" pitchFamily="34" charset="0"/>
              </a:rPr>
              <a:t>(see </a:t>
            </a:r>
            <a:r>
              <a:rPr lang="en-US" sz="1600" spc="-10" dirty="0">
                <a:solidFill>
                  <a:srgbClr val="303030"/>
                </a:solidFill>
                <a:latin typeface="Arial" panose="020B0604020202020204" pitchFamily="34" charset="0"/>
                <a:cs typeface="Arial" panose="020B0604020202020204" pitchFamily="34" charset="0"/>
                <a:hlinkClick r:id="rId3"/>
              </a:rPr>
              <a:t>inter-local agreement</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p:txBody>
      </p:sp>
      <p:sp>
        <p:nvSpPr>
          <p:cNvPr id="7" name="object 7"/>
          <p:cNvSpPr txBox="1"/>
          <p:nvPr/>
        </p:nvSpPr>
        <p:spPr>
          <a:xfrm>
            <a:off x="3674658" y="4343400"/>
            <a:ext cx="2878542" cy="1231106"/>
          </a:xfrm>
          <a:prstGeom prst="rect">
            <a:avLst/>
          </a:prstGeom>
        </p:spPr>
        <p:txBody>
          <a:bodyPr vert="horz" wrap="square" lIns="0" tIns="0" rIns="0" bIns="0" rtlCol="0">
            <a:spAutoFit/>
          </a:bodyPr>
          <a:lstStyle/>
          <a:p>
            <a:pPr marL="298450" marR="5080" indent="-285750">
              <a:buFont typeface="Wingdings" panose="05000000000000000000" pitchFamily="2" charset="2"/>
              <a:buChar char="Ø"/>
            </a:pPr>
            <a:r>
              <a:rPr lang="en-US" sz="1600" spc="-10" dirty="0">
                <a:latin typeface="Arial" panose="020B0604020202020204" pitchFamily="34" charset="0"/>
                <a:cs typeface="Arial" panose="020B0604020202020204" pitchFamily="34" charset="0"/>
              </a:rPr>
              <a:t>Lewis County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Cent</a:t>
            </a:r>
            <a:r>
              <a:rPr sz="1600" spc="-15" dirty="0">
                <a:latin typeface="Arial" panose="020B0604020202020204" pitchFamily="34" charset="0"/>
                <a:cs typeface="Arial" panose="020B0604020202020204" pitchFamily="34" charset="0"/>
              </a:rPr>
              <a:t>r</a:t>
            </a:r>
            <a:r>
              <a:rPr sz="1600" spc="-10" dirty="0">
                <a:latin typeface="Arial" panose="020B0604020202020204" pitchFamily="34" charset="0"/>
                <a:cs typeface="Arial" panose="020B0604020202020204" pitchFamily="34" charset="0"/>
              </a:rPr>
              <a:t>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a</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Cheha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s</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Napa</a:t>
            </a:r>
            <a:r>
              <a:rPr sz="1600" spc="-5" dirty="0">
                <a:latin typeface="Arial" panose="020B0604020202020204" pitchFamily="34" charset="0"/>
                <a:cs typeface="Arial" panose="020B0604020202020204" pitchFamily="34" charset="0"/>
              </a:rPr>
              <a:t>v</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ne</a:t>
            </a:r>
            <a:r>
              <a:rPr lang="en-US" sz="1600" spc="-10" dirty="0">
                <a:latin typeface="Arial" panose="020B0604020202020204" pitchFamily="34" charset="0"/>
                <a:cs typeface="Arial" panose="020B0604020202020204" pitchFamily="34" charset="0"/>
              </a:rPr>
              <a:t> (2011)</a:t>
            </a:r>
          </a:p>
          <a:p>
            <a:pPr marL="569913" marR="5080" lvl="1" indent="-230188">
              <a:buClr>
                <a:srgbClr val="FF0000"/>
              </a:buClr>
              <a:buFont typeface="Courier New" panose="02070309020205020404" pitchFamily="49" charset="0"/>
              <a:buChar char="o"/>
            </a:pPr>
            <a:r>
              <a:rPr lang="en-US" sz="1600" spc="-10" dirty="0">
                <a:latin typeface="Arial" panose="020B0604020202020204" pitchFamily="34" charset="0"/>
                <a:cs typeface="Arial" panose="020B0604020202020204" pitchFamily="34" charset="0"/>
              </a:rPr>
              <a:t>T</a:t>
            </a:r>
            <a:r>
              <a:rPr sz="1600" spc="-10" dirty="0">
                <a:latin typeface="Arial" panose="020B0604020202020204" pitchFamily="34" charset="0"/>
                <a:cs typeface="Arial" panose="020B0604020202020204" pitchFamily="34" charset="0"/>
              </a:rPr>
              <a:t>o</a:t>
            </a:r>
            <a:r>
              <a:rPr sz="1600" spc="-30" dirty="0">
                <a:latin typeface="Arial" panose="020B0604020202020204" pitchFamily="34" charset="0"/>
                <a:cs typeface="Arial" panose="020B0604020202020204" pitchFamily="34" charset="0"/>
              </a:rPr>
              <a:t>w</a:t>
            </a:r>
            <a:r>
              <a:rPr sz="1600" spc="-10" dirty="0">
                <a:latin typeface="Arial" panose="020B0604020202020204" pitchFamily="34" charset="0"/>
                <a:cs typeface="Arial" panose="020B0604020202020204" pitchFamily="34" charset="0"/>
              </a:rPr>
              <a:t>n</a:t>
            </a:r>
            <a:r>
              <a:rPr sz="1600" spc="20" dirty="0">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Pe</a:t>
            </a:r>
            <a:r>
              <a:rPr sz="1600" spc="-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l</a:t>
            </a:r>
            <a:r>
              <a:rPr sz="1600" spc="-5" dirty="0">
                <a:solidFill>
                  <a:srgbClr val="303030"/>
                </a:solidFill>
                <a:latin typeface="Arial" panose="020B0604020202020204" pitchFamily="34" charset="0"/>
                <a:cs typeface="Arial" panose="020B0604020202020204" pitchFamily="34" charset="0"/>
              </a:rPr>
              <a:t>l</a:t>
            </a:r>
            <a:r>
              <a:rPr lang="en-US" sz="1600" spc="-5"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8" name="object 8"/>
          <p:cNvSpPr/>
          <p:nvPr/>
        </p:nvSpPr>
        <p:spPr>
          <a:xfrm>
            <a:off x="6313714" y="2109771"/>
            <a:ext cx="1990089" cy="1752599"/>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70866" y="6248400"/>
            <a:ext cx="691133" cy="548639"/>
          </a:xfrm>
          <a:prstGeom prst="rect">
            <a:avLst/>
          </a:prstGeom>
          <a:blipFill>
            <a:blip r:embed="rId5"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68F22463-CC7D-0B34-E212-5E0BA7E83E3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3</a:t>
            </a:fld>
            <a:r>
              <a:rPr lang="en-US" spc="-5" dirty="0"/>
              <a:t> of 18</a:t>
            </a:r>
          </a:p>
        </p:txBody>
      </p:sp>
      <p:sp>
        <p:nvSpPr>
          <p:cNvPr id="11" name="Footer Placeholder 2">
            <a:extLst>
              <a:ext uri="{FF2B5EF4-FFF2-40B4-BE49-F238E27FC236}">
                <a16:creationId xmlns:a16="http://schemas.microsoft.com/office/drawing/2014/main" id="{F5BE6C77-C929-546C-4ADA-8CCFA75662F8}"/>
              </a:ext>
            </a:extLst>
          </p:cNvPr>
          <p:cNvSpPr>
            <a:spLocks noGrp="1"/>
          </p:cNvSpPr>
          <p:nvPr>
            <p:ph type="ftr" sz="quarter" idx="5"/>
          </p:nvPr>
        </p:nvSpPr>
        <p:spPr>
          <a:xfrm>
            <a:off x="4114800" y="6461546"/>
            <a:ext cx="850009" cy="215444"/>
          </a:xfrm>
        </p:spPr>
        <p:txBody>
          <a:bodyPr/>
          <a:lstStyle/>
          <a:p>
            <a:pPr marL="12700"/>
            <a:r>
              <a:rPr lang="en-US" spc="5" dirty="0"/>
              <a:t>7-12-2022</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sz="3200" b="1" dirty="0">
                <a:solidFill>
                  <a:srgbClr val="00B050"/>
                </a:solidFill>
                <a:latin typeface="Arial Narrow"/>
                <a:cs typeface="Arial Narrow"/>
              </a:rPr>
              <a:t>Local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(#1)</a:t>
            </a:r>
            <a:endParaRPr sz="3200" dirty="0">
              <a:solidFill>
                <a:srgbClr val="00B050"/>
              </a:solidFill>
              <a:latin typeface="Arial Narrow"/>
              <a:cs typeface="Arial Narrow"/>
            </a:endParaRPr>
          </a:p>
        </p:txBody>
      </p:sp>
      <p:sp>
        <p:nvSpPr>
          <p:cNvPr id="18" name="Slide Number Placeholder 12">
            <a:extLst>
              <a:ext uri="{FF2B5EF4-FFF2-40B4-BE49-F238E27FC236}">
                <a16:creationId xmlns:a16="http://schemas.microsoft.com/office/drawing/2014/main" id="{3FF8CA54-251F-3E8D-867B-D5B304BBC61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4</a:t>
            </a:fld>
            <a:r>
              <a:rPr lang="en-US" spc="-5" dirty="0"/>
              <a:t> of 18</a:t>
            </a:r>
          </a:p>
        </p:txBody>
      </p:sp>
      <p:sp>
        <p:nvSpPr>
          <p:cNvPr id="13" name="Text Placeholder 6">
            <a:extLst>
              <a:ext uri="{FF2B5EF4-FFF2-40B4-BE49-F238E27FC236}">
                <a16:creationId xmlns:a16="http://schemas.microsoft.com/office/drawing/2014/main" id="{0BA2F1FB-E7BD-68E5-BDB4-0A03DCFE7C61}"/>
              </a:ext>
            </a:extLst>
          </p:cNvPr>
          <p:cNvSpPr>
            <a:spLocks noGrp="1"/>
          </p:cNvSpPr>
          <p:nvPr>
            <p:ph type="body" idx="1"/>
          </p:nvPr>
        </p:nvSpPr>
        <p:spPr>
          <a:xfrm>
            <a:off x="152400" y="1853566"/>
            <a:ext cx="6705600" cy="4678204"/>
          </a:xfrm>
        </p:spPr>
        <p:txBody>
          <a:bodyPr/>
          <a:lstStyle/>
          <a:p>
            <a:pPr marL="342900" marR="0" lvl="0" indent="-342900">
              <a:spcBef>
                <a:spcPts val="0"/>
              </a:spcBef>
              <a:spcAft>
                <a:spcPts val="0"/>
              </a:spcAft>
              <a:buFont typeface="+mj-lt"/>
              <a:buAutoNum type="arabicPeriod"/>
            </a:pPr>
            <a:r>
              <a:rPr lang="en-US" sz="1600" dirty="0">
                <a:effectLst/>
                <a:latin typeface="Arial" panose="020B0604020202020204" pitchFamily="34" charset="0"/>
                <a:ea typeface="Calibri" panose="020F0502020204030204" pitchFamily="34" charset="0"/>
                <a:cs typeface="Arial" panose="020B0604020202020204" pitchFamily="34" charset="0"/>
              </a:rPr>
              <a:t>Reduce flood damage.</a:t>
            </a:r>
          </a:p>
          <a:p>
            <a:pPr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Font typeface="+mj-lt"/>
              <a:buAutoNum type="arabicPeriod" startAt="2"/>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Protect people, property, infrastructure.</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startAt="3"/>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Improve readiness, response, resiliency.</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Drinking Water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(Boistfort, Bucoda).</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Wastewater</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(Montesano, Pe Ell).</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Emergency Response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(Grays Harbor County, Chehalis-Centralia Airport).</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Regional Economic Infrastructure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(Montesano, Port of Chehalis, Port of Grays Harbor).</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Community Protection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(Aberdeen, Adna, Bucoda, Centralia, Chehalis, Chehalis Tribe, Cosmopolis, Hoquiam, Oakville).</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Flood Warning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(Basin-wide).</a:t>
            </a:r>
            <a:endParaRPr lang="en-US" dirty="0"/>
          </a:p>
        </p:txBody>
      </p:sp>
      <p:sp>
        <p:nvSpPr>
          <p:cNvPr id="19" name="TextBox 18">
            <a:extLst>
              <a:ext uri="{FF2B5EF4-FFF2-40B4-BE49-F238E27FC236}">
                <a16:creationId xmlns:a16="http://schemas.microsoft.com/office/drawing/2014/main" id="{2BC81068-6050-3ABB-86C1-D00E24337F3B}"/>
              </a:ext>
            </a:extLst>
          </p:cNvPr>
          <p:cNvSpPr txBox="1"/>
          <p:nvPr/>
        </p:nvSpPr>
        <p:spPr>
          <a:xfrm>
            <a:off x="6939534" y="2438400"/>
            <a:ext cx="2133600" cy="2308324"/>
          </a:xfrm>
          <a:prstGeom prst="rect">
            <a:avLst/>
          </a:prstGeom>
          <a:solidFill>
            <a:schemeClr val="accent3">
              <a:lumMod val="20000"/>
              <a:lumOff val="80000"/>
            </a:schemeClr>
          </a:solidFill>
          <a:ln>
            <a:solidFill>
              <a:srgbClr val="FF0000"/>
            </a:solidFill>
          </a:ln>
        </p:spPr>
        <p:txBody>
          <a:bodyPr wrap="square" rtlCol="0">
            <a:spAutoFit/>
          </a:bodyPr>
          <a:lstStyle/>
          <a:p>
            <a:r>
              <a:rPr lang="en-US" dirty="0"/>
              <a:t>State Capital Budget:</a:t>
            </a:r>
          </a:p>
          <a:p>
            <a:r>
              <a:rPr lang="en-US" dirty="0"/>
              <a:t>2012-13 -- $  5.0M</a:t>
            </a:r>
          </a:p>
          <a:p>
            <a:r>
              <a:rPr lang="en-US" dirty="0"/>
              <a:t>2013-15 -- $10.7M</a:t>
            </a:r>
          </a:p>
          <a:p>
            <a:r>
              <a:rPr lang="en-US" dirty="0"/>
              <a:t>2015-17 -- $15.7M</a:t>
            </a:r>
          </a:p>
          <a:p>
            <a:r>
              <a:rPr lang="en-US" dirty="0"/>
              <a:t>2017-19 -- $  9.6M</a:t>
            </a:r>
          </a:p>
          <a:p>
            <a:r>
              <a:rPr lang="en-US" dirty="0"/>
              <a:t>2019-21 -- $  6.3M</a:t>
            </a:r>
          </a:p>
          <a:p>
            <a:r>
              <a:rPr lang="en-US" dirty="0"/>
              <a:t>2021-23 -- </a:t>
            </a:r>
            <a:r>
              <a:rPr lang="en-US" u="dbl" dirty="0"/>
              <a:t>$  4.1M</a:t>
            </a:r>
            <a:endParaRPr lang="en-US" dirty="0"/>
          </a:p>
          <a:p>
            <a:r>
              <a:rPr lang="en-US" dirty="0"/>
              <a:t>                   </a:t>
            </a:r>
            <a:r>
              <a:rPr lang="en-US" b="1" dirty="0">
                <a:highlight>
                  <a:srgbClr val="FFFF00"/>
                </a:highlight>
              </a:rPr>
              <a:t>$51.4M</a:t>
            </a:r>
          </a:p>
        </p:txBody>
      </p:sp>
      <p:sp>
        <p:nvSpPr>
          <p:cNvPr id="8" name="Footer Placeholder 2">
            <a:extLst>
              <a:ext uri="{FF2B5EF4-FFF2-40B4-BE49-F238E27FC236}">
                <a16:creationId xmlns:a16="http://schemas.microsoft.com/office/drawing/2014/main" id="{9EDF760A-DDAF-0E10-02FB-1A72493B603A}"/>
              </a:ext>
            </a:extLst>
          </p:cNvPr>
          <p:cNvSpPr>
            <a:spLocks noGrp="1"/>
          </p:cNvSpPr>
          <p:nvPr>
            <p:ph type="ftr" sz="quarter" idx="5"/>
          </p:nvPr>
        </p:nvSpPr>
        <p:spPr>
          <a:xfrm>
            <a:off x="4114800" y="6461546"/>
            <a:ext cx="850009" cy="215444"/>
          </a:xfrm>
        </p:spPr>
        <p:txBody>
          <a:bodyPr/>
          <a:lstStyle/>
          <a:p>
            <a:pPr marL="12700"/>
            <a:r>
              <a:rPr lang="en-US" spc="5" dirty="0"/>
              <a:t>7-12-2022</a:t>
            </a:r>
            <a:endParaRPr lang="en-US" dirty="0"/>
          </a:p>
        </p:txBody>
      </p:sp>
    </p:spTree>
    <p:extLst>
      <p:ext uri="{BB962C8B-B14F-4D97-AF65-F5344CB8AC3E}">
        <p14:creationId xmlns:p14="http://schemas.microsoft.com/office/powerpoint/2010/main" val="3203655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09B035-79CB-95B5-55A3-4CC10EDDCD6B}"/>
              </a:ext>
            </a:extLst>
          </p:cNvPr>
          <p:cNvPicPr>
            <a:picLocks noChangeAspect="1"/>
          </p:cNvPicPr>
          <p:nvPr/>
        </p:nvPicPr>
        <p:blipFill>
          <a:blip r:embed="rId3"/>
          <a:stretch>
            <a:fillRect/>
          </a:stretch>
        </p:blipFill>
        <p:spPr>
          <a:xfrm>
            <a:off x="1182731" y="1600200"/>
            <a:ext cx="7808869" cy="4990365"/>
          </a:xfrm>
          <a:prstGeom prst="rect">
            <a:avLst/>
          </a:prstGeom>
          <a:ln>
            <a:solidFill>
              <a:schemeClr val="tx1"/>
            </a:solidFill>
          </a:ln>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(Completed 2012-23)</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92F3D9AF-7E06-F276-ABD8-A140279F5DF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5</a:t>
            </a:fld>
            <a:r>
              <a:rPr lang="en-US" spc="-5" dirty="0"/>
              <a:t> of 18</a:t>
            </a:r>
          </a:p>
        </p:txBody>
      </p:sp>
      <p:sp>
        <p:nvSpPr>
          <p:cNvPr id="12" name="TextBox 11">
            <a:extLst>
              <a:ext uri="{FF2B5EF4-FFF2-40B4-BE49-F238E27FC236}">
                <a16:creationId xmlns:a16="http://schemas.microsoft.com/office/drawing/2014/main" id="{7904E05F-A59B-3F3A-B0F4-C2B94562BC74}"/>
              </a:ext>
            </a:extLst>
          </p:cNvPr>
          <p:cNvSpPr txBox="1"/>
          <p:nvPr/>
        </p:nvSpPr>
        <p:spPr>
          <a:xfrm>
            <a:off x="772885" y="4724400"/>
            <a:ext cx="4724401" cy="1815882"/>
          </a:xfrm>
          <a:prstGeom prst="rect">
            <a:avLst/>
          </a:prstGeom>
          <a:solidFill>
            <a:schemeClr val="accent1">
              <a:lumMod val="20000"/>
              <a:lumOff val="80000"/>
            </a:schemeClr>
          </a:solidFill>
          <a:ln>
            <a:solidFill>
              <a:srgbClr val="FF0000"/>
            </a:solidFill>
          </a:ln>
        </p:spPr>
        <p:txBody>
          <a:bodyPr wrap="square">
            <a:spAutoFit/>
          </a:bodyPr>
          <a:lstStyle/>
          <a:p>
            <a:r>
              <a:rPr lang="en-US" sz="1600" b="1" dirty="0"/>
              <a:t>Cost:</a:t>
            </a:r>
            <a:r>
              <a:rPr lang="en-US" sz="1600" dirty="0"/>
              <a:t>  $694,152 (average)</a:t>
            </a:r>
          </a:p>
          <a:p>
            <a:r>
              <a:rPr lang="en-US" sz="1600" dirty="0"/>
              <a:t> </a:t>
            </a:r>
          </a:p>
          <a:p>
            <a:r>
              <a:rPr lang="en-US" sz="1600" b="1" dirty="0"/>
              <a:t>Timeframe:</a:t>
            </a:r>
            <a:r>
              <a:rPr lang="en-US" sz="1600" dirty="0"/>
              <a:t>  647 days (average)</a:t>
            </a:r>
          </a:p>
          <a:p>
            <a:r>
              <a:rPr lang="en-US" sz="1600" dirty="0"/>
              <a:t> </a:t>
            </a:r>
          </a:p>
          <a:p>
            <a:r>
              <a:rPr lang="en-US" sz="1600" b="1" dirty="0"/>
              <a:t>Sequence:</a:t>
            </a:r>
          </a:p>
          <a:p>
            <a:pPr marL="285750" indent="-285750">
              <a:buFont typeface="Arial" panose="020B0604020202020204" pitchFamily="34" charset="0"/>
              <a:buChar char="•"/>
            </a:pPr>
            <a:r>
              <a:rPr lang="en-US" sz="1600" dirty="0"/>
              <a:t>1</a:t>
            </a:r>
            <a:r>
              <a:rPr lang="en-US" sz="1600" baseline="30000" dirty="0"/>
              <a:t>st</a:t>
            </a:r>
            <a:r>
              <a:rPr lang="en-US" sz="1600" dirty="0"/>
              <a:t> = “Plan/Study/Design” project (24 completed)</a:t>
            </a:r>
          </a:p>
          <a:p>
            <a:pPr marL="285750" indent="-285750">
              <a:buFont typeface="Arial" panose="020B0604020202020204" pitchFamily="34" charset="0"/>
              <a:buChar char="•"/>
            </a:pPr>
            <a:r>
              <a:rPr lang="en-US" sz="1600" dirty="0"/>
              <a:t>2</a:t>
            </a:r>
            <a:r>
              <a:rPr lang="en-US" sz="1600" baseline="30000" dirty="0"/>
              <a:t>nd</a:t>
            </a:r>
            <a:r>
              <a:rPr lang="en-US" sz="1600" dirty="0"/>
              <a:t> = “Construction” project (27 completed)</a:t>
            </a:r>
          </a:p>
        </p:txBody>
      </p:sp>
      <p:sp>
        <p:nvSpPr>
          <p:cNvPr id="11" name="Footer Placeholder 2">
            <a:extLst>
              <a:ext uri="{FF2B5EF4-FFF2-40B4-BE49-F238E27FC236}">
                <a16:creationId xmlns:a16="http://schemas.microsoft.com/office/drawing/2014/main" id="{663AF697-311A-86DA-1FF4-532D446AD7B5}"/>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7-12-2022</a:t>
            </a:r>
            <a:endParaRPr lang="en-US" dirty="0"/>
          </a:p>
        </p:txBody>
      </p:sp>
    </p:spTree>
    <p:extLst>
      <p:ext uri="{BB962C8B-B14F-4D97-AF65-F5344CB8AC3E}">
        <p14:creationId xmlns:p14="http://schemas.microsoft.com/office/powerpoint/2010/main" val="3785875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(Napavine)</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6</a:t>
            </a:fld>
            <a:r>
              <a:rPr lang="en-US" spc="-5" dirty="0"/>
              <a:t> of 18</a:t>
            </a:r>
          </a:p>
        </p:txBody>
      </p:sp>
      <p:sp>
        <p:nvSpPr>
          <p:cNvPr id="29" name="TextBox 28">
            <a:extLst>
              <a:ext uri="{FF2B5EF4-FFF2-40B4-BE49-F238E27FC236}">
                <a16:creationId xmlns:a16="http://schemas.microsoft.com/office/drawing/2014/main" id="{660C876E-C4F1-8F3A-0C05-26D62D9934EB}"/>
              </a:ext>
            </a:extLst>
          </p:cNvPr>
          <p:cNvSpPr txBox="1"/>
          <p:nvPr/>
        </p:nvSpPr>
        <p:spPr>
          <a:xfrm>
            <a:off x="5715000" y="180422"/>
            <a:ext cx="2057400" cy="830997"/>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 </a:t>
            </a:r>
            <a:r>
              <a:rPr lang="en-US" sz="1600" dirty="0">
                <a:latin typeface="Arial" panose="020B0604020202020204" pitchFamily="34" charset="0"/>
                <a:cs typeface="Arial" panose="020B0604020202020204" pitchFamily="34" charset="0"/>
              </a:rPr>
              <a:t>Kirkland Road Flood Study</a:t>
            </a:r>
          </a:p>
        </p:txBody>
      </p:sp>
      <p:sp>
        <p:nvSpPr>
          <p:cNvPr id="12" name="Footer Placeholder 2">
            <a:extLst>
              <a:ext uri="{FF2B5EF4-FFF2-40B4-BE49-F238E27FC236}">
                <a16:creationId xmlns:a16="http://schemas.microsoft.com/office/drawing/2014/main" id="{B65B337E-0D41-A0FA-26AC-0BC706103058}"/>
              </a:ext>
            </a:extLst>
          </p:cNvPr>
          <p:cNvSpPr>
            <a:spLocks noGrp="1"/>
          </p:cNvSpPr>
          <p:nvPr>
            <p:ph type="ftr" sz="quarter" idx="5"/>
          </p:nvPr>
        </p:nvSpPr>
        <p:spPr>
          <a:xfrm>
            <a:off x="4114800" y="6461546"/>
            <a:ext cx="850009" cy="215444"/>
          </a:xfrm>
        </p:spPr>
        <p:txBody>
          <a:bodyPr/>
          <a:lstStyle/>
          <a:p>
            <a:pPr marL="12700"/>
            <a:r>
              <a:rPr lang="en-US" spc="5" dirty="0"/>
              <a:t>7-12-2022</a:t>
            </a:r>
            <a:endParaRPr lang="en-US" dirty="0"/>
          </a:p>
        </p:txBody>
      </p:sp>
      <p:pic>
        <p:nvPicPr>
          <p:cNvPr id="5" name="Picture 4" descr="A picture containing text, outdoor, sign&#10;&#10;Description automatically generated">
            <a:extLst>
              <a:ext uri="{FF2B5EF4-FFF2-40B4-BE49-F238E27FC236}">
                <a16:creationId xmlns:a16="http://schemas.microsoft.com/office/drawing/2014/main" id="{0B68FE36-B291-C3A3-A77F-8B16B97826AF}"/>
              </a:ext>
            </a:extLst>
          </p:cNvPr>
          <p:cNvPicPr>
            <a:picLocks noChangeAspect="1"/>
          </p:cNvPicPr>
          <p:nvPr/>
        </p:nvPicPr>
        <p:blipFill rotWithShape="1">
          <a:blip r:embed="rId4">
            <a:extLst>
              <a:ext uri="{28A0092B-C50C-407E-A947-70E740481C1C}">
                <a14:useLocalDpi xmlns:a14="http://schemas.microsoft.com/office/drawing/2010/main" val="0"/>
              </a:ext>
            </a:extLst>
          </a:blip>
          <a:srcRect l="4544" t="17905" r="5755" b="7866"/>
          <a:stretch/>
        </p:blipFill>
        <p:spPr>
          <a:xfrm>
            <a:off x="995067" y="5044439"/>
            <a:ext cx="2819400" cy="1752600"/>
          </a:xfrm>
          <a:prstGeom prst="rect">
            <a:avLst/>
          </a:prstGeom>
        </p:spPr>
      </p:pic>
      <p:pic>
        <p:nvPicPr>
          <p:cNvPr id="17" name="Picture 16">
            <a:extLst>
              <a:ext uri="{FF2B5EF4-FFF2-40B4-BE49-F238E27FC236}">
                <a16:creationId xmlns:a16="http://schemas.microsoft.com/office/drawing/2014/main" id="{6DD93DCA-DB2F-0FE5-6AD7-DBB03980E555}"/>
              </a:ext>
            </a:extLst>
          </p:cNvPr>
          <p:cNvPicPr>
            <a:picLocks noChangeAspect="1"/>
          </p:cNvPicPr>
          <p:nvPr/>
        </p:nvPicPr>
        <p:blipFill>
          <a:blip r:embed="rId5"/>
          <a:stretch>
            <a:fillRect/>
          </a:stretch>
        </p:blipFill>
        <p:spPr>
          <a:xfrm>
            <a:off x="8077200" y="93214"/>
            <a:ext cx="994088" cy="1288475"/>
          </a:xfrm>
          <a:prstGeom prst="rect">
            <a:avLst/>
          </a:prstGeom>
        </p:spPr>
      </p:pic>
      <p:sp>
        <p:nvSpPr>
          <p:cNvPr id="19" name="Text Placeholder 9">
            <a:extLst>
              <a:ext uri="{FF2B5EF4-FFF2-40B4-BE49-F238E27FC236}">
                <a16:creationId xmlns:a16="http://schemas.microsoft.com/office/drawing/2014/main" id="{A6023B25-94DC-61A6-3C9E-BD120A5F10D8}"/>
              </a:ext>
            </a:extLst>
          </p:cNvPr>
          <p:cNvSpPr>
            <a:spLocks noGrp="1"/>
          </p:cNvSpPr>
          <p:nvPr>
            <p:ph type="body" idx="1"/>
          </p:nvPr>
        </p:nvSpPr>
        <p:spPr>
          <a:xfrm>
            <a:off x="183943" y="1957955"/>
            <a:ext cx="4083257" cy="3016210"/>
          </a:xfrm>
        </p:spPr>
        <p:txBody>
          <a:bodyPr/>
          <a:lstStyle/>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Project = Study drainage improvements.</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Cost = $37,684</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Conclusion = Focus on:</a:t>
            </a:r>
          </a:p>
          <a:p>
            <a:pPr marL="801688" lvl="1" indent="-344488">
              <a:buFont typeface="Courier New" panose="02070309020205020404" pitchFamily="49" charset="0"/>
              <a:buChar char="o"/>
            </a:pPr>
            <a:r>
              <a:rPr lang="en-US" sz="1400" b="0" u="sng" dirty="0">
                <a:solidFill>
                  <a:schemeClr val="tx1"/>
                </a:solidFill>
                <a:latin typeface="Arial" panose="020B0604020202020204" pitchFamily="34" charset="0"/>
                <a:cs typeface="Arial" panose="020B0604020202020204" pitchFamily="34" charset="0"/>
              </a:rPr>
              <a:t>maintenance</a:t>
            </a:r>
            <a:r>
              <a:rPr lang="en-US" sz="1400" b="0" dirty="0">
                <a:solidFill>
                  <a:schemeClr val="tx1"/>
                </a:solidFill>
                <a:latin typeface="Arial" panose="020B0604020202020204" pitchFamily="34" charset="0"/>
                <a:cs typeface="Arial" panose="020B0604020202020204" pitchFamily="34" charset="0"/>
              </a:rPr>
              <a:t> (ditch and culvert cleaning, including minor ditch reshaping, mowing, and clearing vegetation).</a:t>
            </a:r>
          </a:p>
          <a:p>
            <a:pPr marL="801688" lvl="1" indent="-344488">
              <a:buFont typeface="Courier New" panose="02070309020205020404" pitchFamily="49" charset="0"/>
              <a:buChar char="o"/>
            </a:pPr>
            <a:r>
              <a:rPr lang="en-US" sz="1400" b="0" dirty="0">
                <a:solidFill>
                  <a:schemeClr val="tx1"/>
                </a:solidFill>
                <a:latin typeface="Arial" panose="020B0604020202020204" pitchFamily="34" charset="0"/>
                <a:cs typeface="Arial" panose="020B0604020202020204" pitchFamily="34" charset="0"/>
              </a:rPr>
              <a:t>coordination with WSDOT additionally on </a:t>
            </a:r>
            <a:r>
              <a:rPr lang="en-US" sz="1400" b="0" u="sng" dirty="0">
                <a:solidFill>
                  <a:schemeClr val="tx1"/>
                </a:solidFill>
                <a:latin typeface="Arial" panose="020B0604020202020204" pitchFamily="34" charset="0"/>
                <a:cs typeface="Arial" panose="020B0604020202020204" pitchFamily="34" charset="0"/>
              </a:rPr>
              <a:t>future drainage infrastructure design</a:t>
            </a:r>
            <a:r>
              <a:rPr lang="en-US" sz="1400" b="0" dirty="0">
                <a:solidFill>
                  <a:schemeClr val="tx1"/>
                </a:solidFill>
                <a:latin typeface="Arial" panose="020B0604020202020204" pitchFamily="34" charset="0"/>
                <a:cs typeface="Arial" panose="020B0604020202020204" pitchFamily="34" charset="0"/>
              </a:rPr>
              <a:t>. </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Report (11/2017) = </a:t>
            </a:r>
            <a:r>
              <a:rPr lang="en-US" sz="1400" b="0" dirty="0">
                <a:solidFill>
                  <a:schemeClr val="tx1"/>
                </a:solidFill>
                <a:latin typeface="Arial" panose="020B0604020202020204" pitchFamily="34" charset="0"/>
                <a:cs typeface="Arial" panose="020B0604020202020204" pitchFamily="34" charset="0"/>
                <a:hlinkClick r:id="rId6"/>
              </a:rPr>
              <a:t>https://secure.rco.wa.gov/prism/search/ProjectSnapshotAttachmentData.aspx?id=323090</a:t>
            </a:r>
            <a:r>
              <a:rPr lang="en-US" sz="1400" b="0" dirty="0">
                <a:solidFill>
                  <a:schemeClr val="tx1"/>
                </a:solidFill>
                <a:latin typeface="Arial" panose="020B0604020202020204" pitchFamily="34" charset="0"/>
                <a:cs typeface="Arial" panose="020B0604020202020204" pitchFamily="34" charset="0"/>
              </a:rPr>
              <a:t>.</a:t>
            </a:r>
          </a:p>
        </p:txBody>
      </p:sp>
      <p:pic>
        <p:nvPicPr>
          <p:cNvPr id="20" name="Picture 19">
            <a:extLst>
              <a:ext uri="{FF2B5EF4-FFF2-40B4-BE49-F238E27FC236}">
                <a16:creationId xmlns:a16="http://schemas.microsoft.com/office/drawing/2014/main" id="{C390680F-FA5D-C354-3AF2-F0957220D838}"/>
              </a:ext>
            </a:extLst>
          </p:cNvPr>
          <p:cNvPicPr>
            <a:picLocks noChangeAspect="1"/>
          </p:cNvPicPr>
          <p:nvPr/>
        </p:nvPicPr>
        <p:blipFill>
          <a:blip r:embed="rId7"/>
          <a:stretch>
            <a:fillRect/>
          </a:stretch>
        </p:blipFill>
        <p:spPr>
          <a:xfrm>
            <a:off x="4267200" y="1647925"/>
            <a:ext cx="4856042" cy="4606695"/>
          </a:xfrm>
          <a:prstGeom prst="rect">
            <a:avLst/>
          </a:prstGeom>
          <a:ln w="19050">
            <a:solidFill>
              <a:schemeClr val="accent1"/>
            </a:solidFill>
          </a:ln>
        </p:spPr>
      </p:pic>
    </p:spTree>
    <p:extLst>
      <p:ext uri="{BB962C8B-B14F-4D97-AF65-F5344CB8AC3E}">
        <p14:creationId xmlns:p14="http://schemas.microsoft.com/office/powerpoint/2010/main" val="964837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(Chehalis)</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7</a:t>
            </a:fld>
            <a:r>
              <a:rPr lang="en-US" spc="-5" dirty="0"/>
              <a:t> of 18</a:t>
            </a:r>
          </a:p>
        </p:txBody>
      </p:sp>
      <p:sp>
        <p:nvSpPr>
          <p:cNvPr id="29" name="TextBox 28">
            <a:extLst>
              <a:ext uri="{FF2B5EF4-FFF2-40B4-BE49-F238E27FC236}">
                <a16:creationId xmlns:a16="http://schemas.microsoft.com/office/drawing/2014/main" id="{660C876E-C4F1-8F3A-0C05-26D62D9934EB}"/>
              </a:ext>
            </a:extLst>
          </p:cNvPr>
          <p:cNvSpPr txBox="1"/>
          <p:nvPr/>
        </p:nvSpPr>
        <p:spPr>
          <a:xfrm>
            <a:off x="4876800" y="401708"/>
            <a:ext cx="4038601" cy="338554"/>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 </a:t>
            </a:r>
            <a:r>
              <a:rPr lang="en-US" sz="1600" dirty="0">
                <a:latin typeface="Arial" panose="020B0604020202020204" pitchFamily="34" charset="0"/>
                <a:cs typeface="Arial" panose="020B0604020202020204" pitchFamily="34" charset="0"/>
              </a:rPr>
              <a:t>Chehalis-Centralia Airport</a:t>
            </a:r>
          </a:p>
        </p:txBody>
      </p:sp>
      <p:sp>
        <p:nvSpPr>
          <p:cNvPr id="11" name="Footer Placeholder 2">
            <a:extLst>
              <a:ext uri="{FF2B5EF4-FFF2-40B4-BE49-F238E27FC236}">
                <a16:creationId xmlns:a16="http://schemas.microsoft.com/office/drawing/2014/main" id="{72731335-6F67-8F49-CB82-D84B36E813B0}"/>
              </a:ext>
            </a:extLst>
          </p:cNvPr>
          <p:cNvSpPr>
            <a:spLocks noGrp="1"/>
          </p:cNvSpPr>
          <p:nvPr>
            <p:ph type="ftr" sz="quarter" idx="5"/>
          </p:nvPr>
        </p:nvSpPr>
        <p:spPr>
          <a:xfrm>
            <a:off x="4114800" y="6461546"/>
            <a:ext cx="850009" cy="215444"/>
          </a:xfrm>
        </p:spPr>
        <p:txBody>
          <a:bodyPr/>
          <a:lstStyle/>
          <a:p>
            <a:pPr marL="12700"/>
            <a:r>
              <a:rPr lang="en-US" spc="5" dirty="0"/>
              <a:t>7-12-2022</a:t>
            </a:r>
            <a:endParaRPr lang="en-US" dirty="0"/>
          </a:p>
        </p:txBody>
      </p:sp>
      <p:pic>
        <p:nvPicPr>
          <p:cNvPr id="7" name="Picture 6">
            <a:extLst>
              <a:ext uri="{FF2B5EF4-FFF2-40B4-BE49-F238E27FC236}">
                <a16:creationId xmlns:a16="http://schemas.microsoft.com/office/drawing/2014/main" id="{0792476A-8A7A-E488-AA65-05745256B773}"/>
              </a:ext>
            </a:extLst>
          </p:cNvPr>
          <p:cNvPicPr>
            <a:picLocks noChangeAspect="1"/>
          </p:cNvPicPr>
          <p:nvPr/>
        </p:nvPicPr>
        <p:blipFill>
          <a:blip r:embed="rId4"/>
          <a:stretch>
            <a:fillRect/>
          </a:stretch>
        </p:blipFill>
        <p:spPr>
          <a:xfrm>
            <a:off x="4397937" y="1653029"/>
            <a:ext cx="4699210" cy="1775971"/>
          </a:xfrm>
          <a:prstGeom prst="rect">
            <a:avLst/>
          </a:prstGeom>
        </p:spPr>
      </p:pic>
      <p:sp>
        <p:nvSpPr>
          <p:cNvPr id="10" name="TextBox 9">
            <a:extLst>
              <a:ext uri="{FF2B5EF4-FFF2-40B4-BE49-F238E27FC236}">
                <a16:creationId xmlns:a16="http://schemas.microsoft.com/office/drawing/2014/main" id="{A8BAB3CE-5239-DBD2-66C4-824EBC176E51}"/>
              </a:ext>
            </a:extLst>
          </p:cNvPr>
          <p:cNvSpPr txBox="1"/>
          <p:nvPr/>
        </p:nvSpPr>
        <p:spPr>
          <a:xfrm>
            <a:off x="6326252" y="3479950"/>
            <a:ext cx="1447800" cy="369332"/>
          </a:xfrm>
          <a:prstGeom prst="rect">
            <a:avLst/>
          </a:prstGeom>
          <a:noFill/>
        </p:spPr>
        <p:txBody>
          <a:bodyPr wrap="square" rtlCol="0">
            <a:spAutoFit/>
          </a:bodyPr>
          <a:lstStyle/>
          <a:p>
            <a:r>
              <a:rPr lang="en-US" b="1" dirty="0"/>
              <a:t>January 2022</a:t>
            </a:r>
          </a:p>
        </p:txBody>
      </p:sp>
      <p:pic>
        <p:nvPicPr>
          <p:cNvPr id="12" name="Picture 11">
            <a:extLst>
              <a:ext uri="{FF2B5EF4-FFF2-40B4-BE49-F238E27FC236}">
                <a16:creationId xmlns:a16="http://schemas.microsoft.com/office/drawing/2014/main" id="{D23CB64A-763B-4E3B-8A57-2117EDD83FEB}"/>
              </a:ext>
            </a:extLst>
          </p:cNvPr>
          <p:cNvPicPr>
            <a:picLocks noChangeAspect="1"/>
          </p:cNvPicPr>
          <p:nvPr/>
        </p:nvPicPr>
        <p:blipFill>
          <a:blip r:embed="rId5"/>
          <a:stretch>
            <a:fillRect/>
          </a:stretch>
        </p:blipFill>
        <p:spPr>
          <a:xfrm>
            <a:off x="70866" y="1903406"/>
            <a:ext cx="4305300" cy="1625165"/>
          </a:xfrm>
          <a:prstGeom prst="rect">
            <a:avLst/>
          </a:prstGeom>
        </p:spPr>
      </p:pic>
      <p:sp>
        <p:nvSpPr>
          <p:cNvPr id="13" name="TextBox 12">
            <a:extLst>
              <a:ext uri="{FF2B5EF4-FFF2-40B4-BE49-F238E27FC236}">
                <a16:creationId xmlns:a16="http://schemas.microsoft.com/office/drawing/2014/main" id="{DDC0A855-FEC7-BB12-6F19-28A1D3CB9355}"/>
              </a:ext>
            </a:extLst>
          </p:cNvPr>
          <p:cNvSpPr txBox="1"/>
          <p:nvPr/>
        </p:nvSpPr>
        <p:spPr>
          <a:xfrm>
            <a:off x="7776" y="3479950"/>
            <a:ext cx="1950086" cy="369332"/>
          </a:xfrm>
          <a:prstGeom prst="rect">
            <a:avLst/>
          </a:prstGeom>
          <a:noFill/>
        </p:spPr>
        <p:txBody>
          <a:bodyPr wrap="square" rtlCol="0">
            <a:spAutoFit/>
          </a:bodyPr>
          <a:lstStyle/>
          <a:p>
            <a:r>
              <a:rPr lang="en-US" b="1" dirty="0"/>
              <a:t>New Pump -- 2017</a:t>
            </a:r>
          </a:p>
        </p:txBody>
      </p:sp>
      <p:pic>
        <p:nvPicPr>
          <p:cNvPr id="14" name="Picture 13">
            <a:extLst>
              <a:ext uri="{FF2B5EF4-FFF2-40B4-BE49-F238E27FC236}">
                <a16:creationId xmlns:a16="http://schemas.microsoft.com/office/drawing/2014/main" id="{49782237-0248-69C7-9B24-03209A84A3C8}"/>
              </a:ext>
            </a:extLst>
          </p:cNvPr>
          <p:cNvPicPr>
            <a:picLocks noChangeAspect="1"/>
          </p:cNvPicPr>
          <p:nvPr/>
        </p:nvPicPr>
        <p:blipFill>
          <a:blip r:embed="rId6"/>
          <a:stretch>
            <a:fillRect/>
          </a:stretch>
        </p:blipFill>
        <p:spPr>
          <a:xfrm>
            <a:off x="79022" y="3917314"/>
            <a:ext cx="1950086" cy="1950086"/>
          </a:xfrm>
          <a:prstGeom prst="rect">
            <a:avLst/>
          </a:prstGeom>
        </p:spPr>
      </p:pic>
      <p:sp>
        <p:nvSpPr>
          <p:cNvPr id="15" name="TextBox 14">
            <a:extLst>
              <a:ext uri="{FF2B5EF4-FFF2-40B4-BE49-F238E27FC236}">
                <a16:creationId xmlns:a16="http://schemas.microsoft.com/office/drawing/2014/main" id="{502CDEC1-4AD1-269D-CFA8-2BCC0F1C9E85}"/>
              </a:ext>
            </a:extLst>
          </p:cNvPr>
          <p:cNvSpPr txBox="1"/>
          <p:nvPr/>
        </p:nvSpPr>
        <p:spPr>
          <a:xfrm>
            <a:off x="-3377" y="5802868"/>
            <a:ext cx="1950086" cy="369332"/>
          </a:xfrm>
          <a:prstGeom prst="rect">
            <a:avLst/>
          </a:prstGeom>
          <a:noFill/>
        </p:spPr>
        <p:txBody>
          <a:bodyPr wrap="square" rtlCol="0">
            <a:spAutoFit/>
          </a:bodyPr>
          <a:lstStyle/>
          <a:p>
            <a:r>
              <a:rPr lang="en-US" b="1" dirty="0"/>
              <a:t>Old Pump – 1940s</a:t>
            </a:r>
          </a:p>
        </p:txBody>
      </p:sp>
      <p:sp>
        <p:nvSpPr>
          <p:cNvPr id="16" name="Text Placeholder 9">
            <a:extLst>
              <a:ext uri="{FF2B5EF4-FFF2-40B4-BE49-F238E27FC236}">
                <a16:creationId xmlns:a16="http://schemas.microsoft.com/office/drawing/2014/main" id="{3DD46EC0-F371-ACC6-26DC-EAB99FEDF7DA}"/>
              </a:ext>
            </a:extLst>
          </p:cNvPr>
          <p:cNvSpPr>
            <a:spLocks noGrp="1"/>
          </p:cNvSpPr>
          <p:nvPr>
            <p:ph type="body" idx="1"/>
          </p:nvPr>
        </p:nvSpPr>
        <p:spPr>
          <a:xfrm>
            <a:off x="5210678" y="4009468"/>
            <a:ext cx="3896000" cy="2154436"/>
          </a:xfrm>
        </p:spPr>
        <p:txBody>
          <a:bodyPr/>
          <a:lstStyle/>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New Pump Cost = $1.1M</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Widening Levee = $1.2M</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ROI = Substantial (~$9M annual in local and state tax revenues)</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1/2022 High-water event = Airport stayed operational</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894D60B-B7FB-88E4-2071-7640B6C8AD8A}"/>
              </a:ext>
            </a:extLst>
          </p:cNvPr>
          <p:cNvPicPr>
            <a:picLocks noChangeAspect="1"/>
          </p:cNvPicPr>
          <p:nvPr/>
        </p:nvPicPr>
        <p:blipFill>
          <a:blip r:embed="rId7"/>
          <a:stretch>
            <a:fillRect/>
          </a:stretch>
        </p:blipFill>
        <p:spPr>
          <a:xfrm>
            <a:off x="2419162" y="4182744"/>
            <a:ext cx="2610038" cy="1979424"/>
          </a:xfrm>
          <a:prstGeom prst="rect">
            <a:avLst/>
          </a:prstGeom>
        </p:spPr>
      </p:pic>
      <p:sp>
        <p:nvSpPr>
          <p:cNvPr id="17" name="TextBox 16">
            <a:extLst>
              <a:ext uri="{FF2B5EF4-FFF2-40B4-BE49-F238E27FC236}">
                <a16:creationId xmlns:a16="http://schemas.microsoft.com/office/drawing/2014/main" id="{2438ACF5-3F4A-2EB3-A633-6C6B9FAE5538}"/>
              </a:ext>
            </a:extLst>
          </p:cNvPr>
          <p:cNvSpPr txBox="1"/>
          <p:nvPr/>
        </p:nvSpPr>
        <p:spPr>
          <a:xfrm>
            <a:off x="2405534" y="6107668"/>
            <a:ext cx="2610038" cy="646331"/>
          </a:xfrm>
          <a:prstGeom prst="rect">
            <a:avLst/>
          </a:prstGeom>
          <a:noFill/>
        </p:spPr>
        <p:txBody>
          <a:bodyPr wrap="square" rtlCol="0">
            <a:spAutoFit/>
          </a:bodyPr>
          <a:lstStyle/>
          <a:p>
            <a:r>
              <a:rPr lang="en-US" b="1" dirty="0"/>
              <a:t>Widening/Repairing Levee – 2014</a:t>
            </a:r>
          </a:p>
        </p:txBody>
      </p:sp>
    </p:spTree>
    <p:extLst>
      <p:ext uri="{BB962C8B-B14F-4D97-AF65-F5344CB8AC3E}">
        <p14:creationId xmlns:p14="http://schemas.microsoft.com/office/powerpoint/2010/main" val="3520808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(Chehalis Industrial Park)</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8</a:t>
            </a:fld>
            <a:r>
              <a:rPr lang="en-US" spc="-5" dirty="0"/>
              <a:t> of 18</a:t>
            </a:r>
          </a:p>
        </p:txBody>
      </p:sp>
      <p:sp>
        <p:nvSpPr>
          <p:cNvPr id="29" name="TextBox 28">
            <a:extLst>
              <a:ext uri="{FF2B5EF4-FFF2-40B4-BE49-F238E27FC236}">
                <a16:creationId xmlns:a16="http://schemas.microsoft.com/office/drawing/2014/main" id="{660C876E-C4F1-8F3A-0C05-26D62D9934EB}"/>
              </a:ext>
            </a:extLst>
          </p:cNvPr>
          <p:cNvSpPr txBox="1"/>
          <p:nvPr/>
        </p:nvSpPr>
        <p:spPr>
          <a:xfrm>
            <a:off x="4229100" y="405708"/>
            <a:ext cx="4838700"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UNDERWAY – </a:t>
            </a:r>
            <a:r>
              <a:rPr lang="en-US" sz="1600" dirty="0">
                <a:latin typeface="Arial" panose="020B0604020202020204" pitchFamily="34" charset="0"/>
                <a:cs typeface="Arial" panose="020B0604020202020204" pitchFamily="34" charset="0"/>
              </a:rPr>
              <a:t>Chehalis Industrial Park:</a:t>
            </a:r>
          </a:p>
          <a:p>
            <a:r>
              <a:rPr lang="en-US" sz="1600" dirty="0">
                <a:latin typeface="Arial" panose="020B0604020202020204" pitchFamily="34" charset="0"/>
                <a:cs typeface="Arial" panose="020B0604020202020204" pitchFamily="34" charset="0"/>
              </a:rPr>
              <a:t>“Regionalized Floodwater Management Approach”</a:t>
            </a:r>
          </a:p>
        </p:txBody>
      </p:sp>
      <p:pic>
        <p:nvPicPr>
          <p:cNvPr id="13" name="Picture 12" descr="A high angle view of a flooded area&#10;&#10;Description automatically generated with low confidence">
            <a:extLst>
              <a:ext uri="{FF2B5EF4-FFF2-40B4-BE49-F238E27FC236}">
                <a16:creationId xmlns:a16="http://schemas.microsoft.com/office/drawing/2014/main" id="{2D258486-5B72-CD23-969B-606F541353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486" y="5269725"/>
            <a:ext cx="1973714" cy="1479100"/>
          </a:xfrm>
          <a:prstGeom prst="rect">
            <a:avLst/>
          </a:prstGeom>
          <a:ln>
            <a:solidFill>
              <a:schemeClr val="accent1"/>
            </a:solidFill>
          </a:ln>
        </p:spPr>
      </p:pic>
      <p:sp>
        <p:nvSpPr>
          <p:cNvPr id="17" name="TextBox 16">
            <a:extLst>
              <a:ext uri="{FF2B5EF4-FFF2-40B4-BE49-F238E27FC236}">
                <a16:creationId xmlns:a16="http://schemas.microsoft.com/office/drawing/2014/main" id="{A0FD9ADC-3411-5F61-FF94-C0E3C291EE90}"/>
              </a:ext>
            </a:extLst>
          </p:cNvPr>
          <p:cNvSpPr txBox="1"/>
          <p:nvPr/>
        </p:nvSpPr>
        <p:spPr>
          <a:xfrm>
            <a:off x="3598762" y="5747665"/>
            <a:ext cx="2732094" cy="261610"/>
          </a:xfrm>
          <a:prstGeom prst="rect">
            <a:avLst/>
          </a:prstGeom>
          <a:noFill/>
        </p:spPr>
        <p:txBody>
          <a:bodyPr wrap="square">
            <a:spAutoFit/>
          </a:bodyPr>
          <a:lstStyle/>
          <a:p>
            <a:pPr algn="ctr"/>
            <a:r>
              <a:rPr lang="en-US" sz="1100" b="1" i="1" dirty="0">
                <a:latin typeface="Arial" panose="020B0604020202020204" pitchFamily="34" charset="0"/>
                <a:cs typeface="Arial" panose="020B0604020202020204" pitchFamily="34" charset="0"/>
              </a:rPr>
              <a:t>2019 Flooding, Rick Rouse</a:t>
            </a:r>
          </a:p>
        </p:txBody>
      </p:sp>
      <p:pic>
        <p:nvPicPr>
          <p:cNvPr id="18" name="Picture 17" descr="Map&#10;&#10;Description automatically generated">
            <a:extLst>
              <a:ext uri="{FF2B5EF4-FFF2-40B4-BE49-F238E27FC236}">
                <a16:creationId xmlns:a16="http://schemas.microsoft.com/office/drawing/2014/main" id="{6B95F3BC-241A-CD31-E2E2-EEB5B20AD2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9388" y="1641786"/>
            <a:ext cx="5955240" cy="3297950"/>
          </a:xfrm>
          <a:prstGeom prst="rect">
            <a:avLst/>
          </a:prstGeom>
        </p:spPr>
      </p:pic>
      <p:sp>
        <p:nvSpPr>
          <p:cNvPr id="22" name="TextBox 21">
            <a:extLst>
              <a:ext uri="{FF2B5EF4-FFF2-40B4-BE49-F238E27FC236}">
                <a16:creationId xmlns:a16="http://schemas.microsoft.com/office/drawing/2014/main" id="{8DEEAAA9-84C4-9788-3A71-E5FDD7B9B65B}"/>
              </a:ext>
            </a:extLst>
          </p:cNvPr>
          <p:cNvSpPr txBox="1"/>
          <p:nvPr/>
        </p:nvSpPr>
        <p:spPr>
          <a:xfrm>
            <a:off x="3111529" y="4876800"/>
            <a:ext cx="5943099" cy="261610"/>
          </a:xfrm>
          <a:prstGeom prst="rect">
            <a:avLst/>
          </a:prstGeom>
          <a:noFill/>
        </p:spPr>
        <p:txBody>
          <a:bodyPr wrap="square">
            <a:spAutoFit/>
          </a:bodyPr>
          <a:lstStyle/>
          <a:p>
            <a:pPr algn="ctr"/>
            <a:r>
              <a:rPr lang="en-US" sz="1100" b="1" i="1" dirty="0">
                <a:latin typeface="Arial" panose="020B0604020202020204" pitchFamily="34" charset="0"/>
                <a:cs typeface="Arial" panose="020B0604020202020204" pitchFamily="34" charset="0"/>
              </a:rPr>
              <a:t>Vicinity Topography, Lewis County GIS Web Map</a:t>
            </a:r>
          </a:p>
        </p:txBody>
      </p:sp>
      <p:pic>
        <p:nvPicPr>
          <p:cNvPr id="23" name="Picture 22">
            <a:extLst>
              <a:ext uri="{FF2B5EF4-FFF2-40B4-BE49-F238E27FC236}">
                <a16:creationId xmlns:a16="http://schemas.microsoft.com/office/drawing/2014/main" id="{A1F44129-927C-F057-3168-03AD7C3024D1}"/>
              </a:ext>
            </a:extLst>
          </p:cNvPr>
          <p:cNvPicPr>
            <a:picLocks noChangeAspect="1"/>
          </p:cNvPicPr>
          <p:nvPr/>
        </p:nvPicPr>
        <p:blipFill>
          <a:blip r:embed="rId6"/>
          <a:stretch>
            <a:fillRect/>
          </a:stretch>
        </p:blipFill>
        <p:spPr>
          <a:xfrm>
            <a:off x="70866" y="1839999"/>
            <a:ext cx="2969797" cy="3406398"/>
          </a:xfrm>
          <a:prstGeom prst="rect">
            <a:avLst/>
          </a:prstGeom>
          <a:ln>
            <a:solidFill>
              <a:schemeClr val="accent1"/>
            </a:solidFill>
          </a:ln>
        </p:spPr>
      </p:pic>
      <p:sp>
        <p:nvSpPr>
          <p:cNvPr id="12" name="Footer Placeholder 2">
            <a:extLst>
              <a:ext uri="{FF2B5EF4-FFF2-40B4-BE49-F238E27FC236}">
                <a16:creationId xmlns:a16="http://schemas.microsoft.com/office/drawing/2014/main" id="{DAE5A36A-D13D-79DC-CA8F-B8B227DFC4AC}"/>
              </a:ext>
            </a:extLst>
          </p:cNvPr>
          <p:cNvSpPr>
            <a:spLocks noGrp="1"/>
          </p:cNvSpPr>
          <p:nvPr>
            <p:ph type="ftr" sz="quarter" idx="5"/>
          </p:nvPr>
        </p:nvSpPr>
        <p:spPr>
          <a:xfrm>
            <a:off x="4114800" y="6461546"/>
            <a:ext cx="850009" cy="215444"/>
          </a:xfrm>
        </p:spPr>
        <p:txBody>
          <a:bodyPr/>
          <a:lstStyle/>
          <a:p>
            <a:pPr marL="12700"/>
            <a:r>
              <a:rPr lang="en-US" spc="5" dirty="0"/>
              <a:t>7-12-2022</a:t>
            </a:r>
            <a:endParaRPr lang="en-US" dirty="0"/>
          </a:p>
        </p:txBody>
      </p:sp>
    </p:spTree>
    <p:extLst>
      <p:ext uri="{BB962C8B-B14F-4D97-AF65-F5344CB8AC3E}">
        <p14:creationId xmlns:p14="http://schemas.microsoft.com/office/powerpoint/2010/main" val="387586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(Boistfort Valley)</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9</a:t>
            </a:fld>
            <a:r>
              <a:rPr lang="en-US" spc="-5" dirty="0"/>
              <a:t> of 18</a:t>
            </a:r>
          </a:p>
        </p:txBody>
      </p:sp>
      <p:sp>
        <p:nvSpPr>
          <p:cNvPr id="29" name="TextBox 28">
            <a:extLst>
              <a:ext uri="{FF2B5EF4-FFF2-40B4-BE49-F238E27FC236}">
                <a16:creationId xmlns:a16="http://schemas.microsoft.com/office/drawing/2014/main" id="{660C876E-C4F1-8F3A-0C05-26D62D9934EB}"/>
              </a:ext>
            </a:extLst>
          </p:cNvPr>
          <p:cNvSpPr txBox="1"/>
          <p:nvPr/>
        </p:nvSpPr>
        <p:spPr>
          <a:xfrm>
            <a:off x="6172200" y="383971"/>
            <a:ext cx="2590800" cy="830997"/>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 </a:t>
            </a:r>
            <a:r>
              <a:rPr lang="en-US" sz="1600" dirty="0">
                <a:latin typeface="Arial" panose="020B0604020202020204" pitchFamily="34" charset="0"/>
                <a:cs typeface="Arial" panose="020B0604020202020204" pitchFamily="34" charset="0"/>
              </a:rPr>
              <a:t>Boistfort Valley Water Pre-Sedimentation Pond</a:t>
            </a:r>
          </a:p>
        </p:txBody>
      </p:sp>
      <p:sp>
        <p:nvSpPr>
          <p:cNvPr id="11" name="Footer Placeholder 2">
            <a:extLst>
              <a:ext uri="{FF2B5EF4-FFF2-40B4-BE49-F238E27FC236}">
                <a16:creationId xmlns:a16="http://schemas.microsoft.com/office/drawing/2014/main" id="{3A7768F7-411B-E8AC-DF6A-DC4660CBD44A}"/>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7-12-2022</a:t>
            </a:r>
            <a:endParaRPr lang="en-US" dirty="0"/>
          </a:p>
        </p:txBody>
      </p:sp>
      <p:pic>
        <p:nvPicPr>
          <p:cNvPr id="18" name="Picture 17" descr="A picture containing text, tree, sign&#10;&#10;Description automatically generated">
            <a:extLst>
              <a:ext uri="{FF2B5EF4-FFF2-40B4-BE49-F238E27FC236}">
                <a16:creationId xmlns:a16="http://schemas.microsoft.com/office/drawing/2014/main" id="{67B33FB6-9C5B-4C66-5276-27FB97CA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1669637"/>
            <a:ext cx="3124200" cy="2343150"/>
          </a:xfrm>
          <a:prstGeom prst="rect">
            <a:avLst/>
          </a:prstGeom>
        </p:spPr>
      </p:pic>
      <p:pic>
        <p:nvPicPr>
          <p:cNvPr id="20" name="Picture 19" descr="A train on the railway tracks&#10;&#10;Description automatically generated with low confidence">
            <a:extLst>
              <a:ext uri="{FF2B5EF4-FFF2-40B4-BE49-F238E27FC236}">
                <a16:creationId xmlns:a16="http://schemas.microsoft.com/office/drawing/2014/main" id="{2B6F5CC8-DF09-A95D-6386-D57BCFD5F9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4114800"/>
            <a:ext cx="3124200" cy="2343150"/>
          </a:xfrm>
          <a:prstGeom prst="rect">
            <a:avLst/>
          </a:prstGeom>
        </p:spPr>
      </p:pic>
      <p:pic>
        <p:nvPicPr>
          <p:cNvPr id="1026" name="Picture 2" descr="Lewis County Conservation District - Boistfort Valley Water Pre-Sedimentation  Pond Project">
            <a:extLst>
              <a:ext uri="{FF2B5EF4-FFF2-40B4-BE49-F238E27FC236}">
                <a16:creationId xmlns:a16="http://schemas.microsoft.com/office/drawing/2014/main" id="{47403C64-A6DA-FE0D-AD52-87F2A5E440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114800"/>
            <a:ext cx="312420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wis County Conservation District - Boistfort Valley Water Pre-Sedimentation  Pond Project">
            <a:extLst>
              <a:ext uri="{FF2B5EF4-FFF2-40B4-BE49-F238E27FC236}">
                <a16:creationId xmlns:a16="http://schemas.microsoft.com/office/drawing/2014/main" id="{CACD3352-93D9-7B3A-0003-5E732559DC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1676400"/>
            <a:ext cx="3124200"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9917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8BB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3232</TotalTime>
  <Words>1703</Words>
  <Application>Microsoft Office PowerPoint</Application>
  <PresentationFormat>On-screen Show (4:3)</PresentationFormat>
  <Paragraphs>296</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 Narrow</vt:lpstr>
      <vt:lpstr>Calibri</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Chehalis River Flood Authority Education and Outreach Subcommittee</dc:title>
  <dc:creator>stacy</dc:creator>
  <cp:lastModifiedBy>Scott Boettcher</cp:lastModifiedBy>
  <cp:revision>517</cp:revision>
  <dcterms:created xsi:type="dcterms:W3CDTF">2014-07-10T07:00:35Z</dcterms:created>
  <dcterms:modified xsi:type="dcterms:W3CDTF">2022-07-12T16:50:04Z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2014-07-07T00:00:00Z</vt:filetime>
  </property>
  <property fmtid="{D5CDD505-2E9C-101B-9397-08002B2CF9AE}" pid="3" name="LastSaved">
    <vt:filetime>2014-07-10T00:00:00Z</vt:filetime>
  </property>
</Properties>
</file>