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44.jpg" ContentType="image/jpeg"/>
  <Override PartName="/ppt/media/image45.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60" r:id="rId4"/>
    <p:sldId id="337" r:id="rId5"/>
    <p:sldId id="310" r:id="rId6"/>
    <p:sldId id="329" r:id="rId7"/>
    <p:sldId id="330" r:id="rId8"/>
    <p:sldId id="338" r:id="rId9"/>
    <p:sldId id="332" r:id="rId10"/>
    <p:sldId id="267" r:id="rId11"/>
    <p:sldId id="334" r:id="rId12"/>
    <p:sldId id="335" r:id="rId13"/>
    <p:sldId id="296" r:id="rId14"/>
    <p:sldId id="297" r:id="rId15"/>
    <p:sldId id="311" r:id="rId16"/>
    <p:sldId id="264" r:id="rId17"/>
    <p:sldId id="261" r:id="rId18"/>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4CE51E-391D-E430-F8CB-BEA5816CA539}" name="Scott Boettcher" initials="SB" userId="Scott Boettch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7" autoAdjust="0"/>
    <p:restoredTop sz="93817" autoAdjust="0"/>
  </p:normalViewPr>
  <p:slideViewPr>
    <p:cSldViewPr>
      <p:cViewPr varScale="1">
        <p:scale>
          <a:sx n="103" d="100"/>
          <a:sy n="103" d="100"/>
        </p:scale>
        <p:origin x="1836" y="108"/>
      </p:cViewPr>
      <p:guideLst>
        <p:guide orient="horz" pos="2880"/>
        <p:guide pos="2160"/>
      </p:guideLst>
    </p:cSldViewPr>
  </p:slideViewPr>
  <p:notesTextViewPr>
    <p:cViewPr>
      <p:scale>
        <a:sx n="100" d="100"/>
        <a:sy n="100" d="100"/>
      </p:scale>
      <p:origin x="0" y="0"/>
    </p:cViewPr>
  </p:notesTextViewPr>
  <p:notesViewPr>
    <p:cSldViewPr>
      <p:cViewPr varScale="1">
        <p:scale>
          <a:sx n="111" d="100"/>
          <a:sy n="111" d="100"/>
        </p:scale>
        <p:origin x="2448"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cottB\Desktop\Monthly%20User%20Login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Chehalis FA Website Visits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Sheet1!$B$4:$B$16</c:f>
              <c:numCache>
                <c:formatCode>mmm\-yy</c:formatCode>
                <c:ptCount val="13"/>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numCache>
            </c:numRef>
          </c:cat>
          <c:val>
            <c:numRef>
              <c:f>Sheet1!$C$4:$C$16</c:f>
              <c:numCache>
                <c:formatCode>General</c:formatCode>
                <c:ptCount val="13"/>
                <c:pt idx="0">
                  <c:v>6794</c:v>
                </c:pt>
                <c:pt idx="1">
                  <c:v>9036</c:v>
                </c:pt>
                <c:pt idx="2">
                  <c:v>7083</c:v>
                </c:pt>
                <c:pt idx="3">
                  <c:v>4495</c:v>
                </c:pt>
                <c:pt idx="4">
                  <c:v>2733</c:v>
                </c:pt>
                <c:pt idx="5">
                  <c:v>3121</c:v>
                </c:pt>
                <c:pt idx="6">
                  <c:v>2540</c:v>
                </c:pt>
                <c:pt idx="7">
                  <c:v>9199</c:v>
                </c:pt>
                <c:pt idx="8">
                  <c:v>5646</c:v>
                </c:pt>
                <c:pt idx="9">
                  <c:v>4693</c:v>
                </c:pt>
                <c:pt idx="10">
                  <c:v>9612</c:v>
                </c:pt>
                <c:pt idx="11">
                  <c:v>4716</c:v>
                </c:pt>
                <c:pt idx="12">
                  <c:v>33745</c:v>
                </c:pt>
              </c:numCache>
            </c:numRef>
          </c:val>
          <c:extLst>
            <c:ext xmlns:c16="http://schemas.microsoft.com/office/drawing/2014/chart" uri="{C3380CC4-5D6E-409C-BE32-E72D297353CC}">
              <c16:uniqueId val="{00000000-1334-44AD-B6B2-C2DF59BEA411}"/>
            </c:ext>
          </c:extLst>
        </c:ser>
        <c:dLbls>
          <c:showLegendKey val="0"/>
          <c:showVal val="0"/>
          <c:showCatName val="0"/>
          <c:showSerName val="0"/>
          <c:showPercent val="0"/>
          <c:showBubbleSize val="0"/>
        </c:dLbls>
        <c:gapWidth val="3"/>
        <c:axId val="182527663"/>
        <c:axId val="182522671"/>
      </c:barChart>
      <c:dateAx>
        <c:axId val="182527663"/>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522671"/>
        <c:crosses val="autoZero"/>
        <c:auto val="1"/>
        <c:lblOffset val="100"/>
        <c:baseTimeUnit val="months"/>
      </c:dateAx>
      <c:valAx>
        <c:axId val="182522671"/>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527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5875">
      <a:solidFill>
        <a:srgbClr val="FF0000"/>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31AA6AA4-A592-41AE-AA85-D32435CA2451}" type="datetimeFigureOut">
              <a:rPr lang="en-US" smtClean="0"/>
              <a:t>6/13/2022</a:t>
            </a:fld>
            <a:endParaRPr lang="en-US" dirty="0"/>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A641C037-A379-479E-B93A-646B1E682DA5}" type="slidenum">
              <a:rPr lang="en-US" smtClean="0"/>
              <a:t>‹#›</a:t>
            </a:fld>
            <a:endParaRPr lang="en-US" dirty="0"/>
          </a:p>
        </p:txBody>
      </p:sp>
    </p:spTree>
    <p:extLst>
      <p:ext uri="{BB962C8B-B14F-4D97-AF65-F5344CB8AC3E}">
        <p14:creationId xmlns:p14="http://schemas.microsoft.com/office/powerpoint/2010/main" val="4059473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2300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233840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677586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227568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41457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835708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6579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953672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80634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530728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545818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854650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905799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597299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023144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75992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211173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January 2022</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CAACA79-E037-482F-9CF6-2DFEB675D340}" type="datetime1">
              <a:rPr lang="en-US" smtClean="0"/>
              <a:t>6/13/2022</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sz="1800" b="1" i="0">
                <a:solidFill>
                  <a:srgbClr val="30303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January 2022</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D9DF4B5-5460-4FDF-9207-8D9A1345F31A}" type="datetime1">
              <a:rPr lang="en-US" smtClean="0"/>
              <a:t>6/13/2022</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January 2022</a:t>
            </a:r>
            <a:endParaRPr lang="en-US"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AF6E364B-5920-4FB5-93C4-71FC1EDE0097}" type="datetime1">
              <a:rPr lang="en-US" smtClean="0"/>
              <a:t>6/13/2022</a:t>
            </a:fld>
            <a:endParaRPr lang="en-US" dirty="0"/>
          </a:p>
        </p:txBody>
      </p:sp>
      <p:sp>
        <p:nvSpPr>
          <p:cNvPr id="7" name="Holder 7"/>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January 2022</a:t>
            </a:r>
            <a:endParaRPr lang="en-US"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24B5D0F8-11C9-4692-A1D2-71A12B0212B2}" type="datetime1">
              <a:rPr lang="en-US" smtClean="0"/>
              <a:t>6/13/2022</a:t>
            </a:fld>
            <a:endParaRPr lang="en-US" dirty="0"/>
          </a:p>
        </p:txBody>
      </p:sp>
      <p:sp>
        <p:nvSpPr>
          <p:cNvPr id="5" name="Holder 5"/>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January 2022</a:t>
            </a:r>
            <a:endParaRPr lang="en-US"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19249CF-5FA7-4053-B9E8-5AAC67B32C34}" type="datetime1">
              <a:rPr lang="en-US" smtClean="0"/>
              <a:t>6/13/2022</a:t>
            </a:fld>
            <a:endParaRPr lang="en-US" dirty="0"/>
          </a:p>
        </p:txBody>
      </p:sp>
      <p:sp>
        <p:nvSpPr>
          <p:cNvPr id="4" name="Holder 4"/>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512887"/>
            <a:ext cx="8458200" cy="87630"/>
          </a:xfrm>
          <a:custGeom>
            <a:avLst/>
            <a:gdLst/>
            <a:ahLst/>
            <a:cxnLst/>
            <a:rect l="l" t="t" r="r" b="b"/>
            <a:pathLst>
              <a:path w="8458200" h="87630">
                <a:moveTo>
                  <a:pt x="0" y="87312"/>
                </a:moveTo>
                <a:lnTo>
                  <a:pt x="8458200" y="87312"/>
                </a:lnTo>
                <a:lnTo>
                  <a:pt x="8458200" y="0"/>
                </a:lnTo>
                <a:lnTo>
                  <a:pt x="0" y="0"/>
                </a:lnTo>
                <a:lnTo>
                  <a:pt x="0" y="87312"/>
                </a:lnTo>
                <a:close/>
              </a:path>
            </a:pathLst>
          </a:custGeom>
          <a:solidFill>
            <a:srgbClr val="000000"/>
          </a:solidFill>
        </p:spPr>
        <p:txBody>
          <a:bodyPr wrap="square" lIns="0" tIns="0" rIns="0" bIns="0" rtlCol="0"/>
          <a:lstStyle/>
          <a:p>
            <a:endParaRPr dirty="0"/>
          </a:p>
        </p:txBody>
      </p:sp>
      <p:sp>
        <p:nvSpPr>
          <p:cNvPr id="17" name="bk object 17"/>
          <p:cNvSpPr/>
          <p:nvPr/>
        </p:nvSpPr>
        <p:spPr>
          <a:xfrm>
            <a:off x="247650" y="0"/>
            <a:ext cx="793750" cy="1841500"/>
          </a:xfrm>
          <a:prstGeom prst="rect">
            <a:avLst/>
          </a:prstGeom>
          <a:blipFill>
            <a:blip r:embed="rId7" cstate="print"/>
            <a:stretch>
              <a:fillRect/>
            </a:stretch>
          </a:blipFill>
        </p:spPr>
        <p:txBody>
          <a:bodyPr wrap="square" lIns="0" tIns="0" rIns="0" bIns="0" rtlCol="0"/>
          <a:lstStyle/>
          <a:p>
            <a:endParaRPr dirty="0"/>
          </a:p>
        </p:txBody>
      </p:sp>
      <p:sp>
        <p:nvSpPr>
          <p:cNvPr id="18" name="bk object 18"/>
          <p:cNvSpPr/>
          <p:nvPr/>
        </p:nvSpPr>
        <p:spPr>
          <a:xfrm>
            <a:off x="7067550" y="6553187"/>
            <a:ext cx="2076450" cy="80010"/>
          </a:xfrm>
          <a:custGeom>
            <a:avLst/>
            <a:gdLst/>
            <a:ahLst/>
            <a:cxnLst/>
            <a:rect l="l" t="t" r="r" b="b"/>
            <a:pathLst>
              <a:path w="2076450" h="80009">
                <a:moveTo>
                  <a:pt x="0" y="79387"/>
                </a:moveTo>
                <a:lnTo>
                  <a:pt x="2076450" y="79387"/>
                </a:lnTo>
                <a:lnTo>
                  <a:pt x="2076450" y="0"/>
                </a:lnTo>
                <a:lnTo>
                  <a:pt x="0" y="0"/>
                </a:lnTo>
                <a:lnTo>
                  <a:pt x="0" y="79387"/>
                </a:lnTo>
                <a:close/>
              </a:path>
            </a:pathLst>
          </a:custGeom>
          <a:solidFill>
            <a:srgbClr val="000000"/>
          </a:solidFill>
        </p:spPr>
        <p:txBody>
          <a:bodyPr wrap="square" lIns="0" tIns="0" rIns="0" bIns="0" rtlCol="0"/>
          <a:lstStyle/>
          <a:p>
            <a:endParaRPr dirty="0"/>
          </a:p>
        </p:txBody>
      </p:sp>
      <p:sp>
        <p:nvSpPr>
          <p:cNvPr id="2" name="Holder 2"/>
          <p:cNvSpPr>
            <a:spLocks noGrp="1"/>
          </p:cNvSpPr>
          <p:nvPr>
            <p:ph type="title"/>
          </p:nvPr>
        </p:nvSpPr>
        <p:spPr>
          <a:xfrm>
            <a:off x="924560" y="870429"/>
            <a:ext cx="7294879" cy="432434"/>
          </a:xfrm>
          <a:prstGeom prst="rect">
            <a:avLst/>
          </a:prstGeom>
        </p:spPr>
        <p:txBody>
          <a:bodyPr wrap="square" lIns="0" tIns="0" rIns="0" bIns="0">
            <a:spAutoFit/>
          </a:bodyPr>
          <a:lstStyle>
            <a:lvl1pPr>
              <a:defRPr sz="3200" b="1" i="0">
                <a:solidFill>
                  <a:srgbClr val="303030"/>
                </a:solidFill>
                <a:latin typeface="Arial Narrow"/>
                <a:cs typeface="Arial Narrow"/>
              </a:defRPr>
            </a:lvl1pPr>
          </a:lstStyle>
          <a:p>
            <a:endParaRPr/>
          </a:p>
        </p:txBody>
      </p:sp>
      <p:sp>
        <p:nvSpPr>
          <p:cNvPr id="3" name="Holder 3"/>
          <p:cNvSpPr>
            <a:spLocks noGrp="1"/>
          </p:cNvSpPr>
          <p:nvPr>
            <p:ph type="body" idx="1"/>
          </p:nvPr>
        </p:nvSpPr>
        <p:spPr>
          <a:xfrm>
            <a:off x="231140" y="1899086"/>
            <a:ext cx="8681719" cy="4319905"/>
          </a:xfrm>
          <a:prstGeom prst="rect">
            <a:avLst/>
          </a:prstGeom>
        </p:spPr>
        <p:txBody>
          <a:bodyPr wrap="square" lIns="0" tIns="0" rIns="0" bIns="0">
            <a:spAutoFit/>
          </a:bodyPr>
          <a:lstStyle>
            <a:lvl1pPr>
              <a:defRPr sz="1800" b="1" i="0">
                <a:solidFill>
                  <a:srgbClr val="303030"/>
                </a:solidFill>
                <a:latin typeface="Arial"/>
                <a:cs typeface="Arial"/>
              </a:defRPr>
            </a:lvl1pPr>
          </a:lstStyle>
          <a:p>
            <a:endParaRPr/>
          </a:p>
        </p:txBody>
      </p:sp>
      <p:sp>
        <p:nvSpPr>
          <p:cNvPr id="4" name="Holder 4"/>
          <p:cNvSpPr>
            <a:spLocks noGrp="1"/>
          </p:cNvSpPr>
          <p:nvPr>
            <p:ph type="ftr" sz="quarter" idx="5"/>
          </p:nvPr>
        </p:nvSpPr>
        <p:spPr>
          <a:xfrm>
            <a:off x="4177409" y="6461546"/>
            <a:ext cx="787400" cy="430887"/>
          </a:xfrm>
          <a:prstGeom prst="rect">
            <a:avLst/>
          </a:prstGeom>
        </p:spPr>
        <p:txBody>
          <a:bodyPr wrap="square" lIns="0" tIns="0" rIns="0" bIns="0">
            <a:spAutoFit/>
          </a:bodyPr>
          <a:lstStyle>
            <a:lvl1pPr>
              <a:defRPr sz="1400" b="0" i="0">
                <a:solidFill>
                  <a:schemeClr val="tx1"/>
                </a:solidFill>
                <a:latin typeface="Arial"/>
                <a:cs typeface="Arial"/>
              </a:defRPr>
            </a:lvl1pPr>
          </a:lstStyle>
          <a:p>
            <a:pPr marL="12700"/>
            <a:r>
              <a:rPr lang="en-US" spc="5" dirty="0"/>
              <a:t>January 2022</a:t>
            </a:r>
            <a:endParaRPr lang="en-US"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367255D2-66F6-458C-A89C-1ACE4306650D}" type="datetime1">
              <a:rPr lang="en-US" smtClean="0"/>
              <a:t>6/13/2022</a:t>
            </a:fld>
            <a:endParaRPr lang="en-US" dirty="0"/>
          </a:p>
        </p:txBody>
      </p:sp>
      <p:sp>
        <p:nvSpPr>
          <p:cNvPr id="6" name="Holder 6"/>
          <p:cNvSpPr>
            <a:spLocks noGrp="1"/>
          </p:cNvSpPr>
          <p:nvPr>
            <p:ph type="sldNum" sz="quarter" idx="7"/>
          </p:nvPr>
        </p:nvSpPr>
        <p:spPr>
          <a:xfrm>
            <a:off x="7990840" y="6349506"/>
            <a:ext cx="167004" cy="152400"/>
          </a:xfrm>
          <a:prstGeom prst="rect">
            <a:avLst/>
          </a:prstGeom>
        </p:spPr>
        <p:txBody>
          <a:bodyPr wrap="square" lIns="0" tIns="0" rIns="0" bIns="0">
            <a:spAutoFit/>
          </a:bodyPr>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scottb@sbgh-partners.com"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3" Type="http://schemas.openxmlformats.org/officeDocument/2006/relationships/image" Target="../media/image33.jpg"/><Relationship Id="rId18" Type="http://schemas.openxmlformats.org/officeDocument/2006/relationships/image" Target="../media/image38.jpg"/><Relationship Id="rId26" Type="http://schemas.openxmlformats.org/officeDocument/2006/relationships/image" Target="../media/image45.jpg"/><Relationship Id="rId3" Type="http://schemas.openxmlformats.org/officeDocument/2006/relationships/image" Target="../media/image23.png"/><Relationship Id="rId21" Type="http://schemas.openxmlformats.org/officeDocument/2006/relationships/image" Target="../media/image41.jpg"/><Relationship Id="rId34" Type="http://schemas.openxmlformats.org/officeDocument/2006/relationships/image" Target="../media/image50.PNG"/><Relationship Id="rId7" Type="http://schemas.openxmlformats.org/officeDocument/2006/relationships/image" Target="../media/image27.jpg"/><Relationship Id="rId12" Type="http://schemas.openxmlformats.org/officeDocument/2006/relationships/image" Target="../media/image32.jpg"/><Relationship Id="rId17" Type="http://schemas.openxmlformats.org/officeDocument/2006/relationships/image" Target="../media/image37.png"/><Relationship Id="rId25" Type="http://schemas.openxmlformats.org/officeDocument/2006/relationships/image" Target="../media/image44.jpg"/><Relationship Id="rId33" Type="http://schemas.openxmlformats.org/officeDocument/2006/relationships/hyperlink" Target="https://chehalisbasinstrategy.com/" TargetMode="External"/><Relationship Id="rId2" Type="http://schemas.openxmlformats.org/officeDocument/2006/relationships/notesSlide" Target="../notesSlides/notesSlide10.xml"/><Relationship Id="rId16" Type="http://schemas.openxmlformats.org/officeDocument/2006/relationships/image" Target="../media/image36.jpg"/><Relationship Id="rId20" Type="http://schemas.openxmlformats.org/officeDocument/2006/relationships/image" Target="../media/image40.png"/><Relationship Id="rId29"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26.jpg"/><Relationship Id="rId11" Type="http://schemas.openxmlformats.org/officeDocument/2006/relationships/image" Target="../media/image31.jpg"/><Relationship Id="rId24" Type="http://schemas.openxmlformats.org/officeDocument/2006/relationships/image" Target="../media/image5.jpg"/><Relationship Id="rId32" Type="http://schemas.openxmlformats.org/officeDocument/2006/relationships/image" Target="../media/image8.svg"/><Relationship Id="rId5" Type="http://schemas.openxmlformats.org/officeDocument/2006/relationships/image" Target="../media/image25.jpg"/><Relationship Id="rId15" Type="http://schemas.openxmlformats.org/officeDocument/2006/relationships/image" Target="../media/image35.jpg"/><Relationship Id="rId23" Type="http://schemas.openxmlformats.org/officeDocument/2006/relationships/image" Target="../media/image43.jpg"/><Relationship Id="rId28" Type="http://schemas.openxmlformats.org/officeDocument/2006/relationships/image" Target="../media/image47.svg"/><Relationship Id="rId10" Type="http://schemas.openxmlformats.org/officeDocument/2006/relationships/image" Target="../media/image30.png"/><Relationship Id="rId19" Type="http://schemas.openxmlformats.org/officeDocument/2006/relationships/image" Target="../media/image39.jpg"/><Relationship Id="rId31" Type="http://schemas.openxmlformats.org/officeDocument/2006/relationships/image" Target="../media/image7.png"/><Relationship Id="rId4" Type="http://schemas.openxmlformats.org/officeDocument/2006/relationships/image" Target="../media/image24.jpg"/><Relationship Id="rId9" Type="http://schemas.openxmlformats.org/officeDocument/2006/relationships/image" Target="../media/image29.png"/><Relationship Id="rId14" Type="http://schemas.openxmlformats.org/officeDocument/2006/relationships/image" Target="../media/image34.jpg"/><Relationship Id="rId22" Type="http://schemas.openxmlformats.org/officeDocument/2006/relationships/image" Target="../media/image42.png"/><Relationship Id="rId27" Type="http://schemas.openxmlformats.org/officeDocument/2006/relationships/image" Target="../media/image46.png"/><Relationship Id="rId30" Type="http://schemas.openxmlformats.org/officeDocument/2006/relationships/image" Target="../media/image49.PNG"/><Relationship Id="rId8"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chehalisbasinstrategy.com/office-of-chehalis-basin/" TargetMode="External"/><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vraines@co.grays-harbor.wa.us" TargetMode="External"/><Relationship Id="rId7" Type="http://schemas.openxmlformats.org/officeDocument/2006/relationships/hyperlink" Target="mailto:bshay@cityofhoquiam.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hyperlink" Target="mailto:scottb@sbgh-partners.com" TargetMode="External"/><Relationship Id="rId4" Type="http://schemas.openxmlformats.org/officeDocument/2006/relationships/hyperlink" Target="mailto:dutch@localaccess.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ezview.wa.gov/site/alias__1492/34490/outreach__education.aspx" TargetMode="External"/><Relationship Id="rId5" Type="http://schemas.openxmlformats.org/officeDocument/2006/relationships/hyperlink" Target="mailto:Cindy.Bradley@ecy.wa.gov" TargetMode="External"/><Relationship Id="rId4" Type="http://schemas.openxmlformats.org/officeDocument/2006/relationships/hyperlink" Target="mailto:megan.sathre@lewiscountywa.gov"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www.chehalisriverflood.com/" TargetMode="External"/><Relationship Id="rId13" Type="http://schemas.openxmlformats.org/officeDocument/2006/relationships/hyperlink" Target="https://www.chehalisriverbasinfczd.com/" TargetMode="External"/><Relationship Id="rId18" Type="http://schemas.openxmlformats.org/officeDocument/2006/relationships/hyperlink" Target="https://chehalisbasinstrategy.com/local-actions-non-dam-alternative/" TargetMode="External"/><Relationship Id="rId3" Type="http://schemas.openxmlformats.org/officeDocument/2006/relationships/image" Target="../media/image5.jpg"/><Relationship Id="rId7" Type="http://schemas.openxmlformats.org/officeDocument/2006/relationships/hyperlink" Target="https://www.ezview.wa.gov/site/alias__1492/34489/local_projects.aspx" TargetMode="External"/><Relationship Id="rId12" Type="http://schemas.openxmlformats.org/officeDocument/2006/relationships/hyperlink" Target="https://chehalisbasinstrategy.com/proposed-project/" TargetMode="External"/><Relationship Id="rId17" Type="http://schemas.openxmlformats.org/officeDocument/2006/relationships/hyperlink" Target="https://chehalisbasinstrategy.com/skookumchuck-dam-study/" TargetMode="External"/><Relationship Id="rId2" Type="http://schemas.openxmlformats.org/officeDocument/2006/relationships/notesSlide" Target="../notesSlides/notesSlide15.xml"/><Relationship Id="rId16" Type="http://schemas.openxmlformats.org/officeDocument/2006/relationships/hyperlink" Target="https://www.youtube.com/watch?app=desktop&amp;v=cKTejUE3WsU" TargetMode="External"/><Relationship Id="rId1" Type="http://schemas.openxmlformats.org/officeDocument/2006/relationships/slideLayout" Target="../slideLayouts/slideLayout2.xml"/><Relationship Id="rId6" Type="http://schemas.openxmlformats.org/officeDocument/2006/relationships/hyperlink" Target="https://www.ezview.wa.gov/site/alias__1962/37068/chehalis_basin_board.aspx" TargetMode="External"/><Relationship Id="rId11" Type="http://schemas.openxmlformats.org/officeDocument/2006/relationships/hyperlink" Target="https://chehalisbasinstrategy.com/cfar/" TargetMode="External"/><Relationship Id="rId5" Type="http://schemas.openxmlformats.org/officeDocument/2006/relationships/hyperlink" Target="https://ecology.wa.gov/About-us/Get-to-know-us/Our-Programs/Office-of-Chehalis-Basin" TargetMode="External"/><Relationship Id="rId15" Type="http://schemas.openxmlformats.org/officeDocument/2006/relationships/hyperlink" Target="https://chehalisbasinstrategy.com/federal-envl-review/" TargetMode="External"/><Relationship Id="rId10" Type="http://schemas.openxmlformats.org/officeDocument/2006/relationships/hyperlink" Target="https://chehalisbasinstrategy.com/asrp/" TargetMode="External"/><Relationship Id="rId19" Type="http://schemas.openxmlformats.org/officeDocument/2006/relationships/hyperlink" Target="https://chehalis.onerain.com/upload/files/6a9bf8e2-f04b-4165-8a9f-ce031d5db6b4.pdf" TargetMode="External"/><Relationship Id="rId4" Type="http://schemas.openxmlformats.org/officeDocument/2006/relationships/hyperlink" Target="http://www.ezview.wa.gov/chehalisfloodauthority" TargetMode="External"/><Relationship Id="rId9" Type="http://schemas.openxmlformats.org/officeDocument/2006/relationships/hyperlink" Target="http://www.chehalisbasinstrategy.com/" TargetMode="External"/><Relationship Id="rId14" Type="http://schemas.openxmlformats.org/officeDocument/2006/relationships/hyperlink" Target="https://chehalisbasinstrategy.com/sepa-proces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jpg"/><Relationship Id="rId10" Type="http://schemas.openxmlformats.org/officeDocument/2006/relationships/image" Target="../media/image5.jpg"/><Relationship Id="rId4" Type="http://schemas.openxmlformats.org/officeDocument/2006/relationships/image" Target="../media/image54.jpg"/><Relationship Id="rId9" Type="http://schemas.openxmlformats.org/officeDocument/2006/relationships/image" Target="../media/image59.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hyperlink" Target="https://chehalisbasinstrategy.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hyperlink" Target="https://www.ezview.wa.gov/Portals/_1492/images/Interlocal%20Agreement%20Among%20Chehalis%20River%20Basin%20Communities%204-17-2017.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jpg"/><Relationship Id="rId7" Type="http://schemas.openxmlformats.org/officeDocument/2006/relationships/hyperlink" Target="http://www.chehalisriverflood.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jp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www.ezview.wa.gov/site/alias__1492/37643/local_resolutions.aspx"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85775" y="1549400"/>
            <a:ext cx="8156575" cy="1689100"/>
          </a:xfrm>
          <a:prstGeom prst="rect">
            <a:avLst/>
          </a:prstGeom>
          <a:blipFill>
            <a:blip r:embed="rId3" cstate="print"/>
            <a:stretch>
              <a:fillRect/>
            </a:stretch>
          </a:blipFill>
        </p:spPr>
        <p:txBody>
          <a:bodyPr wrap="square" lIns="0" tIns="0" rIns="0" bIns="0" rtlCol="0"/>
          <a:lstStyle/>
          <a:p>
            <a:endParaRPr dirty="0"/>
          </a:p>
        </p:txBody>
      </p:sp>
      <p:sp>
        <p:nvSpPr>
          <p:cNvPr id="3" name="object 3"/>
          <p:cNvSpPr/>
          <p:nvPr/>
        </p:nvSpPr>
        <p:spPr>
          <a:xfrm>
            <a:off x="228600" y="3206743"/>
            <a:ext cx="8686800" cy="78105"/>
          </a:xfrm>
          <a:custGeom>
            <a:avLst/>
            <a:gdLst/>
            <a:ahLst/>
            <a:cxnLst/>
            <a:rect l="l" t="t" r="r" b="b"/>
            <a:pathLst>
              <a:path w="8686800" h="78104">
                <a:moveTo>
                  <a:pt x="8647912" y="0"/>
                </a:moveTo>
                <a:lnTo>
                  <a:pt x="34040" y="300"/>
                </a:lnTo>
                <a:lnTo>
                  <a:pt x="2619" y="24839"/>
                </a:lnTo>
                <a:lnTo>
                  <a:pt x="0" y="38900"/>
                </a:lnTo>
                <a:lnTo>
                  <a:pt x="300" y="43756"/>
                </a:lnTo>
                <a:lnTo>
                  <a:pt x="4549" y="57170"/>
                </a:lnTo>
                <a:lnTo>
                  <a:pt x="13055" y="67973"/>
                </a:lnTo>
                <a:lnTo>
                  <a:pt x="24833" y="75178"/>
                </a:lnTo>
                <a:lnTo>
                  <a:pt x="38900" y="77800"/>
                </a:lnTo>
                <a:lnTo>
                  <a:pt x="8656357" y="76867"/>
                </a:lnTo>
                <a:lnTo>
                  <a:pt x="8668448" y="71719"/>
                </a:lnTo>
                <a:lnTo>
                  <a:pt x="8678055" y="62522"/>
                </a:lnTo>
                <a:lnTo>
                  <a:pt x="8684348" y="49794"/>
                </a:lnTo>
                <a:lnTo>
                  <a:pt x="8686500" y="34052"/>
                </a:lnTo>
                <a:lnTo>
                  <a:pt x="8682253" y="20636"/>
                </a:lnTo>
                <a:lnTo>
                  <a:pt x="8673749" y="9830"/>
                </a:lnTo>
                <a:lnTo>
                  <a:pt x="8661974" y="2622"/>
                </a:lnTo>
                <a:lnTo>
                  <a:pt x="8647912" y="0"/>
                </a:lnTo>
                <a:close/>
              </a:path>
            </a:pathLst>
          </a:custGeom>
          <a:solidFill>
            <a:srgbClr val="000000"/>
          </a:solidFill>
        </p:spPr>
        <p:txBody>
          <a:bodyPr wrap="square" lIns="0" tIns="0" rIns="0" bIns="0" rtlCol="0"/>
          <a:lstStyle/>
          <a:p>
            <a:endParaRPr dirty="0"/>
          </a:p>
        </p:txBody>
      </p:sp>
      <p:sp>
        <p:nvSpPr>
          <p:cNvPr id="4" name="object 4"/>
          <p:cNvSpPr/>
          <p:nvPr/>
        </p:nvSpPr>
        <p:spPr>
          <a:xfrm>
            <a:off x="228600" y="1482718"/>
            <a:ext cx="8686800" cy="78105"/>
          </a:xfrm>
          <a:custGeom>
            <a:avLst/>
            <a:gdLst/>
            <a:ahLst/>
            <a:cxnLst/>
            <a:rect l="l" t="t" r="r" b="b"/>
            <a:pathLst>
              <a:path w="8686800" h="78105">
                <a:moveTo>
                  <a:pt x="8647912" y="0"/>
                </a:moveTo>
                <a:lnTo>
                  <a:pt x="34040" y="300"/>
                </a:lnTo>
                <a:lnTo>
                  <a:pt x="2619" y="24839"/>
                </a:lnTo>
                <a:lnTo>
                  <a:pt x="0" y="38900"/>
                </a:lnTo>
                <a:lnTo>
                  <a:pt x="300" y="43756"/>
                </a:lnTo>
                <a:lnTo>
                  <a:pt x="4549" y="57170"/>
                </a:lnTo>
                <a:lnTo>
                  <a:pt x="13055" y="67973"/>
                </a:lnTo>
                <a:lnTo>
                  <a:pt x="24833" y="75178"/>
                </a:lnTo>
                <a:lnTo>
                  <a:pt x="38900" y="77800"/>
                </a:lnTo>
                <a:lnTo>
                  <a:pt x="8656357" y="76867"/>
                </a:lnTo>
                <a:lnTo>
                  <a:pt x="8668448" y="71719"/>
                </a:lnTo>
                <a:lnTo>
                  <a:pt x="8678055" y="62522"/>
                </a:lnTo>
                <a:lnTo>
                  <a:pt x="8684348" y="49794"/>
                </a:lnTo>
                <a:lnTo>
                  <a:pt x="8686500" y="34052"/>
                </a:lnTo>
                <a:lnTo>
                  <a:pt x="8682253" y="20636"/>
                </a:lnTo>
                <a:lnTo>
                  <a:pt x="8673749" y="9830"/>
                </a:lnTo>
                <a:lnTo>
                  <a:pt x="8661974" y="2622"/>
                </a:lnTo>
                <a:lnTo>
                  <a:pt x="8647912" y="0"/>
                </a:lnTo>
                <a:close/>
              </a:path>
            </a:pathLst>
          </a:custGeom>
          <a:solidFill>
            <a:srgbClr val="000000"/>
          </a:solidFill>
        </p:spPr>
        <p:txBody>
          <a:bodyPr wrap="square" lIns="0" tIns="0" rIns="0" bIns="0" rtlCol="0"/>
          <a:lstStyle/>
          <a:p>
            <a:endParaRPr dirty="0"/>
          </a:p>
        </p:txBody>
      </p:sp>
      <p:sp>
        <p:nvSpPr>
          <p:cNvPr id="5" name="object 5"/>
          <p:cNvSpPr/>
          <p:nvPr/>
        </p:nvSpPr>
        <p:spPr>
          <a:xfrm>
            <a:off x="8623300" y="1246657"/>
            <a:ext cx="79375" cy="2235200"/>
          </a:xfrm>
          <a:custGeom>
            <a:avLst/>
            <a:gdLst/>
            <a:ahLst/>
            <a:cxnLst/>
            <a:rect l="l" t="t" r="r" b="b"/>
            <a:pathLst>
              <a:path w="79375" h="2235200">
                <a:moveTo>
                  <a:pt x="33570" y="0"/>
                </a:moveTo>
                <a:lnTo>
                  <a:pt x="20302" y="4578"/>
                </a:lnTo>
                <a:lnTo>
                  <a:pt x="9654" y="13272"/>
                </a:lnTo>
                <a:lnTo>
                  <a:pt x="2571" y="25134"/>
                </a:lnTo>
                <a:lnTo>
                  <a:pt x="0" y="39219"/>
                </a:lnTo>
                <a:lnTo>
                  <a:pt x="468" y="2201161"/>
                </a:lnTo>
                <a:lnTo>
                  <a:pt x="5047" y="2214428"/>
                </a:lnTo>
                <a:lnTo>
                  <a:pt x="13740" y="2225077"/>
                </a:lnTo>
                <a:lnTo>
                  <a:pt x="25603" y="2232160"/>
                </a:lnTo>
                <a:lnTo>
                  <a:pt x="39687" y="2234731"/>
                </a:lnTo>
                <a:lnTo>
                  <a:pt x="45804" y="2234263"/>
                </a:lnTo>
                <a:lnTo>
                  <a:pt x="59072" y="2229684"/>
                </a:lnTo>
                <a:lnTo>
                  <a:pt x="69720" y="2220990"/>
                </a:lnTo>
                <a:lnTo>
                  <a:pt x="76803" y="2209128"/>
                </a:lnTo>
                <a:lnTo>
                  <a:pt x="79375" y="2195044"/>
                </a:lnTo>
                <a:lnTo>
                  <a:pt x="77939" y="28708"/>
                </a:lnTo>
                <a:lnTo>
                  <a:pt x="72292" y="17077"/>
                </a:lnTo>
                <a:lnTo>
                  <a:pt x="62742" y="7905"/>
                </a:lnTo>
                <a:lnTo>
                  <a:pt x="49699" y="1957"/>
                </a:lnTo>
                <a:lnTo>
                  <a:pt x="33570" y="0"/>
                </a:lnTo>
                <a:close/>
              </a:path>
            </a:pathLst>
          </a:custGeom>
          <a:solidFill>
            <a:srgbClr val="000000"/>
          </a:solidFill>
        </p:spPr>
        <p:txBody>
          <a:bodyPr wrap="square" lIns="0" tIns="0" rIns="0" bIns="0" rtlCol="0"/>
          <a:lstStyle/>
          <a:p>
            <a:endParaRPr dirty="0"/>
          </a:p>
        </p:txBody>
      </p:sp>
      <p:sp>
        <p:nvSpPr>
          <p:cNvPr id="6" name="object 6"/>
          <p:cNvSpPr/>
          <p:nvPr/>
        </p:nvSpPr>
        <p:spPr>
          <a:xfrm>
            <a:off x="434975" y="1252833"/>
            <a:ext cx="78105" cy="2235200"/>
          </a:xfrm>
          <a:custGeom>
            <a:avLst/>
            <a:gdLst/>
            <a:ahLst/>
            <a:cxnLst/>
            <a:rect l="l" t="t" r="r" b="b"/>
            <a:pathLst>
              <a:path w="78104" h="2235200">
                <a:moveTo>
                  <a:pt x="34040" y="0"/>
                </a:moveTo>
                <a:lnTo>
                  <a:pt x="20624" y="4251"/>
                </a:lnTo>
                <a:lnTo>
                  <a:pt x="9822" y="12760"/>
                </a:lnTo>
                <a:lnTo>
                  <a:pt x="2619" y="24538"/>
                </a:lnTo>
                <a:lnTo>
                  <a:pt x="0" y="38599"/>
                </a:lnTo>
                <a:lnTo>
                  <a:pt x="930" y="2204449"/>
                </a:lnTo>
                <a:lnTo>
                  <a:pt x="6074" y="2216543"/>
                </a:lnTo>
                <a:lnTo>
                  <a:pt x="15267" y="2226152"/>
                </a:lnTo>
                <a:lnTo>
                  <a:pt x="27994" y="2232447"/>
                </a:lnTo>
                <a:lnTo>
                  <a:pt x="43737" y="2234601"/>
                </a:lnTo>
                <a:lnTo>
                  <a:pt x="57155" y="2230356"/>
                </a:lnTo>
                <a:lnTo>
                  <a:pt x="67960" y="2221852"/>
                </a:lnTo>
                <a:lnTo>
                  <a:pt x="75166" y="2210075"/>
                </a:lnTo>
                <a:lnTo>
                  <a:pt x="77787" y="2196012"/>
                </a:lnTo>
                <a:lnTo>
                  <a:pt x="76853" y="30146"/>
                </a:lnTo>
                <a:lnTo>
                  <a:pt x="71706" y="18054"/>
                </a:lnTo>
                <a:lnTo>
                  <a:pt x="62511" y="8447"/>
                </a:lnTo>
                <a:lnTo>
                  <a:pt x="49784" y="2152"/>
                </a:lnTo>
                <a:lnTo>
                  <a:pt x="34040" y="0"/>
                </a:lnTo>
                <a:close/>
              </a:path>
            </a:pathLst>
          </a:custGeom>
          <a:solidFill>
            <a:srgbClr val="000000"/>
          </a:solidFill>
        </p:spPr>
        <p:txBody>
          <a:bodyPr wrap="square" lIns="0" tIns="0" rIns="0" bIns="0" rtlCol="0"/>
          <a:lstStyle/>
          <a:p>
            <a:endParaRPr dirty="0"/>
          </a:p>
        </p:txBody>
      </p:sp>
      <p:sp>
        <p:nvSpPr>
          <p:cNvPr id="7" name="object 7"/>
          <p:cNvSpPr/>
          <p:nvPr/>
        </p:nvSpPr>
        <p:spPr>
          <a:xfrm>
            <a:off x="2830512" y="5511642"/>
            <a:ext cx="3481704" cy="78105"/>
          </a:xfrm>
          <a:custGeom>
            <a:avLst/>
            <a:gdLst/>
            <a:ahLst/>
            <a:cxnLst/>
            <a:rect l="l" t="t" r="r" b="b"/>
            <a:pathLst>
              <a:path w="3481704" h="78104">
                <a:moveTo>
                  <a:pt x="3442500" y="0"/>
                </a:moveTo>
                <a:lnTo>
                  <a:pt x="34040" y="300"/>
                </a:lnTo>
                <a:lnTo>
                  <a:pt x="2619" y="24839"/>
                </a:lnTo>
                <a:lnTo>
                  <a:pt x="0" y="38900"/>
                </a:lnTo>
                <a:lnTo>
                  <a:pt x="299" y="43747"/>
                </a:lnTo>
                <a:lnTo>
                  <a:pt x="4546" y="57161"/>
                </a:lnTo>
                <a:lnTo>
                  <a:pt x="13052" y="67963"/>
                </a:lnTo>
                <a:lnTo>
                  <a:pt x="24831" y="75167"/>
                </a:lnTo>
                <a:lnTo>
                  <a:pt x="38900" y="77787"/>
                </a:lnTo>
                <a:lnTo>
                  <a:pt x="3447346" y="77499"/>
                </a:lnTo>
                <a:lnTo>
                  <a:pt x="3460762" y="73248"/>
                </a:lnTo>
                <a:lnTo>
                  <a:pt x="3471564" y="64739"/>
                </a:lnTo>
                <a:lnTo>
                  <a:pt x="3478767" y="52961"/>
                </a:lnTo>
                <a:lnTo>
                  <a:pt x="3481387" y="38900"/>
                </a:lnTo>
                <a:lnTo>
                  <a:pt x="3481088" y="34052"/>
                </a:lnTo>
                <a:lnTo>
                  <a:pt x="3476841" y="20636"/>
                </a:lnTo>
                <a:lnTo>
                  <a:pt x="3468337" y="9830"/>
                </a:lnTo>
                <a:lnTo>
                  <a:pt x="3456561" y="2622"/>
                </a:lnTo>
                <a:lnTo>
                  <a:pt x="3442500" y="0"/>
                </a:lnTo>
                <a:close/>
              </a:path>
            </a:pathLst>
          </a:custGeom>
          <a:solidFill>
            <a:srgbClr val="000000"/>
          </a:solidFill>
        </p:spPr>
        <p:txBody>
          <a:bodyPr wrap="square" lIns="0" tIns="0" rIns="0" bIns="0" rtlCol="0"/>
          <a:lstStyle/>
          <a:p>
            <a:endParaRPr dirty="0"/>
          </a:p>
        </p:txBody>
      </p:sp>
      <p:sp>
        <p:nvSpPr>
          <p:cNvPr id="8" name="object 8"/>
          <p:cNvSpPr/>
          <p:nvPr/>
        </p:nvSpPr>
        <p:spPr>
          <a:xfrm>
            <a:off x="4095750" y="5462588"/>
            <a:ext cx="949325" cy="176212"/>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685800" y="1752600"/>
            <a:ext cx="7772400" cy="1143000"/>
          </a:xfrm>
          <a:prstGeom prst="rect">
            <a:avLst/>
          </a:prstGeom>
          <a:blipFill>
            <a:blip r:embed="rId5" cstate="print"/>
            <a:stretch>
              <a:fillRect/>
            </a:stretch>
          </a:blipFill>
        </p:spPr>
        <p:txBody>
          <a:bodyPr wrap="square" lIns="0" tIns="0" rIns="0" bIns="0" rtlCol="0"/>
          <a:lstStyle/>
          <a:p>
            <a:endParaRPr dirty="0"/>
          </a:p>
        </p:txBody>
      </p:sp>
      <p:sp>
        <p:nvSpPr>
          <p:cNvPr id="10" name="object 10"/>
          <p:cNvSpPr txBox="1"/>
          <p:nvPr/>
        </p:nvSpPr>
        <p:spPr>
          <a:xfrm>
            <a:off x="485775" y="2133331"/>
            <a:ext cx="8145145" cy="492443"/>
          </a:xfrm>
          <a:prstGeom prst="rect">
            <a:avLst/>
          </a:prstGeom>
        </p:spPr>
        <p:txBody>
          <a:bodyPr vert="horz" wrap="square" lIns="0" tIns="0" rIns="0" bIns="0" rtlCol="0">
            <a:spAutoFit/>
          </a:bodyPr>
          <a:lstStyle/>
          <a:p>
            <a:pPr marL="12700" algn="ctr">
              <a:lnSpc>
                <a:spcPct val="100000"/>
              </a:lnSpc>
            </a:pPr>
            <a:r>
              <a:rPr sz="3200" b="1" spc="-5" dirty="0">
                <a:solidFill>
                  <a:srgbClr val="FF7C80"/>
                </a:solidFill>
                <a:latin typeface="Arial Narrow"/>
                <a:cs typeface="Arial Narrow"/>
              </a:rPr>
              <a:t>C</a:t>
            </a:r>
            <a:r>
              <a:rPr sz="3200" b="1" dirty="0">
                <a:solidFill>
                  <a:srgbClr val="FF7C80"/>
                </a:solidFill>
                <a:latin typeface="Arial Narrow"/>
                <a:cs typeface="Arial Narrow"/>
              </a:rPr>
              <a:t>hehalis</a:t>
            </a:r>
            <a:r>
              <a:rPr sz="3200" b="1" spc="-35" dirty="0">
                <a:solidFill>
                  <a:srgbClr val="FF7C80"/>
                </a:solidFill>
                <a:latin typeface="Arial Narrow"/>
                <a:cs typeface="Arial Narrow"/>
              </a:rPr>
              <a:t> </a:t>
            </a:r>
            <a:r>
              <a:rPr sz="3200" b="1" spc="-5" dirty="0">
                <a:solidFill>
                  <a:srgbClr val="FF7C80"/>
                </a:solidFill>
                <a:latin typeface="Arial Narrow"/>
                <a:cs typeface="Arial Narrow"/>
              </a:rPr>
              <a:t>R</a:t>
            </a:r>
            <a:r>
              <a:rPr sz="3200" b="1" dirty="0">
                <a:solidFill>
                  <a:srgbClr val="FF7C80"/>
                </a:solidFill>
                <a:latin typeface="Arial Narrow"/>
                <a:cs typeface="Arial Narrow"/>
              </a:rPr>
              <a:t>iver</a:t>
            </a:r>
            <a:r>
              <a:rPr sz="3200" b="1" spc="-15" dirty="0">
                <a:solidFill>
                  <a:srgbClr val="FF7C80"/>
                </a:solidFill>
                <a:latin typeface="Arial Narrow"/>
                <a:cs typeface="Arial Narrow"/>
              </a:rPr>
              <a:t> </a:t>
            </a:r>
            <a:r>
              <a:rPr sz="3200" b="1" spc="-5" dirty="0">
                <a:solidFill>
                  <a:srgbClr val="FF7C80"/>
                </a:solidFill>
                <a:latin typeface="Arial Narrow"/>
                <a:cs typeface="Arial Narrow"/>
              </a:rPr>
              <a:t>B</a:t>
            </a:r>
            <a:r>
              <a:rPr sz="3200" b="1" dirty="0">
                <a:solidFill>
                  <a:srgbClr val="FF7C80"/>
                </a:solidFill>
                <a:latin typeface="Arial Narrow"/>
                <a:cs typeface="Arial Narrow"/>
              </a:rPr>
              <a:t>asin</a:t>
            </a:r>
            <a:r>
              <a:rPr lang="en-US" sz="3200" b="1" dirty="0">
                <a:solidFill>
                  <a:srgbClr val="FF7C80"/>
                </a:solidFill>
                <a:latin typeface="Arial Narrow"/>
                <a:cs typeface="Arial Narrow"/>
              </a:rPr>
              <a:t> Flood Authority</a:t>
            </a:r>
            <a:endParaRPr sz="3200" dirty="0">
              <a:latin typeface="Arial Narrow"/>
              <a:cs typeface="Arial Narrow"/>
            </a:endParaRPr>
          </a:p>
        </p:txBody>
      </p:sp>
      <p:sp>
        <p:nvSpPr>
          <p:cNvPr id="11" name="object 11"/>
          <p:cNvSpPr txBox="1"/>
          <p:nvPr/>
        </p:nvSpPr>
        <p:spPr>
          <a:xfrm>
            <a:off x="485775" y="3485570"/>
            <a:ext cx="8177212" cy="1828834"/>
          </a:xfrm>
          <a:prstGeom prst="rect">
            <a:avLst/>
          </a:prstGeom>
        </p:spPr>
        <p:txBody>
          <a:bodyPr vert="horz" wrap="square" lIns="0" tIns="0" rIns="0" bIns="0" rtlCol="0">
            <a:spAutoFit/>
          </a:bodyPr>
          <a:lstStyle/>
          <a:p>
            <a:pPr marL="12700" marR="5080" indent="-12700" algn="ctr">
              <a:lnSpc>
                <a:spcPct val="135000"/>
              </a:lnSpc>
            </a:pPr>
            <a:r>
              <a:rPr sz="1800" b="1" i="1" spc="-5" dirty="0">
                <a:solidFill>
                  <a:srgbClr val="303030"/>
                </a:solidFill>
                <a:latin typeface="Arial"/>
                <a:cs typeface="Arial"/>
              </a:rPr>
              <a:t>Re</a:t>
            </a:r>
            <a:r>
              <a:rPr sz="1800" b="1" i="1" dirty="0">
                <a:solidFill>
                  <a:srgbClr val="303030"/>
                </a:solidFill>
                <a:latin typeface="Arial"/>
                <a:cs typeface="Arial"/>
              </a:rPr>
              <a:t>du</a:t>
            </a:r>
            <a:r>
              <a:rPr sz="1800" b="1" i="1" spc="-5" dirty="0">
                <a:solidFill>
                  <a:srgbClr val="303030"/>
                </a:solidFill>
                <a:latin typeface="Arial"/>
                <a:cs typeface="Arial"/>
              </a:rPr>
              <a:t>c</a:t>
            </a:r>
            <a:r>
              <a:rPr sz="1800" b="1" i="1" dirty="0">
                <a:solidFill>
                  <a:srgbClr val="303030"/>
                </a:solidFill>
                <a:latin typeface="Arial"/>
                <a:cs typeface="Arial"/>
              </a:rPr>
              <a:t>ing</a:t>
            </a:r>
            <a:r>
              <a:rPr sz="1800" b="1" i="1" spc="-5" dirty="0">
                <a:solidFill>
                  <a:srgbClr val="303030"/>
                </a:solidFill>
                <a:latin typeface="Arial"/>
                <a:cs typeface="Arial"/>
              </a:rPr>
              <a:t> </a:t>
            </a:r>
            <a:r>
              <a:rPr sz="1800" b="1" i="1" dirty="0">
                <a:solidFill>
                  <a:srgbClr val="303030"/>
                </a:solidFill>
                <a:latin typeface="Arial"/>
                <a:cs typeface="Arial"/>
              </a:rPr>
              <a:t>Flood</a:t>
            </a:r>
            <a:r>
              <a:rPr sz="1800" b="1" i="1" spc="-20" dirty="0">
                <a:solidFill>
                  <a:srgbClr val="303030"/>
                </a:solidFill>
                <a:latin typeface="Arial"/>
                <a:cs typeface="Arial"/>
              </a:rPr>
              <a:t> </a:t>
            </a:r>
            <a:r>
              <a:rPr sz="1800" b="1" i="1" spc="-5" dirty="0">
                <a:solidFill>
                  <a:srgbClr val="303030"/>
                </a:solidFill>
                <a:latin typeface="Arial"/>
                <a:cs typeface="Arial"/>
              </a:rPr>
              <a:t>Dama</a:t>
            </a:r>
            <a:r>
              <a:rPr sz="1800" b="1" i="1" dirty="0">
                <a:solidFill>
                  <a:srgbClr val="303030"/>
                </a:solidFill>
                <a:latin typeface="Arial"/>
                <a:cs typeface="Arial"/>
              </a:rPr>
              <a:t>ge</a:t>
            </a:r>
            <a:r>
              <a:rPr sz="1800" b="1" i="1" spc="10" dirty="0">
                <a:solidFill>
                  <a:srgbClr val="303030"/>
                </a:solidFill>
                <a:latin typeface="Arial"/>
                <a:cs typeface="Arial"/>
              </a:rPr>
              <a:t> </a:t>
            </a:r>
            <a:r>
              <a:rPr sz="1800" b="1" i="1" u="sng" spc="-5" dirty="0">
                <a:solidFill>
                  <a:srgbClr val="303030"/>
                </a:solidFill>
                <a:latin typeface="Arial"/>
                <a:cs typeface="Arial"/>
              </a:rPr>
              <a:t>a</a:t>
            </a:r>
            <a:r>
              <a:rPr sz="1800" b="1" i="1" u="sng" dirty="0">
                <a:solidFill>
                  <a:srgbClr val="303030"/>
                </a:solidFill>
                <a:latin typeface="Arial"/>
                <a:cs typeface="Arial"/>
              </a:rPr>
              <a:t>nd</a:t>
            </a:r>
            <a:endParaRPr lang="en-US" sz="1800" b="1" i="1" u="sng" dirty="0">
              <a:solidFill>
                <a:srgbClr val="303030"/>
              </a:solidFill>
              <a:latin typeface="Arial"/>
              <a:cs typeface="Arial"/>
            </a:endParaRPr>
          </a:p>
          <a:p>
            <a:pPr marL="12700" marR="5080" indent="-12700" algn="ctr">
              <a:lnSpc>
                <a:spcPct val="135000"/>
              </a:lnSpc>
            </a:pPr>
            <a:r>
              <a:rPr lang="en-US" b="1" i="1" spc="-5" dirty="0">
                <a:solidFill>
                  <a:srgbClr val="303030"/>
                </a:solidFill>
                <a:latin typeface="Arial"/>
                <a:cs typeface="Arial"/>
              </a:rPr>
              <a:t>Restoring </a:t>
            </a:r>
            <a:r>
              <a:rPr sz="1800" b="1" i="1" spc="-5" dirty="0">
                <a:solidFill>
                  <a:srgbClr val="303030"/>
                </a:solidFill>
                <a:latin typeface="Arial"/>
                <a:cs typeface="Arial"/>
              </a:rPr>
              <a:t>A</a:t>
            </a:r>
            <a:r>
              <a:rPr sz="1800" b="1" i="1" dirty="0">
                <a:solidFill>
                  <a:srgbClr val="303030"/>
                </a:solidFill>
                <a:latin typeface="Arial"/>
                <a:cs typeface="Arial"/>
              </a:rPr>
              <a:t>qu</a:t>
            </a:r>
            <a:r>
              <a:rPr sz="1800" b="1" i="1" spc="-10" dirty="0">
                <a:solidFill>
                  <a:srgbClr val="303030"/>
                </a:solidFill>
                <a:latin typeface="Arial"/>
                <a:cs typeface="Arial"/>
              </a:rPr>
              <a:t>a</a:t>
            </a:r>
            <a:r>
              <a:rPr sz="1800" b="1" i="1" dirty="0">
                <a:solidFill>
                  <a:srgbClr val="303030"/>
                </a:solidFill>
                <a:latin typeface="Arial"/>
                <a:cs typeface="Arial"/>
              </a:rPr>
              <a:t>tic</a:t>
            </a:r>
            <a:r>
              <a:rPr sz="1800" b="1" i="1" spc="-5" dirty="0">
                <a:solidFill>
                  <a:srgbClr val="303030"/>
                </a:solidFill>
                <a:latin typeface="Arial"/>
                <a:cs typeface="Arial"/>
              </a:rPr>
              <a:t> S</a:t>
            </a:r>
            <a:r>
              <a:rPr sz="1800" b="1" i="1" dirty="0">
                <a:solidFill>
                  <a:srgbClr val="303030"/>
                </a:solidFill>
                <a:latin typeface="Arial"/>
                <a:cs typeface="Arial"/>
              </a:rPr>
              <a:t>p</a:t>
            </a:r>
            <a:r>
              <a:rPr sz="1800" b="1" i="1" spc="-10" dirty="0">
                <a:solidFill>
                  <a:srgbClr val="303030"/>
                </a:solidFill>
                <a:latin typeface="Arial"/>
                <a:cs typeface="Arial"/>
              </a:rPr>
              <a:t>ec</a:t>
            </a:r>
            <a:r>
              <a:rPr sz="1800" b="1" i="1" dirty="0">
                <a:solidFill>
                  <a:srgbClr val="303030"/>
                </a:solidFill>
                <a:latin typeface="Arial"/>
                <a:cs typeface="Arial"/>
              </a:rPr>
              <a:t>i</a:t>
            </a:r>
            <a:r>
              <a:rPr sz="1800" b="1" i="1" spc="-10" dirty="0">
                <a:solidFill>
                  <a:srgbClr val="303030"/>
                </a:solidFill>
                <a:latin typeface="Arial"/>
                <a:cs typeface="Arial"/>
              </a:rPr>
              <a:t>e</a:t>
            </a:r>
            <a:r>
              <a:rPr sz="1800" b="1" i="1" dirty="0">
                <a:solidFill>
                  <a:srgbClr val="303030"/>
                </a:solidFill>
                <a:latin typeface="Arial"/>
                <a:cs typeface="Arial"/>
              </a:rPr>
              <a:t>s</a:t>
            </a:r>
            <a:endParaRPr lang="en-US" b="1" i="1" spc="-5" dirty="0">
              <a:solidFill>
                <a:srgbClr val="303030"/>
              </a:solidFill>
              <a:latin typeface="Arial"/>
              <a:cs typeface="Arial"/>
            </a:endParaRPr>
          </a:p>
          <a:p>
            <a:pPr marL="12700" marR="5080" indent="-12700" algn="ctr">
              <a:lnSpc>
                <a:spcPct val="135000"/>
              </a:lnSpc>
            </a:pPr>
            <a:endParaRPr lang="en-US" b="1" spc="-10" dirty="0">
              <a:solidFill>
                <a:srgbClr val="303030"/>
              </a:solidFill>
              <a:latin typeface="Arial"/>
              <a:cs typeface="Arial"/>
            </a:endParaRPr>
          </a:p>
          <a:p>
            <a:pPr marL="12700" marR="5080" indent="-12700" algn="ctr">
              <a:lnSpc>
                <a:spcPct val="135000"/>
              </a:lnSpc>
            </a:pPr>
            <a:r>
              <a:rPr lang="en-US" b="1" spc="-10" dirty="0">
                <a:solidFill>
                  <a:srgbClr val="303030"/>
                </a:solidFill>
                <a:latin typeface="Arial"/>
                <a:cs typeface="Arial"/>
              </a:rPr>
              <a:t>City of Hoquiam</a:t>
            </a:r>
          </a:p>
          <a:p>
            <a:pPr marL="12700" marR="5080" indent="-12700" algn="ctr">
              <a:lnSpc>
                <a:spcPct val="135000"/>
              </a:lnSpc>
            </a:pPr>
            <a:r>
              <a:rPr lang="en-US" b="1" spc="-10" dirty="0">
                <a:solidFill>
                  <a:srgbClr val="303030"/>
                </a:solidFill>
                <a:latin typeface="Arial"/>
                <a:cs typeface="Arial"/>
              </a:rPr>
              <a:t>June 13, 2022</a:t>
            </a:r>
          </a:p>
        </p:txBody>
      </p:sp>
      <p:sp>
        <p:nvSpPr>
          <p:cNvPr id="13" name="Slide Number Placeholder 12">
            <a:extLst>
              <a:ext uri="{FF2B5EF4-FFF2-40B4-BE49-F238E27FC236}">
                <a16:creationId xmlns:a16="http://schemas.microsoft.com/office/drawing/2014/main" id="{287AFBC9-1515-45B8-8AE0-8E83C946D242}"/>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a:t>
            </a:fld>
            <a:r>
              <a:rPr lang="en-US" spc="-5" dirty="0"/>
              <a:t> of 14</a:t>
            </a:r>
          </a:p>
        </p:txBody>
      </p:sp>
      <p:sp>
        <p:nvSpPr>
          <p:cNvPr id="14" name="Text Placeholder 9">
            <a:extLst>
              <a:ext uri="{FF2B5EF4-FFF2-40B4-BE49-F238E27FC236}">
                <a16:creationId xmlns:a16="http://schemas.microsoft.com/office/drawing/2014/main" id="{7B759066-99B0-03F2-D044-934D1B06F340}"/>
              </a:ext>
            </a:extLst>
          </p:cNvPr>
          <p:cNvSpPr>
            <a:spLocks noGrp="1"/>
          </p:cNvSpPr>
          <p:nvPr>
            <p:ph type="body" idx="1"/>
          </p:nvPr>
        </p:nvSpPr>
        <p:spPr>
          <a:xfrm>
            <a:off x="-13653" y="5857809"/>
            <a:ext cx="9144000" cy="738664"/>
          </a:xfrm>
          <a:ln>
            <a:noFill/>
          </a:ln>
        </p:spPr>
        <p:txBody>
          <a:bodyPr/>
          <a:lstStyle/>
          <a:p>
            <a:pPr algn="ctr"/>
            <a:r>
              <a:rPr lang="en-US" sz="1600" dirty="0">
                <a:latin typeface="Arial" panose="020B0604020202020204" pitchFamily="34" charset="0"/>
                <a:cs typeface="Arial" panose="020B0604020202020204" pitchFamily="34" charset="0"/>
              </a:rPr>
              <a:t>Scott Boettcher</a:t>
            </a:r>
          </a:p>
          <a:p>
            <a:pPr algn="ctr"/>
            <a:r>
              <a:rPr lang="en-US" sz="1600" b="0" dirty="0">
                <a:latin typeface="Arial" panose="020B0604020202020204" pitchFamily="34" charset="0"/>
                <a:cs typeface="Arial" panose="020B0604020202020204" pitchFamily="34" charset="0"/>
              </a:rPr>
              <a:t>Staff, Chehalis River Basin Flood Authority</a:t>
            </a:r>
          </a:p>
          <a:p>
            <a:pPr algn="ctr"/>
            <a:r>
              <a:rPr lang="en-US" sz="1600" b="0" dirty="0">
                <a:latin typeface="Arial" panose="020B0604020202020204" pitchFamily="34" charset="0"/>
                <a:cs typeface="Arial" panose="020B0604020202020204" pitchFamily="34" charset="0"/>
              </a:rPr>
              <a:t>360/480-6600</a:t>
            </a:r>
            <a:r>
              <a:rPr lang="en-US" sz="1600" b="0" dirty="0">
                <a:latin typeface="Arial" panose="020B0604020202020204" pitchFamily="34" charset="0"/>
                <a:cs typeface="Arial" panose="020B0604020202020204" pitchFamily="34" charset="0"/>
                <a:sym typeface="Symbol" panose="05050102010706020507" pitchFamily="18" charset="2"/>
              </a:rPr>
              <a:t></a:t>
            </a:r>
            <a:r>
              <a:rPr lang="en-US" sz="1600" b="0" dirty="0">
                <a:latin typeface="Arial" panose="020B0604020202020204" pitchFamily="34" charset="0"/>
                <a:cs typeface="Arial" panose="020B0604020202020204" pitchFamily="34" charset="0"/>
                <a:hlinkClick r:id="rId6"/>
              </a:rPr>
              <a:t>scottb@sbgh-partners.com</a:t>
            </a:r>
            <a:endParaRPr lang="en-US" sz="160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54620" y="5715000"/>
            <a:ext cx="914399" cy="914399"/>
          </a:xfrm>
          <a:prstGeom prst="rect">
            <a:avLst/>
          </a:prstGeom>
          <a:blipFill>
            <a:blip r:embed="rId3" cstate="print"/>
            <a:stretch>
              <a:fillRect/>
            </a:stretch>
          </a:blipFill>
        </p:spPr>
        <p:txBody>
          <a:bodyPr wrap="square" lIns="0" tIns="0" rIns="0" bIns="0" rtlCol="0"/>
          <a:lstStyle/>
          <a:p>
            <a:endParaRPr dirty="0"/>
          </a:p>
        </p:txBody>
      </p:sp>
      <p:sp>
        <p:nvSpPr>
          <p:cNvPr id="3" name="object 3"/>
          <p:cNvSpPr txBox="1"/>
          <p:nvPr/>
        </p:nvSpPr>
        <p:spPr>
          <a:xfrm>
            <a:off x="1174114" y="870429"/>
            <a:ext cx="4584065"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Chehalis Basin Strategy</a:t>
            </a:r>
            <a:endParaRPr sz="3200" dirty="0">
              <a:latin typeface="Arial Narrow"/>
              <a:cs typeface="Arial Narrow"/>
            </a:endParaRPr>
          </a:p>
        </p:txBody>
      </p:sp>
      <p:sp>
        <p:nvSpPr>
          <p:cNvPr id="4" name="object 4"/>
          <p:cNvSpPr/>
          <p:nvPr/>
        </p:nvSpPr>
        <p:spPr>
          <a:xfrm>
            <a:off x="619125" y="2948939"/>
            <a:ext cx="1385392" cy="548639"/>
          </a:xfrm>
          <a:prstGeom prst="rect">
            <a:avLst/>
          </a:prstGeom>
          <a:blipFill>
            <a:blip r:embed="rId4" cstate="print"/>
            <a:stretch>
              <a:fillRect/>
            </a:stretch>
          </a:blipFill>
        </p:spPr>
        <p:txBody>
          <a:bodyPr wrap="square" lIns="0" tIns="0" rIns="0" bIns="0" rtlCol="0"/>
          <a:lstStyle/>
          <a:p>
            <a:endParaRPr dirty="0"/>
          </a:p>
        </p:txBody>
      </p:sp>
      <p:sp>
        <p:nvSpPr>
          <p:cNvPr id="5" name="object 5"/>
          <p:cNvSpPr/>
          <p:nvPr/>
        </p:nvSpPr>
        <p:spPr>
          <a:xfrm>
            <a:off x="4283456" y="6294120"/>
            <a:ext cx="1671318" cy="228599"/>
          </a:xfrm>
          <a:prstGeom prst="rect">
            <a:avLst/>
          </a:prstGeom>
          <a:blipFill>
            <a:blip r:embed="rId5" cstate="print"/>
            <a:stretch>
              <a:fillRect/>
            </a:stretch>
          </a:blipFill>
        </p:spPr>
        <p:txBody>
          <a:bodyPr wrap="square" lIns="0" tIns="0" rIns="0" bIns="0" rtlCol="0"/>
          <a:lstStyle/>
          <a:p>
            <a:endParaRPr dirty="0"/>
          </a:p>
        </p:txBody>
      </p:sp>
      <p:sp>
        <p:nvSpPr>
          <p:cNvPr id="6" name="object 6"/>
          <p:cNvSpPr/>
          <p:nvPr/>
        </p:nvSpPr>
        <p:spPr>
          <a:xfrm>
            <a:off x="2219325" y="2873447"/>
            <a:ext cx="1285875" cy="548640"/>
          </a:xfrm>
          <a:prstGeom prst="rect">
            <a:avLst/>
          </a:prstGeom>
          <a:blipFill>
            <a:blip r:embed="rId6" cstate="print"/>
            <a:stretch>
              <a:fillRect/>
            </a:stretch>
          </a:blipFill>
        </p:spPr>
        <p:txBody>
          <a:bodyPr wrap="square" lIns="0" tIns="0" rIns="0" bIns="0" rtlCol="0"/>
          <a:lstStyle/>
          <a:p>
            <a:endParaRPr dirty="0"/>
          </a:p>
        </p:txBody>
      </p:sp>
      <p:sp>
        <p:nvSpPr>
          <p:cNvPr id="7" name="object 7"/>
          <p:cNvSpPr/>
          <p:nvPr/>
        </p:nvSpPr>
        <p:spPr>
          <a:xfrm>
            <a:off x="2413425" y="3698711"/>
            <a:ext cx="897667" cy="914397"/>
          </a:xfrm>
          <a:prstGeom prst="rect">
            <a:avLst/>
          </a:prstGeom>
          <a:blipFill>
            <a:blip r:embed="rId7" cstate="print"/>
            <a:stretch>
              <a:fillRect/>
            </a:stretch>
          </a:blipFill>
        </p:spPr>
        <p:txBody>
          <a:bodyPr wrap="square" lIns="0" tIns="0" rIns="0" bIns="0" rtlCol="0"/>
          <a:lstStyle/>
          <a:p>
            <a:endParaRPr dirty="0"/>
          </a:p>
        </p:txBody>
      </p:sp>
      <p:sp>
        <p:nvSpPr>
          <p:cNvPr id="8" name="object 8"/>
          <p:cNvSpPr/>
          <p:nvPr/>
        </p:nvSpPr>
        <p:spPr>
          <a:xfrm>
            <a:off x="847305" y="3627120"/>
            <a:ext cx="929039" cy="914399"/>
          </a:xfrm>
          <a:prstGeom prst="rect">
            <a:avLst/>
          </a:prstGeom>
          <a:blipFill>
            <a:blip r:embed="rId8" cstate="print"/>
            <a:stretch>
              <a:fillRect/>
            </a:stretch>
          </a:blipFill>
        </p:spPr>
        <p:txBody>
          <a:bodyPr wrap="square" lIns="0" tIns="0" rIns="0" bIns="0" rtlCol="0"/>
          <a:lstStyle/>
          <a:p>
            <a:endParaRPr dirty="0"/>
          </a:p>
        </p:txBody>
      </p:sp>
      <p:sp>
        <p:nvSpPr>
          <p:cNvPr id="9" name="object 9"/>
          <p:cNvSpPr/>
          <p:nvPr/>
        </p:nvSpPr>
        <p:spPr>
          <a:xfrm>
            <a:off x="6730574" y="3668779"/>
            <a:ext cx="2061400" cy="457199"/>
          </a:xfrm>
          <a:prstGeom prst="rect">
            <a:avLst/>
          </a:prstGeom>
          <a:blipFill>
            <a:blip r:embed="rId9" cstate="print"/>
            <a:stretch>
              <a:fillRect/>
            </a:stretch>
          </a:blipFill>
        </p:spPr>
        <p:txBody>
          <a:bodyPr wrap="square" lIns="0" tIns="0" rIns="0" bIns="0" rtlCol="0"/>
          <a:lstStyle/>
          <a:p>
            <a:endParaRPr dirty="0"/>
          </a:p>
        </p:txBody>
      </p:sp>
      <p:sp>
        <p:nvSpPr>
          <p:cNvPr id="10" name="object 10"/>
          <p:cNvSpPr/>
          <p:nvPr/>
        </p:nvSpPr>
        <p:spPr>
          <a:xfrm>
            <a:off x="846456" y="1905000"/>
            <a:ext cx="930717" cy="914399"/>
          </a:xfrm>
          <a:prstGeom prst="rect">
            <a:avLst/>
          </a:prstGeom>
          <a:blipFill>
            <a:blip r:embed="rId10" cstate="print"/>
            <a:stretch>
              <a:fillRect/>
            </a:stretch>
          </a:blipFill>
        </p:spPr>
        <p:txBody>
          <a:bodyPr wrap="square" lIns="0" tIns="0" rIns="0" bIns="0" rtlCol="0"/>
          <a:lstStyle/>
          <a:p>
            <a:endParaRPr dirty="0"/>
          </a:p>
        </p:txBody>
      </p:sp>
      <p:sp>
        <p:nvSpPr>
          <p:cNvPr id="11" name="object 11"/>
          <p:cNvSpPr/>
          <p:nvPr/>
        </p:nvSpPr>
        <p:spPr>
          <a:xfrm>
            <a:off x="1981200" y="1682432"/>
            <a:ext cx="1142999" cy="1005831"/>
          </a:xfrm>
          <a:prstGeom prst="rect">
            <a:avLst/>
          </a:prstGeom>
          <a:blipFill>
            <a:blip r:embed="rId11" cstate="print"/>
            <a:stretch>
              <a:fillRect/>
            </a:stretch>
          </a:blipFill>
        </p:spPr>
        <p:txBody>
          <a:bodyPr wrap="square" lIns="0" tIns="0" rIns="0" bIns="0" rtlCol="0"/>
          <a:lstStyle/>
          <a:p>
            <a:endParaRPr dirty="0"/>
          </a:p>
        </p:txBody>
      </p:sp>
      <p:sp>
        <p:nvSpPr>
          <p:cNvPr id="12" name="object 12"/>
          <p:cNvSpPr/>
          <p:nvPr/>
        </p:nvSpPr>
        <p:spPr>
          <a:xfrm>
            <a:off x="637022" y="4671060"/>
            <a:ext cx="1349587" cy="914399"/>
          </a:xfrm>
          <a:prstGeom prst="rect">
            <a:avLst/>
          </a:prstGeom>
          <a:blipFill>
            <a:blip r:embed="rId12" cstate="print"/>
            <a:stretch>
              <a:fillRect/>
            </a:stretch>
          </a:blipFill>
        </p:spPr>
        <p:txBody>
          <a:bodyPr wrap="square" lIns="0" tIns="0" rIns="0" bIns="0" rtlCol="0"/>
          <a:lstStyle/>
          <a:p>
            <a:endParaRPr dirty="0"/>
          </a:p>
        </p:txBody>
      </p:sp>
      <p:sp>
        <p:nvSpPr>
          <p:cNvPr id="13" name="object 13"/>
          <p:cNvSpPr/>
          <p:nvPr/>
        </p:nvSpPr>
        <p:spPr>
          <a:xfrm>
            <a:off x="2230733" y="4889741"/>
            <a:ext cx="1263048" cy="548634"/>
          </a:xfrm>
          <a:prstGeom prst="rect">
            <a:avLst/>
          </a:prstGeom>
          <a:blipFill>
            <a:blip r:embed="rId13" cstate="print"/>
            <a:stretch>
              <a:fillRect/>
            </a:stretch>
          </a:blipFill>
        </p:spPr>
        <p:txBody>
          <a:bodyPr wrap="square" lIns="0" tIns="0" rIns="0" bIns="0" rtlCol="0"/>
          <a:lstStyle/>
          <a:p>
            <a:endParaRPr dirty="0"/>
          </a:p>
        </p:txBody>
      </p:sp>
      <p:sp>
        <p:nvSpPr>
          <p:cNvPr id="14" name="object 14"/>
          <p:cNvSpPr/>
          <p:nvPr/>
        </p:nvSpPr>
        <p:spPr>
          <a:xfrm>
            <a:off x="5943600" y="5867400"/>
            <a:ext cx="3045345" cy="457199"/>
          </a:xfrm>
          <a:prstGeom prst="rect">
            <a:avLst/>
          </a:prstGeom>
          <a:blipFill>
            <a:blip r:embed="rId14" cstate="print"/>
            <a:stretch>
              <a:fillRect/>
            </a:stretch>
          </a:blipFill>
        </p:spPr>
        <p:txBody>
          <a:bodyPr wrap="square" lIns="0" tIns="0" rIns="0" bIns="0" rtlCol="0"/>
          <a:lstStyle/>
          <a:p>
            <a:endParaRPr dirty="0"/>
          </a:p>
        </p:txBody>
      </p:sp>
      <p:sp>
        <p:nvSpPr>
          <p:cNvPr id="15" name="object 15"/>
          <p:cNvSpPr/>
          <p:nvPr/>
        </p:nvSpPr>
        <p:spPr>
          <a:xfrm>
            <a:off x="2199324" y="5698925"/>
            <a:ext cx="658415" cy="914399"/>
          </a:xfrm>
          <a:prstGeom prst="rect">
            <a:avLst/>
          </a:prstGeom>
          <a:blipFill>
            <a:blip r:embed="rId15" cstate="print"/>
            <a:stretch>
              <a:fillRect/>
            </a:stretch>
          </a:blipFill>
        </p:spPr>
        <p:txBody>
          <a:bodyPr wrap="square" lIns="0" tIns="0" rIns="0" bIns="0" rtlCol="0"/>
          <a:lstStyle/>
          <a:p>
            <a:endParaRPr dirty="0"/>
          </a:p>
        </p:txBody>
      </p:sp>
      <p:sp>
        <p:nvSpPr>
          <p:cNvPr id="16" name="object 16"/>
          <p:cNvSpPr/>
          <p:nvPr/>
        </p:nvSpPr>
        <p:spPr>
          <a:xfrm>
            <a:off x="3429000" y="1676400"/>
            <a:ext cx="1188231" cy="822959"/>
          </a:xfrm>
          <a:prstGeom prst="rect">
            <a:avLst/>
          </a:prstGeom>
          <a:blipFill>
            <a:blip r:embed="rId16" cstate="print"/>
            <a:stretch>
              <a:fillRect/>
            </a:stretch>
          </a:blipFill>
        </p:spPr>
        <p:txBody>
          <a:bodyPr wrap="square" lIns="0" tIns="0" rIns="0" bIns="0" rtlCol="0"/>
          <a:lstStyle/>
          <a:p>
            <a:endParaRPr dirty="0"/>
          </a:p>
        </p:txBody>
      </p:sp>
      <p:sp>
        <p:nvSpPr>
          <p:cNvPr id="17" name="object 17"/>
          <p:cNvSpPr/>
          <p:nvPr/>
        </p:nvSpPr>
        <p:spPr>
          <a:xfrm>
            <a:off x="5297085" y="5397175"/>
            <a:ext cx="2031248" cy="457199"/>
          </a:xfrm>
          <a:prstGeom prst="rect">
            <a:avLst/>
          </a:prstGeom>
          <a:blipFill>
            <a:blip r:embed="rId17" cstate="print"/>
            <a:stretch>
              <a:fillRect/>
            </a:stretch>
          </a:blipFill>
        </p:spPr>
        <p:txBody>
          <a:bodyPr wrap="square" lIns="0" tIns="0" rIns="0" bIns="0" rtlCol="0"/>
          <a:lstStyle/>
          <a:p>
            <a:endParaRPr dirty="0"/>
          </a:p>
        </p:txBody>
      </p:sp>
      <p:sp>
        <p:nvSpPr>
          <p:cNvPr id="18" name="object 18"/>
          <p:cNvSpPr/>
          <p:nvPr/>
        </p:nvSpPr>
        <p:spPr>
          <a:xfrm>
            <a:off x="6254762" y="3124201"/>
            <a:ext cx="1678779" cy="457199"/>
          </a:xfrm>
          <a:prstGeom prst="rect">
            <a:avLst/>
          </a:prstGeom>
          <a:blipFill>
            <a:blip r:embed="rId18" cstate="print"/>
            <a:stretch>
              <a:fillRect/>
            </a:stretch>
          </a:blipFill>
        </p:spPr>
        <p:txBody>
          <a:bodyPr wrap="square" lIns="0" tIns="0" rIns="0" bIns="0" rtlCol="0"/>
          <a:lstStyle/>
          <a:p>
            <a:endParaRPr dirty="0"/>
          </a:p>
        </p:txBody>
      </p:sp>
      <p:sp>
        <p:nvSpPr>
          <p:cNvPr id="19" name="object 19"/>
          <p:cNvSpPr/>
          <p:nvPr/>
        </p:nvSpPr>
        <p:spPr>
          <a:xfrm>
            <a:off x="5920581" y="4154833"/>
            <a:ext cx="1042872" cy="652868"/>
          </a:xfrm>
          <a:prstGeom prst="rect">
            <a:avLst/>
          </a:prstGeom>
          <a:blipFill>
            <a:blip r:embed="rId19" cstate="print"/>
            <a:stretch>
              <a:fillRect/>
            </a:stretch>
          </a:blipFill>
        </p:spPr>
        <p:txBody>
          <a:bodyPr wrap="square" lIns="0" tIns="0" rIns="0" bIns="0" rtlCol="0"/>
          <a:lstStyle/>
          <a:p>
            <a:endParaRPr dirty="0"/>
          </a:p>
        </p:txBody>
      </p:sp>
      <p:sp>
        <p:nvSpPr>
          <p:cNvPr id="20" name="object 20"/>
          <p:cNvSpPr/>
          <p:nvPr/>
        </p:nvSpPr>
        <p:spPr>
          <a:xfrm>
            <a:off x="6172200" y="1828800"/>
            <a:ext cx="921952" cy="914399"/>
          </a:xfrm>
          <a:prstGeom prst="rect">
            <a:avLst/>
          </a:prstGeom>
          <a:blipFill>
            <a:blip r:embed="rId20" cstate="print"/>
            <a:stretch>
              <a:fillRect/>
            </a:stretch>
          </a:blipFill>
        </p:spPr>
        <p:txBody>
          <a:bodyPr wrap="square" lIns="0" tIns="0" rIns="0" bIns="0" rtlCol="0"/>
          <a:lstStyle/>
          <a:p>
            <a:endParaRPr dirty="0"/>
          </a:p>
        </p:txBody>
      </p:sp>
      <p:sp>
        <p:nvSpPr>
          <p:cNvPr id="21" name="object 21"/>
          <p:cNvSpPr/>
          <p:nvPr/>
        </p:nvSpPr>
        <p:spPr>
          <a:xfrm>
            <a:off x="7569974" y="1767841"/>
            <a:ext cx="946629" cy="1280159"/>
          </a:xfrm>
          <a:prstGeom prst="rect">
            <a:avLst/>
          </a:prstGeom>
          <a:blipFill>
            <a:blip r:embed="rId21" cstate="print"/>
            <a:stretch>
              <a:fillRect/>
            </a:stretch>
          </a:blipFill>
        </p:spPr>
        <p:txBody>
          <a:bodyPr wrap="square" lIns="0" tIns="0" rIns="0" bIns="0" rtlCol="0"/>
          <a:lstStyle/>
          <a:p>
            <a:endParaRPr dirty="0"/>
          </a:p>
        </p:txBody>
      </p:sp>
      <p:sp>
        <p:nvSpPr>
          <p:cNvPr id="22" name="object 22"/>
          <p:cNvSpPr/>
          <p:nvPr/>
        </p:nvSpPr>
        <p:spPr>
          <a:xfrm>
            <a:off x="3966564" y="2743201"/>
            <a:ext cx="1977034" cy="1508760"/>
          </a:xfrm>
          <a:prstGeom prst="rect">
            <a:avLst/>
          </a:prstGeom>
          <a:blipFill>
            <a:blip r:embed="rId22" cstate="print"/>
            <a:stretch>
              <a:fillRect/>
            </a:stretch>
          </a:blipFill>
        </p:spPr>
        <p:txBody>
          <a:bodyPr wrap="square" lIns="0" tIns="0" rIns="0" bIns="0" rtlCol="0"/>
          <a:lstStyle/>
          <a:p>
            <a:endParaRPr dirty="0"/>
          </a:p>
        </p:txBody>
      </p:sp>
      <p:sp>
        <p:nvSpPr>
          <p:cNvPr id="23" name="object 23"/>
          <p:cNvSpPr/>
          <p:nvPr/>
        </p:nvSpPr>
        <p:spPr>
          <a:xfrm>
            <a:off x="4343400" y="5029200"/>
            <a:ext cx="865088" cy="952712"/>
          </a:xfrm>
          <a:prstGeom prst="rect">
            <a:avLst/>
          </a:prstGeom>
          <a:blipFill>
            <a:blip r:embed="rId23" cstate="print"/>
            <a:stretch>
              <a:fillRect/>
            </a:stretch>
          </a:blipFill>
        </p:spPr>
        <p:txBody>
          <a:bodyPr wrap="square" lIns="0" tIns="0" rIns="0" bIns="0" rtlCol="0"/>
          <a:lstStyle/>
          <a:p>
            <a:endParaRPr dirty="0"/>
          </a:p>
        </p:txBody>
      </p:sp>
      <p:sp>
        <p:nvSpPr>
          <p:cNvPr id="24" name="object 24"/>
          <p:cNvSpPr/>
          <p:nvPr/>
        </p:nvSpPr>
        <p:spPr>
          <a:xfrm>
            <a:off x="70866" y="6248400"/>
            <a:ext cx="691133" cy="548639"/>
          </a:xfrm>
          <a:prstGeom prst="rect">
            <a:avLst/>
          </a:prstGeom>
          <a:blipFill>
            <a:blip r:embed="rId24" cstate="print"/>
            <a:stretch>
              <a:fillRect/>
            </a:stretch>
          </a:blipFill>
        </p:spPr>
        <p:txBody>
          <a:bodyPr wrap="square" lIns="0" tIns="0" rIns="0" bIns="0" rtlCol="0"/>
          <a:lstStyle/>
          <a:p>
            <a:endParaRPr dirty="0"/>
          </a:p>
        </p:txBody>
      </p:sp>
      <p:pic>
        <p:nvPicPr>
          <p:cNvPr id="27" name="Picture 2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029200" y="1793008"/>
            <a:ext cx="806502" cy="822960"/>
          </a:xfrm>
          <a:prstGeom prst="rect">
            <a:avLst/>
          </a:prstGeom>
        </p:spPr>
      </p:pic>
      <p:pic>
        <p:nvPicPr>
          <p:cNvPr id="32" name="Picture 3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13618" y="5581782"/>
            <a:ext cx="993915" cy="914400"/>
          </a:xfrm>
          <a:prstGeom prst="rect">
            <a:avLst/>
          </a:prstGeom>
        </p:spPr>
      </p:pic>
      <p:sp>
        <p:nvSpPr>
          <p:cNvPr id="33" name="object 2"/>
          <p:cNvSpPr/>
          <p:nvPr/>
        </p:nvSpPr>
        <p:spPr>
          <a:xfrm>
            <a:off x="879470" y="5695816"/>
            <a:ext cx="914399" cy="914399"/>
          </a:xfrm>
          <a:prstGeom prst="rect">
            <a:avLst/>
          </a:prstGeom>
          <a:blipFill>
            <a:blip r:embed="rId3" cstate="print"/>
            <a:stretch>
              <a:fillRect/>
            </a:stretch>
          </a:blipFill>
        </p:spPr>
        <p:txBody>
          <a:bodyPr wrap="square" lIns="0" tIns="0" rIns="0" bIns="0" rtlCol="0"/>
          <a:lstStyle/>
          <a:p>
            <a:endParaRPr dirty="0"/>
          </a:p>
        </p:txBody>
      </p:sp>
      <p:pic>
        <p:nvPicPr>
          <p:cNvPr id="35" name="Picture 34"/>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68440" y="5562598"/>
            <a:ext cx="993915" cy="914400"/>
          </a:xfrm>
          <a:prstGeom prst="rect">
            <a:avLst/>
          </a:prstGeom>
        </p:spPr>
      </p:pic>
      <p:sp>
        <p:nvSpPr>
          <p:cNvPr id="36" name="Slide Number Placeholder 12">
            <a:extLst>
              <a:ext uri="{FF2B5EF4-FFF2-40B4-BE49-F238E27FC236}">
                <a16:creationId xmlns:a16="http://schemas.microsoft.com/office/drawing/2014/main" id="{04318785-7D2E-DB2B-53DE-256493044D1F}"/>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10</a:t>
            </a:fld>
            <a:r>
              <a:rPr lang="en-US" spc="-5" dirty="0"/>
              <a:t> of 14</a:t>
            </a:r>
          </a:p>
        </p:txBody>
      </p:sp>
      <p:pic>
        <p:nvPicPr>
          <p:cNvPr id="31" name="Graphic 30">
            <a:extLst>
              <a:ext uri="{FF2B5EF4-FFF2-40B4-BE49-F238E27FC236}">
                <a16:creationId xmlns:a16="http://schemas.microsoft.com/office/drawing/2014/main" id="{9870EDDE-F671-6D4B-AA4F-7E1AAD779024}"/>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168955" y="5130965"/>
            <a:ext cx="819990" cy="626596"/>
          </a:xfrm>
          <a:prstGeom prst="rect">
            <a:avLst/>
          </a:prstGeom>
        </p:spPr>
      </p:pic>
      <p:pic>
        <p:nvPicPr>
          <p:cNvPr id="41" name="Picture 40" descr="A picture containing text, orange, tableware, dishware&#10;&#10;Description automatically generated">
            <a:extLst>
              <a:ext uri="{FF2B5EF4-FFF2-40B4-BE49-F238E27FC236}">
                <a16:creationId xmlns:a16="http://schemas.microsoft.com/office/drawing/2014/main" id="{78B7E9E9-69FD-1323-6B82-C8D36D5F5A0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356958" y="4342048"/>
            <a:ext cx="1735124" cy="328156"/>
          </a:xfrm>
          <a:prstGeom prst="rect">
            <a:avLst/>
          </a:prstGeom>
        </p:spPr>
      </p:pic>
      <p:pic>
        <p:nvPicPr>
          <p:cNvPr id="43" name="Picture 42">
            <a:extLst>
              <a:ext uri="{FF2B5EF4-FFF2-40B4-BE49-F238E27FC236}">
                <a16:creationId xmlns:a16="http://schemas.microsoft.com/office/drawing/2014/main" id="{A6579E43-B0AD-B86D-AF2B-2DA2E8D1072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429000" y="4511668"/>
            <a:ext cx="2255652" cy="349262"/>
          </a:xfrm>
          <a:prstGeom prst="rect">
            <a:avLst/>
          </a:prstGeom>
        </p:spPr>
      </p:pic>
      <p:pic>
        <p:nvPicPr>
          <p:cNvPr id="37" name="Graphic 36">
            <a:extLst>
              <a:ext uri="{FF2B5EF4-FFF2-40B4-BE49-F238E27FC236}">
                <a16:creationId xmlns:a16="http://schemas.microsoft.com/office/drawing/2014/main" id="{7B01F2A2-E1E1-A3B2-2647-2DEB209EE102}"/>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104802" y="6953"/>
            <a:ext cx="2910824" cy="852939"/>
          </a:xfrm>
          <a:prstGeom prst="rect">
            <a:avLst/>
          </a:prstGeom>
        </p:spPr>
      </p:pic>
      <p:graphicFrame>
        <p:nvGraphicFramePr>
          <p:cNvPr id="40" name="Table 39">
            <a:extLst>
              <a:ext uri="{FF2B5EF4-FFF2-40B4-BE49-F238E27FC236}">
                <a16:creationId xmlns:a16="http://schemas.microsoft.com/office/drawing/2014/main" id="{FFA7F1B6-01A3-C316-4ED1-AD87EEA9B3F8}"/>
              </a:ext>
            </a:extLst>
          </p:cNvPr>
          <p:cNvGraphicFramePr>
            <a:graphicFrameLocks noGrp="1"/>
          </p:cNvGraphicFramePr>
          <p:nvPr>
            <p:extLst>
              <p:ext uri="{D42A27DB-BD31-4B8C-83A1-F6EECF244321}">
                <p14:modId xmlns:p14="http://schemas.microsoft.com/office/powerpoint/2010/main" val="3917149482"/>
              </p:ext>
            </p:extLst>
          </p:nvPr>
        </p:nvGraphicFramePr>
        <p:xfrm>
          <a:off x="6104802" y="850027"/>
          <a:ext cx="2910824" cy="889000"/>
        </p:xfrm>
        <a:graphic>
          <a:graphicData uri="http://schemas.openxmlformats.org/drawingml/2006/table">
            <a:tbl>
              <a:tblPr>
                <a:tableStyleId>{5C22544A-7EE6-4342-B048-85BDC9FD1C3A}</a:tableStyleId>
              </a:tblPr>
              <a:tblGrid>
                <a:gridCol w="1455412">
                  <a:extLst>
                    <a:ext uri="{9D8B030D-6E8A-4147-A177-3AD203B41FA5}">
                      <a16:colId xmlns:a16="http://schemas.microsoft.com/office/drawing/2014/main" val="120013491"/>
                    </a:ext>
                  </a:extLst>
                </a:gridCol>
                <a:gridCol w="1455412">
                  <a:extLst>
                    <a:ext uri="{9D8B030D-6E8A-4147-A177-3AD203B41FA5}">
                      <a16:colId xmlns:a16="http://schemas.microsoft.com/office/drawing/2014/main" val="1877554553"/>
                    </a:ext>
                  </a:extLst>
                </a:gridCol>
              </a:tblGrid>
              <a:tr h="370840">
                <a:tc>
                  <a:txBody>
                    <a:bodyPr/>
                    <a:lstStyle/>
                    <a:p>
                      <a:pPr algn="ctr"/>
                      <a:r>
                        <a:rPr lang="en-US" sz="1400" dirty="0"/>
                        <a:t>Office of Chehalis Basin</a:t>
                      </a:r>
                    </a:p>
                  </a:txBody>
                  <a:tcP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400" dirty="0"/>
                        <a:t>Chehalis Basin Board</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992933649"/>
                  </a:ext>
                </a:extLst>
              </a:tr>
              <a:tr h="370840">
                <a:tc gridSpan="2">
                  <a:txBody>
                    <a:bodyPr/>
                    <a:lstStyle/>
                    <a:p>
                      <a:pPr algn="ctr"/>
                      <a:r>
                        <a:rPr lang="en-US" sz="1400" dirty="0">
                          <a:hlinkClick r:id="rId33"/>
                        </a:rPr>
                        <a:t>https://chehalisbasinstrategy.com/</a:t>
                      </a:r>
                      <a:endParaRPr lang="en-US" sz="1400" dirty="0"/>
                    </a:p>
                  </a:txBody>
                  <a:tcPr>
                    <a:solidFill>
                      <a:schemeClr val="bg1"/>
                    </a:solid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pic>
        <p:nvPicPr>
          <p:cNvPr id="29" name="Picture 28" descr="Text&#10;&#10;Description automatically generated">
            <a:extLst>
              <a:ext uri="{FF2B5EF4-FFF2-40B4-BE49-F238E27FC236}">
                <a16:creationId xmlns:a16="http://schemas.microsoft.com/office/drawing/2014/main" id="{D5E3C5C5-60FB-709C-8FB2-628AF101CDA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867400" y="4904805"/>
            <a:ext cx="2179988" cy="505395"/>
          </a:xfrm>
          <a:prstGeom prst="rect">
            <a:avLst/>
          </a:prstGeom>
        </p:spPr>
      </p:pic>
    </p:spTree>
    <p:extLst>
      <p:ext uri="{BB962C8B-B14F-4D97-AF65-F5344CB8AC3E}">
        <p14:creationId xmlns:p14="http://schemas.microsoft.com/office/powerpoint/2010/main" val="2829605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Today vs 2007</a:t>
            </a:r>
            <a:endParaRPr sz="3200" dirty="0">
              <a:latin typeface="Arial Narrow"/>
              <a:cs typeface="Arial Narrow"/>
            </a:endParaRPr>
          </a:p>
        </p:txBody>
      </p:sp>
      <p:sp>
        <p:nvSpPr>
          <p:cNvPr id="7" name="object 5">
            <a:extLst>
              <a:ext uri="{FF2B5EF4-FFF2-40B4-BE49-F238E27FC236}">
                <a16:creationId xmlns:a16="http://schemas.microsoft.com/office/drawing/2014/main" id="{A5433F14-15C5-9FFD-3356-E33DBFE03FCB}"/>
              </a:ext>
            </a:extLst>
          </p:cNvPr>
          <p:cNvSpPr txBox="1"/>
          <p:nvPr/>
        </p:nvSpPr>
        <p:spPr>
          <a:xfrm>
            <a:off x="231140" y="1899086"/>
            <a:ext cx="8684260" cy="2708434"/>
          </a:xfrm>
          <a:prstGeom prst="rect">
            <a:avLst/>
          </a:prstGeom>
        </p:spPr>
        <p:txBody>
          <a:bodyPr vert="horz" wrap="square" lIns="0" tIns="0" rIns="0" bIns="0" rtlCol="0">
            <a:spAutoFit/>
          </a:bodyPr>
          <a:lstStyle/>
          <a:p>
            <a:pPr marL="12700">
              <a:lnSpc>
                <a:spcPct val="100000"/>
              </a:lnSpc>
              <a:buClr>
                <a:srgbClr val="CC0000"/>
              </a:buClr>
              <a:buSzPct val="83333"/>
              <a:tabLst>
                <a:tab pos="355600" algn="l"/>
              </a:tabLst>
            </a:pPr>
            <a:r>
              <a:rPr lang="en-US" sz="1600" b="1" dirty="0">
                <a:solidFill>
                  <a:srgbClr val="303030"/>
                </a:solidFill>
                <a:latin typeface="Arial"/>
                <a:cs typeface="Arial"/>
              </a:rPr>
              <a:t>Today, we are substantially more aware, better prepared for catastrophic flooding than ever before.</a:t>
            </a:r>
          </a:p>
          <a:p>
            <a:pPr marL="12700">
              <a:lnSpc>
                <a:spcPct val="100000"/>
              </a:lnSpc>
              <a:buClr>
                <a:srgbClr val="CC0000"/>
              </a:buClr>
              <a:buSzPct val="83333"/>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 have a state-of-the art flood warning system.</a:t>
            </a:r>
          </a:p>
          <a:p>
            <a:pPr marL="355600" indent="-34290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We’ve completed many cost-efficient local projects and habitat projects.</a:t>
            </a:r>
          </a:p>
          <a:p>
            <a:pPr marL="355600" indent="-34290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We’re serving people, local governments, emergency responders, agriculture, fish and habitat.</a:t>
            </a:r>
          </a:p>
          <a:p>
            <a:pPr marL="355600" indent="-34290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 have a governance, administrative, and funding structure that’s delivering results.</a:t>
            </a:r>
          </a:p>
        </p:txBody>
      </p:sp>
      <p:sp>
        <p:nvSpPr>
          <p:cNvPr id="8" name="Slide Number Placeholder 12">
            <a:extLst>
              <a:ext uri="{FF2B5EF4-FFF2-40B4-BE49-F238E27FC236}">
                <a16:creationId xmlns:a16="http://schemas.microsoft.com/office/drawing/2014/main" id="{9982C279-D980-DE3C-A862-6AE04A2A001E}"/>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11</a:t>
            </a:fld>
            <a:r>
              <a:rPr lang="en-US" spc="-5" dirty="0"/>
              <a:t> of 14</a:t>
            </a:r>
          </a:p>
        </p:txBody>
      </p:sp>
      <p:pic>
        <p:nvPicPr>
          <p:cNvPr id="3" name="Picture 2">
            <a:extLst>
              <a:ext uri="{FF2B5EF4-FFF2-40B4-BE49-F238E27FC236}">
                <a16:creationId xmlns:a16="http://schemas.microsoft.com/office/drawing/2014/main" id="{757BD946-F574-24FF-0BA8-8EC5E8F2C335}"/>
              </a:ext>
            </a:extLst>
          </p:cNvPr>
          <p:cNvPicPr>
            <a:picLocks noChangeAspect="1"/>
          </p:cNvPicPr>
          <p:nvPr/>
        </p:nvPicPr>
        <p:blipFill>
          <a:blip r:embed="rId4"/>
          <a:stretch>
            <a:fillRect/>
          </a:stretch>
        </p:blipFill>
        <p:spPr>
          <a:xfrm>
            <a:off x="2133600" y="4641732"/>
            <a:ext cx="4995802" cy="1861662"/>
          </a:xfrm>
          <a:prstGeom prst="rect">
            <a:avLst/>
          </a:prstGeom>
        </p:spPr>
      </p:pic>
      <p:sp>
        <p:nvSpPr>
          <p:cNvPr id="10" name="TextBox 9">
            <a:extLst>
              <a:ext uri="{FF2B5EF4-FFF2-40B4-BE49-F238E27FC236}">
                <a16:creationId xmlns:a16="http://schemas.microsoft.com/office/drawing/2014/main" id="{EB449FEF-8FF6-2F97-EB01-964282DBE6DA}"/>
              </a:ext>
            </a:extLst>
          </p:cNvPr>
          <p:cNvSpPr txBox="1"/>
          <p:nvPr/>
        </p:nvSpPr>
        <p:spPr>
          <a:xfrm>
            <a:off x="2133600" y="6395348"/>
            <a:ext cx="4995802" cy="307777"/>
          </a:xfrm>
          <a:prstGeom prst="rect">
            <a:avLst/>
          </a:prstGeom>
          <a:noFill/>
        </p:spPr>
        <p:txBody>
          <a:bodyPr wrap="square">
            <a:spAutoFit/>
          </a:bodyPr>
          <a:lstStyle/>
          <a:p>
            <a:pPr algn="ctr"/>
            <a:r>
              <a:rPr lang="en-US" sz="1400" dirty="0">
                <a:hlinkClick r:id="rId5"/>
              </a:rPr>
              <a:t>https://chehalisbasinstrategy.com/office-of-chehalis-basin/</a:t>
            </a:r>
            <a:endParaRPr lang="en-US" sz="1400" dirty="0"/>
          </a:p>
        </p:txBody>
      </p:sp>
    </p:spTree>
    <p:extLst>
      <p:ext uri="{BB962C8B-B14F-4D97-AF65-F5344CB8AC3E}">
        <p14:creationId xmlns:p14="http://schemas.microsoft.com/office/powerpoint/2010/main" val="205426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Looking Ahead</a:t>
            </a:r>
            <a:endParaRPr sz="3200" dirty="0">
              <a:latin typeface="Arial Narrow"/>
              <a:cs typeface="Arial Narrow"/>
            </a:endParaRPr>
          </a:p>
        </p:txBody>
      </p:sp>
      <p:sp>
        <p:nvSpPr>
          <p:cNvPr id="7" name="object 5">
            <a:extLst>
              <a:ext uri="{FF2B5EF4-FFF2-40B4-BE49-F238E27FC236}">
                <a16:creationId xmlns:a16="http://schemas.microsoft.com/office/drawing/2014/main" id="{A5433F14-15C5-9FFD-3356-E33DBFE03FCB}"/>
              </a:ext>
            </a:extLst>
          </p:cNvPr>
          <p:cNvSpPr txBox="1"/>
          <p:nvPr/>
        </p:nvSpPr>
        <p:spPr>
          <a:xfrm>
            <a:off x="231140" y="1899086"/>
            <a:ext cx="8684260" cy="2954655"/>
          </a:xfrm>
          <a:prstGeom prst="rect">
            <a:avLst/>
          </a:prstGeom>
        </p:spPr>
        <p:txBody>
          <a:bodyPr vert="horz" wrap="square" lIns="0" tIns="0" rIns="0" bIns="0" rtlCol="0">
            <a:spAutoFit/>
          </a:bodyPr>
          <a:lstStyle/>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Proposed Flood Retention Facility – </a:t>
            </a:r>
            <a:r>
              <a:rPr lang="en-US" sz="1600" dirty="0">
                <a:solidFill>
                  <a:srgbClr val="303030"/>
                </a:solidFill>
                <a:latin typeface="Arial" panose="020B0604020202020204" pitchFamily="34" charset="0"/>
                <a:cs typeface="Arial" panose="020B0604020202020204" pitchFamily="34" charset="0"/>
              </a:rPr>
              <a:t>DRAFT EISs were issued February 2020 (SEPA) and September 2020 (NEPA).  Chehalis River Basin Flood Control Zone District (project proponent) working diligently to provide refinements and clarifications for FINAL EIS. Final EISs are currently scheduled for release in late 2022/early 2023. </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Local Projects -- </a:t>
            </a:r>
            <a:r>
              <a:rPr lang="en-US" sz="1600" dirty="0">
                <a:solidFill>
                  <a:srgbClr val="303030"/>
                </a:solidFill>
                <a:latin typeface="Arial" panose="020B0604020202020204" pitchFamily="34" charset="0"/>
                <a:cs typeface="Arial" panose="020B0604020202020204" pitchFamily="34" charset="0"/>
              </a:rPr>
              <a:t>2023-25 call for local projects will follow July 7, 2022 Chehalis Basin Board meeting. </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Flood Authority Meetings – </a:t>
            </a:r>
            <a:r>
              <a:rPr lang="en-US" sz="1600" dirty="0">
                <a:solidFill>
                  <a:srgbClr val="303030"/>
                </a:solidFill>
                <a:latin typeface="Arial" panose="020B0604020202020204" pitchFamily="34" charset="0"/>
                <a:cs typeface="Arial" panose="020B0604020202020204" pitchFamily="34" charset="0"/>
              </a:rPr>
              <a:t>Third Thursday of January, February, March, May, July, September, and November from 10 AM to 11:15 AM (11:30 AM).</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Chehalis Basin Board Meetings – </a:t>
            </a:r>
            <a:r>
              <a:rPr lang="en-US" sz="1600" dirty="0">
                <a:solidFill>
                  <a:srgbClr val="303030"/>
                </a:solidFill>
                <a:latin typeface="Arial" panose="020B0604020202020204" pitchFamily="34" charset="0"/>
                <a:cs typeface="Arial" panose="020B0604020202020204" pitchFamily="34" charset="0"/>
              </a:rPr>
              <a:t>First Thursday of every month from 9 AM to 2 PM.</a:t>
            </a:r>
            <a:endParaRPr sz="1600" dirty="0">
              <a:latin typeface="Arial" panose="020B0604020202020204" pitchFamily="34" charset="0"/>
              <a:cs typeface="Arial" panose="020B0604020202020204" pitchFamily="34" charset="0"/>
            </a:endParaRPr>
          </a:p>
        </p:txBody>
      </p:sp>
      <p:sp>
        <p:nvSpPr>
          <p:cNvPr id="8" name="Slide Number Placeholder 12">
            <a:extLst>
              <a:ext uri="{FF2B5EF4-FFF2-40B4-BE49-F238E27FC236}">
                <a16:creationId xmlns:a16="http://schemas.microsoft.com/office/drawing/2014/main" id="{1B09A29A-C999-C9F1-CF70-EA35A21BC82B}"/>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12</a:t>
            </a:fld>
            <a:r>
              <a:rPr lang="en-US" spc="-5" dirty="0"/>
              <a:t> of 14</a:t>
            </a:r>
          </a:p>
        </p:txBody>
      </p:sp>
    </p:spTree>
    <p:extLst>
      <p:ext uri="{BB962C8B-B14F-4D97-AF65-F5344CB8AC3E}">
        <p14:creationId xmlns:p14="http://schemas.microsoft.com/office/powerpoint/2010/main" val="1519437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4299585" cy="492443"/>
          </a:xfrm>
          <a:prstGeom prst="rect">
            <a:avLst/>
          </a:prstGeom>
        </p:spPr>
        <p:txBody>
          <a:bodyPr vert="horz" wrap="square" lIns="0" tIns="0" rIns="0" bIns="0" rtlCol="0">
            <a:spAutoFit/>
          </a:bodyPr>
          <a:lstStyle/>
          <a:p>
            <a:pPr marL="12700">
              <a:lnSpc>
                <a:spcPct val="100000"/>
              </a:lnSpc>
            </a:pPr>
            <a:r>
              <a:rPr lang="en-US" sz="3200" b="1" dirty="0">
                <a:solidFill>
                  <a:srgbClr val="303030"/>
                </a:solidFill>
                <a:latin typeface="Arial Narrow"/>
                <a:cs typeface="Arial Narrow"/>
              </a:rPr>
              <a:t>Key Contacts</a:t>
            </a:r>
            <a:endParaRPr sz="3200" dirty="0">
              <a:latin typeface="Arial Narrow"/>
              <a:cs typeface="Arial Narrow"/>
            </a:endParaRPr>
          </a:p>
        </p:txBody>
      </p:sp>
      <p:sp>
        <p:nvSpPr>
          <p:cNvPr id="3" name="object 3"/>
          <p:cNvSpPr txBox="1"/>
          <p:nvPr/>
        </p:nvSpPr>
        <p:spPr>
          <a:xfrm>
            <a:off x="2057401" y="1668614"/>
            <a:ext cx="5029200" cy="1154162"/>
          </a:xfrm>
          <a:prstGeom prst="rect">
            <a:avLst/>
          </a:prstGeom>
          <a:ln w="12699">
            <a:solidFill>
              <a:srgbClr val="B90000"/>
            </a:solidFill>
          </a:ln>
        </p:spPr>
        <p:txBody>
          <a:bodyPr vert="horz" wrap="square" lIns="0" tIns="0" rIns="0" bIns="0" rtlCol="0">
            <a:spAutoFit/>
          </a:bodyPr>
          <a:lstStyle/>
          <a:p>
            <a:pPr marL="84455">
              <a:lnSpc>
                <a:spcPts val="1800"/>
              </a:lnSpc>
            </a:pPr>
            <a:r>
              <a:rPr sz="1400" b="1" spc="-5" dirty="0">
                <a:latin typeface="Arial"/>
                <a:cs typeface="Arial"/>
              </a:rPr>
              <a:t>V</a:t>
            </a:r>
            <a:r>
              <a:rPr sz="1400" b="1" spc="5" dirty="0">
                <a:latin typeface="Arial"/>
                <a:cs typeface="Arial"/>
              </a:rPr>
              <a:t>i</a:t>
            </a:r>
            <a:r>
              <a:rPr sz="1400" b="1" spc="-5" dirty="0">
                <a:latin typeface="Arial"/>
                <a:cs typeface="Arial"/>
              </a:rPr>
              <a:t>ck</a:t>
            </a:r>
            <a:r>
              <a:rPr sz="1400" b="1" spc="5" dirty="0">
                <a:latin typeface="Arial"/>
                <a:cs typeface="Arial"/>
              </a:rPr>
              <a:t>i</a:t>
            </a:r>
            <a:r>
              <a:rPr sz="1400" b="1" dirty="0">
                <a:latin typeface="Arial"/>
                <a:cs typeface="Arial"/>
              </a:rPr>
              <a:t>e</a:t>
            </a:r>
            <a:r>
              <a:rPr sz="1400" b="1" spc="-30" dirty="0">
                <a:latin typeface="Arial"/>
                <a:cs typeface="Arial"/>
              </a:rPr>
              <a:t> </a:t>
            </a:r>
            <a:r>
              <a:rPr sz="1400" b="1" spc="-10" dirty="0">
                <a:latin typeface="Arial"/>
                <a:cs typeface="Arial"/>
              </a:rPr>
              <a:t>R</a:t>
            </a:r>
            <a:r>
              <a:rPr sz="1400" b="1" spc="-5" dirty="0">
                <a:latin typeface="Arial"/>
                <a:cs typeface="Arial"/>
              </a:rPr>
              <a:t>a</a:t>
            </a:r>
            <a:r>
              <a:rPr sz="1400" b="1" spc="5" dirty="0">
                <a:latin typeface="Arial"/>
                <a:cs typeface="Arial"/>
              </a:rPr>
              <a:t>i</a:t>
            </a:r>
            <a:r>
              <a:rPr sz="1400" b="1" spc="-10" dirty="0">
                <a:latin typeface="Arial"/>
                <a:cs typeface="Arial"/>
              </a:rPr>
              <a:t>n</a:t>
            </a:r>
            <a:r>
              <a:rPr sz="1400" b="1" spc="-5" dirty="0">
                <a:latin typeface="Arial"/>
                <a:cs typeface="Arial"/>
              </a:rPr>
              <a:t>es</a:t>
            </a:r>
            <a:r>
              <a:rPr sz="1400" b="1" dirty="0">
                <a:latin typeface="Arial"/>
                <a:cs typeface="Arial"/>
              </a:rPr>
              <a:t>,</a:t>
            </a:r>
            <a:r>
              <a:rPr sz="1400" b="1" spc="-25" dirty="0">
                <a:latin typeface="Arial"/>
                <a:cs typeface="Arial"/>
              </a:rPr>
              <a:t> </a:t>
            </a:r>
            <a:r>
              <a:rPr lang="en-US" sz="1400" b="1" i="1" spc="-25" dirty="0">
                <a:latin typeface="Arial"/>
                <a:cs typeface="Arial"/>
              </a:rPr>
              <a:t>Grays Harbor County Representative</a:t>
            </a:r>
            <a:endParaRPr sz="1400" i="1" dirty="0">
              <a:latin typeface="Arial"/>
              <a:cs typeface="Arial"/>
            </a:endParaRPr>
          </a:p>
          <a:p>
            <a:pPr marL="85090">
              <a:lnSpc>
                <a:spcPts val="1800"/>
              </a:lnSpc>
            </a:pPr>
            <a:r>
              <a:rPr lang="en-US" sz="1400" i="1" spc="-10" dirty="0">
                <a:latin typeface="Arial"/>
                <a:cs typeface="Arial"/>
              </a:rPr>
              <a:t>Chair,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30"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p>
          <a:p>
            <a:pPr marL="85090">
              <a:lnSpc>
                <a:spcPts val="1800"/>
              </a:lnSpc>
            </a:pPr>
            <a:r>
              <a:rPr lang="en-US" sz="1400" i="1" spc="-20" dirty="0">
                <a:latin typeface="Arial"/>
                <a:cs typeface="Arial"/>
              </a:rPr>
              <a:t>Chair</a:t>
            </a:r>
            <a:r>
              <a:rPr sz="1400" dirty="0">
                <a:latin typeface="Arial"/>
                <a:cs typeface="Arial"/>
              </a:rPr>
              <a:t>,</a:t>
            </a:r>
            <a:r>
              <a:rPr sz="1400" spc="-25" dirty="0">
                <a:latin typeface="Arial"/>
                <a:cs typeface="Arial"/>
              </a:rPr>
              <a:t> </a:t>
            </a:r>
            <a:r>
              <a:rPr lang="en-US" sz="1400" spc="-5" dirty="0">
                <a:latin typeface="Arial"/>
                <a:cs typeface="Arial"/>
              </a:rPr>
              <a:t>Chehalis Basin Board</a:t>
            </a:r>
            <a:endParaRPr sz="1400" dirty="0">
              <a:latin typeface="Arial"/>
              <a:cs typeface="Arial"/>
            </a:endParaRPr>
          </a:p>
          <a:p>
            <a:pPr marL="85090">
              <a:lnSpc>
                <a:spcPts val="1800"/>
              </a:lnSpc>
            </a:pPr>
            <a:r>
              <a:rPr lang="en-US" sz="1400" spc="-5" dirty="0">
                <a:latin typeface="Arial"/>
                <a:cs typeface="Arial"/>
              </a:rPr>
              <a:t>360/249-3731</a:t>
            </a:r>
          </a:p>
          <a:p>
            <a:pPr marL="85090">
              <a:lnSpc>
                <a:spcPts val="1800"/>
              </a:lnSpc>
            </a:pPr>
            <a:r>
              <a:rPr lang="en-US" sz="1400" dirty="0">
                <a:latin typeface="Arial"/>
                <a:cs typeface="Arial"/>
                <a:hlinkClick r:id="rId3"/>
              </a:rPr>
              <a:t>vraines@co.grays-harbor.wa.us</a:t>
            </a:r>
            <a:endParaRPr sz="1400" dirty="0">
              <a:latin typeface="Arial"/>
              <a:cs typeface="Arial"/>
            </a:endParaRPr>
          </a:p>
        </p:txBody>
      </p:sp>
      <p:sp>
        <p:nvSpPr>
          <p:cNvPr id="4" name="object 4"/>
          <p:cNvSpPr txBox="1"/>
          <p:nvPr/>
        </p:nvSpPr>
        <p:spPr>
          <a:xfrm>
            <a:off x="2057401" y="2949475"/>
            <a:ext cx="5029200" cy="1137299"/>
          </a:xfrm>
          <a:prstGeom prst="rect">
            <a:avLst/>
          </a:prstGeom>
          <a:ln w="12700">
            <a:solidFill>
              <a:srgbClr val="B90000"/>
            </a:solidFill>
          </a:ln>
        </p:spPr>
        <p:txBody>
          <a:bodyPr vert="horz" wrap="square" lIns="0" tIns="0" rIns="0" bIns="0" rtlCol="0">
            <a:spAutoFit/>
          </a:bodyPr>
          <a:lstStyle/>
          <a:p>
            <a:pPr marL="85090">
              <a:lnSpc>
                <a:spcPts val="1800"/>
              </a:lnSpc>
            </a:pPr>
            <a:r>
              <a:rPr lang="en-US" sz="1400" b="1" spc="-5" dirty="0">
                <a:latin typeface="Arial"/>
                <a:cs typeface="Arial"/>
              </a:rPr>
              <a:t>Edna Fund</a:t>
            </a:r>
            <a:r>
              <a:rPr lang="en-US" sz="1400" b="1" dirty="0">
                <a:latin typeface="Arial"/>
                <a:cs typeface="Arial"/>
              </a:rPr>
              <a:t>, </a:t>
            </a:r>
            <a:r>
              <a:rPr lang="en-US" sz="1400" b="1" i="1" dirty="0">
                <a:latin typeface="Arial"/>
                <a:cs typeface="Arial"/>
              </a:rPr>
              <a:t>Lewis County Representative</a:t>
            </a:r>
            <a:endParaRPr sz="1400" i="1" dirty="0">
              <a:latin typeface="Arial"/>
              <a:cs typeface="Arial"/>
            </a:endParaRPr>
          </a:p>
          <a:p>
            <a:pPr marL="85090" marR="241935">
              <a:lnSpc>
                <a:spcPts val="1800"/>
              </a:lnSpc>
            </a:pPr>
            <a:r>
              <a:rPr lang="en-US" sz="1400" i="1" spc="-10" dirty="0">
                <a:latin typeface="Arial"/>
                <a:cs typeface="Arial"/>
              </a:rPr>
              <a:t>Vice-Chair</a:t>
            </a:r>
            <a:r>
              <a:rPr lang="en-US" sz="1400" spc="-10" dirty="0">
                <a:latin typeface="Arial"/>
                <a:cs typeface="Arial"/>
              </a:rPr>
              <a:t>, Chehalis River Basin Flood Authority</a:t>
            </a:r>
          </a:p>
          <a:p>
            <a:pPr marL="85090" marR="241935">
              <a:lnSpc>
                <a:spcPts val="1800"/>
              </a:lnSpc>
            </a:pPr>
            <a:r>
              <a:rPr lang="en-US" sz="1400" i="1" spc="-10" dirty="0">
                <a:latin typeface="Arial"/>
                <a:cs typeface="Arial"/>
              </a:rPr>
              <a:t>Member, </a:t>
            </a:r>
            <a:r>
              <a:rPr lang="en-US" sz="1400" spc="-10" dirty="0">
                <a:latin typeface="Arial"/>
                <a:cs typeface="Arial"/>
              </a:rPr>
              <a:t>Chehalis Basin Board</a:t>
            </a:r>
            <a:endParaRPr lang="en-US" sz="1400" dirty="0">
              <a:latin typeface="Arial"/>
              <a:cs typeface="Arial"/>
            </a:endParaRPr>
          </a:p>
          <a:p>
            <a:pPr marL="85090" marR="241935">
              <a:lnSpc>
                <a:spcPts val="1800"/>
              </a:lnSpc>
            </a:pPr>
            <a:r>
              <a:rPr lang="en-US" sz="1400" spc="-5" dirty="0">
                <a:latin typeface="Arial"/>
                <a:cs typeface="Arial"/>
              </a:rPr>
              <a:t>3</a:t>
            </a:r>
            <a:r>
              <a:rPr sz="1400" spc="-5" dirty="0">
                <a:latin typeface="Arial"/>
                <a:cs typeface="Arial"/>
              </a:rPr>
              <a:t>60</a:t>
            </a:r>
            <a:r>
              <a:rPr sz="1400" spc="5" dirty="0">
                <a:latin typeface="Arial"/>
                <a:cs typeface="Arial"/>
              </a:rPr>
              <a:t>/</a:t>
            </a:r>
            <a:r>
              <a:rPr lang="en-US" sz="1400" spc="-5" dirty="0">
                <a:latin typeface="Arial"/>
                <a:cs typeface="Arial"/>
              </a:rPr>
              <a:t>269-7514</a:t>
            </a:r>
          </a:p>
          <a:p>
            <a:pPr marL="85090">
              <a:lnSpc>
                <a:spcPts val="1800"/>
              </a:lnSpc>
            </a:pPr>
            <a:r>
              <a:rPr lang="en-US" sz="1400" dirty="0">
                <a:latin typeface="Arial"/>
                <a:cs typeface="Arial"/>
                <a:hlinkClick r:id="rId4"/>
              </a:rPr>
              <a:t>dutch@localaccess.com</a:t>
            </a:r>
            <a:endParaRPr sz="1400" dirty="0">
              <a:latin typeface="Arial"/>
              <a:cs typeface="Arial"/>
            </a:endParaRPr>
          </a:p>
        </p:txBody>
      </p:sp>
      <p:sp>
        <p:nvSpPr>
          <p:cNvPr id="6" name="object 6"/>
          <p:cNvSpPr txBox="1"/>
          <p:nvPr/>
        </p:nvSpPr>
        <p:spPr>
          <a:xfrm>
            <a:off x="2057400" y="4213473"/>
            <a:ext cx="5029200" cy="923330"/>
          </a:xfrm>
          <a:prstGeom prst="rect">
            <a:avLst/>
          </a:prstGeom>
          <a:ln w="12700">
            <a:solidFill>
              <a:srgbClr val="B90000"/>
            </a:solidFill>
          </a:ln>
        </p:spPr>
        <p:txBody>
          <a:bodyPr vert="horz" wrap="square" lIns="0" tIns="0" rIns="0" bIns="0" rtlCol="0">
            <a:spAutoFit/>
          </a:bodyPr>
          <a:lstStyle/>
          <a:p>
            <a:pPr marL="84455">
              <a:lnSpc>
                <a:spcPts val="1800"/>
              </a:lnSpc>
            </a:pPr>
            <a:r>
              <a:rPr sz="1400" b="1" spc="-5" dirty="0">
                <a:latin typeface="Arial"/>
                <a:cs typeface="Arial"/>
              </a:rPr>
              <a:t>Sc</a:t>
            </a:r>
            <a:r>
              <a:rPr sz="1400" b="1" spc="-10" dirty="0">
                <a:latin typeface="Arial"/>
                <a:cs typeface="Arial"/>
              </a:rPr>
              <a:t>o</a:t>
            </a:r>
            <a:r>
              <a:rPr sz="1400" b="1" dirty="0">
                <a:latin typeface="Arial"/>
                <a:cs typeface="Arial"/>
              </a:rPr>
              <a:t>tt</a:t>
            </a:r>
            <a:r>
              <a:rPr sz="1400" b="1" spc="-20" dirty="0">
                <a:latin typeface="Arial"/>
                <a:cs typeface="Arial"/>
              </a:rPr>
              <a:t> </a:t>
            </a:r>
            <a:r>
              <a:rPr sz="1400" b="1" spc="-10" dirty="0">
                <a:latin typeface="Arial"/>
                <a:cs typeface="Arial"/>
              </a:rPr>
              <a:t>Bo</a:t>
            </a:r>
            <a:r>
              <a:rPr sz="1400" b="1" spc="-5" dirty="0">
                <a:latin typeface="Arial"/>
                <a:cs typeface="Arial"/>
              </a:rPr>
              <a:t>e</a:t>
            </a:r>
            <a:r>
              <a:rPr sz="1400" b="1" dirty="0">
                <a:latin typeface="Arial"/>
                <a:cs typeface="Arial"/>
              </a:rPr>
              <a:t>tt</a:t>
            </a:r>
            <a:r>
              <a:rPr sz="1400" b="1" spc="-5" dirty="0">
                <a:latin typeface="Arial"/>
                <a:cs typeface="Arial"/>
              </a:rPr>
              <a:t>c</a:t>
            </a:r>
            <a:r>
              <a:rPr sz="1400" b="1" spc="-10" dirty="0">
                <a:latin typeface="Arial"/>
                <a:cs typeface="Arial"/>
              </a:rPr>
              <a:t>h</a:t>
            </a:r>
            <a:r>
              <a:rPr sz="1400" b="1" spc="-5" dirty="0">
                <a:latin typeface="Arial"/>
                <a:cs typeface="Arial"/>
              </a:rPr>
              <a:t>e</a:t>
            </a:r>
            <a:r>
              <a:rPr sz="1400" b="1" spc="-70" dirty="0">
                <a:latin typeface="Arial"/>
                <a:cs typeface="Arial"/>
              </a:rPr>
              <a:t>r</a:t>
            </a:r>
            <a:endParaRPr sz="1400" dirty="0">
              <a:latin typeface="Arial"/>
              <a:cs typeface="Arial"/>
            </a:endParaRPr>
          </a:p>
          <a:p>
            <a:pPr marL="84455" marR="1125220">
              <a:lnSpc>
                <a:spcPts val="1800"/>
              </a:lnSpc>
            </a:pPr>
            <a:r>
              <a:rPr lang="en-US" sz="1400" i="1" spc="-10" dirty="0">
                <a:latin typeface="Arial"/>
                <a:cs typeface="Arial"/>
              </a:rPr>
              <a:t>Staff</a:t>
            </a:r>
            <a:r>
              <a:rPr lang="en-US" sz="1400" spc="-10" dirty="0">
                <a:latin typeface="Arial"/>
                <a:cs typeface="Arial"/>
              </a:rPr>
              <a:t>,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105"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endParaRPr lang="en-US" sz="1400" dirty="0">
              <a:latin typeface="Arial"/>
              <a:cs typeface="Arial"/>
            </a:endParaRPr>
          </a:p>
          <a:p>
            <a:pPr marL="84455" marR="1125220">
              <a:lnSpc>
                <a:spcPts val="1800"/>
              </a:lnSpc>
            </a:pPr>
            <a:r>
              <a:rPr sz="1400" spc="-5" dirty="0">
                <a:latin typeface="Arial"/>
                <a:cs typeface="Arial"/>
              </a:rPr>
              <a:t>360</a:t>
            </a:r>
            <a:r>
              <a:rPr sz="1400" spc="5" dirty="0">
                <a:latin typeface="Arial"/>
                <a:cs typeface="Arial"/>
              </a:rPr>
              <a:t>/</a:t>
            </a:r>
            <a:r>
              <a:rPr sz="1400" spc="-5" dirty="0">
                <a:latin typeface="Arial"/>
                <a:cs typeface="Arial"/>
              </a:rPr>
              <a:t>480</a:t>
            </a:r>
            <a:r>
              <a:rPr sz="1400" spc="-15" dirty="0">
                <a:latin typeface="Arial"/>
                <a:cs typeface="Arial"/>
              </a:rPr>
              <a:t>-</a:t>
            </a:r>
            <a:r>
              <a:rPr sz="1400" spc="-5" dirty="0">
                <a:latin typeface="Arial"/>
                <a:cs typeface="Arial"/>
              </a:rPr>
              <a:t>6</a:t>
            </a:r>
            <a:r>
              <a:rPr sz="1400" spc="-15" dirty="0">
                <a:latin typeface="Arial"/>
                <a:cs typeface="Arial"/>
              </a:rPr>
              <a:t>6</a:t>
            </a:r>
            <a:r>
              <a:rPr sz="1400" spc="-5" dirty="0">
                <a:latin typeface="Arial"/>
                <a:cs typeface="Arial"/>
              </a:rPr>
              <a:t>00</a:t>
            </a:r>
            <a:endParaRPr sz="1400" dirty="0">
              <a:latin typeface="Arial"/>
              <a:cs typeface="Arial"/>
            </a:endParaRPr>
          </a:p>
          <a:p>
            <a:pPr marL="85090">
              <a:lnSpc>
                <a:spcPts val="1800"/>
              </a:lnSpc>
            </a:pPr>
            <a:r>
              <a:rPr sz="1400" u="heavy" spc="5" dirty="0">
                <a:solidFill>
                  <a:srgbClr val="598BBD"/>
                </a:solidFill>
                <a:latin typeface="Arial"/>
                <a:cs typeface="Arial"/>
                <a:hlinkClick r:id="rId5"/>
              </a:rPr>
              <a:t>sc</a:t>
            </a:r>
            <a:r>
              <a:rPr sz="1400" u="heavy" spc="-5" dirty="0">
                <a:solidFill>
                  <a:srgbClr val="598BBD"/>
                </a:solidFill>
                <a:latin typeface="Arial"/>
                <a:cs typeface="Arial"/>
                <a:hlinkClick r:id="rId5"/>
              </a:rPr>
              <a:t>o</a:t>
            </a:r>
            <a:r>
              <a:rPr sz="1400" u="heavy" spc="5" dirty="0">
                <a:solidFill>
                  <a:srgbClr val="598BBD"/>
                </a:solidFill>
                <a:latin typeface="Arial"/>
                <a:cs typeface="Arial"/>
                <a:hlinkClick r:id="rId5"/>
              </a:rPr>
              <a:t>tt</a:t>
            </a:r>
            <a:r>
              <a:rPr sz="1400" u="heavy" spc="-15" dirty="0">
                <a:solidFill>
                  <a:srgbClr val="598BBD"/>
                </a:solidFill>
                <a:latin typeface="Arial"/>
                <a:cs typeface="Arial"/>
                <a:hlinkClick r:id="rId5"/>
              </a:rPr>
              <a:t>b</a:t>
            </a:r>
            <a:r>
              <a:rPr sz="1400" u="heavy" dirty="0">
                <a:solidFill>
                  <a:srgbClr val="598BBD"/>
                </a:solidFill>
                <a:latin typeface="Arial"/>
                <a:cs typeface="Arial"/>
                <a:hlinkClick r:id="rId5"/>
              </a:rPr>
              <a:t>@</a:t>
            </a:r>
            <a:r>
              <a:rPr sz="1400" u="heavy" spc="-10" dirty="0">
                <a:solidFill>
                  <a:srgbClr val="598BBD"/>
                </a:solidFill>
                <a:latin typeface="Arial"/>
                <a:cs typeface="Arial"/>
                <a:hlinkClick r:id="rId5"/>
              </a:rPr>
              <a:t>s</a:t>
            </a:r>
            <a:r>
              <a:rPr sz="1400" u="heavy" spc="-5" dirty="0">
                <a:solidFill>
                  <a:srgbClr val="598BBD"/>
                </a:solidFill>
                <a:latin typeface="Arial"/>
                <a:cs typeface="Arial"/>
                <a:hlinkClick r:id="rId5"/>
              </a:rPr>
              <a:t>bg</a:t>
            </a:r>
            <a:r>
              <a:rPr sz="1400" u="heavy" spc="-15" dirty="0">
                <a:solidFill>
                  <a:srgbClr val="598BBD"/>
                </a:solidFill>
                <a:latin typeface="Arial"/>
                <a:cs typeface="Arial"/>
                <a:hlinkClick r:id="rId5"/>
              </a:rPr>
              <a:t>h</a:t>
            </a:r>
            <a:r>
              <a:rPr sz="1400" u="heavy" dirty="0">
                <a:solidFill>
                  <a:srgbClr val="598BBD"/>
                </a:solidFill>
                <a:latin typeface="Arial"/>
                <a:cs typeface="Arial"/>
                <a:hlinkClick r:id="rId5"/>
              </a:rPr>
              <a:t>-</a:t>
            </a:r>
            <a:r>
              <a:rPr sz="1400" u="heavy" spc="-15" dirty="0">
                <a:solidFill>
                  <a:srgbClr val="598BBD"/>
                </a:solidFill>
                <a:latin typeface="Arial"/>
                <a:cs typeface="Arial"/>
                <a:hlinkClick r:id="rId5"/>
              </a:rPr>
              <a:t>p</a:t>
            </a:r>
            <a:r>
              <a:rPr sz="1400" u="heavy" spc="-5" dirty="0">
                <a:solidFill>
                  <a:srgbClr val="598BBD"/>
                </a:solidFill>
                <a:latin typeface="Arial"/>
                <a:cs typeface="Arial"/>
                <a:hlinkClick r:id="rId5"/>
              </a:rPr>
              <a:t>a</a:t>
            </a:r>
            <a:r>
              <a:rPr sz="1400" u="heavy" spc="-15" dirty="0">
                <a:solidFill>
                  <a:srgbClr val="598BBD"/>
                </a:solidFill>
                <a:latin typeface="Arial"/>
                <a:cs typeface="Arial"/>
                <a:hlinkClick r:id="rId5"/>
              </a:rPr>
              <a:t>r</a:t>
            </a:r>
            <a:r>
              <a:rPr sz="1400" u="heavy" spc="5" dirty="0">
                <a:solidFill>
                  <a:srgbClr val="598BBD"/>
                </a:solidFill>
                <a:latin typeface="Arial"/>
                <a:cs typeface="Arial"/>
                <a:hlinkClick r:id="rId5"/>
              </a:rPr>
              <a:t>t</a:t>
            </a:r>
            <a:r>
              <a:rPr sz="1400" u="heavy" spc="-15" dirty="0">
                <a:solidFill>
                  <a:srgbClr val="598BBD"/>
                </a:solidFill>
                <a:latin typeface="Arial"/>
                <a:cs typeface="Arial"/>
                <a:hlinkClick r:id="rId5"/>
              </a:rPr>
              <a:t>n</a:t>
            </a:r>
            <a:r>
              <a:rPr sz="1400" u="heavy" spc="-5" dirty="0">
                <a:solidFill>
                  <a:srgbClr val="598BBD"/>
                </a:solidFill>
                <a:latin typeface="Arial"/>
                <a:cs typeface="Arial"/>
                <a:hlinkClick r:id="rId5"/>
              </a:rPr>
              <a:t>e</a:t>
            </a:r>
            <a:r>
              <a:rPr sz="1400" u="heavy" dirty="0">
                <a:solidFill>
                  <a:srgbClr val="598BBD"/>
                </a:solidFill>
                <a:latin typeface="Arial"/>
                <a:cs typeface="Arial"/>
                <a:hlinkClick r:id="rId5"/>
              </a:rPr>
              <a:t>r</a:t>
            </a:r>
            <a:r>
              <a:rPr sz="1400" u="heavy" spc="-10" dirty="0">
                <a:solidFill>
                  <a:srgbClr val="598BBD"/>
                </a:solidFill>
                <a:latin typeface="Arial"/>
                <a:cs typeface="Arial"/>
                <a:hlinkClick r:id="rId5"/>
              </a:rPr>
              <a:t>s.c</a:t>
            </a:r>
            <a:r>
              <a:rPr sz="1400" u="heavy" spc="-5" dirty="0">
                <a:solidFill>
                  <a:srgbClr val="598BBD"/>
                </a:solidFill>
                <a:latin typeface="Arial"/>
                <a:cs typeface="Arial"/>
                <a:hlinkClick r:id="rId5"/>
              </a:rPr>
              <a:t>o</a:t>
            </a:r>
            <a:r>
              <a:rPr sz="1400" u="heavy" dirty="0">
                <a:solidFill>
                  <a:srgbClr val="598BBD"/>
                </a:solidFill>
                <a:latin typeface="Arial"/>
                <a:cs typeface="Arial"/>
                <a:hlinkClick r:id="rId5"/>
              </a:rPr>
              <a:t>m</a:t>
            </a:r>
            <a:endParaRPr sz="1400" dirty="0">
              <a:latin typeface="Arial"/>
              <a:cs typeface="Arial"/>
            </a:endParaRPr>
          </a:p>
        </p:txBody>
      </p:sp>
      <p:sp>
        <p:nvSpPr>
          <p:cNvPr id="8" name="object 8"/>
          <p:cNvSpPr/>
          <p:nvPr/>
        </p:nvSpPr>
        <p:spPr>
          <a:xfrm>
            <a:off x="70866" y="6248400"/>
            <a:ext cx="691133" cy="548639"/>
          </a:xfrm>
          <a:prstGeom prst="rect">
            <a:avLst/>
          </a:prstGeom>
          <a:blipFill>
            <a:blip r:embed="rId6" cstate="print"/>
            <a:stretch>
              <a:fillRect/>
            </a:stretch>
          </a:blipFill>
        </p:spPr>
        <p:txBody>
          <a:bodyPr wrap="square" lIns="0" tIns="0" rIns="0" bIns="0" rtlCol="0"/>
          <a:lstStyle/>
          <a:p>
            <a:endParaRPr dirty="0"/>
          </a:p>
        </p:txBody>
      </p:sp>
      <p:sp>
        <p:nvSpPr>
          <p:cNvPr id="11" name="object 6">
            <a:extLst>
              <a:ext uri="{FF2B5EF4-FFF2-40B4-BE49-F238E27FC236}">
                <a16:creationId xmlns:a16="http://schemas.microsoft.com/office/drawing/2014/main" id="{4E1A8C73-C7F7-458D-AEA5-E9EBA020A58E}"/>
              </a:ext>
            </a:extLst>
          </p:cNvPr>
          <p:cNvSpPr txBox="1"/>
          <p:nvPr/>
        </p:nvSpPr>
        <p:spPr>
          <a:xfrm>
            <a:off x="2057400" y="5263501"/>
            <a:ext cx="5029200" cy="906467"/>
          </a:xfrm>
          <a:prstGeom prst="rect">
            <a:avLst/>
          </a:prstGeom>
          <a:ln w="12700">
            <a:solidFill>
              <a:srgbClr val="B90000"/>
            </a:solidFill>
          </a:ln>
        </p:spPr>
        <p:txBody>
          <a:bodyPr vert="horz" wrap="square" lIns="0" tIns="0" rIns="0" bIns="0" rtlCol="0">
            <a:spAutoFit/>
          </a:bodyPr>
          <a:lstStyle/>
          <a:p>
            <a:pPr marL="84455">
              <a:lnSpc>
                <a:spcPts val="1800"/>
              </a:lnSpc>
            </a:pPr>
            <a:r>
              <a:rPr lang="en-US" sz="1400" b="1" spc="-5" dirty="0">
                <a:latin typeface="Arial"/>
                <a:cs typeface="Arial"/>
              </a:rPr>
              <a:t>Brian Shay, </a:t>
            </a:r>
            <a:r>
              <a:rPr lang="en-US" sz="1400" b="1" i="1" spc="-5" dirty="0">
                <a:latin typeface="Arial"/>
                <a:cs typeface="Arial"/>
              </a:rPr>
              <a:t>Hoquiam Representative</a:t>
            </a:r>
          </a:p>
          <a:p>
            <a:pPr marL="85090" marR="241935">
              <a:lnSpc>
                <a:spcPts val="1800"/>
              </a:lnSpc>
            </a:pPr>
            <a:r>
              <a:rPr lang="en-US" sz="1400" i="1" spc="-10" dirty="0">
                <a:latin typeface="Arial"/>
                <a:cs typeface="Arial"/>
              </a:rPr>
              <a:t>Member</a:t>
            </a:r>
            <a:r>
              <a:rPr lang="en-US" sz="1400" spc="-10" dirty="0">
                <a:latin typeface="Arial"/>
                <a:cs typeface="Arial"/>
              </a:rPr>
              <a:t>, Chehalis River Basin Flood Authority</a:t>
            </a:r>
          </a:p>
          <a:p>
            <a:pPr marL="84455">
              <a:lnSpc>
                <a:spcPts val="1800"/>
              </a:lnSpc>
            </a:pPr>
            <a:r>
              <a:rPr lang="en-US" sz="1400" dirty="0">
                <a:latin typeface="Arial"/>
                <a:cs typeface="Arial"/>
              </a:rPr>
              <a:t>360/538-3983</a:t>
            </a:r>
          </a:p>
          <a:p>
            <a:pPr marL="84455">
              <a:lnSpc>
                <a:spcPts val="1800"/>
              </a:lnSpc>
            </a:pPr>
            <a:r>
              <a:rPr lang="en-US" sz="1400" dirty="0">
                <a:solidFill>
                  <a:srgbClr val="303030"/>
                </a:solidFill>
                <a:latin typeface="Arial"/>
                <a:cs typeface="Arial"/>
                <a:hlinkClick r:id="rId7"/>
              </a:rPr>
              <a:t>bshay@cityofhoquiam.com</a:t>
            </a:r>
            <a:endParaRPr lang="en-US" sz="1400" dirty="0">
              <a:solidFill>
                <a:srgbClr val="303030"/>
              </a:solidFill>
              <a:latin typeface="Arial"/>
              <a:cs typeface="Arial"/>
            </a:endParaRPr>
          </a:p>
        </p:txBody>
      </p:sp>
      <p:sp>
        <p:nvSpPr>
          <p:cNvPr id="12" name="Slide Number Placeholder 12">
            <a:extLst>
              <a:ext uri="{FF2B5EF4-FFF2-40B4-BE49-F238E27FC236}">
                <a16:creationId xmlns:a16="http://schemas.microsoft.com/office/drawing/2014/main" id="{7BC2FC5D-F569-B3AB-4952-31D31D2C79C2}"/>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13</a:t>
            </a:fld>
            <a:r>
              <a:rPr lang="en-US" spc="-5" dirty="0"/>
              <a:t> of 14</a:t>
            </a:r>
          </a:p>
        </p:txBody>
      </p:sp>
    </p:spTree>
    <p:extLst>
      <p:ext uri="{BB962C8B-B14F-4D97-AF65-F5344CB8AC3E}">
        <p14:creationId xmlns:p14="http://schemas.microsoft.com/office/powerpoint/2010/main" val="3049590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2281555" cy="492443"/>
          </a:xfrm>
          <a:prstGeom prst="rect">
            <a:avLst/>
          </a:prstGeom>
        </p:spPr>
        <p:txBody>
          <a:bodyPr vert="horz" wrap="square" lIns="0" tIns="0" rIns="0" bIns="0" rtlCol="0">
            <a:spAutoFit/>
          </a:bodyPr>
          <a:lstStyle/>
          <a:p>
            <a:pPr marL="12700">
              <a:lnSpc>
                <a:spcPct val="100000"/>
              </a:lnSpc>
            </a:pPr>
            <a:r>
              <a:rPr sz="3200" b="1" dirty="0">
                <a:solidFill>
                  <a:srgbClr val="303030"/>
                </a:solidFill>
                <a:latin typeface="Arial Narrow"/>
                <a:cs typeface="Arial Narrow"/>
              </a:rPr>
              <a:t>Thank</a:t>
            </a:r>
            <a:r>
              <a:rPr sz="3200" b="1" spc="-35" dirty="0">
                <a:solidFill>
                  <a:srgbClr val="303030"/>
                </a:solidFill>
                <a:latin typeface="Arial Narrow"/>
                <a:cs typeface="Arial Narrow"/>
              </a:rPr>
              <a:t> </a:t>
            </a:r>
            <a:r>
              <a:rPr sz="3200" b="1" spc="-5" dirty="0">
                <a:solidFill>
                  <a:srgbClr val="303030"/>
                </a:solidFill>
                <a:latin typeface="Arial Narrow"/>
                <a:cs typeface="Arial Narrow"/>
              </a:rPr>
              <a:t>Y</a:t>
            </a:r>
            <a:r>
              <a:rPr sz="3200" b="1" dirty="0">
                <a:solidFill>
                  <a:srgbClr val="303030"/>
                </a:solidFill>
                <a:latin typeface="Arial Narrow"/>
                <a:cs typeface="Arial Narrow"/>
              </a:rPr>
              <a:t>ou</a:t>
            </a:r>
            <a:r>
              <a:rPr lang="en-US" sz="3200" b="1" dirty="0">
                <a:solidFill>
                  <a:srgbClr val="303030"/>
                </a:solidFill>
                <a:latin typeface="Arial Narrow"/>
                <a:cs typeface="Arial Narrow"/>
              </a:rPr>
              <a:t>!</a:t>
            </a:r>
            <a:endParaRPr sz="3200" dirty="0">
              <a:latin typeface="Arial Narrow"/>
              <a:cs typeface="Arial Narrow"/>
            </a:endParaRPr>
          </a:p>
        </p:txBody>
      </p:sp>
      <p:sp>
        <p:nvSpPr>
          <p:cNvPr id="3" name="object 3"/>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13" name="Slide Number Placeholder 12">
            <a:extLst>
              <a:ext uri="{FF2B5EF4-FFF2-40B4-BE49-F238E27FC236}">
                <a16:creationId xmlns:a16="http://schemas.microsoft.com/office/drawing/2014/main" id="{4DC43ED4-75A0-4019-1A0E-0BC13063B34C}"/>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14</a:t>
            </a:fld>
            <a:r>
              <a:rPr lang="en-US" spc="-5" dirty="0"/>
              <a:t> of 14</a:t>
            </a:r>
          </a:p>
        </p:txBody>
      </p:sp>
      <p:graphicFrame>
        <p:nvGraphicFramePr>
          <p:cNvPr id="4" name="Table 5">
            <a:extLst>
              <a:ext uri="{FF2B5EF4-FFF2-40B4-BE49-F238E27FC236}">
                <a16:creationId xmlns:a16="http://schemas.microsoft.com/office/drawing/2014/main" id="{0C9339EC-8381-069B-4C4C-9FB3839764FA}"/>
              </a:ext>
            </a:extLst>
          </p:cNvPr>
          <p:cNvGraphicFramePr>
            <a:graphicFrameLocks noGrp="1"/>
          </p:cNvGraphicFramePr>
          <p:nvPr>
            <p:extLst>
              <p:ext uri="{D42A27DB-BD31-4B8C-83A1-F6EECF244321}">
                <p14:modId xmlns:p14="http://schemas.microsoft.com/office/powerpoint/2010/main" val="1454464991"/>
              </p:ext>
            </p:extLst>
          </p:nvPr>
        </p:nvGraphicFramePr>
        <p:xfrm>
          <a:off x="865415" y="3719302"/>
          <a:ext cx="7588120" cy="2199640"/>
        </p:xfrm>
        <a:graphic>
          <a:graphicData uri="http://schemas.openxmlformats.org/drawingml/2006/table">
            <a:tbl>
              <a:tblPr>
                <a:tableStyleId>{5C22544A-7EE6-4342-B048-85BDC9FD1C3A}</a:tableStyleId>
              </a:tblPr>
              <a:tblGrid>
                <a:gridCol w="7588120">
                  <a:extLst>
                    <a:ext uri="{9D8B030D-6E8A-4147-A177-3AD203B41FA5}">
                      <a16:colId xmlns:a16="http://schemas.microsoft.com/office/drawing/2014/main" val="4203345409"/>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latin typeface="Arial"/>
                          <a:cs typeface="Arial"/>
                        </a:rPr>
                        <a:t>Email Distribution Lists: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86997483"/>
                  </a:ext>
                </a:extLst>
              </a:tr>
              <a:tr h="370840">
                <a:tc>
                  <a:txBody>
                    <a:bodyPr/>
                    <a:lstStyle/>
                    <a:p>
                      <a:pPr marL="182880" marR="5080" algn="ctr">
                        <a:spcBef>
                          <a:spcPts val="0"/>
                        </a:spcBef>
                      </a:pPr>
                      <a:endParaRPr lang="fr-FR" sz="1600" b="1" spc="-5" dirty="0">
                        <a:latin typeface="Arial" panose="020B0604020202020204" pitchFamily="34" charset="0"/>
                        <a:cs typeface="Arial" panose="020B0604020202020204" pitchFamily="34" charset="0"/>
                      </a:endParaRPr>
                    </a:p>
                    <a:p>
                      <a:pPr marL="182880" marR="5080" algn="ctr">
                        <a:spcBef>
                          <a:spcPts val="0"/>
                        </a:spcBef>
                      </a:pPr>
                      <a:r>
                        <a:rPr lang="fr-FR" sz="1600" b="1" spc="-5" dirty="0">
                          <a:latin typeface="Arial" panose="020B0604020202020204" pitchFamily="34" charset="0"/>
                          <a:cs typeface="Arial" panose="020B0604020202020204" pitchFamily="34" charset="0"/>
                        </a:rPr>
                        <a:t>Megan Sathre </a:t>
                      </a:r>
                      <a:r>
                        <a:rPr lang="fr-FR" sz="1600" b="1" dirty="0">
                          <a:latin typeface="Arial" panose="020B0604020202020204" pitchFamily="34" charset="0"/>
                          <a:cs typeface="Arial" panose="020B0604020202020204" pitchFamily="34" charset="0"/>
                        </a:rPr>
                        <a:t>(Flood Authority)</a:t>
                      </a:r>
                    </a:p>
                    <a:p>
                      <a:pPr marL="182880" marR="5080" algn="ctr">
                        <a:spcBef>
                          <a:spcPts val="0"/>
                        </a:spcBef>
                      </a:pPr>
                      <a:r>
                        <a:rPr lang="fr-FR" sz="1600" b="0" u="heavy" spc="-5" dirty="0">
                          <a:solidFill>
                            <a:srgbClr val="598BBD"/>
                          </a:solidFill>
                          <a:latin typeface="Arial" panose="020B0604020202020204" pitchFamily="34" charset="0"/>
                          <a:cs typeface="Arial" panose="020B0604020202020204" pitchFamily="34" charset="0"/>
                          <a:hlinkClick r:id="rId4"/>
                        </a:rPr>
                        <a:t>megan.sathre@lewiscountywa.gov</a:t>
                      </a:r>
                      <a:endParaRPr lang="fr-FR" sz="1600" b="0" u="heavy" spc="-5" dirty="0">
                        <a:solidFill>
                          <a:srgbClr val="598BBD"/>
                        </a:solidFill>
                        <a:latin typeface="Arial" panose="020B0604020202020204" pitchFamily="34" charset="0"/>
                        <a:cs typeface="Arial" panose="020B0604020202020204" pitchFamily="34" charset="0"/>
                      </a:endParaRPr>
                    </a:p>
                    <a:p>
                      <a:pPr marL="182880" marR="5080" algn="ctr">
                        <a:spcBef>
                          <a:spcPts val="0"/>
                        </a:spcBef>
                      </a:pPr>
                      <a:endParaRPr lang="fr-FR" sz="1600" b="0" u="heavy" spc="-10" dirty="0">
                        <a:solidFill>
                          <a:srgbClr val="598BBD"/>
                        </a:solidFill>
                        <a:latin typeface="Arial" panose="020B0604020202020204" pitchFamily="34" charset="0"/>
                        <a:cs typeface="Arial" panose="020B0604020202020204" pitchFamily="34" charset="0"/>
                      </a:endParaRPr>
                    </a:p>
                    <a:p>
                      <a:pPr marL="182880" marR="5080" algn="ctr">
                        <a:spcBef>
                          <a:spcPts val="0"/>
                        </a:spcBef>
                      </a:pPr>
                      <a:r>
                        <a:rPr lang="fr-FR" sz="1600" b="1" dirty="0">
                          <a:latin typeface="Arial" panose="020B0604020202020204" pitchFamily="34" charset="0"/>
                          <a:cs typeface="Arial" panose="020B0604020202020204" pitchFamily="34" charset="0"/>
                        </a:rPr>
                        <a:t>Cindy Bradley (Office of Chehalis Basin)</a:t>
                      </a:r>
                    </a:p>
                    <a:p>
                      <a:pPr marL="182880" marR="5080" algn="ctr">
                        <a:spcBef>
                          <a:spcPts val="0"/>
                        </a:spcBef>
                      </a:pPr>
                      <a:r>
                        <a:rPr lang="fr-FR" sz="1600" b="0" dirty="0">
                          <a:latin typeface="Arial" panose="020B0604020202020204" pitchFamily="34" charset="0"/>
                          <a:cs typeface="Arial" panose="020B0604020202020204" pitchFamily="34" charset="0"/>
                          <a:hlinkClick r:id="rId5"/>
                        </a:rPr>
                        <a:t>Cindy.Bradley@ecy.wa.gov</a:t>
                      </a:r>
                      <a:endParaRPr lang="fr-FR" sz="1600" b="0" dirty="0">
                        <a:latin typeface="Arial" panose="020B0604020202020204" pitchFamily="34" charset="0"/>
                        <a:cs typeface="Arial" panose="020B0604020202020204" pitchFamily="34" charset="0"/>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216799"/>
                  </a:ext>
                </a:extLst>
              </a:tr>
            </a:tbl>
          </a:graphicData>
        </a:graphic>
      </p:graphicFrame>
      <p:graphicFrame>
        <p:nvGraphicFramePr>
          <p:cNvPr id="10" name="Table 5">
            <a:extLst>
              <a:ext uri="{FF2B5EF4-FFF2-40B4-BE49-F238E27FC236}">
                <a16:creationId xmlns:a16="http://schemas.microsoft.com/office/drawing/2014/main" id="{B708E767-ED8E-D34F-3BE8-D91FA2B96D88}"/>
              </a:ext>
            </a:extLst>
          </p:cNvPr>
          <p:cNvGraphicFramePr>
            <a:graphicFrameLocks noGrp="1"/>
          </p:cNvGraphicFramePr>
          <p:nvPr>
            <p:extLst>
              <p:ext uri="{D42A27DB-BD31-4B8C-83A1-F6EECF244321}">
                <p14:modId xmlns:p14="http://schemas.microsoft.com/office/powerpoint/2010/main" val="2036828549"/>
              </p:ext>
            </p:extLst>
          </p:nvPr>
        </p:nvGraphicFramePr>
        <p:xfrm>
          <a:off x="870080" y="2101740"/>
          <a:ext cx="7588120" cy="1224280"/>
        </p:xfrm>
        <a:graphic>
          <a:graphicData uri="http://schemas.openxmlformats.org/drawingml/2006/table">
            <a:tbl>
              <a:tblPr>
                <a:tableStyleId>{5C22544A-7EE6-4342-B048-85BDC9FD1C3A}</a:tableStyleId>
              </a:tblPr>
              <a:tblGrid>
                <a:gridCol w="7588120">
                  <a:extLst>
                    <a:ext uri="{9D8B030D-6E8A-4147-A177-3AD203B41FA5}">
                      <a16:colId xmlns:a16="http://schemas.microsoft.com/office/drawing/2014/main" val="4203345409"/>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latin typeface="Arial"/>
                          <a:cs typeface="Arial"/>
                        </a:rPr>
                        <a:t>This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86997483"/>
                  </a:ext>
                </a:extLst>
              </a:tr>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solidFill>
                            <a:srgbClr val="303030"/>
                          </a:solidFill>
                          <a:latin typeface="Arial"/>
                          <a:cs typeface="Arial"/>
                        </a:rPr>
                        <a:t>Available at “</a:t>
                      </a:r>
                      <a:r>
                        <a:rPr lang="en-US" sz="1600" spc="-5" dirty="0">
                          <a:solidFill>
                            <a:srgbClr val="303030"/>
                          </a:solidFill>
                          <a:latin typeface="Arial"/>
                          <a:cs typeface="Arial"/>
                        </a:rPr>
                        <a:t>C</a:t>
                      </a:r>
                      <a:r>
                        <a:rPr lang="en-US" sz="1600" dirty="0">
                          <a:solidFill>
                            <a:srgbClr val="303030"/>
                          </a:solidFill>
                          <a:latin typeface="Arial"/>
                          <a:cs typeface="Arial"/>
                        </a:rPr>
                        <a:t>h</a:t>
                      </a:r>
                      <a:r>
                        <a:rPr lang="en-US" sz="1600" spc="-5" dirty="0">
                          <a:solidFill>
                            <a:srgbClr val="303030"/>
                          </a:solidFill>
                          <a:latin typeface="Arial"/>
                          <a:cs typeface="Arial"/>
                        </a:rPr>
                        <a:t>e</a:t>
                      </a:r>
                      <a:r>
                        <a:rPr lang="en-US" sz="1600" dirty="0">
                          <a:solidFill>
                            <a:srgbClr val="303030"/>
                          </a:solidFill>
                          <a:latin typeface="Arial"/>
                          <a:cs typeface="Arial"/>
                        </a:rPr>
                        <a:t>h</a:t>
                      </a:r>
                      <a:r>
                        <a:rPr lang="en-US" sz="1600" spc="-5" dirty="0">
                          <a:solidFill>
                            <a:srgbClr val="303030"/>
                          </a:solidFill>
                          <a:latin typeface="Arial"/>
                          <a:cs typeface="Arial"/>
                        </a:rPr>
                        <a:t>a</a:t>
                      </a:r>
                      <a:r>
                        <a:rPr lang="en-US" sz="1600" dirty="0">
                          <a:solidFill>
                            <a:srgbClr val="303030"/>
                          </a:solidFill>
                          <a:latin typeface="Arial"/>
                          <a:cs typeface="Arial"/>
                        </a:rPr>
                        <a:t>lis</a:t>
                      </a:r>
                      <a:r>
                        <a:rPr lang="en-US" sz="1600" spc="-15" dirty="0">
                          <a:solidFill>
                            <a:srgbClr val="303030"/>
                          </a:solidFill>
                          <a:latin typeface="Arial"/>
                          <a:cs typeface="Arial"/>
                        </a:rPr>
                        <a:t> </a:t>
                      </a:r>
                      <a:r>
                        <a:rPr lang="en-US" sz="1600" spc="-5" dirty="0">
                          <a:solidFill>
                            <a:srgbClr val="303030"/>
                          </a:solidFill>
                          <a:latin typeface="Arial"/>
                          <a:cs typeface="Arial"/>
                        </a:rPr>
                        <a:t>R</a:t>
                      </a:r>
                      <a:r>
                        <a:rPr lang="en-US" sz="1600" dirty="0">
                          <a:solidFill>
                            <a:srgbClr val="303030"/>
                          </a:solidFill>
                          <a:latin typeface="Arial"/>
                          <a:cs typeface="Arial"/>
                        </a:rPr>
                        <a:t>i</a:t>
                      </a:r>
                      <a:r>
                        <a:rPr lang="en-US" sz="1600" spc="-45" dirty="0">
                          <a:solidFill>
                            <a:srgbClr val="303030"/>
                          </a:solidFill>
                          <a:latin typeface="Arial"/>
                          <a:cs typeface="Arial"/>
                        </a:rPr>
                        <a:t>v</a:t>
                      </a:r>
                      <a:r>
                        <a:rPr lang="en-US" sz="1600" spc="-5" dirty="0">
                          <a:solidFill>
                            <a:srgbClr val="303030"/>
                          </a:solidFill>
                          <a:latin typeface="Arial"/>
                          <a:cs typeface="Arial"/>
                        </a:rPr>
                        <a:t>e</a:t>
                      </a:r>
                      <a:r>
                        <a:rPr lang="en-US" sz="1600" dirty="0">
                          <a:solidFill>
                            <a:srgbClr val="303030"/>
                          </a:solidFill>
                          <a:latin typeface="Arial"/>
                          <a:cs typeface="Arial"/>
                        </a:rPr>
                        <a:t>r</a:t>
                      </a:r>
                      <a:r>
                        <a:rPr lang="en-US" sz="1600" spc="45" dirty="0">
                          <a:solidFill>
                            <a:srgbClr val="303030"/>
                          </a:solidFill>
                          <a:latin typeface="Arial"/>
                          <a:cs typeface="Arial"/>
                        </a:rPr>
                        <a:t> </a:t>
                      </a:r>
                      <a:r>
                        <a:rPr lang="en-US" sz="1600" spc="-5" dirty="0">
                          <a:solidFill>
                            <a:srgbClr val="303030"/>
                          </a:solidFill>
                          <a:latin typeface="Arial"/>
                          <a:cs typeface="Arial"/>
                        </a:rPr>
                        <a:t>Bas</a:t>
                      </a:r>
                      <a:r>
                        <a:rPr lang="en-US" sz="1600" dirty="0">
                          <a:solidFill>
                            <a:srgbClr val="303030"/>
                          </a:solidFill>
                          <a:latin typeface="Arial"/>
                          <a:cs typeface="Arial"/>
                        </a:rPr>
                        <a:t>in</a:t>
                      </a:r>
                      <a:r>
                        <a:rPr lang="en-US" sz="1600" spc="5" dirty="0">
                          <a:solidFill>
                            <a:srgbClr val="303030"/>
                          </a:solidFill>
                          <a:latin typeface="Arial"/>
                          <a:cs typeface="Arial"/>
                        </a:rPr>
                        <a:t> </a:t>
                      </a:r>
                      <a:r>
                        <a:rPr lang="en-US" sz="1600" dirty="0">
                          <a:solidFill>
                            <a:srgbClr val="303030"/>
                          </a:solidFill>
                          <a:latin typeface="Arial"/>
                          <a:cs typeface="Arial"/>
                        </a:rPr>
                        <a:t>Flood</a:t>
                      </a:r>
                      <a:r>
                        <a:rPr lang="en-US" sz="1600" spc="-20" dirty="0">
                          <a:solidFill>
                            <a:srgbClr val="303030"/>
                          </a:solidFill>
                          <a:latin typeface="Arial"/>
                          <a:cs typeface="Arial"/>
                        </a:rPr>
                        <a:t> </a:t>
                      </a:r>
                      <a:r>
                        <a:rPr lang="en-US" sz="1600" spc="-55" dirty="0">
                          <a:solidFill>
                            <a:srgbClr val="303030"/>
                          </a:solidFill>
                          <a:latin typeface="Arial"/>
                          <a:cs typeface="Arial"/>
                        </a:rPr>
                        <a:t>A</a:t>
                      </a:r>
                      <a:r>
                        <a:rPr lang="en-US" sz="1600" dirty="0">
                          <a:solidFill>
                            <a:srgbClr val="303030"/>
                          </a:solidFill>
                          <a:latin typeface="Arial"/>
                          <a:cs typeface="Arial"/>
                        </a:rPr>
                        <a:t>utho</a:t>
                      </a:r>
                      <a:r>
                        <a:rPr lang="en-US" sz="1600" spc="-5" dirty="0">
                          <a:solidFill>
                            <a:srgbClr val="303030"/>
                          </a:solidFill>
                          <a:latin typeface="Arial"/>
                          <a:cs typeface="Arial"/>
                        </a:rPr>
                        <a:t>r</a:t>
                      </a:r>
                      <a:r>
                        <a:rPr lang="en-US" sz="1600" dirty="0">
                          <a:solidFill>
                            <a:srgbClr val="303030"/>
                          </a:solidFill>
                          <a:latin typeface="Arial"/>
                          <a:cs typeface="Arial"/>
                        </a:rPr>
                        <a:t>it</a:t>
                      </a:r>
                      <a:r>
                        <a:rPr lang="en-US" sz="1600" spc="-20" dirty="0">
                          <a:solidFill>
                            <a:srgbClr val="303030"/>
                          </a:solidFill>
                          <a:latin typeface="Arial"/>
                          <a:cs typeface="Arial"/>
                        </a:rPr>
                        <a:t>y</a:t>
                      </a:r>
                      <a:r>
                        <a:rPr lang="en-US" sz="1600" dirty="0">
                          <a:solidFill>
                            <a:srgbClr val="303030"/>
                          </a:solidFill>
                          <a:latin typeface="Arial"/>
                          <a:cs typeface="Arial"/>
                        </a:rPr>
                        <a:t>”</a:t>
                      </a:r>
                      <a:r>
                        <a:rPr lang="en-US" sz="1600" spc="50" dirty="0">
                          <a:solidFill>
                            <a:srgbClr val="303030"/>
                          </a:solidFill>
                          <a:latin typeface="Arial"/>
                          <a:cs typeface="Arial"/>
                        </a:rPr>
                        <a:t> </a:t>
                      </a:r>
                      <a:r>
                        <a:rPr lang="en-US" sz="1600" spc="5" dirty="0">
                          <a:solidFill>
                            <a:srgbClr val="303030"/>
                          </a:solidFill>
                          <a:latin typeface="Arial"/>
                          <a:cs typeface="Arial"/>
                        </a:rPr>
                        <a:t>W</a:t>
                      </a:r>
                      <a:r>
                        <a:rPr lang="en-US" sz="1600" spc="-5" dirty="0">
                          <a:solidFill>
                            <a:srgbClr val="303030"/>
                          </a:solidFill>
                          <a:latin typeface="Arial"/>
                          <a:cs typeface="Arial"/>
                        </a:rPr>
                        <a:t>e</a:t>
                      </a:r>
                      <a:r>
                        <a:rPr lang="en-US" sz="1600" dirty="0">
                          <a:solidFill>
                            <a:srgbClr val="303030"/>
                          </a:solidFill>
                          <a:latin typeface="Arial"/>
                          <a:cs typeface="Arial"/>
                        </a:rPr>
                        <a:t>b</a:t>
                      </a:r>
                      <a:r>
                        <a:rPr lang="en-US" sz="1600" spc="-5" dirty="0">
                          <a:solidFill>
                            <a:srgbClr val="303030"/>
                          </a:solidFill>
                          <a:latin typeface="Arial"/>
                          <a:cs typeface="Arial"/>
                        </a:rPr>
                        <a:t>s</a:t>
                      </a:r>
                      <a:r>
                        <a:rPr lang="en-US" sz="1600" dirty="0">
                          <a:solidFill>
                            <a:srgbClr val="303030"/>
                          </a:solidFill>
                          <a:latin typeface="Arial"/>
                          <a:cs typeface="Arial"/>
                        </a:rPr>
                        <a:t>ite </a:t>
                      </a:r>
                      <a:r>
                        <a:rPr lang="en-US" sz="1600" spc="-10" dirty="0">
                          <a:solidFill>
                            <a:srgbClr val="303030"/>
                          </a:solidFill>
                          <a:latin typeface="Arial"/>
                          <a:cs typeface="Arial"/>
                        </a:rPr>
                        <a:t>a</a:t>
                      </a:r>
                      <a:r>
                        <a:rPr lang="en-US" sz="1600" dirty="0">
                          <a:solidFill>
                            <a:srgbClr val="303030"/>
                          </a:solidFill>
                          <a:latin typeface="Arial"/>
                          <a:cs typeface="Arial"/>
                        </a:rPr>
                        <a:t>t</a:t>
                      </a:r>
                      <a:r>
                        <a:rPr lang="en-US" sz="1600" spc="-10" dirty="0">
                          <a:solidFill>
                            <a:srgbClr val="303030"/>
                          </a:solidFill>
                          <a:latin typeface="Arial"/>
                          <a:cs typeface="Arial"/>
                        </a:rPr>
                        <a:t> </a:t>
                      </a:r>
                      <a:r>
                        <a:rPr lang="en-US" sz="1600" u="heavy" spc="25" dirty="0">
                          <a:solidFill>
                            <a:srgbClr val="598BBD"/>
                          </a:solidFill>
                          <a:latin typeface="Arial"/>
                          <a:cs typeface="Arial"/>
                          <a:hlinkClick r:id="rId6"/>
                        </a:rPr>
                        <a:t>https://www.ezview.wa.gov/site/alias__1492/34490/outreach__education.aspx</a:t>
                      </a:r>
                      <a:endParaRPr lang="en-US" sz="1600" u="heavy" spc="25" dirty="0">
                        <a:solidFill>
                          <a:srgbClr val="598BBD"/>
                        </a:solidFill>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solidFill>
                          <a:srgbClr val="303030"/>
                        </a:solidFill>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216799"/>
                  </a:ext>
                </a:extLst>
              </a:tr>
            </a:tbl>
          </a:graphicData>
        </a:graphic>
      </p:graphicFrame>
    </p:spTree>
    <p:extLst>
      <p:ext uri="{BB962C8B-B14F-4D97-AF65-F5344CB8AC3E}">
        <p14:creationId xmlns:p14="http://schemas.microsoft.com/office/powerpoint/2010/main" val="1107109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4299585" cy="492443"/>
          </a:xfrm>
          <a:prstGeom prst="rect">
            <a:avLst/>
          </a:prstGeom>
        </p:spPr>
        <p:txBody>
          <a:bodyPr vert="horz" wrap="square" lIns="0" tIns="0" rIns="0" bIns="0" rtlCol="0">
            <a:spAutoFit/>
          </a:bodyPr>
          <a:lstStyle/>
          <a:p>
            <a:pPr marL="12700">
              <a:lnSpc>
                <a:spcPct val="100000"/>
              </a:lnSpc>
            </a:pPr>
            <a:r>
              <a:rPr lang="en-US" sz="3200" b="1" dirty="0">
                <a:solidFill>
                  <a:srgbClr val="303030"/>
                </a:solidFill>
                <a:latin typeface="Arial Narrow"/>
                <a:cs typeface="Arial Narrow"/>
              </a:rPr>
              <a:t>Also -- Key Links</a:t>
            </a:r>
            <a:endParaRPr sz="3200" dirty="0">
              <a:latin typeface="Arial Narrow"/>
              <a:cs typeface="Arial Narrow"/>
            </a:endParaRPr>
          </a:p>
        </p:txBody>
      </p:sp>
      <p:sp>
        <p:nvSpPr>
          <p:cNvPr id="8" name="object 8"/>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5" name="TextBox 4"/>
          <p:cNvSpPr txBox="1"/>
          <p:nvPr/>
        </p:nvSpPr>
        <p:spPr>
          <a:xfrm>
            <a:off x="685800" y="1752600"/>
            <a:ext cx="8305800" cy="4939814"/>
          </a:xfrm>
          <a:prstGeom prst="rect">
            <a:avLst/>
          </a:prstGeom>
          <a:noFill/>
        </p:spPr>
        <p:txBody>
          <a:bodyPr wrap="square" rtlCol="0">
            <a:spAutoFit/>
          </a:bodyPr>
          <a:lstStyle/>
          <a:p>
            <a:r>
              <a:rPr lang="en-US" sz="1400" b="1" u="sng" dirty="0">
                <a:latin typeface="Arial" panose="020B0604020202020204" pitchFamily="34" charset="0"/>
                <a:cs typeface="Arial" panose="020B0604020202020204" pitchFamily="34" charset="0"/>
              </a:rPr>
              <a:t>Key Organizations:</a:t>
            </a:r>
            <a:endParaRPr lang="en-US" sz="1400" u="sng" dirty="0">
              <a:latin typeface="Arial" panose="020B0604020202020204" pitchFamily="34" charset="0"/>
              <a:cs typeface="Arial" panose="020B0604020202020204" pitchFamily="34" charset="0"/>
            </a:endParaRPr>
          </a:p>
          <a:p>
            <a:pPr marL="342900" indent="-342900">
              <a:buFont typeface="+mj-lt"/>
              <a:buAutoNum type="arabicPeriod"/>
            </a:pPr>
            <a:r>
              <a:rPr lang="en-US" sz="1300" dirty="0">
                <a:latin typeface="Arial" panose="020B0604020202020204" pitchFamily="34" charset="0"/>
                <a:cs typeface="Arial" panose="020B0604020202020204" pitchFamily="34" charset="0"/>
              </a:rPr>
              <a:t>Chehalis River Basin Flood Authority -- </a:t>
            </a:r>
            <a:r>
              <a:rPr lang="en-US" sz="1300" u="heavy" spc="15" dirty="0">
                <a:solidFill>
                  <a:srgbClr val="598BBD"/>
                </a:solidFill>
                <a:latin typeface="Arial" panose="020B0604020202020204" pitchFamily="34" charset="0"/>
                <a:cs typeface="Arial" panose="020B0604020202020204" pitchFamily="34" charset="0"/>
                <a:hlinkClick r:id="rId4"/>
              </a:rPr>
              <a:t>ww</a:t>
            </a:r>
            <a:r>
              <a:rPr lang="en-US" sz="1300" u="heavy" dirty="0">
                <a:solidFill>
                  <a:srgbClr val="598BBD"/>
                </a:solidFill>
                <a:latin typeface="Arial" panose="020B0604020202020204" pitchFamily="34" charset="0"/>
                <a:cs typeface="Arial" panose="020B0604020202020204" pitchFamily="34" charset="0"/>
                <a:hlinkClick r:id="rId4"/>
              </a:rPr>
              <a:t>w.</a:t>
            </a:r>
            <a:r>
              <a:rPr lang="en-US" sz="1300" u="heavy" spc="-5" dirty="0">
                <a:solidFill>
                  <a:srgbClr val="598BBD"/>
                </a:solidFill>
                <a:latin typeface="Arial" panose="020B0604020202020204" pitchFamily="34" charset="0"/>
                <a:cs typeface="Arial" panose="020B0604020202020204" pitchFamily="34" charset="0"/>
                <a:hlinkClick r:id="rId4"/>
              </a:rPr>
              <a:t>e</a:t>
            </a:r>
            <a:r>
              <a:rPr lang="en-US" sz="1300" u="heavy" dirty="0">
                <a:solidFill>
                  <a:srgbClr val="598BBD"/>
                </a:solidFill>
                <a:latin typeface="Arial" panose="020B0604020202020204" pitchFamily="34" charset="0"/>
                <a:cs typeface="Arial" panose="020B0604020202020204" pitchFamily="34" charset="0"/>
                <a:hlinkClick r:id="rId4"/>
              </a:rPr>
              <a:t>z</a:t>
            </a:r>
            <a:r>
              <a:rPr lang="en-US" sz="1300" u="heavy" spc="-45" dirty="0">
                <a:solidFill>
                  <a:srgbClr val="598BBD"/>
                </a:solidFill>
                <a:latin typeface="Arial" panose="020B0604020202020204" pitchFamily="34" charset="0"/>
                <a:cs typeface="Arial" panose="020B0604020202020204" pitchFamily="34" charset="0"/>
                <a:hlinkClick r:id="rId4"/>
              </a:rPr>
              <a:t>v</a:t>
            </a:r>
            <a:r>
              <a:rPr lang="en-US" sz="1300" u="heavy" dirty="0">
                <a:solidFill>
                  <a:srgbClr val="598BBD"/>
                </a:solidFill>
                <a:latin typeface="Arial" panose="020B0604020202020204" pitchFamily="34" charset="0"/>
                <a:cs typeface="Arial" panose="020B0604020202020204" pitchFamily="34" charset="0"/>
                <a:hlinkClick r:id="rId4"/>
              </a:rPr>
              <a:t>i</a:t>
            </a:r>
            <a:r>
              <a:rPr lang="en-US" sz="1300" u="heavy" spc="-5" dirty="0">
                <a:solidFill>
                  <a:srgbClr val="598BBD"/>
                </a:solidFill>
                <a:latin typeface="Arial" panose="020B0604020202020204" pitchFamily="34" charset="0"/>
                <a:cs typeface="Arial" panose="020B0604020202020204" pitchFamily="34" charset="0"/>
                <a:hlinkClick r:id="rId4"/>
              </a:rPr>
              <a:t>e</a:t>
            </a:r>
            <a:r>
              <a:rPr lang="en-US" sz="1300" u="heavy" spc="35" dirty="0">
                <a:solidFill>
                  <a:srgbClr val="598BBD"/>
                </a:solidFill>
                <a:latin typeface="Arial" panose="020B0604020202020204" pitchFamily="34" charset="0"/>
                <a:cs typeface="Arial" panose="020B0604020202020204" pitchFamily="34" charset="0"/>
                <a:hlinkClick r:id="rId4"/>
              </a:rPr>
              <a:t>w</a:t>
            </a:r>
            <a:r>
              <a:rPr lang="en-US" sz="1300" u="heavy" spc="-25" dirty="0">
                <a:solidFill>
                  <a:srgbClr val="598BBD"/>
                </a:solidFill>
                <a:latin typeface="Arial" panose="020B0604020202020204" pitchFamily="34" charset="0"/>
                <a:cs typeface="Arial" panose="020B0604020202020204" pitchFamily="34" charset="0"/>
                <a:hlinkClick r:id="rId4"/>
              </a:rPr>
              <a:t>.</a:t>
            </a:r>
            <a:r>
              <a:rPr lang="en-US" sz="1300" u="heavy" spc="15" dirty="0">
                <a:solidFill>
                  <a:srgbClr val="598BBD"/>
                </a:solidFill>
                <a:latin typeface="Arial" panose="020B0604020202020204" pitchFamily="34" charset="0"/>
                <a:cs typeface="Arial" panose="020B0604020202020204" pitchFamily="34" charset="0"/>
                <a:hlinkClick r:id="rId4"/>
              </a:rPr>
              <a:t>w</a:t>
            </a:r>
            <a:r>
              <a:rPr lang="en-US" sz="1300" u="heavy" spc="-5" dirty="0">
                <a:solidFill>
                  <a:srgbClr val="598BBD"/>
                </a:solidFill>
                <a:latin typeface="Arial" panose="020B0604020202020204" pitchFamily="34" charset="0"/>
                <a:cs typeface="Arial" panose="020B0604020202020204" pitchFamily="34" charset="0"/>
                <a:hlinkClick r:id="rId4"/>
              </a:rPr>
              <a:t>a</a:t>
            </a:r>
            <a:r>
              <a:rPr lang="en-US" sz="1300" u="heavy" dirty="0">
                <a:solidFill>
                  <a:srgbClr val="598BBD"/>
                </a:solidFill>
                <a:latin typeface="Arial" panose="020B0604020202020204" pitchFamily="34" charset="0"/>
                <a:cs typeface="Arial" panose="020B0604020202020204" pitchFamily="34" charset="0"/>
                <a:hlinkClick r:id="rId4"/>
              </a:rPr>
              <a:t>.go</a:t>
            </a:r>
            <a:r>
              <a:rPr lang="en-US" sz="1300" u="heavy" spc="-45" dirty="0">
                <a:solidFill>
                  <a:srgbClr val="598BBD"/>
                </a:solidFill>
                <a:latin typeface="Arial" panose="020B0604020202020204" pitchFamily="34" charset="0"/>
                <a:cs typeface="Arial" panose="020B0604020202020204" pitchFamily="34" charset="0"/>
                <a:hlinkClick r:id="rId4"/>
              </a:rPr>
              <a:t>v</a:t>
            </a:r>
            <a:r>
              <a:rPr lang="en-US" sz="1300" u="heavy" dirty="0">
                <a:solidFill>
                  <a:srgbClr val="598BBD"/>
                </a:solidFill>
                <a:latin typeface="Arial" panose="020B0604020202020204" pitchFamily="34" charset="0"/>
                <a:cs typeface="Arial" panose="020B0604020202020204" pitchFamily="34" charset="0"/>
                <a:hlinkClick r:id="rId4"/>
              </a:rPr>
              <a:t>/</a:t>
            </a:r>
            <a:r>
              <a:rPr lang="en-US" sz="1300" u="heavy" spc="-5" dirty="0">
                <a:solidFill>
                  <a:srgbClr val="598BBD"/>
                </a:solidFill>
                <a:latin typeface="Arial" panose="020B0604020202020204" pitchFamily="34" charset="0"/>
                <a:cs typeface="Arial" panose="020B0604020202020204" pitchFamily="34" charset="0"/>
                <a:hlinkClick r:id="rId4"/>
              </a:rPr>
              <a:t>c</a:t>
            </a:r>
            <a:r>
              <a:rPr lang="en-US" sz="1300" u="heavy" dirty="0">
                <a:solidFill>
                  <a:srgbClr val="598BBD"/>
                </a:solidFill>
                <a:latin typeface="Arial" panose="020B0604020202020204" pitchFamily="34" charset="0"/>
                <a:cs typeface="Arial" panose="020B0604020202020204" pitchFamily="34" charset="0"/>
                <a:hlinkClick r:id="rId4"/>
              </a:rPr>
              <a:t>h</a:t>
            </a:r>
            <a:r>
              <a:rPr lang="en-US" sz="1300" u="heavy" spc="-5" dirty="0">
                <a:solidFill>
                  <a:srgbClr val="598BBD"/>
                </a:solidFill>
                <a:latin typeface="Arial" panose="020B0604020202020204" pitchFamily="34" charset="0"/>
                <a:cs typeface="Arial" panose="020B0604020202020204" pitchFamily="34" charset="0"/>
                <a:hlinkClick r:id="rId4"/>
              </a:rPr>
              <a:t>e</a:t>
            </a:r>
            <a:r>
              <a:rPr lang="en-US" sz="1300" u="heavy" dirty="0">
                <a:solidFill>
                  <a:srgbClr val="598BBD"/>
                </a:solidFill>
                <a:latin typeface="Arial" panose="020B0604020202020204" pitchFamily="34" charset="0"/>
                <a:cs typeface="Arial" panose="020B0604020202020204" pitchFamily="34" charset="0"/>
                <a:hlinkClick r:id="rId4"/>
              </a:rPr>
              <a:t>h</a:t>
            </a:r>
            <a:r>
              <a:rPr lang="en-US" sz="1300" u="heavy" spc="-5" dirty="0">
                <a:solidFill>
                  <a:srgbClr val="598BBD"/>
                </a:solidFill>
                <a:latin typeface="Arial" panose="020B0604020202020204" pitchFamily="34" charset="0"/>
                <a:cs typeface="Arial" panose="020B0604020202020204" pitchFamily="34" charset="0"/>
                <a:hlinkClick r:id="rId4"/>
              </a:rPr>
              <a:t>a</a:t>
            </a:r>
            <a:r>
              <a:rPr lang="en-US" sz="1300" u="heavy" dirty="0">
                <a:solidFill>
                  <a:srgbClr val="598BBD"/>
                </a:solidFill>
                <a:latin typeface="Arial" panose="020B0604020202020204" pitchFamily="34" charset="0"/>
                <a:cs typeface="Arial" panose="020B0604020202020204" pitchFamily="34" charset="0"/>
                <a:hlinkClick r:id="rId4"/>
              </a:rPr>
              <a:t>li</a:t>
            </a:r>
            <a:r>
              <a:rPr lang="en-US" sz="1300" u="heavy" spc="-5" dirty="0">
                <a:solidFill>
                  <a:srgbClr val="598BBD"/>
                </a:solidFill>
                <a:latin typeface="Arial" panose="020B0604020202020204" pitchFamily="34" charset="0"/>
                <a:cs typeface="Arial" panose="020B0604020202020204" pitchFamily="34" charset="0"/>
                <a:hlinkClick r:id="rId4"/>
              </a:rPr>
              <a:t>s</a:t>
            </a:r>
            <a:r>
              <a:rPr lang="en-US" sz="1300" u="heavy" dirty="0">
                <a:solidFill>
                  <a:srgbClr val="598BBD"/>
                </a:solidFill>
                <a:latin typeface="Arial" panose="020B0604020202020204" pitchFamily="34" charset="0"/>
                <a:cs typeface="Arial" panose="020B0604020202020204" pitchFamily="34" charset="0"/>
                <a:hlinkClick r:id="rId4"/>
              </a:rPr>
              <a:t>flood</a:t>
            </a:r>
            <a:r>
              <a:rPr lang="en-US" sz="1300" u="heavy" spc="-5" dirty="0">
                <a:solidFill>
                  <a:srgbClr val="598BBD"/>
                </a:solidFill>
                <a:latin typeface="Arial" panose="020B0604020202020204" pitchFamily="34" charset="0"/>
                <a:cs typeface="Arial" panose="020B0604020202020204" pitchFamily="34" charset="0"/>
                <a:hlinkClick r:id="rId4"/>
              </a:rPr>
              <a:t>a</a:t>
            </a:r>
            <a:r>
              <a:rPr lang="en-US" sz="1300" u="heavy" dirty="0">
                <a:solidFill>
                  <a:srgbClr val="598BBD"/>
                </a:solidFill>
                <a:latin typeface="Arial" panose="020B0604020202020204" pitchFamily="34" charset="0"/>
                <a:cs typeface="Arial" panose="020B0604020202020204" pitchFamily="34" charset="0"/>
                <a:hlinkClick r:id="rId4"/>
              </a:rPr>
              <a:t>utho</a:t>
            </a:r>
            <a:r>
              <a:rPr lang="en-US" sz="1300" u="heavy" spc="-5" dirty="0">
                <a:solidFill>
                  <a:srgbClr val="598BBD"/>
                </a:solidFill>
                <a:latin typeface="Arial" panose="020B0604020202020204" pitchFamily="34" charset="0"/>
                <a:cs typeface="Arial" panose="020B0604020202020204" pitchFamily="34" charset="0"/>
                <a:hlinkClick r:id="rId4"/>
              </a:rPr>
              <a:t>r</a:t>
            </a:r>
            <a:r>
              <a:rPr lang="en-US" sz="1300" u="heavy" dirty="0">
                <a:solidFill>
                  <a:srgbClr val="598BBD"/>
                </a:solidFill>
                <a:latin typeface="Arial" panose="020B0604020202020204" pitchFamily="34" charset="0"/>
                <a:cs typeface="Arial" panose="020B0604020202020204" pitchFamily="34" charset="0"/>
                <a:hlinkClick r:id="rId4"/>
              </a:rPr>
              <a:t>ity</a:t>
            </a:r>
            <a:endParaRPr lang="en-US" sz="1300" u="heavy" dirty="0">
              <a:solidFill>
                <a:srgbClr val="598BBD"/>
              </a:solidFill>
              <a:latin typeface="Arial" panose="020B0604020202020204" pitchFamily="34" charset="0"/>
              <a:cs typeface="Arial" panose="020B0604020202020204" pitchFamily="34" charset="0"/>
            </a:endParaRPr>
          </a:p>
          <a:p>
            <a:pPr marL="342900" indent="-342900">
              <a:buFont typeface="+mj-lt"/>
              <a:buAutoNum type="arabicPeriod"/>
            </a:pPr>
            <a:r>
              <a:rPr lang="en-US" sz="1300" dirty="0">
                <a:latin typeface="Arial" panose="020B0604020202020204" pitchFamily="34" charset="0"/>
                <a:cs typeface="Arial" panose="020B0604020202020204" pitchFamily="34" charset="0"/>
              </a:rPr>
              <a:t>Office of Chehalis Basin -- </a:t>
            </a:r>
            <a:r>
              <a:rPr lang="en-US" sz="1300" dirty="0">
                <a:latin typeface="Arial" panose="020B0604020202020204" pitchFamily="34" charset="0"/>
                <a:cs typeface="Arial" panose="020B0604020202020204" pitchFamily="34" charset="0"/>
                <a:hlinkClick r:id="rId5"/>
              </a:rPr>
              <a:t>https://ecology.wa.gov/About-us/Get-to-know-us/Our-Programs/Office-of-Chehalis-Basin</a:t>
            </a:r>
            <a:endParaRPr lang="en-US" sz="1300" dirty="0">
              <a:latin typeface="Arial" panose="020B0604020202020204" pitchFamily="34" charset="0"/>
              <a:cs typeface="Arial" panose="020B0604020202020204" pitchFamily="34" charset="0"/>
            </a:endParaRPr>
          </a:p>
          <a:p>
            <a:pPr marL="342900" indent="-342900">
              <a:buFont typeface="+mj-lt"/>
              <a:buAutoNum type="arabicPeriod"/>
            </a:pPr>
            <a:r>
              <a:rPr lang="en-US" sz="1300" dirty="0">
                <a:latin typeface="Arial" panose="020B0604020202020204" pitchFamily="34" charset="0"/>
                <a:cs typeface="Arial" panose="020B0604020202020204" pitchFamily="34" charset="0"/>
              </a:rPr>
              <a:t>Chehalis Basin Board -- </a:t>
            </a:r>
            <a:r>
              <a:rPr lang="en-US" sz="1300" dirty="0">
                <a:latin typeface="Arial" panose="020B0604020202020204" pitchFamily="34" charset="0"/>
                <a:cs typeface="Arial" panose="020B0604020202020204" pitchFamily="34" charset="0"/>
                <a:hlinkClick r:id="rId6"/>
              </a:rPr>
              <a:t>https://www.ezview.wa.gov/site/alias__1962/37068/chehalis_basin_board.aspx</a:t>
            </a:r>
            <a:endParaRPr lang="en-US" sz="1300" dirty="0">
              <a:latin typeface="Arial" panose="020B0604020202020204" pitchFamily="34" charset="0"/>
              <a:cs typeface="Arial" panose="020B0604020202020204" pitchFamily="34" charset="0"/>
            </a:endParaRPr>
          </a:p>
          <a:p>
            <a:endParaRPr lang="en-US" sz="1300" b="1" dirty="0">
              <a:latin typeface="Arial" panose="020B0604020202020204" pitchFamily="34" charset="0"/>
              <a:cs typeface="Arial" panose="020B0604020202020204" pitchFamily="34" charset="0"/>
            </a:endParaRPr>
          </a:p>
          <a:p>
            <a:r>
              <a:rPr lang="en-US" sz="1400" b="1" u="sng" dirty="0">
                <a:latin typeface="Arial" panose="020B0604020202020204" pitchFamily="34" charset="0"/>
                <a:cs typeface="Arial" panose="020B0604020202020204" pitchFamily="34" charset="0"/>
              </a:rPr>
              <a:t>Key Activity Areas:</a:t>
            </a:r>
          </a:p>
          <a:p>
            <a:pPr marL="342900" indent="-342900">
              <a:buFont typeface="+mj-lt"/>
              <a:buAutoNum type="arabicPeriod"/>
            </a:pPr>
            <a:r>
              <a:rPr lang="en-US" sz="1300" spc="15" dirty="0">
                <a:latin typeface="Arial" panose="020B0604020202020204" pitchFamily="34" charset="0"/>
                <a:cs typeface="Arial" panose="020B0604020202020204" pitchFamily="34" charset="0"/>
              </a:rPr>
              <a:t>Local Projects -- </a:t>
            </a:r>
            <a:r>
              <a:rPr lang="en-US" sz="1300" dirty="0">
                <a:latin typeface="Arial" panose="020B0604020202020204" pitchFamily="34" charset="0"/>
                <a:cs typeface="Arial" panose="020B0604020202020204" pitchFamily="34" charset="0"/>
                <a:hlinkClick r:id="rId7"/>
              </a:rPr>
              <a:t>https://www.ezview.wa.gov/site/alias__1492/34489/local_projects.aspx</a:t>
            </a:r>
            <a:endParaRPr lang="en-US" sz="1300" dirty="0">
              <a:latin typeface="Arial" panose="020B0604020202020204" pitchFamily="34" charset="0"/>
              <a:cs typeface="Arial" panose="020B0604020202020204" pitchFamily="34" charset="0"/>
            </a:endParaRPr>
          </a:p>
          <a:p>
            <a:pPr marL="342900" indent="-342900">
              <a:buFont typeface="+mj-lt"/>
              <a:buAutoNum type="arabicPeriod"/>
            </a:pPr>
            <a:r>
              <a:rPr lang="en-US" sz="1300" dirty="0">
                <a:latin typeface="Arial" panose="020B0604020202020204" pitchFamily="34" charset="0"/>
                <a:cs typeface="Arial" panose="020B0604020202020204" pitchFamily="34" charset="0"/>
              </a:rPr>
              <a:t>Flood Warning System -- </a:t>
            </a:r>
            <a:r>
              <a:rPr lang="en-US" sz="1300" u="heavy" spc="15" dirty="0">
                <a:solidFill>
                  <a:srgbClr val="598BBD"/>
                </a:solidFill>
                <a:latin typeface="Arial" panose="020B0604020202020204" pitchFamily="34" charset="0"/>
                <a:cs typeface="Arial" panose="020B0604020202020204" pitchFamily="34" charset="0"/>
                <a:hlinkClick r:id="rId8"/>
              </a:rPr>
              <a:t>www.chehalisriverflood.com</a:t>
            </a:r>
            <a:endParaRPr lang="en-US" sz="1300" u="heavy" spc="15" dirty="0">
              <a:solidFill>
                <a:srgbClr val="598BBD"/>
              </a:solidFill>
              <a:latin typeface="Arial" panose="020B0604020202020204" pitchFamily="34" charset="0"/>
              <a:cs typeface="Arial" panose="020B0604020202020204" pitchFamily="34" charset="0"/>
            </a:endParaRPr>
          </a:p>
          <a:p>
            <a:pPr marL="342900" indent="-342900">
              <a:buFont typeface="+mj-lt"/>
              <a:buAutoNum type="arabicPeriod"/>
            </a:pPr>
            <a:r>
              <a:rPr lang="en-US" sz="1300" dirty="0">
                <a:latin typeface="Arial" panose="020B0604020202020204" pitchFamily="34" charset="0"/>
                <a:cs typeface="Arial" panose="020B0604020202020204" pitchFamily="34" charset="0"/>
              </a:rPr>
              <a:t>Chehalis Basin Strategy -- </a:t>
            </a:r>
            <a:r>
              <a:rPr lang="en-US" sz="1300" u="heavy" spc="15" dirty="0">
                <a:solidFill>
                  <a:srgbClr val="598BBD"/>
                </a:solidFill>
                <a:latin typeface="Arial" panose="020B0604020202020204" pitchFamily="34" charset="0"/>
                <a:cs typeface="Arial" panose="020B0604020202020204" pitchFamily="34" charset="0"/>
                <a:hlinkClick r:id="rId9"/>
              </a:rPr>
              <a:t>www.chehalisbasinstrategy.com</a:t>
            </a:r>
            <a:endParaRPr lang="en-US" sz="1300" u="heavy" spc="15" dirty="0">
              <a:solidFill>
                <a:srgbClr val="598BBD"/>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300" spc="15" dirty="0">
                <a:latin typeface="Arial" panose="020B0604020202020204" pitchFamily="34" charset="0"/>
                <a:cs typeface="Arial" panose="020B0604020202020204" pitchFamily="34" charset="0"/>
              </a:rPr>
              <a:t>ASRP -- </a:t>
            </a:r>
            <a:r>
              <a:rPr lang="en-US" sz="1300" spc="15" dirty="0">
                <a:latin typeface="Arial" panose="020B0604020202020204" pitchFamily="34" charset="0"/>
                <a:cs typeface="Arial" panose="020B0604020202020204" pitchFamily="34" charset="0"/>
                <a:hlinkClick r:id="rId10"/>
              </a:rPr>
              <a:t>https://chehalisbasinstrategy.com/asrp/</a:t>
            </a:r>
            <a:endParaRPr lang="en-US" sz="130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300" spc="15" dirty="0">
                <a:latin typeface="Arial" panose="020B0604020202020204" pitchFamily="34" charset="0"/>
                <a:cs typeface="Arial" panose="020B0604020202020204" pitchFamily="34" charset="0"/>
              </a:rPr>
              <a:t>CFAR -- </a:t>
            </a:r>
            <a:r>
              <a:rPr lang="en-US" sz="1300" spc="15" dirty="0">
                <a:latin typeface="Arial" panose="020B0604020202020204" pitchFamily="34" charset="0"/>
                <a:cs typeface="Arial" panose="020B0604020202020204" pitchFamily="34" charset="0"/>
                <a:hlinkClick r:id="rId11"/>
              </a:rPr>
              <a:t>https://chehalisbasinstrategy.com/cfar/</a:t>
            </a:r>
            <a:endParaRPr lang="en-US" sz="130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300" spc="15" dirty="0">
                <a:latin typeface="Arial" panose="020B0604020202020204" pitchFamily="34" charset="0"/>
                <a:cs typeface="Arial" panose="020B0604020202020204" pitchFamily="34" charset="0"/>
              </a:rPr>
              <a:t>Proposed Retention Project -- </a:t>
            </a:r>
            <a:r>
              <a:rPr lang="en-US" sz="1300" spc="15" dirty="0">
                <a:latin typeface="Arial" panose="020B0604020202020204" pitchFamily="34" charset="0"/>
                <a:cs typeface="Arial" panose="020B0604020202020204" pitchFamily="34" charset="0"/>
                <a:hlinkClick r:id="rId12"/>
              </a:rPr>
              <a:t>https://chehalisbasinstrategy.com/proposed-project/</a:t>
            </a:r>
            <a:endParaRPr lang="en-US" sz="1300" spc="15"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300" dirty="0">
                <a:latin typeface="Arial" panose="020B0604020202020204" pitchFamily="34" charset="0"/>
                <a:cs typeface="Arial" panose="020B0604020202020204" pitchFamily="34" charset="0"/>
              </a:rPr>
              <a:t>Chehalis River Basin Flood Control Zone District -- </a:t>
            </a:r>
            <a:r>
              <a:rPr lang="en-US" sz="1300" dirty="0">
                <a:latin typeface="Arial" panose="020B0604020202020204" pitchFamily="34" charset="0"/>
                <a:cs typeface="Arial" panose="020B0604020202020204" pitchFamily="34" charset="0"/>
                <a:hlinkClick r:id="rId13"/>
              </a:rPr>
              <a:t>https://www.chehalisriverbasinfczd.com/</a:t>
            </a:r>
            <a:endParaRPr lang="en-US" sz="130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300" dirty="0">
                <a:latin typeface="Arial" panose="020B0604020202020204" pitchFamily="34" charset="0"/>
                <a:cs typeface="Arial" panose="020B0604020202020204" pitchFamily="34" charset="0"/>
              </a:rPr>
              <a:t>State EIS (SEPA) -- </a:t>
            </a:r>
            <a:r>
              <a:rPr lang="en-US" sz="1300" dirty="0">
                <a:latin typeface="Arial" panose="020B0604020202020204" pitchFamily="34" charset="0"/>
                <a:cs typeface="Arial" panose="020B0604020202020204" pitchFamily="34" charset="0"/>
                <a:hlinkClick r:id="rId14"/>
              </a:rPr>
              <a:t>https://chehalisbasinstrategy.com/sepa-process/</a:t>
            </a:r>
            <a:endParaRPr lang="en-US" sz="130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300" dirty="0">
                <a:latin typeface="Arial" panose="020B0604020202020204" pitchFamily="34" charset="0"/>
                <a:cs typeface="Arial" panose="020B0604020202020204" pitchFamily="34" charset="0"/>
              </a:rPr>
              <a:t>Federal EIS (NEPA) -- </a:t>
            </a:r>
            <a:r>
              <a:rPr lang="en-US" sz="1300" dirty="0">
                <a:latin typeface="Arial" panose="020B0604020202020204" pitchFamily="34" charset="0"/>
                <a:cs typeface="Arial" panose="020B0604020202020204" pitchFamily="34" charset="0"/>
                <a:hlinkClick r:id="rId15"/>
              </a:rPr>
              <a:t>https://chehalisbasinstrategy.com/federal-envl-review/</a:t>
            </a:r>
            <a:endParaRPr lang="en-US" sz="130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300" dirty="0">
                <a:latin typeface="Arial" panose="020B0604020202020204" pitchFamily="34" charset="0"/>
                <a:cs typeface="Arial" panose="020B0604020202020204" pitchFamily="34" charset="0"/>
              </a:rPr>
              <a:t>Flood Retention Facility (visualization) -- </a:t>
            </a:r>
            <a:r>
              <a:rPr lang="en-US" sz="1300" dirty="0">
                <a:latin typeface="Arial" panose="020B0604020202020204" pitchFamily="34" charset="0"/>
                <a:cs typeface="Arial" panose="020B0604020202020204" pitchFamily="34" charset="0"/>
                <a:hlinkClick r:id="rId16"/>
              </a:rPr>
              <a:t>https://www.youtube.com/watch?app=desktop&amp;v=cKTejUE3WsU</a:t>
            </a:r>
            <a:endParaRPr lang="en-US" sz="13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300" spc="15" dirty="0">
                <a:latin typeface="Arial" panose="020B0604020202020204" pitchFamily="34" charset="0"/>
                <a:cs typeface="Arial" panose="020B0604020202020204" pitchFamily="34" charset="0"/>
              </a:rPr>
              <a:t>Skookumchuck Dam -- </a:t>
            </a:r>
            <a:r>
              <a:rPr lang="en-US" sz="1300" spc="15" dirty="0">
                <a:latin typeface="Arial" panose="020B0604020202020204" pitchFamily="34" charset="0"/>
                <a:cs typeface="Arial" panose="020B0604020202020204" pitchFamily="34" charset="0"/>
                <a:hlinkClick r:id="rId17"/>
              </a:rPr>
              <a:t>https://chehalisbasinstrategy.com/skookumchuck-dam-study/</a:t>
            </a:r>
            <a:endParaRPr lang="en-US" sz="130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300" spc="15" dirty="0">
                <a:latin typeface="Arial" panose="020B0604020202020204" pitchFamily="34" charset="0"/>
                <a:cs typeface="Arial" panose="020B0604020202020204" pitchFamily="34" charset="0"/>
              </a:rPr>
              <a:t>LAND -- </a:t>
            </a:r>
            <a:r>
              <a:rPr lang="en-US" sz="1300" spc="15" dirty="0">
                <a:latin typeface="Arial" panose="020B0604020202020204" pitchFamily="34" charset="0"/>
                <a:cs typeface="Arial" panose="020B0604020202020204" pitchFamily="34" charset="0"/>
                <a:hlinkClick r:id="rId18"/>
              </a:rPr>
              <a:t>https://chehalisbasinstrategy.com/local-actions-non-dam-alternative/</a:t>
            </a:r>
            <a:endParaRPr lang="en-US" sz="1300" spc="15" dirty="0">
              <a:latin typeface="Arial" panose="020B0604020202020204" pitchFamily="34" charset="0"/>
              <a:cs typeface="Arial" panose="020B0604020202020204" pitchFamily="34" charset="0"/>
            </a:endParaRPr>
          </a:p>
          <a:p>
            <a:endParaRPr lang="en-US" sz="1300" dirty="0">
              <a:latin typeface="Arial" panose="020B0604020202020204" pitchFamily="34" charset="0"/>
              <a:cs typeface="Arial" panose="020B0604020202020204" pitchFamily="34" charset="0"/>
            </a:endParaRPr>
          </a:p>
          <a:p>
            <a:r>
              <a:rPr lang="en-US" sz="1400" b="1" u="sng" spc="15" dirty="0">
                <a:latin typeface="Arial" panose="020B0604020202020204" pitchFamily="34" charset="0"/>
                <a:cs typeface="Arial" panose="020B0604020202020204" pitchFamily="34" charset="0"/>
              </a:rPr>
              <a:t>Also</a:t>
            </a:r>
            <a:r>
              <a:rPr lang="en-US" sz="1400" b="1" spc="15" dirty="0">
                <a:latin typeface="Arial" panose="020B0604020202020204" pitchFamily="34" charset="0"/>
                <a:cs typeface="Arial" panose="020B0604020202020204" pitchFamily="34" charset="0"/>
              </a:rPr>
              <a:t> </a:t>
            </a:r>
            <a:r>
              <a:rPr lang="en-US" sz="1400" b="1" spc="15" dirty="0">
                <a:latin typeface="Arial" panose="020B0604020202020204" pitchFamily="34" charset="0"/>
                <a:cs typeface="Arial" panose="020B0604020202020204" pitchFamily="34" charset="0"/>
                <a:sym typeface="Wingdings" panose="05000000000000000000" pitchFamily="2" charset="2"/>
              </a:rPr>
              <a:t> </a:t>
            </a:r>
            <a:r>
              <a:rPr lang="en-US" sz="1300" dirty="0">
                <a:latin typeface="Arial" panose="020B0604020202020204" pitchFamily="34" charset="0"/>
                <a:cs typeface="Arial" panose="020B0604020202020204" pitchFamily="34" charset="0"/>
              </a:rPr>
              <a:t>Sign-Up for Email Gage Alerts – </a:t>
            </a:r>
            <a:r>
              <a:rPr lang="en-US" sz="1300" dirty="0">
                <a:latin typeface="Arial" panose="020B0604020202020204" pitchFamily="34" charset="0"/>
                <a:cs typeface="Arial" panose="020B0604020202020204" pitchFamily="34" charset="0"/>
                <a:hlinkClick r:id="rId19"/>
              </a:rPr>
              <a:t>https://chehalis.onerain.com/upload/files/6a9bf8e2-f04b-4165-8a9f-ce031d5db6b4.pdf</a:t>
            </a:r>
            <a:endParaRPr lang="en-US" sz="1300" dirty="0">
              <a:latin typeface="Arial" panose="020B0604020202020204" pitchFamily="34" charset="0"/>
              <a:cs typeface="Arial" panose="020B0604020202020204" pitchFamily="34" charset="0"/>
            </a:endParaRPr>
          </a:p>
          <a:p>
            <a:pPr lvl="1"/>
            <a:endParaRPr lang="en-US" sz="1400" dirty="0"/>
          </a:p>
        </p:txBody>
      </p:sp>
      <p:sp>
        <p:nvSpPr>
          <p:cNvPr id="7" name="Slide Number Placeholder 12">
            <a:extLst>
              <a:ext uri="{FF2B5EF4-FFF2-40B4-BE49-F238E27FC236}">
                <a16:creationId xmlns:a16="http://schemas.microsoft.com/office/drawing/2014/main" id="{4A49CAB9-6DC3-D133-559E-C278432F5309}"/>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15</a:t>
            </a:fld>
            <a:r>
              <a:rPr lang="en-US" spc="-5" dirty="0"/>
              <a:t> of 14</a:t>
            </a:r>
          </a:p>
        </p:txBody>
      </p:sp>
    </p:spTree>
    <p:extLst>
      <p:ext uri="{BB962C8B-B14F-4D97-AF65-F5344CB8AC3E}">
        <p14:creationId xmlns:p14="http://schemas.microsoft.com/office/powerpoint/2010/main" val="887692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828800"/>
            <a:ext cx="7186295" cy="1877437"/>
          </a:xfrm>
          <a:prstGeom prst="rect">
            <a:avLst/>
          </a:prstGeom>
        </p:spPr>
        <p:txBody>
          <a:bodyPr vert="horz" wrap="square" lIns="0" tIns="0" rIns="0" bIns="0" rtlCol="0">
            <a:spAutoFit/>
          </a:bodyPr>
          <a:lstStyle/>
          <a:p>
            <a:pPr marL="355600" indent="-342900">
              <a:lnSpc>
                <a:spcPct val="100000"/>
              </a:lnSpc>
              <a:buClr>
                <a:srgbClr val="CC0000"/>
              </a:buClr>
              <a:buSzPct val="83333"/>
              <a:buFont typeface="Wingdings"/>
              <a:buChar char=""/>
              <a:tabLst>
                <a:tab pos="355600" algn="l"/>
              </a:tabLst>
            </a:pPr>
            <a:r>
              <a:rPr sz="1800" b="1" spc="-5" dirty="0">
                <a:solidFill>
                  <a:srgbClr val="303030"/>
                </a:solidFill>
                <a:latin typeface="Arial"/>
                <a:cs typeface="Arial"/>
              </a:rPr>
              <a:t>Ra</a:t>
            </a:r>
            <a:r>
              <a:rPr sz="1800" b="1" dirty="0">
                <a:solidFill>
                  <a:srgbClr val="303030"/>
                </a:solidFill>
                <a:latin typeface="Arial"/>
                <a:cs typeface="Arial"/>
              </a:rPr>
              <a:t>n</a:t>
            </a:r>
            <a:r>
              <a:rPr sz="1800" b="1" spc="-5" dirty="0">
                <a:solidFill>
                  <a:srgbClr val="303030"/>
                </a:solidFill>
                <a:latin typeface="Arial"/>
                <a:cs typeface="Arial"/>
              </a:rPr>
              <a:t>ke</a:t>
            </a:r>
            <a:r>
              <a:rPr sz="1800" b="1" dirty="0">
                <a:solidFill>
                  <a:srgbClr val="303030"/>
                </a:solidFill>
                <a:latin typeface="Arial"/>
                <a:cs typeface="Arial"/>
              </a:rPr>
              <a:t>d</a:t>
            </a:r>
            <a:r>
              <a:rPr sz="1800" b="1" spc="5" dirty="0">
                <a:solidFill>
                  <a:srgbClr val="303030"/>
                </a:solidFill>
                <a:latin typeface="Arial"/>
                <a:cs typeface="Arial"/>
              </a:rPr>
              <a:t> </a:t>
            </a:r>
            <a:r>
              <a:rPr sz="1800" b="1" dirty="0">
                <a:solidFill>
                  <a:srgbClr val="303030"/>
                </a:solidFill>
                <a:latin typeface="Arial"/>
                <a:cs typeface="Arial"/>
              </a:rPr>
              <a:t>high</a:t>
            </a:r>
            <a:r>
              <a:rPr sz="1800" b="1" spc="-5" dirty="0">
                <a:solidFill>
                  <a:srgbClr val="303030"/>
                </a:solidFill>
                <a:latin typeface="Arial"/>
                <a:cs typeface="Arial"/>
              </a:rPr>
              <a:t> </a:t>
            </a:r>
            <a:r>
              <a:rPr sz="1800" b="1" dirty="0">
                <a:solidFill>
                  <a:srgbClr val="303030"/>
                </a:solidFill>
                <a:latin typeface="Arial"/>
                <a:cs typeface="Arial"/>
              </a:rPr>
              <a:t>fl</a:t>
            </a:r>
            <a:r>
              <a:rPr sz="1800" b="1" spc="-10" dirty="0">
                <a:solidFill>
                  <a:srgbClr val="303030"/>
                </a:solidFill>
                <a:latin typeface="Arial"/>
                <a:cs typeface="Arial"/>
              </a:rPr>
              <a:t>o</a:t>
            </a:r>
            <a:r>
              <a:rPr sz="1800" b="1" dirty="0">
                <a:solidFill>
                  <a:srgbClr val="303030"/>
                </a:solidFill>
                <a:latin typeface="Arial"/>
                <a:cs typeface="Arial"/>
              </a:rPr>
              <a:t>w</a:t>
            </a:r>
            <a:r>
              <a:rPr sz="1800" b="1" spc="-5" dirty="0">
                <a:solidFill>
                  <a:srgbClr val="303030"/>
                </a:solidFill>
                <a:latin typeface="Arial"/>
                <a:cs typeface="Arial"/>
              </a:rPr>
              <a:t> </a:t>
            </a:r>
            <a:r>
              <a:rPr sz="1800" b="1" spc="-10" dirty="0">
                <a:solidFill>
                  <a:srgbClr val="303030"/>
                </a:solidFill>
                <a:latin typeface="Arial"/>
                <a:cs typeface="Arial"/>
              </a:rPr>
              <a:t>e</a:t>
            </a:r>
            <a:r>
              <a:rPr sz="1800" b="1" spc="-45" dirty="0">
                <a:solidFill>
                  <a:srgbClr val="303030"/>
                </a:solidFill>
                <a:latin typeface="Arial"/>
                <a:cs typeface="Arial"/>
              </a:rPr>
              <a:t>v</a:t>
            </a:r>
            <a:r>
              <a:rPr sz="1800" b="1" spc="-10" dirty="0">
                <a:solidFill>
                  <a:srgbClr val="303030"/>
                </a:solidFill>
                <a:latin typeface="Arial"/>
                <a:cs typeface="Arial"/>
              </a:rPr>
              <a:t>e</a:t>
            </a:r>
            <a:r>
              <a:rPr sz="1800" b="1" dirty="0">
                <a:solidFill>
                  <a:srgbClr val="303030"/>
                </a:solidFill>
                <a:latin typeface="Arial"/>
                <a:cs typeface="Arial"/>
              </a:rPr>
              <a:t>nts</a:t>
            </a:r>
            <a:r>
              <a:rPr sz="1800" b="1" spc="45" dirty="0">
                <a:solidFill>
                  <a:srgbClr val="303030"/>
                </a:solidFill>
                <a:latin typeface="Arial"/>
                <a:cs typeface="Arial"/>
              </a:rPr>
              <a:t> </a:t>
            </a:r>
            <a:r>
              <a:rPr sz="1800" b="1" dirty="0">
                <a:solidFill>
                  <a:srgbClr val="303030"/>
                </a:solidFill>
                <a:latin typeface="Arial"/>
                <a:cs typeface="Arial"/>
              </a:rPr>
              <a:t>(</a:t>
            </a:r>
            <a:r>
              <a:rPr sz="1800" b="1" spc="-10" dirty="0">
                <a:solidFill>
                  <a:srgbClr val="303030"/>
                </a:solidFill>
                <a:latin typeface="Arial"/>
                <a:cs typeface="Arial"/>
              </a:rPr>
              <a:t>193</a:t>
            </a:r>
            <a:r>
              <a:rPr sz="1800" b="1" dirty="0">
                <a:solidFill>
                  <a:srgbClr val="303030"/>
                </a:solidFill>
                <a:latin typeface="Arial"/>
                <a:cs typeface="Arial"/>
              </a:rPr>
              <a:t>2</a:t>
            </a:r>
            <a:r>
              <a:rPr sz="1800" b="1" spc="10" dirty="0">
                <a:solidFill>
                  <a:srgbClr val="303030"/>
                </a:solidFill>
                <a:latin typeface="Arial"/>
                <a:cs typeface="Arial"/>
              </a:rPr>
              <a:t> </a:t>
            </a:r>
            <a:r>
              <a:rPr sz="1800" b="1" dirty="0">
                <a:solidFill>
                  <a:srgbClr val="303030"/>
                </a:solidFill>
                <a:latin typeface="Arial"/>
                <a:cs typeface="Arial"/>
              </a:rPr>
              <a:t>- </a:t>
            </a:r>
            <a:r>
              <a:rPr sz="1800" b="1" spc="-10" dirty="0">
                <a:solidFill>
                  <a:srgbClr val="303030"/>
                </a:solidFill>
                <a:latin typeface="Arial"/>
                <a:cs typeface="Arial"/>
              </a:rPr>
              <a:t>2012</a:t>
            </a:r>
            <a:r>
              <a:rPr sz="1800" b="1" dirty="0">
                <a:solidFill>
                  <a:srgbClr val="303030"/>
                </a:solidFill>
                <a:latin typeface="Arial"/>
                <a:cs typeface="Arial"/>
              </a:rPr>
              <a:t>)</a:t>
            </a:r>
            <a:r>
              <a:rPr sz="1800" b="1" spc="15" dirty="0">
                <a:solidFill>
                  <a:srgbClr val="303030"/>
                </a:solidFill>
                <a:latin typeface="Arial"/>
                <a:cs typeface="Arial"/>
              </a:rPr>
              <a:t> </a:t>
            </a:r>
            <a:r>
              <a:rPr sz="1800" b="1" dirty="0">
                <a:solidFill>
                  <a:srgbClr val="303030"/>
                </a:solidFill>
                <a:latin typeface="Arial"/>
                <a:cs typeface="Arial"/>
              </a:rPr>
              <a:t>.</a:t>
            </a:r>
            <a:r>
              <a:rPr sz="1800" b="1" spc="-5" dirty="0">
                <a:solidFill>
                  <a:srgbClr val="303030"/>
                </a:solidFill>
                <a:latin typeface="Arial"/>
                <a:cs typeface="Arial"/>
              </a:rPr>
              <a:t> </a:t>
            </a:r>
            <a:r>
              <a:rPr sz="1800" b="1" dirty="0">
                <a:solidFill>
                  <a:srgbClr val="303030"/>
                </a:solidFill>
                <a:latin typeface="Arial"/>
                <a:cs typeface="Arial"/>
              </a:rPr>
              <a:t>.</a:t>
            </a:r>
            <a:r>
              <a:rPr sz="1800" b="1" spc="-5" dirty="0">
                <a:solidFill>
                  <a:srgbClr val="303030"/>
                </a:solidFill>
                <a:latin typeface="Arial"/>
                <a:cs typeface="Arial"/>
              </a:rPr>
              <a:t> </a:t>
            </a:r>
            <a:r>
              <a:rPr sz="1800" b="1" dirty="0">
                <a:solidFill>
                  <a:srgbClr val="303030"/>
                </a:solidFill>
                <a:latin typeface="Arial"/>
                <a:cs typeface="Arial"/>
              </a:rPr>
              <a:t>.</a:t>
            </a:r>
            <a:endParaRPr sz="1800" dirty="0">
              <a:latin typeface="Arial"/>
              <a:cs typeface="Arial"/>
            </a:endParaRPr>
          </a:p>
          <a:p>
            <a:pPr marL="469900">
              <a:lnSpc>
                <a:spcPct val="100000"/>
              </a:lnSpc>
              <a:spcBef>
                <a:spcPts val="605"/>
              </a:spcBef>
              <a:tabLst>
                <a:tab pos="756285" algn="l"/>
              </a:tabLst>
            </a:pPr>
            <a:r>
              <a:rPr sz="1100" spc="5" dirty="0">
                <a:latin typeface="Wingdings"/>
                <a:cs typeface="Wingdings"/>
              </a:rPr>
              <a:t></a:t>
            </a:r>
            <a:r>
              <a:rPr sz="1100" spc="5" dirty="0">
                <a:latin typeface="Times New Roman"/>
                <a:cs typeface="Times New Roman"/>
              </a:rPr>
              <a:t>	</a:t>
            </a:r>
            <a:r>
              <a:rPr sz="1600" spc="-5" dirty="0">
                <a:solidFill>
                  <a:srgbClr val="303030"/>
                </a:solidFill>
                <a:latin typeface="Arial" panose="020B0604020202020204" pitchFamily="34" charset="0"/>
                <a:cs typeface="Arial" panose="020B0604020202020204" pitchFamily="34" charset="0"/>
              </a:rPr>
              <a:t>I</a:t>
            </a:r>
            <a:r>
              <a:rPr sz="1600" spc="-15" dirty="0">
                <a:solidFill>
                  <a:srgbClr val="303030"/>
                </a:solidFill>
                <a:latin typeface="Arial" panose="020B0604020202020204" pitchFamily="34" charset="0"/>
                <a:cs typeface="Arial" panose="020B0604020202020204" pitchFamily="34" charset="0"/>
              </a:rPr>
              <a:t>-</a:t>
            </a:r>
            <a:r>
              <a:rPr sz="1600" spc="-10" dirty="0">
                <a:solidFill>
                  <a:srgbClr val="303030"/>
                </a:solidFill>
                <a:latin typeface="Arial" panose="020B0604020202020204" pitchFamily="34" charset="0"/>
                <a:cs typeface="Arial" panose="020B0604020202020204" pitchFamily="34" charset="0"/>
              </a:rPr>
              <a:t>5</a:t>
            </a:r>
            <a:r>
              <a:rPr sz="1600" spc="2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cl</a:t>
            </a:r>
            <a:r>
              <a:rPr sz="1600" spc="-10" dirty="0">
                <a:solidFill>
                  <a:srgbClr val="303030"/>
                </a:solidFill>
                <a:latin typeface="Arial" panose="020B0604020202020204" pitchFamily="34" charset="0"/>
                <a:cs typeface="Arial" panose="020B0604020202020204" pitchFamily="34" charset="0"/>
              </a:rPr>
              <a:t>o</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ed</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1990,</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1996,</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2007,</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2009</a:t>
            </a:r>
            <a:r>
              <a:rPr lang="en-US" sz="1600" spc="-10" dirty="0">
                <a:solidFill>
                  <a:srgbClr val="303030"/>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a:p>
            <a:pPr marL="756285" marR="5080" lvl="1" indent="-286385">
              <a:lnSpc>
                <a:spcPct val="100000"/>
              </a:lnSpc>
              <a:spcBef>
                <a:spcPts val="600"/>
              </a:spcBef>
              <a:buSzPct val="68750"/>
              <a:buFont typeface="Wingdings"/>
              <a:buChar char=""/>
              <a:tabLst>
                <a:tab pos="756920" algn="l"/>
              </a:tabLst>
            </a:pPr>
            <a:r>
              <a:rPr sz="1600" spc="-15" dirty="0">
                <a:solidFill>
                  <a:srgbClr val="303030"/>
                </a:solidFill>
                <a:latin typeface="Arial" panose="020B0604020202020204" pitchFamily="34" charset="0"/>
                <a:cs typeface="Arial" panose="020B0604020202020204" pitchFamily="34" charset="0"/>
              </a:rPr>
              <a:t>F</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l</a:t>
            </a:r>
            <a:r>
              <a:rPr sz="1600" spc="-10" dirty="0">
                <a:solidFill>
                  <a:srgbClr val="303030"/>
                </a:solidFill>
                <a:latin typeface="Arial" panose="020B0604020202020204" pitchFamily="34" charset="0"/>
                <a:cs typeface="Arial" panose="020B0604020202020204" pitchFamily="34" charset="0"/>
              </a:rPr>
              <a:t>a</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ge</a:t>
            </a:r>
            <a:r>
              <a:rPr sz="1600" spc="-5" dirty="0">
                <a:solidFill>
                  <a:srgbClr val="303030"/>
                </a:solidFill>
                <a:latin typeface="Arial" panose="020B0604020202020204" pitchFamily="34" charset="0"/>
                <a:cs typeface="Arial" panose="020B0604020202020204" pitchFamily="34" charset="0"/>
              </a:rPr>
              <a:t>st </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ents</a:t>
            </a:r>
            <a:r>
              <a:rPr sz="160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e</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1986</a:t>
            </a:r>
            <a:r>
              <a:rPr sz="1600" spc="2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a:t>
            </a:r>
            <a:r>
              <a:rPr sz="1600" spc="-10" dirty="0">
                <a:solidFill>
                  <a:srgbClr val="303030"/>
                </a:solidFill>
                <a:latin typeface="Arial" panose="020B0604020202020204" pitchFamily="34" charset="0"/>
                <a:cs typeface="Arial" panose="020B0604020202020204" pitchFamily="34" charset="0"/>
              </a:rPr>
              <a:t>-</a:t>
            </a:r>
            <a:r>
              <a:rPr sz="1600" spc="15" dirty="0">
                <a:solidFill>
                  <a:srgbClr val="303030"/>
                </a:solidFill>
                <a:latin typeface="Arial" panose="020B0604020202020204" pitchFamily="34" charset="0"/>
                <a:cs typeface="Arial" panose="020B0604020202020204" pitchFamily="34" charset="0"/>
              </a:rPr>
              <a:t> </a:t>
            </a:r>
            <a:r>
              <a:rPr sz="1600" i="1" spc="-15" dirty="0">
                <a:solidFill>
                  <a:srgbClr val="303030"/>
                </a:solidFill>
                <a:latin typeface="Arial" panose="020B0604020202020204" pitchFamily="34" charset="0"/>
                <a:cs typeface="Arial" panose="020B0604020202020204" pitchFamily="34" charset="0"/>
              </a:rPr>
              <a:t>Fr</a:t>
            </a:r>
            <a:r>
              <a:rPr sz="1600" i="1" spc="-10" dirty="0">
                <a:solidFill>
                  <a:srgbClr val="303030"/>
                </a:solidFill>
                <a:latin typeface="Arial" panose="020B0604020202020204" pitchFamily="34" charset="0"/>
                <a:cs typeface="Arial" panose="020B0604020202020204" pitchFamily="34" charset="0"/>
              </a:rPr>
              <a:t>equent</a:t>
            </a:r>
            <a:r>
              <a:rPr sz="1600" i="1" spc="15"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f</a:t>
            </a:r>
            <a:r>
              <a:rPr sz="1600" i="1" dirty="0">
                <a:solidFill>
                  <a:srgbClr val="303030"/>
                </a:solidFill>
                <a:latin typeface="Arial" panose="020B0604020202020204" pitchFamily="34" charset="0"/>
                <a:cs typeface="Arial" panose="020B0604020202020204" pitchFamily="34" charset="0"/>
              </a:rPr>
              <a:t>l</a:t>
            </a:r>
            <a:r>
              <a:rPr sz="1600" i="1" spc="-10" dirty="0">
                <a:solidFill>
                  <a:srgbClr val="303030"/>
                </a:solidFill>
                <a:latin typeface="Arial" panose="020B0604020202020204" pitchFamily="34" charset="0"/>
                <a:cs typeface="Arial" panose="020B0604020202020204" pitchFamily="34" charset="0"/>
              </a:rPr>
              <a:t>oods</a:t>
            </a:r>
            <a:r>
              <a:rPr sz="1600" i="1" spc="5"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a</a:t>
            </a:r>
            <a:r>
              <a:rPr sz="1600" i="1" spc="-15" dirty="0">
                <a:solidFill>
                  <a:srgbClr val="303030"/>
                </a:solidFill>
                <a:latin typeface="Arial" panose="020B0604020202020204" pitchFamily="34" charset="0"/>
                <a:cs typeface="Arial" panose="020B0604020202020204" pitchFamily="34" charset="0"/>
              </a:rPr>
              <a:t>r</a:t>
            </a:r>
            <a:r>
              <a:rPr sz="1600" i="1" spc="-10" dirty="0">
                <a:solidFill>
                  <a:srgbClr val="303030"/>
                </a:solidFill>
                <a:latin typeface="Arial" panose="020B0604020202020204" pitchFamily="34" charset="0"/>
                <a:cs typeface="Arial" panose="020B0604020202020204" pitchFamily="34" charset="0"/>
              </a:rPr>
              <a:t>e</a:t>
            </a:r>
            <a:r>
              <a:rPr sz="1600" i="1" spc="10"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gett</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ng</a:t>
            </a:r>
            <a:r>
              <a:rPr sz="1600" i="1" spc="10" dirty="0">
                <a:solidFill>
                  <a:srgbClr val="303030"/>
                </a:solidFill>
                <a:latin typeface="Arial" panose="020B0604020202020204" pitchFamily="34" charset="0"/>
                <a:cs typeface="Arial" panose="020B0604020202020204" pitchFamily="34" charset="0"/>
              </a:rPr>
              <a:t> </a:t>
            </a:r>
            <a:r>
              <a:rPr sz="1600" i="1" spc="-15" dirty="0">
                <a:solidFill>
                  <a:srgbClr val="303030"/>
                </a:solidFill>
                <a:latin typeface="Arial" panose="020B0604020202020204" pitchFamily="34" charset="0"/>
                <a:cs typeface="Arial" panose="020B0604020202020204" pitchFamily="34" charset="0"/>
              </a:rPr>
              <a:t>wor</a:t>
            </a:r>
            <a:r>
              <a:rPr sz="1600" i="1" spc="-5" dirty="0">
                <a:solidFill>
                  <a:srgbClr val="303030"/>
                </a:solidFill>
                <a:latin typeface="Arial" panose="020B0604020202020204" pitchFamily="34" charset="0"/>
                <a:cs typeface="Arial" panose="020B0604020202020204" pitchFamily="34" charset="0"/>
              </a:rPr>
              <a:t>s</a:t>
            </a:r>
            <a:r>
              <a:rPr sz="1600" i="1" spc="-10" dirty="0">
                <a:solidFill>
                  <a:srgbClr val="303030"/>
                </a:solidFill>
                <a:latin typeface="Arial" panose="020B0604020202020204" pitchFamily="34" charset="0"/>
                <a:cs typeface="Arial" panose="020B0604020202020204" pitchFamily="34" charset="0"/>
              </a:rPr>
              <a:t>e</a:t>
            </a:r>
            <a:r>
              <a:rPr sz="1600" i="1" spc="10"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and da</a:t>
            </a:r>
            <a:r>
              <a:rPr sz="1600" i="1" spc="-25" dirty="0">
                <a:solidFill>
                  <a:srgbClr val="303030"/>
                </a:solidFill>
                <a:latin typeface="Arial" panose="020B0604020202020204" pitchFamily="34" charset="0"/>
                <a:cs typeface="Arial" panose="020B0604020202020204" pitchFamily="34" charset="0"/>
              </a:rPr>
              <a:t>m</a:t>
            </a:r>
            <a:r>
              <a:rPr sz="1600" i="1" spc="-10" dirty="0">
                <a:solidFill>
                  <a:srgbClr val="303030"/>
                </a:solidFill>
                <a:latin typeface="Arial" panose="020B0604020202020204" pitchFamily="34" charset="0"/>
                <a:cs typeface="Arial" panose="020B0604020202020204" pitchFamily="34" charset="0"/>
              </a:rPr>
              <a:t>age</a:t>
            </a:r>
            <a:r>
              <a:rPr sz="1600" i="1" spc="20" dirty="0">
                <a:solidFill>
                  <a:srgbClr val="303030"/>
                </a:solidFill>
                <a:latin typeface="Arial" panose="020B0604020202020204" pitchFamily="34" charset="0"/>
                <a:cs typeface="Arial" panose="020B0604020202020204" pitchFamily="34" charset="0"/>
              </a:rPr>
              <a:t> </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s</a:t>
            </a:r>
            <a:r>
              <a:rPr sz="1600" i="1" spc="-5" dirty="0">
                <a:solidFill>
                  <a:srgbClr val="303030"/>
                </a:solidFill>
                <a:latin typeface="Arial" panose="020B0604020202020204" pitchFamily="34" charset="0"/>
                <a:cs typeface="Arial" panose="020B0604020202020204" pitchFamily="34" charset="0"/>
              </a:rPr>
              <a:t> </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a:t>
            </a:r>
            <a:r>
              <a:rPr sz="1600" i="1" spc="-5" dirty="0">
                <a:solidFill>
                  <a:srgbClr val="303030"/>
                </a:solidFill>
                <a:latin typeface="Arial" panose="020B0604020202020204" pitchFamily="34" charset="0"/>
                <a:cs typeface="Arial" panose="020B0604020202020204" pitchFamily="34" charset="0"/>
              </a:rPr>
              <a:t>c</a:t>
            </a:r>
            <a:r>
              <a:rPr sz="1600" i="1" spc="-15" dirty="0">
                <a:solidFill>
                  <a:srgbClr val="303030"/>
                </a:solidFill>
                <a:latin typeface="Arial" panose="020B0604020202020204" pitchFamily="34" charset="0"/>
                <a:cs typeface="Arial" panose="020B0604020202020204" pitchFamily="34" charset="0"/>
              </a:rPr>
              <a:t>r</a:t>
            </a:r>
            <a:r>
              <a:rPr sz="1600" i="1" spc="-10" dirty="0">
                <a:solidFill>
                  <a:srgbClr val="303030"/>
                </a:solidFill>
                <a:latin typeface="Arial" panose="020B0604020202020204" pitchFamily="34" charset="0"/>
                <a:cs typeface="Arial" panose="020B0604020202020204" pitchFamily="34" charset="0"/>
              </a:rPr>
              <a:t>ea</a:t>
            </a:r>
            <a:r>
              <a:rPr sz="1600" i="1" spc="-5" dirty="0">
                <a:solidFill>
                  <a:srgbClr val="303030"/>
                </a:solidFill>
                <a:latin typeface="Arial" panose="020B0604020202020204" pitchFamily="34" charset="0"/>
                <a:cs typeface="Arial" panose="020B0604020202020204" pitchFamily="34" charset="0"/>
              </a:rPr>
              <a:t>s</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ng</a:t>
            </a:r>
            <a:r>
              <a:rPr sz="1600" i="1" spc="-15"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r>
              <a:rPr sz="1600" i="1" spc="10"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r>
              <a:rPr sz="1600" i="1" spc="10"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endParaRPr lang="en-US" sz="1600" i="1" spc="-5" dirty="0">
              <a:solidFill>
                <a:srgbClr val="303030"/>
              </a:solidFill>
              <a:latin typeface="Arial" panose="020B0604020202020204" pitchFamily="34" charset="0"/>
              <a:cs typeface="Arial" panose="020B0604020202020204" pitchFamily="34" charset="0"/>
            </a:endParaRPr>
          </a:p>
          <a:p>
            <a:pPr marL="756285" marR="5080" lvl="1" indent="-286385">
              <a:spcBef>
                <a:spcPts val="600"/>
              </a:spcBef>
              <a:buSzPct val="68750"/>
              <a:buFont typeface="Wingdings"/>
              <a:buChar char=""/>
              <a:tabLst>
                <a:tab pos="756920" algn="l"/>
              </a:tabLst>
            </a:pPr>
            <a:r>
              <a:rPr lang="en-US" sz="1600" dirty="0">
                <a:latin typeface="Arial" panose="020B0604020202020204" pitchFamily="34" charset="0"/>
                <a:cs typeface="Arial" panose="020B0604020202020204" pitchFamily="34" charset="0"/>
              </a:rPr>
              <a:t>100 year flood estimate -- </a:t>
            </a:r>
            <a:r>
              <a:rPr lang="en-US" sz="1600" i="1" dirty="0">
                <a:latin typeface="Arial" panose="020B0604020202020204" pitchFamily="34" charset="0"/>
                <a:cs typeface="Arial" panose="020B0604020202020204" pitchFamily="34" charset="0"/>
              </a:rPr>
              <a:t>Increased by 33% in last 30 years. </a:t>
            </a:r>
          </a:p>
          <a:p>
            <a:pPr marL="756285" marR="5080" lvl="1" indent="-286385">
              <a:lnSpc>
                <a:spcPct val="100000"/>
              </a:lnSpc>
              <a:spcBef>
                <a:spcPts val="600"/>
              </a:spcBef>
              <a:buSzPct val="68750"/>
              <a:buFont typeface="Wingdings"/>
              <a:buChar char=""/>
              <a:tabLst>
                <a:tab pos="756920" algn="l"/>
              </a:tabLst>
            </a:pPr>
            <a:endParaRPr sz="1600" dirty="0">
              <a:latin typeface="Arial"/>
              <a:cs typeface="Arial"/>
            </a:endParaRPr>
          </a:p>
        </p:txBody>
      </p:sp>
      <p:sp>
        <p:nvSpPr>
          <p:cNvPr id="3" name="object 3"/>
          <p:cNvSpPr/>
          <p:nvPr/>
        </p:nvSpPr>
        <p:spPr>
          <a:xfrm>
            <a:off x="527304" y="5466588"/>
            <a:ext cx="8493760" cy="0"/>
          </a:xfrm>
          <a:custGeom>
            <a:avLst/>
            <a:gdLst/>
            <a:ahLst/>
            <a:cxnLst/>
            <a:rect l="l" t="t" r="r" b="b"/>
            <a:pathLst>
              <a:path w="8493760">
                <a:moveTo>
                  <a:pt x="0" y="0"/>
                </a:moveTo>
                <a:lnTo>
                  <a:pt x="8493252" y="0"/>
                </a:lnTo>
              </a:path>
            </a:pathLst>
          </a:custGeom>
          <a:ln w="9143">
            <a:solidFill>
              <a:srgbClr val="878787"/>
            </a:solidFill>
          </a:ln>
        </p:spPr>
        <p:txBody>
          <a:bodyPr wrap="square" lIns="0" tIns="0" rIns="0" bIns="0" rtlCol="0"/>
          <a:lstStyle/>
          <a:p>
            <a:endParaRPr dirty="0"/>
          </a:p>
        </p:txBody>
      </p:sp>
      <p:sp>
        <p:nvSpPr>
          <p:cNvPr id="4" name="object 4"/>
          <p:cNvSpPr/>
          <p:nvPr/>
        </p:nvSpPr>
        <p:spPr>
          <a:xfrm>
            <a:off x="527304" y="5202935"/>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5" name="object 5"/>
          <p:cNvSpPr/>
          <p:nvPr/>
        </p:nvSpPr>
        <p:spPr>
          <a:xfrm>
            <a:off x="527304" y="4940808"/>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6" name="object 6"/>
          <p:cNvSpPr/>
          <p:nvPr/>
        </p:nvSpPr>
        <p:spPr>
          <a:xfrm>
            <a:off x="527304" y="4677155"/>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7" name="object 7"/>
          <p:cNvSpPr/>
          <p:nvPr/>
        </p:nvSpPr>
        <p:spPr>
          <a:xfrm>
            <a:off x="527304" y="4413503"/>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8" name="object 8"/>
          <p:cNvSpPr/>
          <p:nvPr/>
        </p:nvSpPr>
        <p:spPr>
          <a:xfrm>
            <a:off x="527304" y="4149852"/>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9" name="object 9"/>
          <p:cNvSpPr/>
          <p:nvPr/>
        </p:nvSpPr>
        <p:spPr>
          <a:xfrm>
            <a:off x="527304" y="3886200"/>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0" name="object 10"/>
          <p:cNvSpPr/>
          <p:nvPr/>
        </p:nvSpPr>
        <p:spPr>
          <a:xfrm>
            <a:off x="527304" y="3622547"/>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1" name="object 11"/>
          <p:cNvSpPr/>
          <p:nvPr/>
        </p:nvSpPr>
        <p:spPr>
          <a:xfrm>
            <a:off x="527304" y="3358896"/>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2" name="object 12"/>
          <p:cNvSpPr/>
          <p:nvPr/>
        </p:nvSpPr>
        <p:spPr>
          <a:xfrm>
            <a:off x="8510016"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13" name="object 13"/>
          <p:cNvSpPr/>
          <p:nvPr/>
        </p:nvSpPr>
        <p:spPr>
          <a:xfrm>
            <a:off x="8307323"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4" name="object 14"/>
          <p:cNvSpPr/>
          <p:nvPr/>
        </p:nvSpPr>
        <p:spPr>
          <a:xfrm>
            <a:off x="820521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5" name="object 15"/>
          <p:cNvSpPr/>
          <p:nvPr/>
        </p:nvSpPr>
        <p:spPr>
          <a:xfrm>
            <a:off x="7185659" y="5729478"/>
            <a:ext cx="52069" cy="0"/>
          </a:xfrm>
          <a:custGeom>
            <a:avLst/>
            <a:gdLst/>
            <a:ahLst/>
            <a:cxnLst/>
            <a:rect l="l" t="t" r="r" b="b"/>
            <a:pathLst>
              <a:path w="52070">
                <a:moveTo>
                  <a:pt x="0" y="0"/>
                </a:moveTo>
                <a:lnTo>
                  <a:pt x="51816" y="0"/>
                </a:lnTo>
              </a:path>
            </a:pathLst>
          </a:custGeom>
          <a:ln w="3175">
            <a:solidFill>
              <a:srgbClr val="CC0000"/>
            </a:solidFill>
          </a:ln>
        </p:spPr>
        <p:txBody>
          <a:bodyPr wrap="square" lIns="0" tIns="0" rIns="0" bIns="0" rtlCol="0"/>
          <a:lstStyle/>
          <a:p>
            <a:endParaRPr dirty="0"/>
          </a:p>
        </p:txBody>
      </p:sp>
      <p:sp>
        <p:nvSpPr>
          <p:cNvPr id="16" name="object 16"/>
          <p:cNvSpPr/>
          <p:nvPr/>
        </p:nvSpPr>
        <p:spPr>
          <a:xfrm>
            <a:off x="708507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7" name="object 17"/>
          <p:cNvSpPr/>
          <p:nvPr/>
        </p:nvSpPr>
        <p:spPr>
          <a:xfrm>
            <a:off x="6473952"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8" name="object 18"/>
          <p:cNvSpPr/>
          <p:nvPr/>
        </p:nvSpPr>
        <p:spPr>
          <a:xfrm>
            <a:off x="6371844"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19" name="object 19"/>
          <p:cNvSpPr/>
          <p:nvPr/>
        </p:nvSpPr>
        <p:spPr>
          <a:xfrm>
            <a:off x="5963411"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20" name="object 20"/>
          <p:cNvSpPr/>
          <p:nvPr/>
        </p:nvSpPr>
        <p:spPr>
          <a:xfrm>
            <a:off x="4843271"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21" name="object 21"/>
          <p:cNvSpPr/>
          <p:nvPr/>
        </p:nvSpPr>
        <p:spPr>
          <a:xfrm>
            <a:off x="4741164" y="5729478"/>
            <a:ext cx="52069" cy="0"/>
          </a:xfrm>
          <a:custGeom>
            <a:avLst/>
            <a:gdLst/>
            <a:ahLst/>
            <a:cxnLst/>
            <a:rect l="l" t="t" r="r" b="b"/>
            <a:pathLst>
              <a:path w="52070">
                <a:moveTo>
                  <a:pt x="0" y="0"/>
                </a:moveTo>
                <a:lnTo>
                  <a:pt x="51815" y="0"/>
                </a:lnTo>
              </a:path>
            </a:pathLst>
          </a:custGeom>
          <a:ln w="3175">
            <a:solidFill>
              <a:srgbClr val="CC0000"/>
            </a:solidFill>
          </a:ln>
        </p:spPr>
        <p:txBody>
          <a:bodyPr wrap="square" lIns="0" tIns="0" rIns="0" bIns="0" rtlCol="0"/>
          <a:lstStyle/>
          <a:p>
            <a:endParaRPr dirty="0"/>
          </a:p>
        </p:txBody>
      </p:sp>
      <p:sp>
        <p:nvSpPr>
          <p:cNvPr id="22" name="object 22"/>
          <p:cNvSpPr/>
          <p:nvPr/>
        </p:nvSpPr>
        <p:spPr>
          <a:xfrm>
            <a:off x="4538471"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23" name="object 23"/>
          <p:cNvSpPr/>
          <p:nvPr/>
        </p:nvSpPr>
        <p:spPr>
          <a:xfrm>
            <a:off x="4436364"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24" name="object 24"/>
          <p:cNvSpPr/>
          <p:nvPr/>
        </p:nvSpPr>
        <p:spPr>
          <a:xfrm>
            <a:off x="239877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5" name="object 25"/>
          <p:cNvSpPr/>
          <p:nvPr/>
        </p:nvSpPr>
        <p:spPr>
          <a:xfrm>
            <a:off x="972311" y="5729478"/>
            <a:ext cx="52069" cy="0"/>
          </a:xfrm>
          <a:custGeom>
            <a:avLst/>
            <a:gdLst/>
            <a:ahLst/>
            <a:cxnLst/>
            <a:rect l="l" t="t" r="r" b="b"/>
            <a:pathLst>
              <a:path w="52069">
                <a:moveTo>
                  <a:pt x="0" y="0"/>
                </a:moveTo>
                <a:lnTo>
                  <a:pt x="51815" y="0"/>
                </a:lnTo>
              </a:path>
            </a:pathLst>
          </a:custGeom>
          <a:ln w="3175">
            <a:solidFill>
              <a:srgbClr val="CC0000"/>
            </a:solidFill>
          </a:ln>
        </p:spPr>
        <p:txBody>
          <a:bodyPr wrap="square" lIns="0" tIns="0" rIns="0" bIns="0" rtlCol="0"/>
          <a:lstStyle/>
          <a:p>
            <a:endParaRPr dirty="0"/>
          </a:p>
        </p:txBody>
      </p:sp>
      <p:sp>
        <p:nvSpPr>
          <p:cNvPr id="26" name="object 26"/>
          <p:cNvSpPr/>
          <p:nvPr/>
        </p:nvSpPr>
        <p:spPr>
          <a:xfrm>
            <a:off x="769619"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7" name="object 27"/>
          <p:cNvSpPr/>
          <p:nvPr/>
        </p:nvSpPr>
        <p:spPr>
          <a:xfrm>
            <a:off x="565404"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8" name="object 28"/>
          <p:cNvSpPr/>
          <p:nvPr/>
        </p:nvSpPr>
        <p:spPr>
          <a:xfrm>
            <a:off x="8484869" y="3645408"/>
            <a:ext cx="0" cy="2085339"/>
          </a:xfrm>
          <a:custGeom>
            <a:avLst/>
            <a:gdLst/>
            <a:ahLst/>
            <a:cxnLst/>
            <a:rect l="l" t="t" r="r" b="b"/>
            <a:pathLst>
              <a:path h="2085339">
                <a:moveTo>
                  <a:pt x="0" y="0"/>
                </a:moveTo>
                <a:lnTo>
                  <a:pt x="0" y="2084831"/>
                </a:lnTo>
              </a:path>
            </a:pathLst>
          </a:custGeom>
          <a:ln w="51562">
            <a:solidFill>
              <a:srgbClr val="78C0B2"/>
            </a:solidFill>
          </a:ln>
        </p:spPr>
        <p:txBody>
          <a:bodyPr wrap="square" lIns="0" tIns="0" rIns="0" bIns="0" rtlCol="0"/>
          <a:lstStyle/>
          <a:p>
            <a:endParaRPr dirty="0"/>
          </a:p>
        </p:txBody>
      </p:sp>
      <p:sp>
        <p:nvSpPr>
          <p:cNvPr id="29" name="object 29"/>
          <p:cNvSpPr/>
          <p:nvPr/>
        </p:nvSpPr>
        <p:spPr>
          <a:xfrm>
            <a:off x="7262621" y="3759708"/>
            <a:ext cx="0" cy="1971039"/>
          </a:xfrm>
          <a:custGeom>
            <a:avLst/>
            <a:gdLst/>
            <a:ahLst/>
            <a:cxnLst/>
            <a:rect l="l" t="t" r="r" b="b"/>
            <a:pathLst>
              <a:path h="1971039">
                <a:moveTo>
                  <a:pt x="0" y="0"/>
                </a:moveTo>
                <a:lnTo>
                  <a:pt x="0" y="1970531"/>
                </a:lnTo>
              </a:path>
            </a:pathLst>
          </a:custGeom>
          <a:ln w="51562">
            <a:solidFill>
              <a:srgbClr val="78C0B2"/>
            </a:solidFill>
          </a:ln>
        </p:spPr>
        <p:txBody>
          <a:bodyPr wrap="square" lIns="0" tIns="0" rIns="0" bIns="0" rtlCol="0"/>
          <a:lstStyle/>
          <a:p>
            <a:endParaRPr dirty="0"/>
          </a:p>
        </p:txBody>
      </p:sp>
      <p:sp>
        <p:nvSpPr>
          <p:cNvPr id="30" name="object 30"/>
          <p:cNvSpPr/>
          <p:nvPr/>
        </p:nvSpPr>
        <p:spPr>
          <a:xfrm>
            <a:off x="6549390" y="3919728"/>
            <a:ext cx="0" cy="1811020"/>
          </a:xfrm>
          <a:custGeom>
            <a:avLst/>
            <a:gdLst/>
            <a:ahLst/>
            <a:cxnLst/>
            <a:rect l="l" t="t" r="r" b="b"/>
            <a:pathLst>
              <a:path h="1811020">
                <a:moveTo>
                  <a:pt x="0" y="0"/>
                </a:moveTo>
                <a:lnTo>
                  <a:pt x="0" y="1810512"/>
                </a:lnTo>
              </a:path>
            </a:pathLst>
          </a:custGeom>
          <a:ln w="51562">
            <a:solidFill>
              <a:srgbClr val="78C0B2"/>
            </a:solidFill>
          </a:ln>
        </p:spPr>
        <p:txBody>
          <a:bodyPr wrap="square" lIns="0" tIns="0" rIns="0" bIns="0" rtlCol="0"/>
          <a:lstStyle/>
          <a:p>
            <a:endParaRPr dirty="0"/>
          </a:p>
        </p:txBody>
      </p:sp>
      <p:sp>
        <p:nvSpPr>
          <p:cNvPr id="31" name="object 31"/>
          <p:cNvSpPr/>
          <p:nvPr/>
        </p:nvSpPr>
        <p:spPr>
          <a:xfrm>
            <a:off x="6142482" y="4370832"/>
            <a:ext cx="0" cy="1359535"/>
          </a:xfrm>
          <a:custGeom>
            <a:avLst/>
            <a:gdLst/>
            <a:ahLst/>
            <a:cxnLst/>
            <a:rect l="l" t="t" r="r" b="b"/>
            <a:pathLst>
              <a:path h="1359535">
                <a:moveTo>
                  <a:pt x="0" y="0"/>
                </a:moveTo>
                <a:lnTo>
                  <a:pt x="0" y="1359408"/>
                </a:lnTo>
              </a:path>
            </a:pathLst>
          </a:custGeom>
          <a:ln w="51561">
            <a:solidFill>
              <a:srgbClr val="78C0B2"/>
            </a:solidFill>
          </a:ln>
        </p:spPr>
        <p:txBody>
          <a:bodyPr wrap="square" lIns="0" tIns="0" rIns="0" bIns="0" rtlCol="0"/>
          <a:lstStyle/>
          <a:p>
            <a:endParaRPr dirty="0"/>
          </a:p>
        </p:txBody>
      </p:sp>
      <p:sp>
        <p:nvSpPr>
          <p:cNvPr id="32" name="object 32"/>
          <p:cNvSpPr/>
          <p:nvPr/>
        </p:nvSpPr>
        <p:spPr>
          <a:xfrm>
            <a:off x="8689085" y="4395215"/>
            <a:ext cx="0" cy="1335405"/>
          </a:xfrm>
          <a:custGeom>
            <a:avLst/>
            <a:gdLst/>
            <a:ahLst/>
            <a:cxnLst/>
            <a:rect l="l" t="t" r="r" b="b"/>
            <a:pathLst>
              <a:path h="1335404">
                <a:moveTo>
                  <a:pt x="0" y="0"/>
                </a:moveTo>
                <a:lnTo>
                  <a:pt x="0" y="1335024"/>
                </a:lnTo>
              </a:path>
            </a:pathLst>
          </a:custGeom>
          <a:ln w="51562">
            <a:solidFill>
              <a:srgbClr val="78C0B2"/>
            </a:solidFill>
          </a:ln>
        </p:spPr>
        <p:txBody>
          <a:bodyPr wrap="square" lIns="0" tIns="0" rIns="0" bIns="0" rtlCol="0"/>
          <a:lstStyle/>
          <a:p>
            <a:endParaRPr dirty="0"/>
          </a:p>
        </p:txBody>
      </p:sp>
      <p:sp>
        <p:nvSpPr>
          <p:cNvPr id="33" name="object 33"/>
          <p:cNvSpPr/>
          <p:nvPr/>
        </p:nvSpPr>
        <p:spPr>
          <a:xfrm>
            <a:off x="4716017" y="4434840"/>
            <a:ext cx="0" cy="1295400"/>
          </a:xfrm>
          <a:custGeom>
            <a:avLst/>
            <a:gdLst/>
            <a:ahLst/>
            <a:cxnLst/>
            <a:rect l="l" t="t" r="r" b="b"/>
            <a:pathLst>
              <a:path h="1295400">
                <a:moveTo>
                  <a:pt x="0" y="0"/>
                </a:moveTo>
                <a:lnTo>
                  <a:pt x="0" y="1295400"/>
                </a:lnTo>
              </a:path>
            </a:pathLst>
          </a:custGeom>
          <a:ln w="51561">
            <a:solidFill>
              <a:srgbClr val="78C0B2"/>
            </a:solidFill>
          </a:ln>
        </p:spPr>
        <p:txBody>
          <a:bodyPr wrap="square" lIns="0" tIns="0" rIns="0" bIns="0" rtlCol="0"/>
          <a:lstStyle/>
          <a:p>
            <a:endParaRPr dirty="0"/>
          </a:p>
        </p:txBody>
      </p:sp>
      <p:sp>
        <p:nvSpPr>
          <p:cNvPr id="34" name="object 34"/>
          <p:cNvSpPr/>
          <p:nvPr/>
        </p:nvSpPr>
        <p:spPr>
          <a:xfrm>
            <a:off x="1151382" y="4454652"/>
            <a:ext cx="0" cy="1275715"/>
          </a:xfrm>
          <a:custGeom>
            <a:avLst/>
            <a:gdLst/>
            <a:ahLst/>
            <a:cxnLst/>
            <a:rect l="l" t="t" r="r" b="b"/>
            <a:pathLst>
              <a:path h="1275714">
                <a:moveTo>
                  <a:pt x="0" y="0"/>
                </a:moveTo>
                <a:lnTo>
                  <a:pt x="0" y="1275588"/>
                </a:lnTo>
              </a:path>
            </a:pathLst>
          </a:custGeom>
          <a:ln w="51561">
            <a:solidFill>
              <a:srgbClr val="78C0B2"/>
            </a:solidFill>
          </a:ln>
        </p:spPr>
        <p:txBody>
          <a:bodyPr wrap="square" lIns="0" tIns="0" rIns="0" bIns="0" rtlCol="0"/>
          <a:lstStyle/>
          <a:p>
            <a:endParaRPr dirty="0"/>
          </a:p>
        </p:txBody>
      </p:sp>
      <p:sp>
        <p:nvSpPr>
          <p:cNvPr id="35" name="object 35"/>
          <p:cNvSpPr/>
          <p:nvPr/>
        </p:nvSpPr>
        <p:spPr>
          <a:xfrm>
            <a:off x="6651497" y="4465332"/>
            <a:ext cx="0" cy="1264920"/>
          </a:xfrm>
          <a:custGeom>
            <a:avLst/>
            <a:gdLst/>
            <a:ahLst/>
            <a:cxnLst/>
            <a:rect l="l" t="t" r="r" b="b"/>
            <a:pathLst>
              <a:path h="1264920">
                <a:moveTo>
                  <a:pt x="0" y="0"/>
                </a:moveTo>
                <a:lnTo>
                  <a:pt x="0" y="1264907"/>
                </a:lnTo>
              </a:path>
            </a:pathLst>
          </a:custGeom>
          <a:ln w="51562">
            <a:solidFill>
              <a:srgbClr val="78C0B2"/>
            </a:solidFill>
          </a:ln>
        </p:spPr>
        <p:txBody>
          <a:bodyPr wrap="square" lIns="0" tIns="0" rIns="0" bIns="0" rtlCol="0"/>
          <a:lstStyle/>
          <a:p>
            <a:endParaRPr dirty="0"/>
          </a:p>
        </p:txBody>
      </p:sp>
      <p:sp>
        <p:nvSpPr>
          <p:cNvPr id="36" name="object 36"/>
          <p:cNvSpPr/>
          <p:nvPr/>
        </p:nvSpPr>
        <p:spPr>
          <a:xfrm>
            <a:off x="743712" y="4526279"/>
            <a:ext cx="0" cy="1203960"/>
          </a:xfrm>
          <a:custGeom>
            <a:avLst/>
            <a:gdLst/>
            <a:ahLst/>
            <a:cxnLst/>
            <a:rect l="l" t="t" r="r" b="b"/>
            <a:pathLst>
              <a:path h="1203960">
                <a:moveTo>
                  <a:pt x="0" y="0"/>
                </a:moveTo>
                <a:lnTo>
                  <a:pt x="0" y="1203960"/>
                </a:lnTo>
              </a:path>
            </a:pathLst>
          </a:custGeom>
          <a:ln w="53085">
            <a:solidFill>
              <a:srgbClr val="78C0B2"/>
            </a:solidFill>
          </a:ln>
        </p:spPr>
        <p:txBody>
          <a:bodyPr wrap="square" lIns="0" tIns="0" rIns="0" bIns="0" rtlCol="0"/>
          <a:lstStyle/>
          <a:p>
            <a:endParaRPr dirty="0"/>
          </a:p>
        </p:txBody>
      </p:sp>
      <p:sp>
        <p:nvSpPr>
          <p:cNvPr id="37" name="object 37"/>
          <p:cNvSpPr/>
          <p:nvPr/>
        </p:nvSpPr>
        <p:spPr>
          <a:xfrm>
            <a:off x="5021579" y="4550664"/>
            <a:ext cx="0" cy="1179830"/>
          </a:xfrm>
          <a:custGeom>
            <a:avLst/>
            <a:gdLst/>
            <a:ahLst/>
            <a:cxnLst/>
            <a:rect l="l" t="t" r="r" b="b"/>
            <a:pathLst>
              <a:path h="1179829">
                <a:moveTo>
                  <a:pt x="0" y="0"/>
                </a:moveTo>
                <a:lnTo>
                  <a:pt x="0" y="1179576"/>
                </a:lnTo>
              </a:path>
            </a:pathLst>
          </a:custGeom>
          <a:ln w="53085">
            <a:solidFill>
              <a:srgbClr val="78C0B2"/>
            </a:solidFill>
          </a:ln>
        </p:spPr>
        <p:txBody>
          <a:bodyPr wrap="square" lIns="0" tIns="0" rIns="0" bIns="0" rtlCol="0"/>
          <a:lstStyle/>
          <a:p>
            <a:endParaRPr dirty="0"/>
          </a:p>
        </p:txBody>
      </p:sp>
      <p:sp>
        <p:nvSpPr>
          <p:cNvPr id="38" name="object 38"/>
          <p:cNvSpPr/>
          <p:nvPr/>
        </p:nvSpPr>
        <p:spPr>
          <a:xfrm>
            <a:off x="4613909" y="4655820"/>
            <a:ext cx="0" cy="1074420"/>
          </a:xfrm>
          <a:custGeom>
            <a:avLst/>
            <a:gdLst/>
            <a:ahLst/>
            <a:cxnLst/>
            <a:rect l="l" t="t" r="r" b="b"/>
            <a:pathLst>
              <a:path h="1074420">
                <a:moveTo>
                  <a:pt x="0" y="0"/>
                </a:moveTo>
                <a:lnTo>
                  <a:pt x="0" y="1074419"/>
                </a:lnTo>
              </a:path>
            </a:pathLst>
          </a:custGeom>
          <a:ln w="51561">
            <a:solidFill>
              <a:srgbClr val="78C0B2"/>
            </a:solidFill>
          </a:ln>
        </p:spPr>
        <p:txBody>
          <a:bodyPr wrap="square" lIns="0" tIns="0" rIns="0" bIns="0" rtlCol="0"/>
          <a:lstStyle/>
          <a:p>
            <a:endParaRPr dirty="0"/>
          </a:p>
        </p:txBody>
      </p:sp>
      <p:sp>
        <p:nvSpPr>
          <p:cNvPr id="39" name="object 39"/>
          <p:cNvSpPr/>
          <p:nvPr/>
        </p:nvSpPr>
        <p:spPr>
          <a:xfrm>
            <a:off x="7364730" y="4710684"/>
            <a:ext cx="0" cy="1019810"/>
          </a:xfrm>
          <a:custGeom>
            <a:avLst/>
            <a:gdLst/>
            <a:ahLst/>
            <a:cxnLst/>
            <a:rect l="l" t="t" r="r" b="b"/>
            <a:pathLst>
              <a:path h="1019810">
                <a:moveTo>
                  <a:pt x="0" y="0"/>
                </a:moveTo>
                <a:lnTo>
                  <a:pt x="0" y="1019555"/>
                </a:lnTo>
              </a:path>
            </a:pathLst>
          </a:custGeom>
          <a:ln w="51562">
            <a:solidFill>
              <a:srgbClr val="78C0B2"/>
            </a:solidFill>
          </a:ln>
        </p:spPr>
        <p:txBody>
          <a:bodyPr wrap="square" lIns="0" tIns="0" rIns="0" bIns="0" rtlCol="0"/>
          <a:lstStyle/>
          <a:p>
            <a:endParaRPr dirty="0"/>
          </a:p>
        </p:txBody>
      </p:sp>
      <p:sp>
        <p:nvSpPr>
          <p:cNvPr id="40" name="object 40"/>
          <p:cNvSpPr/>
          <p:nvPr/>
        </p:nvSpPr>
        <p:spPr>
          <a:xfrm>
            <a:off x="2577083" y="4728971"/>
            <a:ext cx="0" cy="1001394"/>
          </a:xfrm>
          <a:custGeom>
            <a:avLst/>
            <a:gdLst/>
            <a:ahLst/>
            <a:cxnLst/>
            <a:rect l="l" t="t" r="r" b="b"/>
            <a:pathLst>
              <a:path h="1001395">
                <a:moveTo>
                  <a:pt x="0" y="0"/>
                </a:moveTo>
                <a:lnTo>
                  <a:pt x="0" y="1001267"/>
                </a:lnTo>
              </a:path>
            </a:pathLst>
          </a:custGeom>
          <a:ln w="53086">
            <a:solidFill>
              <a:srgbClr val="78C0B2"/>
            </a:solidFill>
          </a:ln>
        </p:spPr>
        <p:txBody>
          <a:bodyPr wrap="square" lIns="0" tIns="0" rIns="0" bIns="0" rtlCol="0"/>
          <a:lstStyle/>
          <a:p>
            <a:endParaRPr dirty="0"/>
          </a:p>
        </p:txBody>
      </p:sp>
      <p:sp>
        <p:nvSpPr>
          <p:cNvPr id="41" name="object 41"/>
          <p:cNvSpPr/>
          <p:nvPr/>
        </p:nvSpPr>
        <p:spPr>
          <a:xfrm>
            <a:off x="947166" y="4728971"/>
            <a:ext cx="0" cy="1001394"/>
          </a:xfrm>
          <a:custGeom>
            <a:avLst/>
            <a:gdLst/>
            <a:ahLst/>
            <a:cxnLst/>
            <a:rect l="l" t="t" r="r" b="b"/>
            <a:pathLst>
              <a:path h="1001395">
                <a:moveTo>
                  <a:pt x="0" y="0"/>
                </a:moveTo>
                <a:lnTo>
                  <a:pt x="0" y="1001267"/>
                </a:lnTo>
              </a:path>
            </a:pathLst>
          </a:custGeom>
          <a:ln w="51561">
            <a:solidFill>
              <a:srgbClr val="78C0B2"/>
            </a:solidFill>
          </a:ln>
        </p:spPr>
        <p:txBody>
          <a:bodyPr wrap="square" lIns="0" tIns="0" rIns="0" bIns="0" rtlCol="0"/>
          <a:lstStyle/>
          <a:p>
            <a:endParaRPr dirty="0"/>
          </a:p>
        </p:txBody>
      </p:sp>
      <p:sp>
        <p:nvSpPr>
          <p:cNvPr id="42" name="object 42"/>
          <p:cNvSpPr/>
          <p:nvPr/>
        </p:nvSpPr>
        <p:spPr>
          <a:xfrm>
            <a:off x="8382761" y="4732020"/>
            <a:ext cx="0" cy="998219"/>
          </a:xfrm>
          <a:custGeom>
            <a:avLst/>
            <a:gdLst/>
            <a:ahLst/>
            <a:cxnLst/>
            <a:rect l="l" t="t" r="r" b="b"/>
            <a:pathLst>
              <a:path h="998220">
                <a:moveTo>
                  <a:pt x="0" y="0"/>
                </a:moveTo>
                <a:lnTo>
                  <a:pt x="0" y="998219"/>
                </a:lnTo>
              </a:path>
            </a:pathLst>
          </a:custGeom>
          <a:ln w="51562">
            <a:solidFill>
              <a:srgbClr val="78C0B2"/>
            </a:solidFill>
          </a:ln>
        </p:spPr>
        <p:txBody>
          <a:bodyPr wrap="square" lIns="0" tIns="0" rIns="0" bIns="0" rtlCol="0"/>
          <a:lstStyle/>
          <a:p>
            <a:endParaRPr dirty="0"/>
          </a:p>
        </p:txBody>
      </p:sp>
      <p:sp>
        <p:nvSpPr>
          <p:cNvPr id="43" name="object 43"/>
          <p:cNvSpPr/>
          <p:nvPr/>
        </p:nvSpPr>
        <p:spPr>
          <a:xfrm>
            <a:off x="4920234" y="4745735"/>
            <a:ext cx="0" cy="984885"/>
          </a:xfrm>
          <a:custGeom>
            <a:avLst/>
            <a:gdLst/>
            <a:ahLst/>
            <a:cxnLst/>
            <a:rect l="l" t="t" r="r" b="b"/>
            <a:pathLst>
              <a:path h="984885">
                <a:moveTo>
                  <a:pt x="0" y="0"/>
                </a:moveTo>
                <a:lnTo>
                  <a:pt x="0" y="984504"/>
                </a:lnTo>
              </a:path>
            </a:pathLst>
          </a:custGeom>
          <a:ln w="51561">
            <a:solidFill>
              <a:srgbClr val="78C0B2"/>
            </a:solidFill>
          </a:ln>
        </p:spPr>
        <p:txBody>
          <a:bodyPr wrap="square" lIns="0" tIns="0" rIns="0" bIns="0" rtlCol="0"/>
          <a:lstStyle/>
          <a:p>
            <a:endParaRPr dirty="0"/>
          </a:p>
        </p:txBody>
      </p:sp>
      <p:sp>
        <p:nvSpPr>
          <p:cNvPr id="44" name="object 44"/>
          <p:cNvSpPr/>
          <p:nvPr/>
        </p:nvSpPr>
        <p:spPr>
          <a:xfrm>
            <a:off x="565404" y="3358896"/>
            <a:ext cx="0" cy="2411095"/>
          </a:xfrm>
          <a:custGeom>
            <a:avLst/>
            <a:gdLst/>
            <a:ahLst/>
            <a:cxnLst/>
            <a:rect l="l" t="t" r="r" b="b"/>
            <a:pathLst>
              <a:path h="2411095">
                <a:moveTo>
                  <a:pt x="0" y="0"/>
                </a:moveTo>
                <a:lnTo>
                  <a:pt x="0" y="2410967"/>
                </a:lnTo>
              </a:path>
            </a:pathLst>
          </a:custGeom>
          <a:ln w="9143">
            <a:solidFill>
              <a:srgbClr val="878787"/>
            </a:solidFill>
          </a:ln>
        </p:spPr>
        <p:txBody>
          <a:bodyPr wrap="square" lIns="0" tIns="0" rIns="0" bIns="0" rtlCol="0"/>
          <a:lstStyle/>
          <a:p>
            <a:endParaRPr dirty="0"/>
          </a:p>
        </p:txBody>
      </p:sp>
      <p:sp>
        <p:nvSpPr>
          <p:cNvPr id="45" name="object 45"/>
          <p:cNvSpPr/>
          <p:nvPr/>
        </p:nvSpPr>
        <p:spPr>
          <a:xfrm>
            <a:off x="527304" y="5730240"/>
            <a:ext cx="8493760" cy="0"/>
          </a:xfrm>
          <a:custGeom>
            <a:avLst/>
            <a:gdLst/>
            <a:ahLst/>
            <a:cxnLst/>
            <a:rect l="l" t="t" r="r" b="b"/>
            <a:pathLst>
              <a:path w="8493760">
                <a:moveTo>
                  <a:pt x="0" y="0"/>
                </a:moveTo>
                <a:lnTo>
                  <a:pt x="8493252" y="0"/>
                </a:lnTo>
              </a:path>
            </a:pathLst>
          </a:custGeom>
          <a:ln w="9143">
            <a:solidFill>
              <a:srgbClr val="878787"/>
            </a:solidFill>
          </a:ln>
        </p:spPr>
        <p:txBody>
          <a:bodyPr wrap="square" lIns="0" tIns="0" rIns="0" bIns="0" rtlCol="0"/>
          <a:lstStyle/>
          <a:p>
            <a:endParaRPr dirty="0"/>
          </a:p>
        </p:txBody>
      </p:sp>
      <p:sp>
        <p:nvSpPr>
          <p:cNvPr id="46" name="object 46"/>
          <p:cNvSpPr/>
          <p:nvPr/>
        </p:nvSpPr>
        <p:spPr>
          <a:xfrm>
            <a:off x="408647" y="5725667"/>
            <a:ext cx="8585842" cy="359617"/>
          </a:xfrm>
          <a:prstGeom prst="rect">
            <a:avLst/>
          </a:prstGeom>
          <a:blipFill>
            <a:blip r:embed="rId3" cstate="print"/>
            <a:stretch>
              <a:fillRect/>
            </a:stretch>
          </a:blipFill>
        </p:spPr>
        <p:txBody>
          <a:bodyPr wrap="square" lIns="0" tIns="0" rIns="0" bIns="0" rtlCol="0"/>
          <a:lstStyle/>
          <a:p>
            <a:endParaRPr dirty="0"/>
          </a:p>
        </p:txBody>
      </p:sp>
      <p:sp>
        <p:nvSpPr>
          <p:cNvPr id="47" name="object 47"/>
          <p:cNvSpPr/>
          <p:nvPr/>
        </p:nvSpPr>
        <p:spPr>
          <a:xfrm>
            <a:off x="97231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48" name="object 48"/>
          <p:cNvSpPr/>
          <p:nvPr/>
        </p:nvSpPr>
        <p:spPr>
          <a:xfrm>
            <a:off x="1074419"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49" name="object 49"/>
          <p:cNvSpPr/>
          <p:nvPr/>
        </p:nvSpPr>
        <p:spPr>
          <a:xfrm>
            <a:off x="117652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0" name="object 50"/>
          <p:cNvSpPr/>
          <p:nvPr/>
        </p:nvSpPr>
        <p:spPr>
          <a:xfrm>
            <a:off x="127863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1" name="object 51"/>
          <p:cNvSpPr/>
          <p:nvPr/>
        </p:nvSpPr>
        <p:spPr>
          <a:xfrm>
            <a:off x="138074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2" name="object 52"/>
          <p:cNvSpPr/>
          <p:nvPr/>
        </p:nvSpPr>
        <p:spPr>
          <a:xfrm>
            <a:off x="14828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3" name="object 53"/>
          <p:cNvSpPr/>
          <p:nvPr/>
        </p:nvSpPr>
        <p:spPr>
          <a:xfrm>
            <a:off x="199186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4" name="object 54"/>
          <p:cNvSpPr/>
          <p:nvPr/>
        </p:nvSpPr>
        <p:spPr>
          <a:xfrm>
            <a:off x="20939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5" name="object 55"/>
          <p:cNvSpPr/>
          <p:nvPr/>
        </p:nvSpPr>
        <p:spPr>
          <a:xfrm>
            <a:off x="219456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6" name="object 56"/>
          <p:cNvSpPr/>
          <p:nvPr/>
        </p:nvSpPr>
        <p:spPr>
          <a:xfrm>
            <a:off x="229666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7" name="object 57"/>
          <p:cNvSpPr/>
          <p:nvPr/>
        </p:nvSpPr>
        <p:spPr>
          <a:xfrm>
            <a:off x="23987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8" name="object 58"/>
          <p:cNvSpPr/>
          <p:nvPr/>
        </p:nvSpPr>
        <p:spPr>
          <a:xfrm>
            <a:off x="25008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9" name="object 59"/>
          <p:cNvSpPr/>
          <p:nvPr/>
        </p:nvSpPr>
        <p:spPr>
          <a:xfrm>
            <a:off x="300990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0" name="object 60"/>
          <p:cNvSpPr/>
          <p:nvPr/>
        </p:nvSpPr>
        <p:spPr>
          <a:xfrm>
            <a:off x="311200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1" name="object 61"/>
          <p:cNvSpPr/>
          <p:nvPr/>
        </p:nvSpPr>
        <p:spPr>
          <a:xfrm>
            <a:off x="321411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2" name="object 62"/>
          <p:cNvSpPr/>
          <p:nvPr/>
        </p:nvSpPr>
        <p:spPr>
          <a:xfrm>
            <a:off x="33162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3" name="object 63"/>
          <p:cNvSpPr/>
          <p:nvPr/>
        </p:nvSpPr>
        <p:spPr>
          <a:xfrm>
            <a:off x="341680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4" name="object 64"/>
          <p:cNvSpPr/>
          <p:nvPr/>
        </p:nvSpPr>
        <p:spPr>
          <a:xfrm>
            <a:off x="351891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5" name="object 65"/>
          <p:cNvSpPr/>
          <p:nvPr/>
        </p:nvSpPr>
        <p:spPr>
          <a:xfrm>
            <a:off x="402793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6" name="object 66"/>
          <p:cNvSpPr/>
          <p:nvPr/>
        </p:nvSpPr>
        <p:spPr>
          <a:xfrm>
            <a:off x="413004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7" name="object 67"/>
          <p:cNvSpPr/>
          <p:nvPr/>
        </p:nvSpPr>
        <p:spPr>
          <a:xfrm>
            <a:off x="423214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8" name="object 68"/>
          <p:cNvSpPr/>
          <p:nvPr/>
        </p:nvSpPr>
        <p:spPr>
          <a:xfrm>
            <a:off x="433425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9" name="object 69"/>
          <p:cNvSpPr/>
          <p:nvPr/>
        </p:nvSpPr>
        <p:spPr>
          <a:xfrm>
            <a:off x="443636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0" name="object 70"/>
          <p:cNvSpPr/>
          <p:nvPr/>
        </p:nvSpPr>
        <p:spPr>
          <a:xfrm>
            <a:off x="453847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1" name="object 71"/>
          <p:cNvSpPr/>
          <p:nvPr/>
        </p:nvSpPr>
        <p:spPr>
          <a:xfrm>
            <a:off x="504748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2" name="object 72"/>
          <p:cNvSpPr/>
          <p:nvPr/>
        </p:nvSpPr>
        <p:spPr>
          <a:xfrm>
            <a:off x="514959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3" name="object 73"/>
          <p:cNvSpPr/>
          <p:nvPr/>
        </p:nvSpPr>
        <p:spPr>
          <a:xfrm>
            <a:off x="525170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4" name="object 74"/>
          <p:cNvSpPr/>
          <p:nvPr/>
        </p:nvSpPr>
        <p:spPr>
          <a:xfrm>
            <a:off x="535228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5" name="object 75"/>
          <p:cNvSpPr/>
          <p:nvPr/>
        </p:nvSpPr>
        <p:spPr>
          <a:xfrm>
            <a:off x="545439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6" name="object 76"/>
          <p:cNvSpPr/>
          <p:nvPr/>
        </p:nvSpPr>
        <p:spPr>
          <a:xfrm>
            <a:off x="555650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7" name="object 77"/>
          <p:cNvSpPr/>
          <p:nvPr/>
        </p:nvSpPr>
        <p:spPr>
          <a:xfrm>
            <a:off x="606552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8" name="object 78"/>
          <p:cNvSpPr/>
          <p:nvPr/>
        </p:nvSpPr>
        <p:spPr>
          <a:xfrm>
            <a:off x="616762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9" name="object 79"/>
          <p:cNvSpPr/>
          <p:nvPr/>
        </p:nvSpPr>
        <p:spPr>
          <a:xfrm>
            <a:off x="626973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0" name="object 80"/>
          <p:cNvSpPr/>
          <p:nvPr/>
        </p:nvSpPr>
        <p:spPr>
          <a:xfrm>
            <a:off x="637184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1" name="object 81"/>
          <p:cNvSpPr/>
          <p:nvPr/>
        </p:nvSpPr>
        <p:spPr>
          <a:xfrm>
            <a:off x="64739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2" name="object 82"/>
          <p:cNvSpPr/>
          <p:nvPr/>
        </p:nvSpPr>
        <p:spPr>
          <a:xfrm>
            <a:off x="657453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3" name="object 83"/>
          <p:cNvSpPr/>
          <p:nvPr/>
        </p:nvSpPr>
        <p:spPr>
          <a:xfrm>
            <a:off x="667664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4" name="object 84"/>
          <p:cNvSpPr/>
          <p:nvPr/>
        </p:nvSpPr>
        <p:spPr>
          <a:xfrm>
            <a:off x="67787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5" name="object 85"/>
          <p:cNvSpPr/>
          <p:nvPr/>
        </p:nvSpPr>
        <p:spPr>
          <a:xfrm>
            <a:off x="728776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6" name="object 86"/>
          <p:cNvSpPr/>
          <p:nvPr/>
        </p:nvSpPr>
        <p:spPr>
          <a:xfrm>
            <a:off x="73898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7" name="object 87"/>
          <p:cNvSpPr/>
          <p:nvPr/>
        </p:nvSpPr>
        <p:spPr>
          <a:xfrm>
            <a:off x="74919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8" name="object 88"/>
          <p:cNvSpPr/>
          <p:nvPr/>
        </p:nvSpPr>
        <p:spPr>
          <a:xfrm>
            <a:off x="759409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9" name="object 89"/>
          <p:cNvSpPr/>
          <p:nvPr/>
        </p:nvSpPr>
        <p:spPr>
          <a:xfrm>
            <a:off x="769620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0" name="object 90"/>
          <p:cNvSpPr/>
          <p:nvPr/>
        </p:nvSpPr>
        <p:spPr>
          <a:xfrm>
            <a:off x="77967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1" name="object 91"/>
          <p:cNvSpPr/>
          <p:nvPr/>
        </p:nvSpPr>
        <p:spPr>
          <a:xfrm>
            <a:off x="83073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2" name="object 92"/>
          <p:cNvSpPr/>
          <p:nvPr/>
        </p:nvSpPr>
        <p:spPr>
          <a:xfrm>
            <a:off x="840790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3" name="object 93"/>
          <p:cNvSpPr/>
          <p:nvPr/>
        </p:nvSpPr>
        <p:spPr>
          <a:xfrm>
            <a:off x="851001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4" name="object 94"/>
          <p:cNvSpPr/>
          <p:nvPr/>
        </p:nvSpPr>
        <p:spPr>
          <a:xfrm>
            <a:off x="86121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5" name="object 95"/>
          <p:cNvSpPr/>
          <p:nvPr/>
        </p:nvSpPr>
        <p:spPr>
          <a:xfrm>
            <a:off x="871423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6" name="object 96"/>
          <p:cNvSpPr/>
          <p:nvPr/>
        </p:nvSpPr>
        <p:spPr>
          <a:xfrm>
            <a:off x="881634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7" name="object 97"/>
          <p:cNvSpPr/>
          <p:nvPr/>
        </p:nvSpPr>
        <p:spPr>
          <a:xfrm>
            <a:off x="891844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8" name="object 98"/>
          <p:cNvSpPr/>
          <p:nvPr/>
        </p:nvSpPr>
        <p:spPr>
          <a:xfrm>
            <a:off x="902055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9" name="object 99"/>
          <p:cNvSpPr txBox="1"/>
          <p:nvPr/>
        </p:nvSpPr>
        <p:spPr>
          <a:xfrm>
            <a:off x="695766" y="4326810"/>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9</a:t>
            </a:r>
            <a:endParaRPr sz="1000" dirty="0">
              <a:latin typeface="Arial"/>
              <a:cs typeface="Arial"/>
            </a:endParaRPr>
          </a:p>
        </p:txBody>
      </p:sp>
      <p:sp>
        <p:nvSpPr>
          <p:cNvPr id="100" name="object 100"/>
          <p:cNvSpPr txBox="1"/>
          <p:nvPr/>
        </p:nvSpPr>
        <p:spPr>
          <a:xfrm>
            <a:off x="864380" y="4503266"/>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13</a:t>
            </a:r>
            <a:endParaRPr sz="1000" dirty="0">
              <a:latin typeface="Arial"/>
              <a:cs typeface="Arial"/>
            </a:endParaRPr>
          </a:p>
        </p:txBody>
      </p:sp>
      <p:sp>
        <p:nvSpPr>
          <p:cNvPr id="101" name="object 101"/>
          <p:cNvSpPr txBox="1"/>
          <p:nvPr/>
        </p:nvSpPr>
        <p:spPr>
          <a:xfrm>
            <a:off x="1103197" y="4255595"/>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7</a:t>
            </a:r>
            <a:endParaRPr sz="1000" dirty="0">
              <a:latin typeface="Arial"/>
              <a:cs typeface="Arial"/>
            </a:endParaRPr>
          </a:p>
        </p:txBody>
      </p:sp>
      <p:sp>
        <p:nvSpPr>
          <p:cNvPr id="102" name="object 102"/>
          <p:cNvSpPr txBox="1"/>
          <p:nvPr/>
        </p:nvSpPr>
        <p:spPr>
          <a:xfrm>
            <a:off x="2494103" y="4529704"/>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13</a:t>
            </a:r>
            <a:endParaRPr sz="1000" dirty="0">
              <a:latin typeface="Arial"/>
              <a:cs typeface="Arial"/>
            </a:endParaRPr>
          </a:p>
        </p:txBody>
      </p:sp>
      <p:sp>
        <p:nvSpPr>
          <p:cNvPr id="103" name="object 103"/>
          <p:cNvSpPr txBox="1"/>
          <p:nvPr/>
        </p:nvSpPr>
        <p:spPr>
          <a:xfrm>
            <a:off x="4531257" y="4455959"/>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11</a:t>
            </a:r>
            <a:endParaRPr sz="1000" dirty="0">
              <a:latin typeface="Arial"/>
              <a:cs typeface="Arial"/>
            </a:endParaRPr>
          </a:p>
        </p:txBody>
      </p:sp>
      <p:sp>
        <p:nvSpPr>
          <p:cNvPr id="104" name="object 104"/>
          <p:cNvSpPr txBox="1"/>
          <p:nvPr/>
        </p:nvSpPr>
        <p:spPr>
          <a:xfrm>
            <a:off x="4668121" y="4234598"/>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6</a:t>
            </a:r>
            <a:endParaRPr sz="1000" dirty="0">
              <a:latin typeface="Arial"/>
              <a:cs typeface="Arial"/>
            </a:endParaRPr>
          </a:p>
        </p:txBody>
      </p:sp>
      <p:sp>
        <p:nvSpPr>
          <p:cNvPr id="105" name="object 105"/>
          <p:cNvSpPr txBox="1"/>
          <p:nvPr/>
        </p:nvSpPr>
        <p:spPr>
          <a:xfrm>
            <a:off x="4836735" y="4545641"/>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16</a:t>
            </a:r>
            <a:endParaRPr sz="1000" dirty="0">
              <a:latin typeface="Arial"/>
              <a:cs typeface="Arial"/>
            </a:endParaRPr>
          </a:p>
        </p:txBody>
      </p:sp>
      <p:sp>
        <p:nvSpPr>
          <p:cNvPr id="106" name="object 106"/>
          <p:cNvSpPr txBox="1"/>
          <p:nvPr/>
        </p:nvSpPr>
        <p:spPr>
          <a:xfrm>
            <a:off x="4938561" y="4350591"/>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10</a:t>
            </a:r>
            <a:endParaRPr sz="1000" dirty="0">
              <a:latin typeface="Arial"/>
              <a:cs typeface="Arial"/>
            </a:endParaRPr>
          </a:p>
        </p:txBody>
      </p:sp>
      <p:sp>
        <p:nvSpPr>
          <p:cNvPr id="107" name="object 107"/>
          <p:cNvSpPr txBox="1"/>
          <p:nvPr/>
        </p:nvSpPr>
        <p:spPr>
          <a:xfrm>
            <a:off x="6073035" y="4093565"/>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4</a:t>
            </a:r>
            <a:endParaRPr sz="1600" dirty="0">
              <a:latin typeface="Arial"/>
              <a:cs typeface="Arial"/>
            </a:endParaRPr>
          </a:p>
        </p:txBody>
      </p:sp>
      <p:sp>
        <p:nvSpPr>
          <p:cNvPr id="108" name="object 108"/>
          <p:cNvSpPr txBox="1"/>
          <p:nvPr/>
        </p:nvSpPr>
        <p:spPr>
          <a:xfrm>
            <a:off x="6480446" y="3642981"/>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3</a:t>
            </a:r>
            <a:endParaRPr sz="1600" dirty="0">
              <a:latin typeface="Arial"/>
              <a:cs typeface="Arial"/>
            </a:endParaRPr>
          </a:p>
        </p:txBody>
      </p:sp>
      <p:sp>
        <p:nvSpPr>
          <p:cNvPr id="109" name="object 109"/>
          <p:cNvSpPr txBox="1"/>
          <p:nvPr/>
        </p:nvSpPr>
        <p:spPr>
          <a:xfrm>
            <a:off x="6603673" y="4266193"/>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8</a:t>
            </a:r>
            <a:endParaRPr sz="1000" dirty="0">
              <a:latin typeface="Arial"/>
              <a:cs typeface="Arial"/>
            </a:endParaRPr>
          </a:p>
        </p:txBody>
      </p:sp>
      <p:sp>
        <p:nvSpPr>
          <p:cNvPr id="110" name="object 110"/>
          <p:cNvSpPr txBox="1"/>
          <p:nvPr/>
        </p:nvSpPr>
        <p:spPr>
          <a:xfrm>
            <a:off x="2017267" y="3413546"/>
            <a:ext cx="5314950" cy="297180"/>
          </a:xfrm>
          <a:prstGeom prst="rect">
            <a:avLst/>
          </a:prstGeom>
        </p:spPr>
        <p:txBody>
          <a:bodyPr vert="horz" wrap="square" lIns="0" tIns="0" rIns="0" bIns="0" rtlCol="0">
            <a:spAutoFit/>
          </a:bodyPr>
          <a:lstStyle/>
          <a:p>
            <a:pPr marL="12700">
              <a:lnSpc>
                <a:spcPct val="100000"/>
              </a:lnSpc>
            </a:pPr>
            <a:r>
              <a:rPr sz="1400" b="1" i="1" spc="-10" dirty="0">
                <a:latin typeface="Arial"/>
                <a:cs typeface="Arial"/>
              </a:rPr>
              <a:t>Ch</a:t>
            </a:r>
            <a:r>
              <a:rPr sz="1400" b="1" i="1" spc="-5" dirty="0">
                <a:latin typeface="Arial"/>
                <a:cs typeface="Arial"/>
              </a:rPr>
              <a:t>e</a:t>
            </a:r>
            <a:r>
              <a:rPr sz="1400" b="1" i="1" spc="-10" dirty="0">
                <a:latin typeface="Arial"/>
                <a:cs typeface="Arial"/>
              </a:rPr>
              <a:t>h</a:t>
            </a:r>
            <a:r>
              <a:rPr sz="1400" b="1" i="1" spc="-5" dirty="0">
                <a:latin typeface="Arial"/>
                <a:cs typeface="Arial"/>
              </a:rPr>
              <a:t>a</a:t>
            </a:r>
            <a:r>
              <a:rPr sz="1400" b="1" i="1" spc="5" dirty="0">
                <a:latin typeface="Arial"/>
                <a:cs typeface="Arial"/>
              </a:rPr>
              <a:t>li</a:t>
            </a:r>
            <a:r>
              <a:rPr sz="1400" b="1" i="1" dirty="0">
                <a:latin typeface="Arial"/>
                <a:cs typeface="Arial"/>
              </a:rPr>
              <a:t>s</a:t>
            </a:r>
            <a:r>
              <a:rPr sz="1400" b="1" i="1" spc="-30" dirty="0">
                <a:latin typeface="Arial"/>
                <a:cs typeface="Arial"/>
              </a:rPr>
              <a:t> </a:t>
            </a:r>
            <a:r>
              <a:rPr sz="1400" b="1" i="1" spc="-10" dirty="0">
                <a:latin typeface="Arial"/>
                <a:cs typeface="Arial"/>
              </a:rPr>
              <a:t>R</a:t>
            </a:r>
            <a:r>
              <a:rPr sz="1400" b="1" i="1" spc="5" dirty="0">
                <a:latin typeface="Arial"/>
                <a:cs typeface="Arial"/>
              </a:rPr>
              <a:t>i</a:t>
            </a:r>
            <a:r>
              <a:rPr sz="1400" b="1" i="1" spc="-5" dirty="0">
                <a:latin typeface="Arial"/>
                <a:cs typeface="Arial"/>
              </a:rPr>
              <a:t>ve</a:t>
            </a:r>
            <a:r>
              <a:rPr sz="1400" b="1" i="1" dirty="0">
                <a:latin typeface="Arial"/>
                <a:cs typeface="Arial"/>
              </a:rPr>
              <a:t>r</a:t>
            </a:r>
            <a:r>
              <a:rPr sz="1400" b="1" i="1" spc="-15" dirty="0">
                <a:latin typeface="Arial"/>
                <a:cs typeface="Arial"/>
              </a:rPr>
              <a:t> </a:t>
            </a:r>
            <a:r>
              <a:rPr sz="1400" b="1" i="1" spc="-10" dirty="0">
                <a:latin typeface="Arial"/>
                <a:cs typeface="Arial"/>
              </a:rPr>
              <a:t>F</a:t>
            </a:r>
            <a:r>
              <a:rPr sz="1400" b="1" i="1" spc="5" dirty="0">
                <a:latin typeface="Arial"/>
                <a:cs typeface="Arial"/>
              </a:rPr>
              <a:t>l</a:t>
            </a:r>
            <a:r>
              <a:rPr sz="1400" b="1" i="1" spc="-10" dirty="0">
                <a:latin typeface="Arial"/>
                <a:cs typeface="Arial"/>
              </a:rPr>
              <a:t>o</a:t>
            </a:r>
            <a:r>
              <a:rPr sz="1400" b="1" i="1" dirty="0">
                <a:latin typeface="Arial"/>
                <a:cs typeface="Arial"/>
              </a:rPr>
              <a:t>w</a:t>
            </a:r>
            <a:r>
              <a:rPr sz="1400" b="1" i="1" spc="-20" dirty="0">
                <a:latin typeface="Arial"/>
                <a:cs typeface="Arial"/>
              </a:rPr>
              <a:t> </a:t>
            </a:r>
            <a:r>
              <a:rPr sz="1400" b="1" i="1" spc="-10" dirty="0">
                <a:latin typeface="Arial"/>
                <a:cs typeface="Arial"/>
              </a:rPr>
              <a:t>R</a:t>
            </a:r>
            <a:r>
              <a:rPr sz="1400" b="1" i="1" spc="-5" dirty="0">
                <a:latin typeface="Arial"/>
                <a:cs typeface="Arial"/>
              </a:rPr>
              <a:t>a</a:t>
            </a:r>
            <a:r>
              <a:rPr sz="1400" b="1" i="1" dirty="0">
                <a:latin typeface="Arial"/>
                <a:cs typeface="Arial"/>
              </a:rPr>
              <a:t>t</a:t>
            </a:r>
            <a:r>
              <a:rPr sz="1400" b="1" i="1" spc="-5" dirty="0">
                <a:latin typeface="Arial"/>
                <a:cs typeface="Arial"/>
              </a:rPr>
              <a:t>e</a:t>
            </a:r>
            <a:r>
              <a:rPr sz="1400" b="1" i="1" dirty="0">
                <a:latin typeface="Arial"/>
                <a:cs typeface="Arial"/>
              </a:rPr>
              <a:t>s</a:t>
            </a:r>
            <a:r>
              <a:rPr sz="1400" b="1" i="1" spc="-30" dirty="0">
                <a:latin typeface="Arial"/>
                <a:cs typeface="Arial"/>
              </a:rPr>
              <a:t> </a:t>
            </a:r>
            <a:r>
              <a:rPr sz="1400" b="1" i="1" spc="-10" dirty="0">
                <a:latin typeface="Arial"/>
                <a:cs typeface="Arial"/>
              </a:rPr>
              <a:t>n</a:t>
            </a:r>
            <a:r>
              <a:rPr sz="1400" b="1" i="1" spc="-5" dirty="0">
                <a:latin typeface="Arial"/>
                <a:cs typeface="Arial"/>
              </a:rPr>
              <a:t>ea</a:t>
            </a:r>
            <a:r>
              <a:rPr sz="1400" b="1" i="1" dirty="0">
                <a:latin typeface="Arial"/>
                <a:cs typeface="Arial"/>
              </a:rPr>
              <a:t>r </a:t>
            </a:r>
            <a:r>
              <a:rPr sz="1400" b="1" i="1" spc="-5" dirty="0">
                <a:latin typeface="Arial"/>
                <a:cs typeface="Arial"/>
              </a:rPr>
              <a:t>G</a:t>
            </a:r>
            <a:r>
              <a:rPr sz="1400" b="1" i="1" spc="5" dirty="0">
                <a:latin typeface="Arial"/>
                <a:cs typeface="Arial"/>
              </a:rPr>
              <a:t>r</a:t>
            </a:r>
            <a:r>
              <a:rPr sz="1400" b="1" i="1" spc="-5" dirty="0">
                <a:latin typeface="Arial"/>
                <a:cs typeface="Arial"/>
              </a:rPr>
              <a:t>a</a:t>
            </a:r>
            <a:r>
              <a:rPr sz="1400" b="1" i="1" spc="-10" dirty="0">
                <a:latin typeface="Arial"/>
                <a:cs typeface="Arial"/>
              </a:rPr>
              <a:t>n</a:t>
            </a:r>
            <a:r>
              <a:rPr sz="1400" b="1" i="1" dirty="0">
                <a:latin typeface="Arial"/>
                <a:cs typeface="Arial"/>
              </a:rPr>
              <a:t>d</a:t>
            </a:r>
            <a:r>
              <a:rPr sz="1400" b="1" i="1" spc="-25" dirty="0">
                <a:latin typeface="Arial"/>
                <a:cs typeface="Arial"/>
              </a:rPr>
              <a:t> </a:t>
            </a:r>
            <a:r>
              <a:rPr sz="1400" b="1" i="1" spc="-10" dirty="0">
                <a:latin typeface="Arial"/>
                <a:cs typeface="Arial"/>
              </a:rPr>
              <a:t>Moun</a:t>
            </a:r>
            <a:r>
              <a:rPr sz="1400" b="1" i="1" dirty="0">
                <a:latin typeface="Arial"/>
                <a:cs typeface="Arial"/>
              </a:rPr>
              <a:t>d</a:t>
            </a:r>
            <a:r>
              <a:rPr sz="1400" b="1" i="1" spc="-25" dirty="0">
                <a:latin typeface="Arial"/>
                <a:cs typeface="Arial"/>
              </a:rPr>
              <a:t> </a:t>
            </a:r>
            <a:r>
              <a:rPr sz="1400" b="1" i="1" dirty="0">
                <a:latin typeface="Arial"/>
                <a:cs typeface="Arial"/>
              </a:rPr>
              <a:t>(</a:t>
            </a:r>
            <a:r>
              <a:rPr sz="1400" b="1" i="1" spc="-5" dirty="0">
                <a:latin typeface="Arial"/>
                <a:cs typeface="Arial"/>
              </a:rPr>
              <a:t>c</a:t>
            </a:r>
            <a:r>
              <a:rPr sz="1400" b="1" i="1" spc="-10" dirty="0">
                <a:latin typeface="Arial"/>
                <a:cs typeface="Arial"/>
              </a:rPr>
              <a:t>ub</a:t>
            </a:r>
            <a:r>
              <a:rPr sz="1400" b="1" i="1" spc="5" dirty="0">
                <a:latin typeface="Arial"/>
                <a:cs typeface="Arial"/>
              </a:rPr>
              <a:t>i</a:t>
            </a:r>
            <a:r>
              <a:rPr sz="1400" b="1" i="1" dirty="0">
                <a:latin typeface="Arial"/>
                <a:cs typeface="Arial"/>
              </a:rPr>
              <a:t>c</a:t>
            </a:r>
            <a:r>
              <a:rPr sz="1400" b="1" i="1" spc="-30" dirty="0">
                <a:latin typeface="Arial"/>
                <a:cs typeface="Arial"/>
              </a:rPr>
              <a:t> </a:t>
            </a:r>
            <a:r>
              <a:rPr sz="1400" b="1" i="1" dirty="0">
                <a:latin typeface="Arial"/>
                <a:cs typeface="Arial"/>
              </a:rPr>
              <a:t>ft</a:t>
            </a:r>
            <a:r>
              <a:rPr sz="1400" b="1" i="1" spc="5" dirty="0">
                <a:latin typeface="Arial"/>
                <a:cs typeface="Arial"/>
              </a:rPr>
              <a:t>./</a:t>
            </a:r>
            <a:r>
              <a:rPr sz="1400" b="1" i="1" spc="-5" dirty="0">
                <a:latin typeface="Arial"/>
                <a:cs typeface="Arial"/>
              </a:rPr>
              <a:t>se</a:t>
            </a:r>
            <a:r>
              <a:rPr sz="1400" b="1" i="1" spc="-15" dirty="0">
                <a:latin typeface="Arial"/>
                <a:cs typeface="Arial"/>
              </a:rPr>
              <a:t>c</a:t>
            </a:r>
            <a:r>
              <a:rPr sz="1400" b="1" i="1" spc="5" dirty="0">
                <a:latin typeface="Arial"/>
                <a:cs typeface="Arial"/>
              </a:rPr>
              <a:t>.</a:t>
            </a:r>
            <a:r>
              <a:rPr sz="1400" b="1" i="1" dirty="0">
                <a:latin typeface="Arial"/>
                <a:cs typeface="Arial"/>
              </a:rPr>
              <a:t>) </a:t>
            </a:r>
            <a:r>
              <a:rPr sz="1400" b="1" i="1" spc="-60" dirty="0">
                <a:latin typeface="Arial"/>
                <a:cs typeface="Arial"/>
              </a:rPr>
              <a:t> </a:t>
            </a:r>
            <a:r>
              <a:rPr sz="2400" b="1" spc="-15" baseline="-24305" dirty="0">
                <a:solidFill>
                  <a:srgbClr val="FF0000"/>
                </a:solidFill>
                <a:latin typeface="Arial"/>
                <a:cs typeface="Arial"/>
              </a:rPr>
              <a:t>2</a:t>
            </a:r>
            <a:endParaRPr sz="2400" baseline="-24305" dirty="0">
              <a:latin typeface="Arial"/>
              <a:cs typeface="Arial"/>
            </a:endParaRPr>
          </a:p>
        </p:txBody>
      </p:sp>
      <p:sp>
        <p:nvSpPr>
          <p:cNvPr id="111" name="object 111"/>
          <p:cNvSpPr txBox="1"/>
          <p:nvPr/>
        </p:nvSpPr>
        <p:spPr>
          <a:xfrm>
            <a:off x="7281643" y="4511299"/>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12</a:t>
            </a:r>
            <a:endParaRPr sz="1000" dirty="0">
              <a:latin typeface="Arial"/>
              <a:cs typeface="Arial"/>
            </a:endParaRPr>
          </a:p>
        </p:txBody>
      </p:sp>
      <p:sp>
        <p:nvSpPr>
          <p:cNvPr id="112" name="object 112"/>
          <p:cNvSpPr txBox="1"/>
          <p:nvPr/>
        </p:nvSpPr>
        <p:spPr>
          <a:xfrm>
            <a:off x="8300284" y="4532424"/>
            <a:ext cx="165735" cy="152400"/>
          </a:xfrm>
          <a:prstGeom prst="rect">
            <a:avLst/>
          </a:prstGeom>
        </p:spPr>
        <p:txBody>
          <a:bodyPr vert="horz" wrap="square" lIns="0" tIns="0" rIns="0" bIns="0" rtlCol="0">
            <a:spAutoFit/>
          </a:bodyPr>
          <a:lstStyle/>
          <a:p>
            <a:pPr marL="12700">
              <a:lnSpc>
                <a:spcPct val="100000"/>
              </a:lnSpc>
            </a:pPr>
            <a:r>
              <a:rPr lang="en-US" sz="1000" spc="-15" dirty="0">
                <a:latin typeface="Arial"/>
                <a:cs typeface="Arial"/>
              </a:rPr>
              <a:t>14</a:t>
            </a:r>
            <a:endParaRPr sz="1000" dirty="0">
              <a:latin typeface="Arial"/>
              <a:cs typeface="Arial"/>
            </a:endParaRPr>
          </a:p>
        </p:txBody>
      </p:sp>
      <p:sp>
        <p:nvSpPr>
          <p:cNvPr id="113" name="object 113"/>
          <p:cNvSpPr txBox="1"/>
          <p:nvPr/>
        </p:nvSpPr>
        <p:spPr>
          <a:xfrm>
            <a:off x="8415826" y="3368787"/>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1</a:t>
            </a:r>
            <a:endParaRPr sz="1600" dirty="0">
              <a:latin typeface="Arial"/>
              <a:cs typeface="Arial"/>
            </a:endParaRPr>
          </a:p>
        </p:txBody>
      </p:sp>
      <p:sp>
        <p:nvSpPr>
          <p:cNvPr id="114" name="object 114"/>
          <p:cNvSpPr txBox="1"/>
          <p:nvPr/>
        </p:nvSpPr>
        <p:spPr>
          <a:xfrm>
            <a:off x="8619532" y="4117329"/>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5</a:t>
            </a:r>
            <a:endParaRPr sz="1600" dirty="0">
              <a:latin typeface="Arial"/>
              <a:cs typeface="Arial"/>
            </a:endParaRPr>
          </a:p>
        </p:txBody>
      </p:sp>
      <p:sp>
        <p:nvSpPr>
          <p:cNvPr id="115" name="object 115"/>
          <p:cNvSpPr txBox="1"/>
          <p:nvPr/>
        </p:nvSpPr>
        <p:spPr>
          <a:xfrm>
            <a:off x="90200" y="4864383"/>
            <a:ext cx="378460" cy="942975"/>
          </a:xfrm>
          <a:prstGeom prst="rect">
            <a:avLst/>
          </a:prstGeom>
        </p:spPr>
        <p:txBody>
          <a:bodyPr vert="horz" wrap="square" lIns="0" tIns="0" rIns="0" bIns="0" rtlCol="0">
            <a:spAutoFit/>
          </a:bodyPr>
          <a:lstStyle/>
          <a:p>
            <a:pPr marL="12700">
              <a:lnSpc>
                <a:spcPct val="100000"/>
              </a:lnSpc>
            </a:pPr>
            <a:r>
              <a:rPr sz="1000" spc="-15" dirty="0">
                <a:latin typeface="Arial"/>
                <a:cs typeface="Arial"/>
              </a:rPr>
              <a:t>3</a:t>
            </a:r>
            <a:r>
              <a:rPr sz="1000" dirty="0">
                <a:latin typeface="Arial"/>
                <a:cs typeface="Arial"/>
              </a:rPr>
              <a:t>0</a:t>
            </a:r>
            <a:r>
              <a:rPr sz="1000" spc="-15" dirty="0">
                <a:latin typeface="Arial"/>
                <a:cs typeface="Arial"/>
              </a:rPr>
              <a:t>000</a:t>
            </a:r>
            <a:endParaRPr sz="1000" dirty="0">
              <a:latin typeface="Arial"/>
              <a:cs typeface="Arial"/>
            </a:endParaRPr>
          </a:p>
          <a:p>
            <a:pPr marL="12700">
              <a:lnSpc>
                <a:spcPct val="100000"/>
              </a:lnSpc>
              <a:spcBef>
                <a:spcPts val="875"/>
              </a:spcBef>
            </a:pPr>
            <a:r>
              <a:rPr sz="1000" spc="-15" dirty="0">
                <a:latin typeface="Arial"/>
                <a:cs typeface="Arial"/>
              </a:rPr>
              <a:t>2</a:t>
            </a:r>
            <a:r>
              <a:rPr sz="1000" dirty="0">
                <a:latin typeface="Arial"/>
                <a:cs typeface="Arial"/>
              </a:rPr>
              <a:t>0</a:t>
            </a:r>
            <a:r>
              <a:rPr sz="1000" spc="-15" dirty="0">
                <a:latin typeface="Arial"/>
                <a:cs typeface="Arial"/>
              </a:rPr>
              <a:t>000</a:t>
            </a:r>
            <a:endParaRPr sz="1000" dirty="0">
              <a:latin typeface="Arial"/>
              <a:cs typeface="Arial"/>
            </a:endParaRPr>
          </a:p>
          <a:p>
            <a:pPr marL="12700">
              <a:lnSpc>
                <a:spcPct val="100000"/>
              </a:lnSpc>
              <a:spcBef>
                <a:spcPts val="875"/>
              </a:spcBef>
            </a:pPr>
            <a:r>
              <a:rPr sz="1000" spc="-15" dirty="0">
                <a:latin typeface="Arial"/>
                <a:cs typeface="Arial"/>
              </a:rPr>
              <a:t>1</a:t>
            </a:r>
            <a:r>
              <a:rPr sz="1000" dirty="0">
                <a:latin typeface="Arial"/>
                <a:cs typeface="Arial"/>
              </a:rPr>
              <a:t>0</a:t>
            </a:r>
            <a:r>
              <a:rPr sz="1000" spc="-15" dirty="0">
                <a:latin typeface="Arial"/>
                <a:cs typeface="Arial"/>
              </a:rPr>
              <a:t>000</a:t>
            </a:r>
            <a:endParaRPr sz="1000" dirty="0">
              <a:latin typeface="Arial"/>
              <a:cs typeface="Arial"/>
            </a:endParaRPr>
          </a:p>
          <a:p>
            <a:pPr marR="5080" algn="r">
              <a:lnSpc>
                <a:spcPct val="100000"/>
              </a:lnSpc>
              <a:spcBef>
                <a:spcPts val="875"/>
              </a:spcBef>
            </a:pPr>
            <a:r>
              <a:rPr sz="1000" spc="-10" dirty="0">
                <a:latin typeface="Arial"/>
                <a:cs typeface="Arial"/>
              </a:rPr>
              <a:t>0</a:t>
            </a:r>
            <a:endParaRPr sz="1000" dirty="0">
              <a:latin typeface="Arial"/>
              <a:cs typeface="Arial"/>
            </a:endParaRPr>
          </a:p>
        </p:txBody>
      </p:sp>
      <p:sp>
        <p:nvSpPr>
          <p:cNvPr id="116" name="object 116"/>
          <p:cNvSpPr txBox="1"/>
          <p:nvPr/>
        </p:nvSpPr>
        <p:spPr>
          <a:xfrm>
            <a:off x="90200" y="4600774"/>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4</a:t>
            </a:r>
            <a:r>
              <a:rPr sz="1000" dirty="0">
                <a:latin typeface="Arial"/>
                <a:cs typeface="Arial"/>
              </a:rPr>
              <a:t>0</a:t>
            </a:r>
            <a:r>
              <a:rPr sz="1000" spc="-15" dirty="0">
                <a:latin typeface="Arial"/>
                <a:cs typeface="Arial"/>
              </a:rPr>
              <a:t>000</a:t>
            </a:r>
            <a:endParaRPr sz="1000" dirty="0">
              <a:latin typeface="Arial"/>
              <a:cs typeface="Arial"/>
            </a:endParaRPr>
          </a:p>
        </p:txBody>
      </p:sp>
      <p:sp>
        <p:nvSpPr>
          <p:cNvPr id="117" name="object 117"/>
          <p:cNvSpPr txBox="1"/>
          <p:nvPr/>
        </p:nvSpPr>
        <p:spPr>
          <a:xfrm>
            <a:off x="90200" y="4337165"/>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5</a:t>
            </a:r>
            <a:r>
              <a:rPr sz="1000" dirty="0">
                <a:latin typeface="Arial"/>
                <a:cs typeface="Arial"/>
              </a:rPr>
              <a:t>0</a:t>
            </a:r>
            <a:r>
              <a:rPr sz="1000" spc="-15" dirty="0">
                <a:latin typeface="Arial"/>
                <a:cs typeface="Arial"/>
              </a:rPr>
              <a:t>000</a:t>
            </a:r>
            <a:endParaRPr sz="1000" dirty="0">
              <a:latin typeface="Arial"/>
              <a:cs typeface="Arial"/>
            </a:endParaRPr>
          </a:p>
        </p:txBody>
      </p:sp>
      <p:sp>
        <p:nvSpPr>
          <p:cNvPr id="118" name="object 118"/>
          <p:cNvSpPr txBox="1"/>
          <p:nvPr/>
        </p:nvSpPr>
        <p:spPr>
          <a:xfrm>
            <a:off x="90200" y="4073555"/>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6</a:t>
            </a:r>
            <a:r>
              <a:rPr sz="1000" dirty="0">
                <a:latin typeface="Arial"/>
                <a:cs typeface="Arial"/>
              </a:rPr>
              <a:t>0</a:t>
            </a:r>
            <a:r>
              <a:rPr sz="1000" spc="-15" dirty="0">
                <a:latin typeface="Arial"/>
                <a:cs typeface="Arial"/>
              </a:rPr>
              <a:t>000</a:t>
            </a:r>
            <a:endParaRPr sz="1000" dirty="0">
              <a:latin typeface="Arial"/>
              <a:cs typeface="Arial"/>
            </a:endParaRPr>
          </a:p>
        </p:txBody>
      </p:sp>
      <p:sp>
        <p:nvSpPr>
          <p:cNvPr id="119" name="object 119"/>
          <p:cNvSpPr txBox="1"/>
          <p:nvPr/>
        </p:nvSpPr>
        <p:spPr>
          <a:xfrm>
            <a:off x="90200" y="3809946"/>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7</a:t>
            </a:r>
            <a:r>
              <a:rPr sz="1000" dirty="0">
                <a:latin typeface="Arial"/>
                <a:cs typeface="Arial"/>
              </a:rPr>
              <a:t>0</a:t>
            </a:r>
            <a:r>
              <a:rPr sz="1000" spc="-15" dirty="0">
                <a:latin typeface="Arial"/>
                <a:cs typeface="Arial"/>
              </a:rPr>
              <a:t>000</a:t>
            </a:r>
            <a:endParaRPr sz="1000" dirty="0">
              <a:latin typeface="Arial"/>
              <a:cs typeface="Arial"/>
            </a:endParaRPr>
          </a:p>
        </p:txBody>
      </p:sp>
      <p:sp>
        <p:nvSpPr>
          <p:cNvPr id="120" name="object 120"/>
          <p:cNvSpPr txBox="1"/>
          <p:nvPr/>
        </p:nvSpPr>
        <p:spPr>
          <a:xfrm>
            <a:off x="90200" y="3546337"/>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8</a:t>
            </a:r>
            <a:r>
              <a:rPr sz="1000" dirty="0">
                <a:latin typeface="Arial"/>
                <a:cs typeface="Arial"/>
              </a:rPr>
              <a:t>0</a:t>
            </a:r>
            <a:r>
              <a:rPr sz="1000" spc="-15" dirty="0">
                <a:latin typeface="Arial"/>
                <a:cs typeface="Arial"/>
              </a:rPr>
              <a:t>000</a:t>
            </a:r>
            <a:endParaRPr sz="1000" dirty="0">
              <a:latin typeface="Arial"/>
              <a:cs typeface="Arial"/>
            </a:endParaRPr>
          </a:p>
        </p:txBody>
      </p:sp>
      <p:sp>
        <p:nvSpPr>
          <p:cNvPr id="121" name="object 121"/>
          <p:cNvSpPr txBox="1"/>
          <p:nvPr/>
        </p:nvSpPr>
        <p:spPr>
          <a:xfrm>
            <a:off x="90200" y="3282727"/>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9</a:t>
            </a:r>
            <a:r>
              <a:rPr sz="1000" dirty="0">
                <a:latin typeface="Arial"/>
                <a:cs typeface="Arial"/>
              </a:rPr>
              <a:t>0</a:t>
            </a:r>
            <a:r>
              <a:rPr sz="1000" spc="-15" dirty="0">
                <a:latin typeface="Arial"/>
                <a:cs typeface="Arial"/>
              </a:rPr>
              <a:t>000</a:t>
            </a:r>
            <a:endParaRPr sz="1000" dirty="0">
              <a:latin typeface="Arial"/>
              <a:cs typeface="Arial"/>
            </a:endParaRPr>
          </a:p>
        </p:txBody>
      </p:sp>
      <p:sp>
        <p:nvSpPr>
          <p:cNvPr id="122" name="object 122"/>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123" name="object 123"/>
          <p:cNvSpPr txBox="1"/>
          <p:nvPr/>
        </p:nvSpPr>
        <p:spPr>
          <a:xfrm>
            <a:off x="1174114" y="946834"/>
            <a:ext cx="7291905" cy="492443"/>
          </a:xfrm>
          <a:prstGeom prst="rect">
            <a:avLst/>
          </a:prstGeom>
        </p:spPr>
        <p:txBody>
          <a:bodyPr vert="horz" wrap="square" lIns="0" tIns="0" rIns="0" bIns="0" rtlCol="0">
            <a:spAutoFit/>
          </a:bodyPr>
          <a:lstStyle/>
          <a:p>
            <a:pPr marL="12700">
              <a:lnSpc>
                <a:spcPct val="100000"/>
              </a:lnSpc>
            </a:pPr>
            <a:r>
              <a:rPr lang="en-US" sz="3200" b="1" spc="-5" dirty="0">
                <a:solidFill>
                  <a:srgbClr val="303030"/>
                </a:solidFill>
                <a:latin typeface="Arial Narrow"/>
                <a:cs typeface="Arial Narrow"/>
              </a:rPr>
              <a:t>Also -- </a:t>
            </a:r>
            <a:r>
              <a:rPr sz="3200" b="1" spc="-5" dirty="0">
                <a:solidFill>
                  <a:srgbClr val="303030"/>
                </a:solidFill>
                <a:latin typeface="Arial Narrow"/>
                <a:cs typeface="Arial Narrow"/>
              </a:rPr>
              <a:t>B</a:t>
            </a:r>
            <a:r>
              <a:rPr sz="3200" b="1" dirty="0">
                <a:solidFill>
                  <a:srgbClr val="303030"/>
                </a:solidFill>
                <a:latin typeface="Arial Narrow"/>
                <a:cs typeface="Arial Narrow"/>
              </a:rPr>
              <a:t>ackg</a:t>
            </a:r>
            <a:r>
              <a:rPr sz="3200" b="1" spc="-5" dirty="0">
                <a:solidFill>
                  <a:srgbClr val="303030"/>
                </a:solidFill>
                <a:latin typeface="Arial Narrow"/>
                <a:cs typeface="Arial Narrow"/>
              </a:rPr>
              <a:t>r</a:t>
            </a:r>
            <a:r>
              <a:rPr sz="3200" b="1" dirty="0">
                <a:solidFill>
                  <a:srgbClr val="303030"/>
                </a:solidFill>
                <a:latin typeface="Arial Narrow"/>
                <a:cs typeface="Arial Narrow"/>
              </a:rPr>
              <a:t>ound</a:t>
            </a:r>
            <a:endParaRPr sz="3200" dirty="0">
              <a:latin typeface="Arial Narrow"/>
              <a:cs typeface="Arial Narrow"/>
            </a:endParaRPr>
          </a:p>
        </p:txBody>
      </p:sp>
      <p:sp>
        <p:nvSpPr>
          <p:cNvPr id="126" name="Slide Number Placeholder 12">
            <a:extLst>
              <a:ext uri="{FF2B5EF4-FFF2-40B4-BE49-F238E27FC236}">
                <a16:creationId xmlns:a16="http://schemas.microsoft.com/office/drawing/2014/main" id="{D12FF423-82D3-7868-8ED2-BDF4A0294FC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16</a:t>
            </a:fld>
            <a:r>
              <a:rPr lang="en-US" spc="-5" dirty="0"/>
              <a:t> of 14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857121"/>
            <a:ext cx="8216265" cy="261610"/>
          </a:xfrm>
          <a:prstGeom prst="rect">
            <a:avLst/>
          </a:prstGeom>
        </p:spPr>
        <p:txBody>
          <a:bodyPr vert="horz" wrap="square" lIns="0" tIns="0" rIns="0" bIns="0" rtlCol="0">
            <a:spAutoFit/>
          </a:bodyPr>
          <a:lstStyle/>
          <a:p>
            <a:pPr marL="355600" indent="-342900">
              <a:lnSpc>
                <a:spcPct val="100000"/>
              </a:lnSpc>
              <a:buClr>
                <a:srgbClr val="CC0000"/>
              </a:buClr>
              <a:buSzPct val="85294"/>
              <a:buFont typeface="Wingdings"/>
              <a:buChar char=""/>
              <a:tabLst>
                <a:tab pos="355600" algn="l"/>
              </a:tabLst>
            </a:pPr>
            <a:r>
              <a:rPr sz="1700" b="1" dirty="0">
                <a:solidFill>
                  <a:srgbClr val="303030"/>
                </a:solidFill>
                <a:latin typeface="Arial"/>
                <a:cs typeface="Arial"/>
              </a:rPr>
              <a:t>2007</a:t>
            </a:r>
            <a:r>
              <a:rPr sz="1700" b="1" spc="5" dirty="0">
                <a:solidFill>
                  <a:srgbClr val="303030"/>
                </a:solidFill>
                <a:latin typeface="Arial"/>
                <a:cs typeface="Arial"/>
              </a:rPr>
              <a:t> </a:t>
            </a:r>
            <a:r>
              <a:rPr lang="en-US" sz="1700" b="1" dirty="0">
                <a:solidFill>
                  <a:srgbClr val="303030"/>
                </a:solidFill>
                <a:latin typeface="Arial"/>
                <a:cs typeface="Arial"/>
              </a:rPr>
              <a:t>Storm</a:t>
            </a:r>
            <a:r>
              <a:rPr sz="1700" b="1" spc="-15" dirty="0">
                <a:solidFill>
                  <a:srgbClr val="303030"/>
                </a:solidFill>
                <a:latin typeface="Arial"/>
                <a:cs typeface="Arial"/>
              </a:rPr>
              <a:t> </a:t>
            </a:r>
            <a:r>
              <a:rPr sz="1700" b="1" spc="-5" dirty="0">
                <a:solidFill>
                  <a:srgbClr val="303030"/>
                </a:solidFill>
                <a:latin typeface="Arial"/>
                <a:cs typeface="Arial"/>
              </a:rPr>
              <a:t>-</a:t>
            </a:r>
            <a:r>
              <a:rPr sz="1700" b="1" dirty="0">
                <a:solidFill>
                  <a:srgbClr val="303030"/>
                </a:solidFill>
                <a:latin typeface="Arial"/>
                <a:cs typeface="Arial"/>
              </a:rPr>
              <a:t>- $938M </a:t>
            </a:r>
            <a:r>
              <a:rPr sz="1700" b="1" spc="5" dirty="0">
                <a:solidFill>
                  <a:srgbClr val="303030"/>
                </a:solidFill>
                <a:latin typeface="Arial"/>
                <a:cs typeface="Arial"/>
              </a:rPr>
              <a:t>B</a:t>
            </a:r>
            <a:r>
              <a:rPr sz="1700" b="1" dirty="0">
                <a:solidFill>
                  <a:srgbClr val="303030"/>
                </a:solidFill>
                <a:latin typeface="Arial"/>
                <a:cs typeface="Arial"/>
              </a:rPr>
              <a:t>as</a:t>
            </a:r>
            <a:r>
              <a:rPr sz="1700" b="1" spc="-10" dirty="0">
                <a:solidFill>
                  <a:srgbClr val="303030"/>
                </a:solidFill>
                <a:latin typeface="Arial"/>
                <a:cs typeface="Arial"/>
              </a:rPr>
              <a:t>i</a:t>
            </a:r>
            <a:r>
              <a:rPr sz="1700" b="1" spc="5" dirty="0">
                <a:solidFill>
                  <a:srgbClr val="303030"/>
                </a:solidFill>
                <a:latin typeface="Arial"/>
                <a:cs typeface="Arial"/>
              </a:rPr>
              <a:t>n</a:t>
            </a:r>
            <a:r>
              <a:rPr sz="1700" b="1" spc="-20" dirty="0">
                <a:solidFill>
                  <a:srgbClr val="303030"/>
                </a:solidFill>
                <a:latin typeface="Arial"/>
                <a:cs typeface="Arial"/>
              </a:rPr>
              <a:t>-</a:t>
            </a:r>
            <a:r>
              <a:rPr sz="1700" b="1" spc="30" dirty="0">
                <a:solidFill>
                  <a:srgbClr val="303030"/>
                </a:solidFill>
                <a:latin typeface="Arial"/>
                <a:cs typeface="Arial"/>
              </a:rPr>
              <a:t>w</a:t>
            </a:r>
            <a:r>
              <a:rPr sz="1700" b="1" spc="-10" dirty="0">
                <a:solidFill>
                  <a:srgbClr val="303030"/>
                </a:solidFill>
                <a:latin typeface="Arial"/>
                <a:cs typeface="Arial"/>
              </a:rPr>
              <a:t>i</a:t>
            </a:r>
            <a:r>
              <a:rPr sz="1700" b="1" dirty="0">
                <a:solidFill>
                  <a:srgbClr val="303030"/>
                </a:solidFill>
                <a:latin typeface="Arial"/>
                <a:cs typeface="Arial"/>
              </a:rPr>
              <a:t>de</a:t>
            </a:r>
            <a:r>
              <a:rPr sz="1700" b="1" spc="-30" dirty="0">
                <a:solidFill>
                  <a:srgbClr val="303030"/>
                </a:solidFill>
                <a:latin typeface="Arial"/>
                <a:cs typeface="Arial"/>
              </a:rPr>
              <a:t> </a:t>
            </a:r>
            <a:r>
              <a:rPr sz="1700" b="1" dirty="0">
                <a:solidFill>
                  <a:srgbClr val="303030"/>
                </a:solidFill>
                <a:latin typeface="Arial"/>
                <a:cs typeface="Arial"/>
              </a:rPr>
              <a:t>da</a:t>
            </a:r>
            <a:r>
              <a:rPr sz="1700" b="1" spc="-5" dirty="0">
                <a:solidFill>
                  <a:srgbClr val="303030"/>
                </a:solidFill>
                <a:latin typeface="Arial"/>
                <a:cs typeface="Arial"/>
              </a:rPr>
              <a:t>m</a:t>
            </a:r>
            <a:r>
              <a:rPr sz="1700" b="1" dirty="0">
                <a:solidFill>
                  <a:srgbClr val="303030"/>
                </a:solidFill>
                <a:latin typeface="Arial"/>
                <a:cs typeface="Arial"/>
              </a:rPr>
              <a:t>age, $300M </a:t>
            </a:r>
            <a:r>
              <a:rPr sz="1700" b="1" spc="-10" dirty="0">
                <a:solidFill>
                  <a:srgbClr val="303030"/>
                </a:solidFill>
                <a:latin typeface="Arial"/>
                <a:cs typeface="Arial"/>
              </a:rPr>
              <a:t>l</a:t>
            </a:r>
            <a:r>
              <a:rPr sz="1700" b="1" dirty="0">
                <a:solidFill>
                  <a:srgbClr val="303030"/>
                </a:solidFill>
                <a:latin typeface="Arial"/>
                <a:cs typeface="Arial"/>
              </a:rPr>
              <a:t>ost</a:t>
            </a:r>
            <a:r>
              <a:rPr sz="1700" b="1" spc="-10" dirty="0">
                <a:solidFill>
                  <a:srgbClr val="303030"/>
                </a:solidFill>
                <a:latin typeface="Arial"/>
                <a:cs typeface="Arial"/>
              </a:rPr>
              <a:t> </a:t>
            </a:r>
            <a:r>
              <a:rPr sz="1700" b="1" dirty="0">
                <a:solidFill>
                  <a:srgbClr val="303030"/>
                </a:solidFill>
                <a:latin typeface="Arial"/>
                <a:cs typeface="Arial"/>
              </a:rPr>
              <a:t>econo</a:t>
            </a:r>
            <a:r>
              <a:rPr sz="1700" b="1" spc="-5" dirty="0">
                <a:solidFill>
                  <a:srgbClr val="303030"/>
                </a:solidFill>
                <a:latin typeface="Arial"/>
                <a:cs typeface="Arial"/>
              </a:rPr>
              <a:t>m</a:t>
            </a:r>
            <a:r>
              <a:rPr sz="1700" b="1" spc="-10" dirty="0">
                <a:solidFill>
                  <a:srgbClr val="303030"/>
                </a:solidFill>
                <a:latin typeface="Arial"/>
                <a:cs typeface="Arial"/>
              </a:rPr>
              <a:t>i</a:t>
            </a:r>
            <a:r>
              <a:rPr sz="1700" b="1" dirty="0">
                <a:solidFill>
                  <a:srgbClr val="303030"/>
                </a:solidFill>
                <a:latin typeface="Arial"/>
                <a:cs typeface="Arial"/>
              </a:rPr>
              <a:t>c</a:t>
            </a:r>
            <a:r>
              <a:rPr sz="1700" b="1" spc="-5" dirty="0">
                <a:solidFill>
                  <a:srgbClr val="303030"/>
                </a:solidFill>
                <a:latin typeface="Arial"/>
                <a:cs typeface="Arial"/>
              </a:rPr>
              <a:t> </a:t>
            </a:r>
            <a:r>
              <a:rPr sz="1700" b="1" dirty="0">
                <a:solidFill>
                  <a:srgbClr val="303030"/>
                </a:solidFill>
                <a:latin typeface="Arial"/>
                <a:cs typeface="Arial"/>
              </a:rPr>
              <a:t>ac</a:t>
            </a:r>
            <a:r>
              <a:rPr sz="1700" b="1" spc="-5" dirty="0">
                <a:solidFill>
                  <a:srgbClr val="303030"/>
                </a:solidFill>
                <a:latin typeface="Arial"/>
                <a:cs typeface="Arial"/>
              </a:rPr>
              <a:t>t</a:t>
            </a:r>
            <a:r>
              <a:rPr sz="1700" b="1" spc="-10" dirty="0">
                <a:solidFill>
                  <a:srgbClr val="303030"/>
                </a:solidFill>
                <a:latin typeface="Arial"/>
                <a:cs typeface="Arial"/>
              </a:rPr>
              <a:t>i</a:t>
            </a:r>
            <a:r>
              <a:rPr sz="1700" b="1" spc="-40" dirty="0">
                <a:solidFill>
                  <a:srgbClr val="303030"/>
                </a:solidFill>
                <a:latin typeface="Arial"/>
                <a:cs typeface="Arial"/>
              </a:rPr>
              <a:t>v</a:t>
            </a:r>
            <a:r>
              <a:rPr sz="1700" b="1" spc="-10" dirty="0">
                <a:solidFill>
                  <a:srgbClr val="303030"/>
                </a:solidFill>
                <a:latin typeface="Arial"/>
                <a:cs typeface="Arial"/>
              </a:rPr>
              <a:t>i</a:t>
            </a:r>
            <a:r>
              <a:rPr sz="1700" b="1" spc="5" dirty="0">
                <a:solidFill>
                  <a:srgbClr val="303030"/>
                </a:solidFill>
                <a:latin typeface="Arial"/>
                <a:cs typeface="Arial"/>
              </a:rPr>
              <a:t>t</a:t>
            </a:r>
            <a:r>
              <a:rPr sz="1700" b="1" dirty="0">
                <a:solidFill>
                  <a:srgbClr val="303030"/>
                </a:solidFill>
                <a:latin typeface="Arial"/>
                <a:cs typeface="Arial"/>
              </a:rPr>
              <a:t>y</a:t>
            </a:r>
            <a:r>
              <a:rPr sz="1700" b="1" spc="55" dirty="0">
                <a:solidFill>
                  <a:srgbClr val="303030"/>
                </a:solidFill>
                <a:latin typeface="Arial"/>
                <a:cs typeface="Arial"/>
              </a:rPr>
              <a:t> </a:t>
            </a:r>
            <a:r>
              <a:rPr sz="1700" b="1" spc="-5" dirty="0">
                <a:solidFill>
                  <a:srgbClr val="303030"/>
                </a:solidFill>
                <a:latin typeface="Arial"/>
                <a:cs typeface="Arial"/>
              </a:rPr>
              <a:t>(</a:t>
            </a:r>
            <a:r>
              <a:rPr sz="1700" b="1" spc="-100" dirty="0">
                <a:solidFill>
                  <a:srgbClr val="303030"/>
                </a:solidFill>
                <a:latin typeface="Arial"/>
                <a:cs typeface="Arial"/>
              </a:rPr>
              <a:t>W</a:t>
            </a:r>
            <a:r>
              <a:rPr sz="1700" b="1" spc="-35" dirty="0">
                <a:solidFill>
                  <a:srgbClr val="303030"/>
                </a:solidFill>
                <a:latin typeface="Arial"/>
                <a:cs typeface="Arial"/>
              </a:rPr>
              <a:t>A</a:t>
            </a:r>
            <a:r>
              <a:rPr sz="1700" b="1" spc="-5" dirty="0">
                <a:solidFill>
                  <a:srgbClr val="303030"/>
                </a:solidFill>
                <a:latin typeface="Arial"/>
                <a:cs typeface="Arial"/>
              </a:rPr>
              <a:t>)</a:t>
            </a:r>
            <a:r>
              <a:rPr sz="1700" b="1" dirty="0">
                <a:solidFill>
                  <a:srgbClr val="303030"/>
                </a:solidFill>
                <a:latin typeface="Arial"/>
                <a:cs typeface="Arial"/>
              </a:rPr>
              <a:t>.</a:t>
            </a:r>
            <a:endParaRPr sz="1700" dirty="0">
              <a:latin typeface="Arial"/>
              <a:cs typeface="Arial"/>
            </a:endParaRPr>
          </a:p>
        </p:txBody>
      </p:sp>
      <p:sp>
        <p:nvSpPr>
          <p:cNvPr id="3" name="object 3"/>
          <p:cNvSpPr txBox="1"/>
          <p:nvPr/>
        </p:nvSpPr>
        <p:spPr>
          <a:xfrm>
            <a:off x="3279140" y="3939090"/>
            <a:ext cx="2590165" cy="360680"/>
          </a:xfrm>
          <a:prstGeom prst="rect">
            <a:avLst/>
          </a:prstGeom>
        </p:spPr>
        <p:txBody>
          <a:bodyPr vert="horz" wrap="square" lIns="0" tIns="0" rIns="0" bIns="0" rtlCol="0">
            <a:spAutoFit/>
          </a:bodyPr>
          <a:lstStyle/>
          <a:p>
            <a:pPr marL="12700">
              <a:lnSpc>
                <a:spcPct val="100000"/>
              </a:lnSpc>
            </a:pPr>
            <a:r>
              <a:rPr sz="1200" b="1" spc="-5" dirty="0">
                <a:latin typeface="Arial"/>
                <a:cs typeface="Arial"/>
              </a:rPr>
              <a:t>C</a:t>
            </a:r>
            <a:r>
              <a:rPr sz="1200" b="1" dirty="0">
                <a:latin typeface="Arial"/>
                <a:cs typeface="Arial"/>
              </a:rPr>
              <a:t>i</a:t>
            </a:r>
            <a:r>
              <a:rPr sz="1200" b="1" spc="-5" dirty="0">
                <a:latin typeface="Arial"/>
                <a:cs typeface="Arial"/>
              </a:rPr>
              <a:t>t</a:t>
            </a:r>
            <a:r>
              <a:rPr sz="1200" b="1" dirty="0">
                <a:latin typeface="Arial"/>
                <a:cs typeface="Arial"/>
              </a:rPr>
              <a:t>y</a:t>
            </a:r>
            <a:r>
              <a:rPr sz="1200" b="1" spc="5" dirty="0">
                <a:latin typeface="Arial"/>
                <a:cs typeface="Arial"/>
              </a:rPr>
              <a:t> </a:t>
            </a:r>
            <a:r>
              <a:rPr sz="1200" b="1" spc="-5" dirty="0">
                <a:latin typeface="Arial"/>
                <a:cs typeface="Arial"/>
              </a:rPr>
              <a:t>o</a:t>
            </a:r>
            <a:r>
              <a:rPr sz="1200" b="1" dirty="0">
                <a:latin typeface="Arial"/>
                <a:cs typeface="Arial"/>
              </a:rPr>
              <a:t>f</a:t>
            </a:r>
            <a:r>
              <a:rPr sz="1200" b="1" spc="10" dirty="0">
                <a:latin typeface="Arial"/>
                <a:cs typeface="Arial"/>
              </a:rPr>
              <a:t> </a:t>
            </a:r>
            <a:r>
              <a:rPr sz="1200" b="1" spc="-5" dirty="0">
                <a:latin typeface="Arial"/>
                <a:cs typeface="Arial"/>
              </a:rPr>
              <a:t>C</a:t>
            </a:r>
            <a:r>
              <a:rPr sz="1200" b="1" dirty="0">
                <a:latin typeface="Arial"/>
                <a:cs typeface="Arial"/>
              </a:rPr>
              <a:t>e</a:t>
            </a:r>
            <a:r>
              <a:rPr sz="1200" b="1" spc="-5" dirty="0">
                <a:latin typeface="Arial"/>
                <a:cs typeface="Arial"/>
              </a:rPr>
              <a:t>nt</a:t>
            </a:r>
            <a:r>
              <a:rPr sz="1200" b="1" dirty="0">
                <a:latin typeface="Arial"/>
                <a:cs typeface="Arial"/>
              </a:rPr>
              <a:t>ralia</a:t>
            </a:r>
            <a:endParaRPr sz="1200" dirty="0">
              <a:latin typeface="Arial"/>
              <a:cs typeface="Arial"/>
            </a:endParaRPr>
          </a:p>
          <a:p>
            <a:pPr marL="12700">
              <a:lnSpc>
                <a:spcPct val="100000"/>
              </a:lnSpc>
            </a:pPr>
            <a:r>
              <a:rPr sz="1200" dirty="0">
                <a:latin typeface="Arial"/>
                <a:cs typeface="Arial"/>
              </a:rPr>
              <a:t>S</a:t>
            </a:r>
            <a:r>
              <a:rPr sz="1200" spc="10" dirty="0">
                <a:latin typeface="Arial"/>
                <a:cs typeface="Arial"/>
              </a:rPr>
              <a:t>T</a:t>
            </a:r>
            <a:r>
              <a:rPr sz="1200" dirty="0">
                <a:latin typeface="Arial"/>
                <a:cs typeface="Arial"/>
              </a:rPr>
              <a:t>EVE</a:t>
            </a:r>
            <a:r>
              <a:rPr sz="1200" spc="-20" dirty="0">
                <a:latin typeface="Arial"/>
                <a:cs typeface="Arial"/>
              </a:rPr>
              <a:t> </a:t>
            </a:r>
            <a:r>
              <a:rPr sz="1200" spc="-5" dirty="0">
                <a:latin typeface="Arial"/>
                <a:cs typeface="Arial"/>
              </a:rPr>
              <a:t>R</a:t>
            </a:r>
            <a:r>
              <a:rPr sz="1200" dirty="0">
                <a:latin typeface="Arial"/>
                <a:cs typeface="Arial"/>
              </a:rPr>
              <a:t>I</a:t>
            </a:r>
            <a:r>
              <a:rPr sz="1200" spc="-5" dirty="0">
                <a:latin typeface="Arial"/>
                <a:cs typeface="Arial"/>
              </a:rPr>
              <a:t>N</a:t>
            </a:r>
            <a:r>
              <a:rPr sz="1200" dirty="0">
                <a:latin typeface="Arial"/>
                <a:cs typeface="Arial"/>
              </a:rPr>
              <a:t>G</a:t>
            </a:r>
            <a:r>
              <a:rPr sz="1200" spc="-5" dirty="0">
                <a:latin typeface="Arial"/>
                <a:cs typeface="Arial"/>
              </a:rPr>
              <a:t>M</a:t>
            </a:r>
            <a:r>
              <a:rPr sz="1200" dirty="0">
                <a:latin typeface="Arial"/>
                <a:cs typeface="Arial"/>
              </a:rPr>
              <a:t>AN / SE</a:t>
            </a:r>
            <a:r>
              <a:rPr sz="1200" spc="-85" dirty="0">
                <a:latin typeface="Arial"/>
                <a:cs typeface="Arial"/>
              </a:rPr>
              <a:t>A</a:t>
            </a:r>
            <a:r>
              <a:rPr sz="1200" spc="10" dirty="0">
                <a:latin typeface="Arial"/>
                <a:cs typeface="Arial"/>
              </a:rPr>
              <a:t>TT</a:t>
            </a:r>
            <a:r>
              <a:rPr sz="1200" dirty="0">
                <a:latin typeface="Arial"/>
                <a:cs typeface="Arial"/>
              </a:rPr>
              <a:t>LE</a:t>
            </a:r>
            <a:r>
              <a:rPr sz="1200" spc="-55" dirty="0">
                <a:latin typeface="Arial"/>
                <a:cs typeface="Arial"/>
              </a:rPr>
              <a:t> </a:t>
            </a:r>
            <a:r>
              <a:rPr sz="1200" spc="10" dirty="0">
                <a:latin typeface="Arial"/>
                <a:cs typeface="Arial"/>
              </a:rPr>
              <a:t>T</a:t>
            </a:r>
            <a:r>
              <a:rPr sz="1200" dirty="0">
                <a:latin typeface="Arial"/>
                <a:cs typeface="Arial"/>
              </a:rPr>
              <a:t>I</a:t>
            </a:r>
            <a:r>
              <a:rPr sz="1200" spc="-5" dirty="0">
                <a:latin typeface="Arial"/>
                <a:cs typeface="Arial"/>
              </a:rPr>
              <a:t>M</a:t>
            </a:r>
            <a:r>
              <a:rPr sz="1200" dirty="0">
                <a:latin typeface="Arial"/>
                <a:cs typeface="Arial"/>
              </a:rPr>
              <a:t>ES</a:t>
            </a:r>
          </a:p>
        </p:txBody>
      </p:sp>
      <p:sp>
        <p:nvSpPr>
          <p:cNvPr id="4" name="object 4"/>
          <p:cNvSpPr/>
          <p:nvPr/>
        </p:nvSpPr>
        <p:spPr>
          <a:xfrm>
            <a:off x="3189048" y="2170812"/>
            <a:ext cx="2861752" cy="1737358"/>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228600" y="2170812"/>
            <a:ext cx="2610446" cy="1737358"/>
          </a:xfrm>
          <a:prstGeom prst="rect">
            <a:avLst/>
          </a:prstGeom>
          <a:blipFill>
            <a:blip r:embed="rId4" cstate="print"/>
            <a:stretch>
              <a:fillRect/>
            </a:stretch>
          </a:blipFill>
        </p:spPr>
        <p:txBody>
          <a:bodyPr wrap="square" lIns="0" tIns="0" rIns="0" bIns="0" rtlCol="0"/>
          <a:lstStyle/>
          <a:p>
            <a:endParaRPr dirty="0"/>
          </a:p>
        </p:txBody>
      </p:sp>
      <p:sp>
        <p:nvSpPr>
          <p:cNvPr id="6" name="object 6"/>
          <p:cNvSpPr txBox="1"/>
          <p:nvPr/>
        </p:nvSpPr>
        <p:spPr>
          <a:xfrm>
            <a:off x="459740" y="3974729"/>
            <a:ext cx="2590165" cy="360680"/>
          </a:xfrm>
          <a:prstGeom prst="rect">
            <a:avLst/>
          </a:prstGeom>
        </p:spPr>
        <p:txBody>
          <a:bodyPr vert="horz" wrap="square" lIns="0" tIns="0" rIns="0" bIns="0" rtlCol="0">
            <a:spAutoFit/>
          </a:bodyPr>
          <a:lstStyle/>
          <a:p>
            <a:pPr marL="12700">
              <a:lnSpc>
                <a:spcPct val="100000"/>
              </a:lnSpc>
            </a:pPr>
            <a:r>
              <a:rPr sz="1200" b="1" dirty="0">
                <a:latin typeface="Arial"/>
                <a:cs typeface="Arial"/>
              </a:rPr>
              <a:t>Exit</a:t>
            </a:r>
            <a:r>
              <a:rPr sz="1200" b="1" spc="-15" dirty="0">
                <a:latin typeface="Arial"/>
                <a:cs typeface="Arial"/>
              </a:rPr>
              <a:t> </a:t>
            </a:r>
            <a:r>
              <a:rPr sz="1200" b="1" dirty="0">
                <a:latin typeface="Arial"/>
                <a:cs typeface="Arial"/>
              </a:rPr>
              <a:t>77</a:t>
            </a:r>
            <a:r>
              <a:rPr sz="1200" b="1" spc="-5" dirty="0">
                <a:latin typeface="Arial"/>
                <a:cs typeface="Arial"/>
              </a:rPr>
              <a:t> (</a:t>
            </a:r>
            <a:r>
              <a:rPr sz="1200" b="1" dirty="0">
                <a:latin typeface="Arial"/>
                <a:cs typeface="Arial"/>
              </a:rPr>
              <a:t>I</a:t>
            </a:r>
            <a:r>
              <a:rPr sz="1200" b="1" spc="-5" dirty="0">
                <a:latin typeface="Arial"/>
                <a:cs typeface="Arial"/>
              </a:rPr>
              <a:t>-</a:t>
            </a:r>
            <a:r>
              <a:rPr sz="1200" b="1" dirty="0">
                <a:latin typeface="Arial"/>
                <a:cs typeface="Arial"/>
              </a:rPr>
              <a:t>5)</a:t>
            </a:r>
            <a:r>
              <a:rPr sz="1200" b="1" spc="-5" dirty="0">
                <a:latin typeface="Arial"/>
                <a:cs typeface="Arial"/>
              </a:rPr>
              <a:t> </a:t>
            </a:r>
            <a:r>
              <a:rPr sz="1200" b="1" dirty="0">
                <a:latin typeface="Arial"/>
                <a:cs typeface="Arial"/>
              </a:rPr>
              <a:t>in</a:t>
            </a:r>
            <a:r>
              <a:rPr sz="1200" b="1" spc="10" dirty="0">
                <a:latin typeface="Arial"/>
                <a:cs typeface="Arial"/>
              </a:rPr>
              <a:t> </a:t>
            </a:r>
            <a:r>
              <a:rPr sz="1200" b="1" spc="-5" dirty="0">
                <a:latin typeface="Arial"/>
                <a:cs typeface="Arial"/>
              </a:rPr>
              <a:t>Ch</a:t>
            </a:r>
            <a:r>
              <a:rPr sz="1200" b="1" dirty="0">
                <a:latin typeface="Arial"/>
                <a:cs typeface="Arial"/>
              </a:rPr>
              <a:t>e</a:t>
            </a:r>
            <a:r>
              <a:rPr sz="1200" b="1" spc="-5" dirty="0">
                <a:latin typeface="Arial"/>
                <a:cs typeface="Arial"/>
              </a:rPr>
              <a:t>h</a:t>
            </a:r>
            <a:r>
              <a:rPr sz="1200" b="1" dirty="0">
                <a:latin typeface="Arial"/>
                <a:cs typeface="Arial"/>
              </a:rPr>
              <a:t>alis</a:t>
            </a:r>
            <a:endParaRPr sz="1200" dirty="0">
              <a:latin typeface="Arial"/>
              <a:cs typeface="Arial"/>
            </a:endParaRPr>
          </a:p>
          <a:p>
            <a:pPr marL="12700">
              <a:lnSpc>
                <a:spcPct val="100000"/>
              </a:lnSpc>
            </a:pPr>
            <a:r>
              <a:rPr sz="1200" dirty="0">
                <a:latin typeface="Arial"/>
                <a:cs typeface="Arial"/>
              </a:rPr>
              <a:t>S</a:t>
            </a:r>
            <a:r>
              <a:rPr sz="1200" spc="10" dirty="0">
                <a:latin typeface="Arial"/>
                <a:cs typeface="Arial"/>
              </a:rPr>
              <a:t>T</a:t>
            </a:r>
            <a:r>
              <a:rPr sz="1200" dirty="0">
                <a:latin typeface="Arial"/>
                <a:cs typeface="Arial"/>
              </a:rPr>
              <a:t>EVE</a:t>
            </a:r>
            <a:r>
              <a:rPr sz="1200" spc="-20" dirty="0">
                <a:latin typeface="Arial"/>
                <a:cs typeface="Arial"/>
              </a:rPr>
              <a:t> </a:t>
            </a:r>
            <a:r>
              <a:rPr sz="1200" spc="-5" dirty="0">
                <a:latin typeface="Arial"/>
                <a:cs typeface="Arial"/>
              </a:rPr>
              <a:t>R</a:t>
            </a:r>
            <a:r>
              <a:rPr sz="1200" dirty="0">
                <a:latin typeface="Arial"/>
                <a:cs typeface="Arial"/>
              </a:rPr>
              <a:t>I</a:t>
            </a:r>
            <a:r>
              <a:rPr sz="1200" spc="-5" dirty="0">
                <a:latin typeface="Arial"/>
                <a:cs typeface="Arial"/>
              </a:rPr>
              <a:t>N</a:t>
            </a:r>
            <a:r>
              <a:rPr sz="1200" dirty="0">
                <a:latin typeface="Arial"/>
                <a:cs typeface="Arial"/>
              </a:rPr>
              <a:t>G</a:t>
            </a:r>
            <a:r>
              <a:rPr sz="1200" spc="-5" dirty="0">
                <a:latin typeface="Arial"/>
                <a:cs typeface="Arial"/>
              </a:rPr>
              <a:t>M</a:t>
            </a:r>
            <a:r>
              <a:rPr sz="1200" dirty="0">
                <a:latin typeface="Arial"/>
                <a:cs typeface="Arial"/>
              </a:rPr>
              <a:t>AN / SE</a:t>
            </a:r>
            <a:r>
              <a:rPr sz="1200" spc="-85" dirty="0">
                <a:latin typeface="Arial"/>
                <a:cs typeface="Arial"/>
              </a:rPr>
              <a:t>A</a:t>
            </a:r>
            <a:r>
              <a:rPr sz="1200" spc="10" dirty="0">
                <a:latin typeface="Arial"/>
                <a:cs typeface="Arial"/>
              </a:rPr>
              <a:t>TT</a:t>
            </a:r>
            <a:r>
              <a:rPr sz="1200" dirty="0">
                <a:latin typeface="Arial"/>
                <a:cs typeface="Arial"/>
              </a:rPr>
              <a:t>LE</a:t>
            </a:r>
            <a:r>
              <a:rPr sz="1200" spc="-55" dirty="0">
                <a:latin typeface="Arial"/>
                <a:cs typeface="Arial"/>
              </a:rPr>
              <a:t> </a:t>
            </a:r>
            <a:r>
              <a:rPr sz="1200" spc="10" dirty="0">
                <a:latin typeface="Arial"/>
                <a:cs typeface="Arial"/>
              </a:rPr>
              <a:t>T</a:t>
            </a:r>
            <a:r>
              <a:rPr sz="1200" dirty="0">
                <a:latin typeface="Arial"/>
                <a:cs typeface="Arial"/>
              </a:rPr>
              <a:t>I</a:t>
            </a:r>
            <a:r>
              <a:rPr sz="1200" spc="-5" dirty="0">
                <a:latin typeface="Arial"/>
                <a:cs typeface="Arial"/>
              </a:rPr>
              <a:t>M</a:t>
            </a:r>
            <a:r>
              <a:rPr sz="1200" dirty="0">
                <a:latin typeface="Arial"/>
                <a:cs typeface="Arial"/>
              </a:rPr>
              <a:t>ES</a:t>
            </a:r>
          </a:p>
        </p:txBody>
      </p:sp>
      <p:sp>
        <p:nvSpPr>
          <p:cNvPr id="8" name="object 8"/>
          <p:cNvSpPr/>
          <p:nvPr/>
        </p:nvSpPr>
        <p:spPr>
          <a:xfrm>
            <a:off x="4565231" y="4390644"/>
            <a:ext cx="1834054" cy="1741843"/>
          </a:xfrm>
          <a:prstGeom prst="rect">
            <a:avLst/>
          </a:prstGeom>
          <a:blipFill>
            <a:blip r:embed="rId5" cstate="print"/>
            <a:stretch>
              <a:fillRect/>
            </a:stretch>
          </a:blipFill>
        </p:spPr>
        <p:txBody>
          <a:bodyPr wrap="square" lIns="0" tIns="0" rIns="0" bIns="0" rtlCol="0"/>
          <a:lstStyle/>
          <a:p>
            <a:endParaRPr dirty="0"/>
          </a:p>
        </p:txBody>
      </p:sp>
      <p:sp>
        <p:nvSpPr>
          <p:cNvPr id="9" name="object 9"/>
          <p:cNvSpPr/>
          <p:nvPr/>
        </p:nvSpPr>
        <p:spPr>
          <a:xfrm>
            <a:off x="6396558" y="3886200"/>
            <a:ext cx="2595041" cy="1737359"/>
          </a:xfrm>
          <a:prstGeom prst="rect">
            <a:avLst/>
          </a:prstGeom>
          <a:blipFill>
            <a:blip r:embed="rId6" cstate="print"/>
            <a:stretch>
              <a:fillRect/>
            </a:stretch>
          </a:blipFill>
        </p:spPr>
        <p:txBody>
          <a:bodyPr wrap="square" lIns="0" tIns="0" rIns="0" bIns="0" rtlCol="0"/>
          <a:lstStyle/>
          <a:p>
            <a:endParaRPr dirty="0"/>
          </a:p>
        </p:txBody>
      </p:sp>
      <p:sp>
        <p:nvSpPr>
          <p:cNvPr id="10" name="object 10"/>
          <p:cNvSpPr/>
          <p:nvPr/>
        </p:nvSpPr>
        <p:spPr>
          <a:xfrm>
            <a:off x="2895600" y="4395215"/>
            <a:ext cx="2316479" cy="1737359"/>
          </a:xfrm>
          <a:prstGeom prst="rect">
            <a:avLst/>
          </a:prstGeom>
          <a:blipFill>
            <a:blip r:embed="rId7" cstate="print"/>
            <a:stretch>
              <a:fillRect/>
            </a:stretch>
          </a:blipFill>
        </p:spPr>
        <p:txBody>
          <a:bodyPr wrap="square" lIns="0" tIns="0" rIns="0" bIns="0" rtlCol="0"/>
          <a:lstStyle/>
          <a:p>
            <a:endParaRPr dirty="0"/>
          </a:p>
        </p:txBody>
      </p:sp>
      <p:sp>
        <p:nvSpPr>
          <p:cNvPr id="11" name="object 11"/>
          <p:cNvSpPr/>
          <p:nvPr/>
        </p:nvSpPr>
        <p:spPr>
          <a:xfrm>
            <a:off x="6400800" y="2170607"/>
            <a:ext cx="2370515" cy="1773932"/>
          </a:xfrm>
          <a:prstGeom prst="rect">
            <a:avLst/>
          </a:prstGeom>
          <a:blipFill>
            <a:blip r:embed="rId8" cstate="print"/>
            <a:stretch>
              <a:fillRect/>
            </a:stretch>
          </a:blipFill>
        </p:spPr>
        <p:txBody>
          <a:bodyPr wrap="square" lIns="0" tIns="0" rIns="0" bIns="0" rtlCol="0"/>
          <a:lstStyle/>
          <a:p>
            <a:endParaRPr dirty="0"/>
          </a:p>
        </p:txBody>
      </p:sp>
      <p:sp>
        <p:nvSpPr>
          <p:cNvPr id="12" name="object 12"/>
          <p:cNvSpPr/>
          <p:nvPr/>
        </p:nvSpPr>
        <p:spPr>
          <a:xfrm>
            <a:off x="1172756" y="4395215"/>
            <a:ext cx="1875243" cy="1737359"/>
          </a:xfrm>
          <a:prstGeom prst="rect">
            <a:avLst/>
          </a:prstGeom>
          <a:blipFill>
            <a:blip r:embed="rId9" cstate="print"/>
            <a:stretch>
              <a:fillRect/>
            </a:stretch>
          </a:blipFill>
        </p:spPr>
        <p:txBody>
          <a:bodyPr wrap="square" lIns="0" tIns="0" rIns="0" bIns="0" rtlCol="0"/>
          <a:lstStyle/>
          <a:p>
            <a:endParaRPr dirty="0"/>
          </a:p>
        </p:txBody>
      </p:sp>
      <p:sp>
        <p:nvSpPr>
          <p:cNvPr id="13" name="object 13"/>
          <p:cNvSpPr/>
          <p:nvPr/>
        </p:nvSpPr>
        <p:spPr>
          <a:xfrm>
            <a:off x="6430300" y="5963333"/>
            <a:ext cx="217804" cy="0"/>
          </a:xfrm>
          <a:custGeom>
            <a:avLst/>
            <a:gdLst/>
            <a:ahLst/>
            <a:cxnLst/>
            <a:rect l="l" t="t" r="r" b="b"/>
            <a:pathLst>
              <a:path w="217804">
                <a:moveTo>
                  <a:pt x="217652" y="0"/>
                </a:moveTo>
                <a:lnTo>
                  <a:pt x="0" y="0"/>
                </a:lnTo>
              </a:path>
            </a:pathLst>
          </a:custGeom>
          <a:ln w="15875">
            <a:solidFill>
              <a:srgbClr val="000000"/>
            </a:solidFill>
          </a:ln>
        </p:spPr>
        <p:txBody>
          <a:bodyPr wrap="square" lIns="0" tIns="0" rIns="0" bIns="0" rtlCol="0"/>
          <a:lstStyle/>
          <a:p>
            <a:endParaRPr dirty="0"/>
          </a:p>
        </p:txBody>
      </p:sp>
      <p:sp>
        <p:nvSpPr>
          <p:cNvPr id="14" name="object 14"/>
          <p:cNvSpPr/>
          <p:nvPr/>
        </p:nvSpPr>
        <p:spPr>
          <a:xfrm>
            <a:off x="6430295" y="5918879"/>
            <a:ext cx="76200" cy="88900"/>
          </a:xfrm>
          <a:custGeom>
            <a:avLst/>
            <a:gdLst/>
            <a:ahLst/>
            <a:cxnLst/>
            <a:rect l="l" t="t" r="r" b="b"/>
            <a:pathLst>
              <a:path w="76200" h="88900">
                <a:moveTo>
                  <a:pt x="76200" y="0"/>
                </a:moveTo>
                <a:lnTo>
                  <a:pt x="0" y="44450"/>
                </a:lnTo>
                <a:lnTo>
                  <a:pt x="76200" y="88900"/>
                </a:lnTo>
              </a:path>
            </a:pathLst>
          </a:custGeom>
          <a:ln w="15875">
            <a:solidFill>
              <a:srgbClr val="000000"/>
            </a:solidFill>
          </a:ln>
        </p:spPr>
        <p:txBody>
          <a:bodyPr wrap="square" lIns="0" tIns="0" rIns="0" bIns="0" rtlCol="0"/>
          <a:lstStyle/>
          <a:p>
            <a:endParaRPr dirty="0"/>
          </a:p>
        </p:txBody>
      </p:sp>
      <p:sp>
        <p:nvSpPr>
          <p:cNvPr id="15" name="object 15"/>
          <p:cNvSpPr/>
          <p:nvPr/>
        </p:nvSpPr>
        <p:spPr>
          <a:xfrm>
            <a:off x="7105153" y="5676010"/>
            <a:ext cx="0" cy="191770"/>
          </a:xfrm>
          <a:custGeom>
            <a:avLst/>
            <a:gdLst/>
            <a:ahLst/>
            <a:cxnLst/>
            <a:rect l="l" t="t" r="r" b="b"/>
            <a:pathLst>
              <a:path h="191770">
                <a:moveTo>
                  <a:pt x="0" y="191388"/>
                </a:moveTo>
                <a:lnTo>
                  <a:pt x="0" y="0"/>
                </a:lnTo>
              </a:path>
            </a:pathLst>
          </a:custGeom>
          <a:ln w="15875">
            <a:solidFill>
              <a:srgbClr val="000000"/>
            </a:solidFill>
          </a:ln>
        </p:spPr>
        <p:txBody>
          <a:bodyPr wrap="square" lIns="0" tIns="0" rIns="0" bIns="0" rtlCol="0"/>
          <a:lstStyle/>
          <a:p>
            <a:endParaRPr dirty="0"/>
          </a:p>
        </p:txBody>
      </p:sp>
      <p:sp>
        <p:nvSpPr>
          <p:cNvPr id="16" name="object 16"/>
          <p:cNvSpPr/>
          <p:nvPr/>
        </p:nvSpPr>
        <p:spPr>
          <a:xfrm>
            <a:off x="7060698" y="5676005"/>
            <a:ext cx="88900" cy="76200"/>
          </a:xfrm>
          <a:custGeom>
            <a:avLst/>
            <a:gdLst/>
            <a:ahLst/>
            <a:cxnLst/>
            <a:rect l="l" t="t" r="r" b="b"/>
            <a:pathLst>
              <a:path w="88900" h="76200">
                <a:moveTo>
                  <a:pt x="0" y="76200"/>
                </a:moveTo>
                <a:lnTo>
                  <a:pt x="44450" y="0"/>
                </a:lnTo>
                <a:lnTo>
                  <a:pt x="88900" y="76200"/>
                </a:lnTo>
              </a:path>
            </a:pathLst>
          </a:custGeom>
          <a:ln w="15875">
            <a:solidFill>
              <a:srgbClr val="000000"/>
            </a:solidFill>
          </a:ln>
        </p:spPr>
        <p:txBody>
          <a:bodyPr wrap="square" lIns="0" tIns="0" rIns="0" bIns="0" rtlCol="0"/>
          <a:lstStyle/>
          <a:p>
            <a:endParaRPr dirty="0"/>
          </a:p>
        </p:txBody>
      </p:sp>
      <p:sp>
        <p:nvSpPr>
          <p:cNvPr id="17" name="object 17"/>
          <p:cNvSpPr/>
          <p:nvPr/>
        </p:nvSpPr>
        <p:spPr>
          <a:xfrm>
            <a:off x="70866" y="6248400"/>
            <a:ext cx="691133" cy="548639"/>
          </a:xfrm>
          <a:prstGeom prst="rect">
            <a:avLst/>
          </a:prstGeom>
          <a:blipFill>
            <a:blip r:embed="rId10" cstate="print"/>
            <a:stretch>
              <a:fillRect/>
            </a:stretch>
          </a:blipFill>
        </p:spPr>
        <p:txBody>
          <a:bodyPr wrap="square" lIns="0" tIns="0" rIns="0" bIns="0" rtlCol="0"/>
          <a:lstStyle/>
          <a:p>
            <a:endParaRPr dirty="0"/>
          </a:p>
        </p:txBody>
      </p:sp>
      <p:sp>
        <p:nvSpPr>
          <p:cNvPr id="18" name="object 18"/>
          <p:cNvSpPr txBox="1"/>
          <p:nvPr/>
        </p:nvSpPr>
        <p:spPr>
          <a:xfrm>
            <a:off x="78739" y="4800627"/>
            <a:ext cx="9050655" cy="1448435"/>
          </a:xfrm>
          <a:prstGeom prst="rect">
            <a:avLst/>
          </a:prstGeom>
        </p:spPr>
        <p:txBody>
          <a:bodyPr vert="horz" wrap="square" lIns="0" tIns="0" rIns="0" bIns="0" rtlCol="0">
            <a:spAutoFit/>
          </a:bodyPr>
          <a:lstStyle/>
          <a:p>
            <a:pPr marL="12700" marR="8013065">
              <a:lnSpc>
                <a:spcPct val="100000"/>
              </a:lnSpc>
            </a:pPr>
            <a:r>
              <a:rPr sz="1200" b="1" dirty="0">
                <a:latin typeface="Arial"/>
                <a:cs typeface="Arial"/>
              </a:rPr>
              <a:t>S</a:t>
            </a:r>
            <a:r>
              <a:rPr sz="1200" b="1" spc="-5" dirty="0">
                <a:latin typeface="Arial"/>
                <a:cs typeface="Arial"/>
              </a:rPr>
              <a:t>t</a:t>
            </a:r>
            <a:r>
              <a:rPr sz="1200" b="1" dirty="0">
                <a:latin typeface="Arial"/>
                <a:cs typeface="Arial"/>
              </a:rPr>
              <a:t>a</a:t>
            </a:r>
            <a:r>
              <a:rPr sz="1200" b="1" spc="-5" dirty="0">
                <a:latin typeface="Arial"/>
                <a:cs typeface="Arial"/>
              </a:rPr>
              <a:t>t</a:t>
            </a:r>
            <a:r>
              <a:rPr sz="1200" b="1" dirty="0">
                <a:latin typeface="Arial"/>
                <a:cs typeface="Arial"/>
              </a:rPr>
              <a:t>e</a:t>
            </a:r>
            <a:r>
              <a:rPr sz="1200" b="1" spc="-5" dirty="0">
                <a:latin typeface="Arial"/>
                <a:cs typeface="Arial"/>
              </a:rPr>
              <a:t> Rout</a:t>
            </a:r>
            <a:r>
              <a:rPr sz="1200" b="1" dirty="0">
                <a:latin typeface="Arial"/>
                <a:cs typeface="Arial"/>
              </a:rPr>
              <a:t>e</a:t>
            </a:r>
            <a:r>
              <a:rPr sz="1200" b="1" spc="5" dirty="0">
                <a:latin typeface="Arial"/>
                <a:cs typeface="Arial"/>
              </a:rPr>
              <a:t> </a:t>
            </a:r>
            <a:r>
              <a:rPr sz="1200" b="1" dirty="0">
                <a:latin typeface="Arial"/>
                <a:cs typeface="Arial"/>
              </a:rPr>
              <a:t>6, </a:t>
            </a:r>
            <a:r>
              <a:rPr sz="1200" b="1" spc="-20" dirty="0">
                <a:latin typeface="Arial"/>
                <a:cs typeface="Arial"/>
              </a:rPr>
              <a:t>W</a:t>
            </a:r>
            <a:r>
              <a:rPr sz="1200" b="1" dirty="0">
                <a:latin typeface="Arial"/>
                <a:cs typeface="Arial"/>
              </a:rPr>
              <a:t>est</a:t>
            </a:r>
            <a:r>
              <a:rPr sz="1200" b="1" spc="-15" dirty="0">
                <a:latin typeface="Arial"/>
                <a:cs typeface="Arial"/>
              </a:rPr>
              <a:t> </a:t>
            </a:r>
            <a:r>
              <a:rPr sz="1200" b="1" spc="-5" dirty="0">
                <a:latin typeface="Arial"/>
                <a:cs typeface="Arial"/>
              </a:rPr>
              <a:t>o</a:t>
            </a:r>
            <a:r>
              <a:rPr sz="1200" b="1" dirty="0">
                <a:latin typeface="Arial"/>
                <a:cs typeface="Arial"/>
              </a:rPr>
              <a:t>f</a:t>
            </a:r>
            <a:r>
              <a:rPr sz="1200" b="1" spc="-40" dirty="0">
                <a:latin typeface="Arial"/>
                <a:cs typeface="Arial"/>
              </a:rPr>
              <a:t> A</a:t>
            </a:r>
            <a:r>
              <a:rPr sz="1200" b="1" spc="-5" dirty="0">
                <a:latin typeface="Arial"/>
                <a:cs typeface="Arial"/>
              </a:rPr>
              <a:t>dna </a:t>
            </a:r>
            <a:r>
              <a:rPr sz="1200" spc="-5" dirty="0">
                <a:latin typeface="Arial"/>
                <a:cs typeface="Arial"/>
              </a:rPr>
              <a:t>M</a:t>
            </a:r>
            <a:r>
              <a:rPr sz="1200" dirty="0">
                <a:latin typeface="Arial"/>
                <a:cs typeface="Arial"/>
              </a:rPr>
              <a:t>IKE SALSB</a:t>
            </a:r>
            <a:r>
              <a:rPr sz="1200" spc="-5" dirty="0">
                <a:latin typeface="Arial"/>
                <a:cs typeface="Arial"/>
              </a:rPr>
              <a:t>U</a:t>
            </a:r>
            <a:r>
              <a:rPr sz="1200" spc="-30" dirty="0">
                <a:latin typeface="Arial"/>
                <a:cs typeface="Arial"/>
              </a:rPr>
              <a:t>R</a:t>
            </a:r>
            <a:r>
              <a:rPr sz="1200" dirty="0">
                <a:latin typeface="Arial"/>
                <a:cs typeface="Arial"/>
              </a:rPr>
              <a:t>Y</a:t>
            </a:r>
            <a:r>
              <a:rPr sz="1200" spc="-45" dirty="0">
                <a:latin typeface="Arial"/>
                <a:cs typeface="Arial"/>
              </a:rPr>
              <a:t> </a:t>
            </a:r>
            <a:r>
              <a:rPr sz="1200" dirty="0">
                <a:latin typeface="Arial"/>
                <a:cs typeface="Arial"/>
              </a:rPr>
              <a:t>/ AP</a:t>
            </a:r>
          </a:p>
          <a:p>
            <a:pPr>
              <a:lnSpc>
                <a:spcPct val="100000"/>
              </a:lnSpc>
              <a:spcBef>
                <a:spcPts val="39"/>
              </a:spcBef>
            </a:pPr>
            <a:endParaRPr sz="1150" dirty="0">
              <a:latin typeface="Times New Roman"/>
              <a:cs typeface="Times New Roman"/>
            </a:endParaRPr>
          </a:p>
          <a:p>
            <a:pPr marL="6642100" marR="5080">
              <a:lnSpc>
                <a:spcPct val="100000"/>
              </a:lnSpc>
            </a:pPr>
            <a:r>
              <a:rPr sz="1200" b="1" dirty="0">
                <a:latin typeface="Arial"/>
                <a:cs typeface="Arial"/>
              </a:rPr>
              <a:t>P</a:t>
            </a:r>
            <a:r>
              <a:rPr sz="1200" b="1" spc="-5" dirty="0">
                <a:latin typeface="Arial"/>
                <a:cs typeface="Arial"/>
              </a:rPr>
              <a:t>hoto</a:t>
            </a:r>
            <a:r>
              <a:rPr sz="1200" b="1" dirty="0">
                <a:latin typeface="Arial"/>
                <a:cs typeface="Arial"/>
              </a:rPr>
              <a:t>s</a:t>
            </a:r>
            <a:r>
              <a:rPr sz="1200" b="1" spc="15" dirty="0">
                <a:latin typeface="Arial"/>
                <a:cs typeface="Arial"/>
              </a:rPr>
              <a:t> </a:t>
            </a:r>
            <a:r>
              <a:rPr sz="1200" b="1" dirty="0">
                <a:latin typeface="Arial"/>
                <a:cs typeface="Arial"/>
              </a:rPr>
              <a:t>S</a:t>
            </a:r>
            <a:r>
              <a:rPr sz="1200" b="1" spc="-5" dirty="0">
                <a:latin typeface="Arial"/>
                <a:cs typeface="Arial"/>
              </a:rPr>
              <a:t>ou</a:t>
            </a:r>
            <a:r>
              <a:rPr sz="1200" b="1" dirty="0">
                <a:latin typeface="Arial"/>
                <a:cs typeface="Arial"/>
              </a:rPr>
              <a:t>rce: </a:t>
            </a:r>
            <a:r>
              <a:rPr sz="1200" b="1" spc="-15" dirty="0">
                <a:latin typeface="Arial"/>
                <a:cs typeface="Arial"/>
              </a:rPr>
              <a:t> </a:t>
            </a:r>
            <a:r>
              <a:rPr sz="1200" dirty="0">
                <a:latin typeface="Arial"/>
                <a:cs typeface="Arial"/>
              </a:rPr>
              <a:t>L</a:t>
            </a:r>
            <a:r>
              <a:rPr sz="1200" spc="-10" dirty="0">
                <a:latin typeface="Arial"/>
                <a:cs typeface="Arial"/>
              </a:rPr>
              <a:t>E</a:t>
            </a:r>
            <a:r>
              <a:rPr sz="1200" spc="30" dirty="0">
                <a:latin typeface="Arial"/>
                <a:cs typeface="Arial"/>
              </a:rPr>
              <a:t>W</a:t>
            </a:r>
            <a:r>
              <a:rPr sz="1200" dirty="0">
                <a:latin typeface="Arial"/>
                <a:cs typeface="Arial"/>
              </a:rPr>
              <a:t>IS</a:t>
            </a:r>
            <a:r>
              <a:rPr sz="1200" spc="-30" dirty="0">
                <a:latin typeface="Arial"/>
                <a:cs typeface="Arial"/>
              </a:rPr>
              <a:t> </a:t>
            </a:r>
            <a:r>
              <a:rPr sz="1200" spc="-5" dirty="0">
                <a:latin typeface="Arial"/>
                <a:cs typeface="Arial"/>
              </a:rPr>
              <a:t>C</a:t>
            </a:r>
            <a:r>
              <a:rPr sz="1200" dirty="0">
                <a:latin typeface="Arial"/>
                <a:cs typeface="Arial"/>
              </a:rPr>
              <a:t>O</a:t>
            </a:r>
            <a:r>
              <a:rPr sz="1200" spc="-5" dirty="0">
                <a:latin typeface="Arial"/>
                <a:cs typeface="Arial"/>
              </a:rPr>
              <a:t>UN</a:t>
            </a:r>
            <a:r>
              <a:rPr sz="1200" spc="10" dirty="0">
                <a:latin typeface="Arial"/>
                <a:cs typeface="Arial"/>
              </a:rPr>
              <a:t>T</a:t>
            </a:r>
            <a:r>
              <a:rPr sz="1200" spc="-165" dirty="0">
                <a:latin typeface="Arial"/>
                <a:cs typeface="Arial"/>
              </a:rPr>
              <a:t>Y</a:t>
            </a:r>
            <a:r>
              <a:rPr sz="1200" dirty="0">
                <a:latin typeface="Arial"/>
                <a:cs typeface="Arial"/>
              </a:rPr>
              <a:t>, </a:t>
            </a:r>
            <a:r>
              <a:rPr sz="1200" spc="-5" dirty="0">
                <a:latin typeface="Arial"/>
                <a:cs typeface="Arial"/>
              </a:rPr>
              <a:t>D</a:t>
            </a:r>
            <a:r>
              <a:rPr sz="1200" dirty="0">
                <a:latin typeface="Arial"/>
                <a:cs typeface="Arial"/>
              </a:rPr>
              <a:t>IVISION OF E</a:t>
            </a:r>
            <a:r>
              <a:rPr sz="1200" spc="-5" dirty="0">
                <a:latin typeface="Arial"/>
                <a:cs typeface="Arial"/>
              </a:rPr>
              <a:t>M</a:t>
            </a:r>
            <a:r>
              <a:rPr sz="1200" dirty="0">
                <a:latin typeface="Arial"/>
                <a:cs typeface="Arial"/>
              </a:rPr>
              <a:t>E</a:t>
            </a:r>
            <a:r>
              <a:rPr sz="1200" spc="-5" dirty="0">
                <a:latin typeface="Arial"/>
                <a:cs typeface="Arial"/>
              </a:rPr>
              <a:t>R</a:t>
            </a:r>
            <a:r>
              <a:rPr sz="1200" dirty="0">
                <a:latin typeface="Arial"/>
                <a:cs typeface="Arial"/>
              </a:rPr>
              <a:t>GE</a:t>
            </a:r>
            <a:r>
              <a:rPr sz="1200" spc="-5" dirty="0">
                <a:latin typeface="Arial"/>
                <a:cs typeface="Arial"/>
              </a:rPr>
              <a:t>NC</a:t>
            </a:r>
            <a:r>
              <a:rPr sz="1200" dirty="0">
                <a:latin typeface="Arial"/>
                <a:cs typeface="Arial"/>
              </a:rPr>
              <a:t>Y</a:t>
            </a:r>
          </a:p>
        </p:txBody>
      </p:sp>
      <p:sp>
        <p:nvSpPr>
          <p:cNvPr id="19" name="object 19"/>
          <p:cNvSpPr txBox="1"/>
          <p:nvPr/>
        </p:nvSpPr>
        <p:spPr>
          <a:xfrm>
            <a:off x="6708140" y="6253784"/>
            <a:ext cx="1118235" cy="177800"/>
          </a:xfrm>
          <a:prstGeom prst="rect">
            <a:avLst/>
          </a:prstGeom>
        </p:spPr>
        <p:txBody>
          <a:bodyPr vert="horz" wrap="square" lIns="0" tIns="0" rIns="0" bIns="0" rtlCol="0">
            <a:spAutoFit/>
          </a:bodyPr>
          <a:lstStyle/>
          <a:p>
            <a:pPr marL="12700">
              <a:lnSpc>
                <a:spcPct val="100000"/>
              </a:lnSpc>
            </a:pPr>
            <a:r>
              <a:rPr sz="1200" spc="-5" dirty="0">
                <a:latin typeface="Arial"/>
                <a:cs typeface="Arial"/>
              </a:rPr>
              <a:t>M</a:t>
            </a:r>
            <a:r>
              <a:rPr sz="1200" dirty="0">
                <a:latin typeface="Arial"/>
                <a:cs typeface="Arial"/>
              </a:rPr>
              <a:t>A</a:t>
            </a:r>
            <a:r>
              <a:rPr sz="1200" spc="-5" dirty="0">
                <a:latin typeface="Arial"/>
                <a:cs typeface="Arial"/>
              </a:rPr>
              <a:t>N</a:t>
            </a:r>
            <a:r>
              <a:rPr sz="1200" dirty="0">
                <a:latin typeface="Arial"/>
                <a:cs typeface="Arial"/>
              </a:rPr>
              <a:t>AGE</a:t>
            </a:r>
            <a:r>
              <a:rPr sz="1200" spc="-5" dirty="0">
                <a:latin typeface="Arial"/>
                <a:cs typeface="Arial"/>
              </a:rPr>
              <a:t>M</a:t>
            </a:r>
            <a:r>
              <a:rPr sz="1200" dirty="0">
                <a:latin typeface="Arial"/>
                <a:cs typeface="Arial"/>
              </a:rPr>
              <a:t>E</a:t>
            </a:r>
            <a:r>
              <a:rPr sz="1200" spc="-5" dirty="0">
                <a:latin typeface="Arial"/>
                <a:cs typeface="Arial"/>
              </a:rPr>
              <a:t>N</a:t>
            </a:r>
            <a:r>
              <a:rPr sz="1200" dirty="0">
                <a:latin typeface="Arial"/>
                <a:cs typeface="Arial"/>
              </a:rPr>
              <a:t>T</a:t>
            </a:r>
          </a:p>
        </p:txBody>
      </p:sp>
      <p:sp>
        <p:nvSpPr>
          <p:cNvPr id="21" name="object 123">
            <a:extLst>
              <a:ext uri="{FF2B5EF4-FFF2-40B4-BE49-F238E27FC236}">
                <a16:creationId xmlns:a16="http://schemas.microsoft.com/office/drawing/2014/main" id="{0738C704-D9CE-D274-833D-ED3F54C1B6AF}"/>
              </a:ext>
            </a:extLst>
          </p:cNvPr>
          <p:cNvSpPr txBox="1"/>
          <p:nvPr/>
        </p:nvSpPr>
        <p:spPr>
          <a:xfrm>
            <a:off x="1174114" y="946834"/>
            <a:ext cx="7291905" cy="492443"/>
          </a:xfrm>
          <a:prstGeom prst="rect">
            <a:avLst/>
          </a:prstGeom>
        </p:spPr>
        <p:txBody>
          <a:bodyPr vert="horz" wrap="square" lIns="0" tIns="0" rIns="0" bIns="0" rtlCol="0">
            <a:spAutoFit/>
          </a:bodyPr>
          <a:lstStyle/>
          <a:p>
            <a:pPr marL="12700">
              <a:lnSpc>
                <a:spcPct val="100000"/>
              </a:lnSpc>
            </a:pPr>
            <a:r>
              <a:rPr lang="en-US" sz="3200" b="1" spc="-5" dirty="0">
                <a:solidFill>
                  <a:srgbClr val="303030"/>
                </a:solidFill>
                <a:latin typeface="Arial Narrow"/>
                <a:cs typeface="Arial Narrow"/>
              </a:rPr>
              <a:t>Also -- </a:t>
            </a:r>
            <a:r>
              <a:rPr sz="3200" b="1" spc="-5" dirty="0">
                <a:solidFill>
                  <a:srgbClr val="303030"/>
                </a:solidFill>
                <a:latin typeface="Arial Narrow"/>
                <a:cs typeface="Arial Narrow"/>
              </a:rPr>
              <a:t>B</a:t>
            </a:r>
            <a:r>
              <a:rPr sz="3200" b="1" dirty="0">
                <a:solidFill>
                  <a:srgbClr val="303030"/>
                </a:solidFill>
                <a:latin typeface="Arial Narrow"/>
                <a:cs typeface="Arial Narrow"/>
              </a:rPr>
              <a:t>ackg</a:t>
            </a:r>
            <a:r>
              <a:rPr sz="3200" b="1" spc="-5" dirty="0">
                <a:solidFill>
                  <a:srgbClr val="303030"/>
                </a:solidFill>
                <a:latin typeface="Arial Narrow"/>
                <a:cs typeface="Arial Narrow"/>
              </a:rPr>
              <a:t>r</a:t>
            </a:r>
            <a:r>
              <a:rPr sz="3200" b="1" dirty="0">
                <a:solidFill>
                  <a:srgbClr val="303030"/>
                </a:solidFill>
                <a:latin typeface="Arial Narrow"/>
                <a:cs typeface="Arial Narrow"/>
              </a:rPr>
              <a:t>ound</a:t>
            </a:r>
            <a:endParaRPr sz="3200" dirty="0">
              <a:latin typeface="Arial Narrow"/>
              <a:cs typeface="Arial Narrow"/>
            </a:endParaRPr>
          </a:p>
        </p:txBody>
      </p:sp>
      <p:sp>
        <p:nvSpPr>
          <p:cNvPr id="22" name="Slide Number Placeholder 12">
            <a:extLst>
              <a:ext uri="{FF2B5EF4-FFF2-40B4-BE49-F238E27FC236}">
                <a16:creationId xmlns:a16="http://schemas.microsoft.com/office/drawing/2014/main" id="{61C6B5CF-F75C-BAFF-F787-4C3E93B9315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17</a:t>
            </a:fld>
            <a:r>
              <a:rPr lang="en-US" spc="-5" dirty="0"/>
              <a:t> of 14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3950335" cy="492443"/>
          </a:xfrm>
          <a:prstGeom prst="rect">
            <a:avLst/>
          </a:prstGeom>
        </p:spPr>
        <p:txBody>
          <a:bodyPr vert="horz" wrap="square" lIns="0" tIns="0" rIns="0" bIns="0" rtlCol="0">
            <a:spAutoFit/>
          </a:bodyPr>
          <a:lstStyle/>
          <a:p>
            <a:pPr marL="12700">
              <a:lnSpc>
                <a:spcPct val="100000"/>
              </a:lnSpc>
            </a:pPr>
            <a:r>
              <a:rPr sz="3200" b="1" dirty="0">
                <a:solidFill>
                  <a:srgbClr val="303030"/>
                </a:solidFill>
                <a:latin typeface="Arial Narrow"/>
                <a:cs typeface="Arial Narrow"/>
              </a:rPr>
              <a:t>Today’s</a:t>
            </a:r>
            <a:r>
              <a:rPr sz="3200" b="1" spc="-45" dirty="0">
                <a:solidFill>
                  <a:srgbClr val="303030"/>
                </a:solidFill>
                <a:latin typeface="Arial Narrow"/>
                <a:cs typeface="Arial Narrow"/>
              </a:rPr>
              <a:t> </a:t>
            </a:r>
            <a:r>
              <a:rPr sz="3200" b="1" spc="-5" dirty="0">
                <a:solidFill>
                  <a:srgbClr val="303030"/>
                </a:solidFill>
                <a:latin typeface="Arial Narrow"/>
                <a:cs typeface="Arial Narrow"/>
              </a:rPr>
              <a:t>Pr</a:t>
            </a:r>
            <a:r>
              <a:rPr sz="3200" b="1" dirty="0">
                <a:solidFill>
                  <a:srgbClr val="303030"/>
                </a:solidFill>
                <a:latin typeface="Arial Narrow"/>
                <a:cs typeface="Arial Narrow"/>
              </a:rPr>
              <a:t>esentation</a:t>
            </a:r>
            <a:endParaRPr sz="3200" dirty="0">
              <a:latin typeface="Arial Narrow"/>
              <a:cs typeface="Arial Narrow"/>
            </a:endParaRPr>
          </a:p>
        </p:txBody>
      </p:sp>
      <p:sp>
        <p:nvSpPr>
          <p:cNvPr id="4" name="object 4"/>
          <p:cNvSpPr txBox="1">
            <a:spLocks noGrp="1"/>
          </p:cNvSpPr>
          <p:nvPr>
            <p:ph type="body" idx="1"/>
          </p:nvPr>
        </p:nvSpPr>
        <p:spPr>
          <a:xfrm>
            <a:off x="228600" y="2133600"/>
            <a:ext cx="5867400" cy="2916183"/>
          </a:xfrm>
          <a:prstGeom prst="rect">
            <a:avLst/>
          </a:prstGeom>
        </p:spPr>
        <p:txBody>
          <a:bodyPr vert="horz" wrap="square" lIns="0" tIns="0" rIns="0" bIns="0" rtlCol="0">
            <a:spAutoFit/>
          </a:bodyPr>
          <a:lstStyle/>
          <a:p>
            <a:pPr marL="355600" indent="-342900" algn="l">
              <a:buClr>
                <a:srgbClr val="CC0000"/>
              </a:buClr>
              <a:buSzPct val="83333"/>
              <a:buFont typeface="Wingdings"/>
              <a:buChar char=""/>
              <a:tabLst>
                <a:tab pos="355600" algn="l"/>
              </a:tabLst>
            </a:pPr>
            <a:r>
              <a:rPr lang="en-US" sz="1600" spc="-5" dirty="0">
                <a:latin typeface="Arial" panose="020B0604020202020204" pitchFamily="34" charset="0"/>
                <a:cs typeface="Arial" panose="020B0604020202020204" pitchFamily="34" charset="0"/>
              </a:rPr>
              <a:t>Describe the “Flood Authority.”</a:t>
            </a:r>
          </a:p>
          <a:p>
            <a:pPr marL="469900" lvl="1" algn="l">
              <a:buClr>
                <a:srgbClr val="CC0000"/>
              </a:buClr>
              <a:buSzPct val="83333"/>
              <a:tabLst>
                <a:tab pos="355600" algn="l"/>
              </a:tabLst>
            </a:pPr>
            <a:r>
              <a:rPr lang="en-US" sz="1600" b="1" spc="-5" dirty="0">
                <a:solidFill>
                  <a:srgbClr val="00B050"/>
                </a:solidFill>
                <a:latin typeface="Arial" panose="020B0604020202020204" pitchFamily="34" charset="0"/>
                <a:cs typeface="Arial" panose="020B0604020202020204" pitchFamily="34" charset="0"/>
              </a:rPr>
              <a:t>#1 -- Local Projects</a:t>
            </a:r>
          </a:p>
          <a:p>
            <a:pPr marL="469900" lvl="1" algn="l">
              <a:buClr>
                <a:srgbClr val="CC0000"/>
              </a:buClr>
              <a:buSzPct val="83333"/>
              <a:tabLst>
                <a:tab pos="355600" algn="l"/>
              </a:tabLst>
            </a:pPr>
            <a:r>
              <a:rPr lang="en-US" sz="1600" b="1" spc="-5" dirty="0">
                <a:solidFill>
                  <a:srgbClr val="FF0000"/>
                </a:solidFill>
                <a:latin typeface="Arial" panose="020B0604020202020204" pitchFamily="34" charset="0"/>
                <a:cs typeface="Arial" panose="020B0604020202020204" pitchFamily="34" charset="0"/>
              </a:rPr>
              <a:t>#2 -- Flood Warning System</a:t>
            </a:r>
          </a:p>
          <a:p>
            <a:pPr marL="469900" lvl="1" algn="l">
              <a:buClr>
                <a:srgbClr val="CC0000"/>
              </a:buClr>
              <a:buSzPct val="83333"/>
              <a:tabLst>
                <a:tab pos="355600" algn="l"/>
              </a:tabLst>
            </a:pPr>
            <a:r>
              <a:rPr lang="en-US" sz="1600" b="1" spc="-5" dirty="0">
                <a:solidFill>
                  <a:srgbClr val="FFC000"/>
                </a:solidFill>
                <a:latin typeface="Arial" panose="020B0604020202020204" pitchFamily="34" charset="0"/>
                <a:cs typeface="Arial" panose="020B0604020202020204" pitchFamily="34" charset="0"/>
              </a:rPr>
              <a:t>#3 – Role</a:t>
            </a:r>
          </a:p>
          <a:p>
            <a:pPr marL="469900" lvl="1" algn="l">
              <a:buClr>
                <a:srgbClr val="CC0000"/>
              </a:buClr>
              <a:buSzPct val="83333"/>
              <a:tabLst>
                <a:tab pos="355600" algn="l"/>
              </a:tabLst>
            </a:pPr>
            <a:endParaRPr kumimoji="0" lang="en-US" sz="1600" b="1" i="0" u="none" strike="noStrike" kern="0" cap="none" spc="-5" normalizeH="0" baseline="0" noProof="0" dirty="0">
              <a:ln>
                <a:noFill/>
              </a:ln>
              <a:solidFill>
                <a:srgbClr val="303030"/>
              </a:solidFill>
              <a:effectLst/>
              <a:uLnTx/>
              <a:uFillTx/>
              <a:latin typeface="Arial" panose="020B0604020202020204" pitchFamily="34" charset="0"/>
              <a:cs typeface="Arial" panose="020B0604020202020204" pitchFamily="34" charset="0"/>
            </a:endParaRPr>
          </a:p>
          <a:p>
            <a:pPr marL="355600" marR="0" lvl="0" indent="-342900" algn="l" defTabSz="914400" eaLnBrk="1" fontAlgn="auto" latinLnBrk="0" hangingPunct="1">
              <a:buClr>
                <a:srgbClr val="CC0000"/>
              </a:buClr>
              <a:buSzPct val="83333"/>
              <a:buFont typeface="Wingdings"/>
              <a:buChar char=""/>
              <a:tabLst>
                <a:tab pos="355600" algn="l"/>
              </a:tabLst>
              <a:defRPr/>
            </a:pPr>
            <a:r>
              <a:rPr lang="en-US" sz="1600" spc="-5" dirty="0">
                <a:latin typeface="Arial" panose="020B0604020202020204" pitchFamily="34" charset="0"/>
                <a:cs typeface="Arial" panose="020B0604020202020204" pitchFamily="34" charset="0"/>
              </a:rPr>
              <a:t>Touch on “Chehalis Basin Strategy</a:t>
            </a:r>
            <a:r>
              <a:rPr kumimoji="0" lang="en-US" sz="1600" b="1"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t>
            </a:r>
          </a:p>
          <a:p>
            <a:pPr marL="355600" marR="0" lvl="0" indent="-342900" algn="l" defTabSz="914400" eaLnBrk="1" fontAlgn="auto" latinLnBrk="0" hangingPunct="1">
              <a:buClr>
                <a:srgbClr val="CC0000"/>
              </a:buClr>
              <a:buSzPct val="83333"/>
              <a:buFont typeface="Wingdings"/>
              <a:buChar char=""/>
              <a:tabLst>
                <a:tab pos="355600" algn="l"/>
              </a:tabLst>
              <a:defRPr/>
            </a:pPr>
            <a:endParaRPr lang="en-US" sz="1600" dirty="0">
              <a:latin typeface="Arial" panose="020B0604020202020204" pitchFamily="34" charset="0"/>
              <a:cs typeface="Arial" panose="020B0604020202020204" pitchFamily="34" charset="0"/>
            </a:endParaRPr>
          </a:p>
          <a:p>
            <a:pPr marL="355600" marR="0" lvl="0" indent="-342900" algn="l" defTabSz="914400" eaLnBrk="1" fontAlgn="auto" latinLnBrk="0" hangingPunct="1">
              <a:buClr>
                <a:srgbClr val="CC0000"/>
              </a:buClr>
              <a:buSzPct val="83333"/>
              <a:buFont typeface="Wingdings"/>
              <a:buChar char=""/>
              <a:tabLst>
                <a:tab pos="355600" algn="l"/>
              </a:tabLst>
              <a:defRPr/>
            </a:pPr>
            <a:r>
              <a:rPr kumimoji="0" lang="en-US" sz="1600" b="1"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Allow time for discussion.</a:t>
            </a:r>
          </a:p>
          <a:p>
            <a:pPr marL="469900" lvl="1" algn="l">
              <a:spcBef>
                <a:spcPts val="300"/>
              </a:spcBef>
              <a:buClr>
                <a:srgbClr val="CC0000"/>
              </a:buClr>
              <a:buSzPct val="83333"/>
              <a:tabLst>
                <a:tab pos="355600" algn="l"/>
              </a:tabLst>
            </a:pPr>
            <a:endParaRPr lang="en-US" spc="-5" dirty="0">
              <a:latin typeface="Arial" panose="020B0604020202020204" pitchFamily="34" charset="0"/>
              <a:cs typeface="Arial" panose="020B0604020202020204" pitchFamily="34" charset="0"/>
            </a:endParaRPr>
          </a:p>
          <a:p>
            <a:pPr marL="469900" lvl="1" algn="l">
              <a:spcBef>
                <a:spcPts val="300"/>
              </a:spcBef>
              <a:buClr>
                <a:srgbClr val="CC0000"/>
              </a:buClr>
              <a:buSzPct val="83333"/>
              <a:tabLst>
                <a:tab pos="355600" algn="l"/>
              </a:tabLst>
            </a:pPr>
            <a:endParaRPr lang="en-US" spc="-5" dirty="0">
              <a:latin typeface="Arial" panose="020B0604020202020204" pitchFamily="34" charset="0"/>
              <a:cs typeface="Arial" panose="020B0604020202020204" pitchFamily="34" charset="0"/>
            </a:endParaRPr>
          </a:p>
          <a:p>
            <a:pPr marL="469900" lvl="1" algn="l">
              <a:spcBef>
                <a:spcPts val="300"/>
              </a:spcBef>
              <a:buClr>
                <a:srgbClr val="CC0000"/>
              </a:buClr>
              <a:buSzPct val="83333"/>
              <a:tabLst>
                <a:tab pos="355600" algn="l"/>
              </a:tabLst>
            </a:pPr>
            <a:endParaRPr dirty="0">
              <a:latin typeface="Arial" panose="020B0604020202020204" pitchFamily="34" charset="0"/>
              <a:cs typeface="Arial" panose="020B0604020202020204" pitchFamily="34" charset="0"/>
            </a:endParaRPr>
          </a:p>
        </p:txBody>
      </p:sp>
      <p:sp>
        <p:nvSpPr>
          <p:cNvPr id="5" name="object 5"/>
          <p:cNvSpPr txBox="1"/>
          <p:nvPr/>
        </p:nvSpPr>
        <p:spPr>
          <a:xfrm>
            <a:off x="70866" y="6248400"/>
            <a:ext cx="691515" cy="548640"/>
          </a:xfrm>
          <a:prstGeom prst="rect">
            <a:avLst/>
          </a:prstGeom>
        </p:spPr>
        <p:txBody>
          <a:bodyPr vert="horz" wrap="square" lIns="0" tIns="0" rIns="0" bIns="0" rtlCol="0">
            <a:spAutoFit/>
          </a:bodyPr>
          <a:lstStyle/>
          <a:p>
            <a:pPr marR="88265" algn="r">
              <a:lnSpc>
                <a:spcPct val="100000"/>
              </a:lnSpc>
            </a:pPr>
            <a:r>
              <a:rPr sz="1800" dirty="0">
                <a:latin typeface="Arial"/>
                <a:cs typeface="Arial"/>
              </a:rPr>
              <a:t>.</a:t>
            </a:r>
          </a:p>
        </p:txBody>
      </p:sp>
      <p:sp>
        <p:nvSpPr>
          <p:cNvPr id="6" name="object 6"/>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E77B599B-27DC-268C-5FDD-BF992254CFDD}"/>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a:t>
            </a:fld>
            <a:r>
              <a:rPr lang="en-US" spc="-5" dirty="0"/>
              <a:t> of 14</a:t>
            </a:r>
          </a:p>
        </p:txBody>
      </p:sp>
      <p:sp>
        <p:nvSpPr>
          <p:cNvPr id="8" name="object 8">
            <a:extLst>
              <a:ext uri="{FF2B5EF4-FFF2-40B4-BE49-F238E27FC236}">
                <a16:creationId xmlns:a16="http://schemas.microsoft.com/office/drawing/2014/main" id="{FAB72DC5-BFCB-43DA-49B5-9D9581D964C6}"/>
              </a:ext>
            </a:extLst>
          </p:cNvPr>
          <p:cNvSpPr/>
          <p:nvPr/>
        </p:nvSpPr>
        <p:spPr>
          <a:xfrm>
            <a:off x="6450352" y="1896052"/>
            <a:ext cx="2019273" cy="1644702"/>
          </a:xfrm>
          <a:prstGeom prst="rect">
            <a:avLst/>
          </a:prstGeom>
          <a:blipFill>
            <a:blip r:embed="rId4" cstate="print"/>
            <a:stretch>
              <a:fillRect/>
            </a:stretch>
          </a:blipFill>
        </p:spPr>
        <p:txBody>
          <a:bodyPr wrap="square" lIns="0" tIns="0" rIns="0" bIns="0" rtlCol="0"/>
          <a:lstStyle/>
          <a:p>
            <a:endParaRPr dirty="0"/>
          </a:p>
        </p:txBody>
      </p:sp>
      <p:pic>
        <p:nvPicPr>
          <p:cNvPr id="10" name="Graphic 9">
            <a:extLst>
              <a:ext uri="{FF2B5EF4-FFF2-40B4-BE49-F238E27FC236}">
                <a16:creationId xmlns:a16="http://schemas.microsoft.com/office/drawing/2014/main" id="{F68B7DB3-1824-55D9-8B26-7D874D9224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04576" y="4065353"/>
            <a:ext cx="2910824" cy="852939"/>
          </a:xfrm>
          <a:prstGeom prst="rect">
            <a:avLst/>
          </a:prstGeom>
        </p:spPr>
      </p:pic>
      <p:graphicFrame>
        <p:nvGraphicFramePr>
          <p:cNvPr id="11" name="Table 39">
            <a:extLst>
              <a:ext uri="{FF2B5EF4-FFF2-40B4-BE49-F238E27FC236}">
                <a16:creationId xmlns:a16="http://schemas.microsoft.com/office/drawing/2014/main" id="{AB3F4FBA-D922-878C-4557-63786C32E374}"/>
              </a:ext>
            </a:extLst>
          </p:cNvPr>
          <p:cNvGraphicFramePr>
            <a:graphicFrameLocks noGrp="1"/>
          </p:cNvGraphicFramePr>
          <p:nvPr>
            <p:extLst>
              <p:ext uri="{D42A27DB-BD31-4B8C-83A1-F6EECF244321}">
                <p14:modId xmlns:p14="http://schemas.microsoft.com/office/powerpoint/2010/main" val="2898409781"/>
              </p:ext>
            </p:extLst>
          </p:nvPr>
        </p:nvGraphicFramePr>
        <p:xfrm>
          <a:off x="6004576" y="4908427"/>
          <a:ext cx="2910824" cy="889000"/>
        </p:xfrm>
        <a:graphic>
          <a:graphicData uri="http://schemas.openxmlformats.org/drawingml/2006/table">
            <a:tbl>
              <a:tblPr>
                <a:tableStyleId>{5C22544A-7EE6-4342-B048-85BDC9FD1C3A}</a:tableStyleId>
              </a:tblPr>
              <a:tblGrid>
                <a:gridCol w="1455412">
                  <a:extLst>
                    <a:ext uri="{9D8B030D-6E8A-4147-A177-3AD203B41FA5}">
                      <a16:colId xmlns:a16="http://schemas.microsoft.com/office/drawing/2014/main" val="120013491"/>
                    </a:ext>
                  </a:extLst>
                </a:gridCol>
                <a:gridCol w="1455412">
                  <a:extLst>
                    <a:ext uri="{9D8B030D-6E8A-4147-A177-3AD203B41FA5}">
                      <a16:colId xmlns:a16="http://schemas.microsoft.com/office/drawing/2014/main" val="1877554553"/>
                    </a:ext>
                  </a:extLst>
                </a:gridCol>
              </a:tblGrid>
              <a:tr h="370840">
                <a:tc>
                  <a:txBody>
                    <a:bodyPr/>
                    <a:lstStyle/>
                    <a:p>
                      <a:pPr algn="ctr"/>
                      <a:r>
                        <a:rPr lang="en-US" sz="1400" dirty="0"/>
                        <a:t>Office of Chehalis Basin</a:t>
                      </a:r>
                    </a:p>
                  </a:txBody>
                  <a:tcPr>
                    <a:lnR w="12700" cap="flat" cmpd="sng" algn="ctr">
                      <a:solidFill>
                        <a:schemeClr val="tx1"/>
                      </a:solidFill>
                      <a:prstDash val="solid"/>
                      <a:round/>
                      <a:headEnd type="none" w="med" len="med"/>
                      <a:tailEnd type="none" w="med" len="med"/>
                    </a:lnR>
                    <a:noFill/>
                  </a:tcPr>
                </a:tc>
                <a:tc>
                  <a:txBody>
                    <a:bodyPr/>
                    <a:lstStyle/>
                    <a:p>
                      <a:pPr algn="ctr"/>
                      <a:r>
                        <a:rPr lang="en-US" sz="1400" dirty="0"/>
                        <a:t>Chehalis Basin Board</a:t>
                      </a: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992933649"/>
                  </a:ext>
                </a:extLst>
              </a:tr>
              <a:tr h="370840">
                <a:tc gridSpan="2">
                  <a:txBody>
                    <a:bodyPr/>
                    <a:lstStyle/>
                    <a:p>
                      <a:pPr algn="ctr"/>
                      <a:r>
                        <a:rPr lang="en-US" sz="1400" dirty="0">
                          <a:hlinkClick r:id="rId7"/>
                        </a:rPr>
                        <a:t>https://chehalisbasinstrategy.com/</a:t>
                      </a:r>
                      <a:endParaRPr lang="en-US" sz="1400" dirty="0"/>
                    </a:p>
                  </a:txBody>
                  <a:tcPr>
                    <a:no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spTree>
    <p:extLst>
      <p:ext uri="{BB962C8B-B14F-4D97-AF65-F5344CB8AC3E}">
        <p14:creationId xmlns:p14="http://schemas.microsoft.com/office/powerpoint/2010/main" val="1099968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6249670" cy="492443"/>
          </a:xfrm>
          <a:prstGeom prst="rect">
            <a:avLst/>
          </a:prstGeom>
        </p:spPr>
        <p:txBody>
          <a:bodyPr vert="horz" wrap="square" lIns="0" tIns="0" rIns="0" bIns="0" rtlCol="0">
            <a:spAutoFit/>
          </a:bodyPr>
          <a:lstStyle/>
          <a:p>
            <a:pPr marL="12700">
              <a:lnSpc>
                <a:spcPct val="100000"/>
              </a:lnSpc>
            </a:pPr>
            <a:r>
              <a:rPr sz="3200" b="1" spc="-5" dirty="0">
                <a:solidFill>
                  <a:srgbClr val="303030"/>
                </a:solidFill>
                <a:latin typeface="Arial Narrow"/>
                <a:cs typeface="Arial Narrow"/>
              </a:rPr>
              <a:t>C</a:t>
            </a:r>
            <a:r>
              <a:rPr sz="3200" b="1" dirty="0">
                <a:solidFill>
                  <a:srgbClr val="303030"/>
                </a:solidFill>
                <a:latin typeface="Arial Narrow"/>
                <a:cs typeface="Arial Narrow"/>
              </a:rPr>
              <a:t>hehalis</a:t>
            </a:r>
            <a:r>
              <a:rPr sz="3200" b="1" spc="-45" dirty="0">
                <a:solidFill>
                  <a:srgbClr val="303030"/>
                </a:solidFill>
                <a:latin typeface="Arial Narrow"/>
                <a:cs typeface="Arial Narrow"/>
              </a:rPr>
              <a:t> </a:t>
            </a:r>
            <a:r>
              <a:rPr sz="3200" b="1" spc="-5" dirty="0">
                <a:solidFill>
                  <a:srgbClr val="303030"/>
                </a:solidFill>
                <a:latin typeface="Arial Narrow"/>
                <a:cs typeface="Arial Narrow"/>
              </a:rPr>
              <a:t>R</a:t>
            </a:r>
            <a:r>
              <a:rPr sz="3200" b="1" dirty="0">
                <a:solidFill>
                  <a:srgbClr val="303030"/>
                </a:solidFill>
                <a:latin typeface="Arial Narrow"/>
                <a:cs typeface="Arial Narrow"/>
              </a:rPr>
              <a:t>iver </a:t>
            </a:r>
            <a:r>
              <a:rPr sz="3200" b="1" spc="-5" dirty="0">
                <a:solidFill>
                  <a:srgbClr val="303030"/>
                </a:solidFill>
                <a:latin typeface="Arial Narrow"/>
                <a:cs typeface="Arial Narrow"/>
              </a:rPr>
              <a:t>B</a:t>
            </a:r>
            <a:r>
              <a:rPr sz="3200" b="1" dirty="0">
                <a:solidFill>
                  <a:srgbClr val="303030"/>
                </a:solidFill>
                <a:latin typeface="Arial Narrow"/>
                <a:cs typeface="Arial Narrow"/>
              </a:rPr>
              <a:t>asin</a:t>
            </a:r>
            <a:r>
              <a:rPr sz="3200" b="1" spc="-20" dirty="0">
                <a:solidFill>
                  <a:srgbClr val="303030"/>
                </a:solidFill>
                <a:latin typeface="Arial Narrow"/>
                <a:cs typeface="Arial Narrow"/>
              </a:rPr>
              <a:t> </a:t>
            </a:r>
            <a:r>
              <a:rPr sz="3200" b="1" dirty="0">
                <a:solidFill>
                  <a:srgbClr val="303030"/>
                </a:solidFill>
                <a:latin typeface="Arial Narrow"/>
                <a:cs typeface="Arial Narrow"/>
              </a:rPr>
              <a:t>Flood</a:t>
            </a:r>
            <a:r>
              <a:rPr sz="3200" b="1" spc="-50" dirty="0">
                <a:solidFill>
                  <a:srgbClr val="303030"/>
                </a:solidFill>
                <a:latin typeface="Arial Narrow"/>
                <a:cs typeface="Arial Narrow"/>
              </a:rPr>
              <a:t> </a:t>
            </a:r>
            <a:r>
              <a:rPr sz="3200" b="1" spc="-5" dirty="0">
                <a:solidFill>
                  <a:srgbClr val="303030"/>
                </a:solidFill>
                <a:latin typeface="Arial Narrow"/>
                <a:cs typeface="Arial Narrow"/>
              </a:rPr>
              <a:t>A</a:t>
            </a:r>
            <a:r>
              <a:rPr sz="3200" b="1" dirty="0">
                <a:solidFill>
                  <a:srgbClr val="303030"/>
                </a:solidFill>
                <a:latin typeface="Arial Narrow"/>
                <a:cs typeface="Arial Narrow"/>
              </a:rPr>
              <a:t>utho</a:t>
            </a:r>
            <a:r>
              <a:rPr sz="3200" b="1" spc="-5" dirty="0">
                <a:solidFill>
                  <a:srgbClr val="303030"/>
                </a:solidFill>
                <a:latin typeface="Arial Narrow"/>
                <a:cs typeface="Arial Narrow"/>
              </a:rPr>
              <a:t>r</a:t>
            </a:r>
            <a:r>
              <a:rPr sz="3200" b="1" dirty="0">
                <a:solidFill>
                  <a:srgbClr val="303030"/>
                </a:solidFill>
                <a:latin typeface="Arial Narrow"/>
                <a:cs typeface="Arial Narrow"/>
              </a:rPr>
              <a:t>ity</a:t>
            </a:r>
            <a:endParaRPr sz="3200" dirty="0">
              <a:latin typeface="Arial Narrow"/>
              <a:cs typeface="Arial Narrow"/>
            </a:endParaRPr>
          </a:p>
        </p:txBody>
      </p:sp>
      <p:sp>
        <p:nvSpPr>
          <p:cNvPr id="3" name="object 3"/>
          <p:cNvSpPr txBox="1"/>
          <p:nvPr/>
        </p:nvSpPr>
        <p:spPr>
          <a:xfrm>
            <a:off x="558444" y="4343400"/>
            <a:ext cx="3022956" cy="1477328"/>
          </a:xfrm>
          <a:prstGeom prst="rect">
            <a:avLst/>
          </a:prstGeom>
        </p:spPr>
        <p:txBody>
          <a:bodyPr vert="horz" wrap="square" lIns="0" tIns="0" rIns="0" bIns="0" rtlCol="0">
            <a:spAutoFit/>
          </a:bodyPr>
          <a:lstStyle/>
          <a:p>
            <a:pPr marL="298450" indent="-285750">
              <a:buFont typeface="Wingdings" panose="05000000000000000000" pitchFamily="2" charset="2"/>
              <a:buChar char="Ø"/>
              <a:tabLst>
                <a:tab pos="268605" algn="l"/>
              </a:tabLst>
            </a:pPr>
            <a:r>
              <a:rPr sz="1600" spc="-25" dirty="0">
                <a:solidFill>
                  <a:srgbClr val="303030"/>
                </a:solidFill>
                <a:latin typeface="Arial" panose="020B0604020202020204" pitchFamily="34" charset="0"/>
                <a:cs typeface="Arial" panose="020B0604020202020204" pitchFamily="34" charset="0"/>
              </a:rPr>
              <a:t>G</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a</a:t>
            </a:r>
            <a:r>
              <a:rPr sz="1600" spc="-30" dirty="0">
                <a:solidFill>
                  <a:srgbClr val="303030"/>
                </a:solidFill>
                <a:latin typeface="Arial" panose="020B0604020202020204" pitchFamily="34" charset="0"/>
                <a:cs typeface="Arial" panose="020B0604020202020204" pitchFamily="34" charset="0"/>
              </a:rPr>
              <a:t>y</a:t>
            </a:r>
            <a:r>
              <a:rPr sz="1600" spc="-10" dirty="0">
                <a:solidFill>
                  <a:srgbClr val="303030"/>
                </a:solidFill>
                <a:latin typeface="Arial" panose="020B0604020202020204" pitchFamily="34" charset="0"/>
                <a:cs typeface="Arial" panose="020B0604020202020204" pitchFamily="34" charset="0"/>
              </a:rPr>
              <a:t>s</a:t>
            </a:r>
            <a:r>
              <a:rPr sz="1600" spc="5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Har</a:t>
            </a:r>
            <a:r>
              <a:rPr sz="1600" spc="-10" dirty="0">
                <a:solidFill>
                  <a:srgbClr val="303030"/>
                </a:solidFill>
                <a:latin typeface="Arial" panose="020B0604020202020204" pitchFamily="34" charset="0"/>
                <a:cs typeface="Arial" panose="020B0604020202020204" pitchFamily="34" charset="0"/>
              </a:rPr>
              <a:t>bor</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County</a:t>
            </a:r>
            <a:r>
              <a:rPr lang="en-US" sz="1600" spc="-10" dirty="0">
                <a:solidFill>
                  <a:srgbClr val="303030"/>
                </a:solidFill>
                <a:latin typeface="Arial" panose="020B0604020202020204" pitchFamily="34" charset="0"/>
                <a:cs typeface="Arial" panose="020B0604020202020204" pitchFamily="34" charset="0"/>
              </a:rPr>
              <a:t> (2008)</a:t>
            </a:r>
            <a:endParaRPr lang="en-US" sz="1600" dirty="0">
              <a:latin typeface="Arial" panose="020B0604020202020204" pitchFamily="34" charset="0"/>
              <a:cs typeface="Arial" panose="020B0604020202020204" pitchFamily="34" charset="0"/>
            </a:endParaRP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8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Abe</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deen</a:t>
            </a:r>
            <a:r>
              <a:rPr lang="en-US" sz="1600" spc="-10" dirty="0">
                <a:solidFill>
                  <a:srgbClr val="303030"/>
                </a:solidFill>
                <a:latin typeface="Arial" panose="020B0604020202020204" pitchFamily="34" charset="0"/>
                <a:cs typeface="Arial" panose="020B0604020202020204" pitchFamily="34" charset="0"/>
              </a:rPr>
              <a:t> (2008)</a:t>
            </a:r>
            <a:endParaRPr lang="en-US" sz="1600" dirty="0">
              <a:latin typeface="Arial" panose="020B0604020202020204" pitchFamily="34" charset="0"/>
              <a:cs typeface="Arial" panose="020B0604020202020204" pitchFamily="34" charset="0"/>
            </a:endParaRP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Co</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mopo</a:t>
            </a:r>
            <a:r>
              <a:rPr sz="1600" dirty="0">
                <a:solidFill>
                  <a:srgbClr val="303030"/>
                </a:solidFill>
                <a:latin typeface="Arial" panose="020B0604020202020204" pitchFamily="34" charset="0"/>
                <a:cs typeface="Arial" panose="020B0604020202020204" pitchFamily="34" charset="0"/>
              </a:rPr>
              <a:t>li</a:t>
            </a:r>
            <a:r>
              <a:rPr sz="1600" spc="-10" dirty="0">
                <a:solidFill>
                  <a:srgbClr val="303030"/>
                </a:solidFill>
                <a:latin typeface="Arial" panose="020B0604020202020204" pitchFamily="34" charset="0"/>
                <a:cs typeface="Arial" panose="020B0604020202020204" pitchFamily="34" charset="0"/>
              </a:rPr>
              <a:t>s</a:t>
            </a:r>
            <a:r>
              <a:rPr lang="en-US" sz="1600" spc="-10" dirty="0">
                <a:solidFill>
                  <a:srgbClr val="303030"/>
                </a:solidFill>
                <a:latin typeface="Arial" panose="020B0604020202020204" pitchFamily="34" charset="0"/>
                <a:cs typeface="Arial" panose="020B0604020202020204" pitchFamily="34" charset="0"/>
              </a:rPr>
              <a:t>(2011)</a:t>
            </a:r>
            <a:endParaRPr lang="en-US" sz="1600" spc="-5" dirty="0">
              <a:solidFill>
                <a:srgbClr val="303030"/>
              </a:solidFill>
              <a:latin typeface="Arial" panose="020B0604020202020204" pitchFamily="34" charset="0"/>
              <a:cs typeface="Arial" panose="020B0604020202020204" pitchFamily="34" charset="0"/>
            </a:endParaRPr>
          </a:p>
          <a:p>
            <a:pPr marL="569913" lvl="1" indent="-285750">
              <a:buClr>
                <a:srgbClr val="FF0000"/>
              </a:buClr>
              <a:buFont typeface="Courier New" panose="02070309020205020404" pitchFamily="49" charset="0"/>
              <a:buChar char="o"/>
              <a:tabLst>
                <a:tab pos="268605" algn="l"/>
              </a:tabLst>
            </a:pPr>
            <a:r>
              <a:rPr lang="en-US" sz="1600" spc="-15" dirty="0">
                <a:solidFill>
                  <a:srgbClr val="303030"/>
                </a:solidFill>
                <a:latin typeface="Arial" panose="020B0604020202020204" pitchFamily="34" charset="0"/>
                <a:cs typeface="Arial" panose="020B0604020202020204" pitchFamily="34" charset="0"/>
              </a:rPr>
              <a:t>City of Hoquiam (2017)</a:t>
            </a: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Monte</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ano</a:t>
            </a:r>
            <a:r>
              <a:rPr lang="en-US" sz="1600" spc="-10" dirty="0">
                <a:solidFill>
                  <a:srgbClr val="303030"/>
                </a:solidFill>
                <a:latin typeface="Arial" panose="020B0604020202020204" pitchFamily="34" charset="0"/>
                <a:cs typeface="Arial" panose="020B0604020202020204" pitchFamily="34" charset="0"/>
              </a:rPr>
              <a:t> (2008)</a:t>
            </a: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25" dirty="0">
                <a:solidFill>
                  <a:srgbClr val="303030"/>
                </a:solidFill>
                <a:latin typeface="Arial" panose="020B0604020202020204" pitchFamily="34" charset="0"/>
                <a:cs typeface="Arial" panose="020B0604020202020204" pitchFamily="34" charset="0"/>
              </a:rPr>
              <a:t>O</a:t>
            </a:r>
            <a:r>
              <a:rPr sz="1600" spc="-10" dirty="0">
                <a:solidFill>
                  <a:srgbClr val="303030"/>
                </a:solidFill>
                <a:latin typeface="Arial" panose="020B0604020202020204" pitchFamily="34" charset="0"/>
                <a:cs typeface="Arial" panose="020B0604020202020204" pitchFamily="34" charset="0"/>
              </a:rPr>
              <a:t>a</a:t>
            </a:r>
            <a:r>
              <a:rPr sz="1600" spc="-5" dirty="0">
                <a:solidFill>
                  <a:srgbClr val="303030"/>
                </a:solidFill>
                <a:latin typeface="Arial" panose="020B0604020202020204" pitchFamily="34" charset="0"/>
                <a:cs typeface="Arial" panose="020B0604020202020204" pitchFamily="34" charset="0"/>
              </a:rPr>
              <a:t>kv</a:t>
            </a:r>
            <a:r>
              <a:rPr sz="1600" dirty="0">
                <a:solidFill>
                  <a:srgbClr val="303030"/>
                </a:solidFill>
                <a:latin typeface="Arial" panose="020B0604020202020204" pitchFamily="34" charset="0"/>
                <a:cs typeface="Arial" panose="020B0604020202020204" pitchFamily="34" charset="0"/>
              </a:rPr>
              <a:t>ill</a:t>
            </a:r>
            <a:r>
              <a:rPr sz="1600" spc="-10" dirty="0">
                <a:solidFill>
                  <a:srgbClr val="303030"/>
                </a:solidFill>
                <a:latin typeface="Arial" panose="020B0604020202020204" pitchFamily="34" charset="0"/>
                <a:cs typeface="Arial" panose="020B0604020202020204" pitchFamily="34" charset="0"/>
              </a:rPr>
              <a:t>e</a:t>
            </a:r>
            <a:r>
              <a:rPr lang="en-US" sz="1600" spc="-10"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4" name="object 4"/>
          <p:cNvSpPr txBox="1"/>
          <p:nvPr/>
        </p:nvSpPr>
        <p:spPr>
          <a:xfrm>
            <a:off x="6324600" y="4343400"/>
            <a:ext cx="2878542" cy="492443"/>
          </a:xfrm>
          <a:prstGeom prst="rect">
            <a:avLst/>
          </a:prstGeom>
        </p:spPr>
        <p:txBody>
          <a:bodyPr vert="horz" wrap="square" lIns="0" tIns="0" rIns="0" bIns="0" rtlCol="0">
            <a:spAutoFit/>
          </a:bodyPr>
          <a:lstStyle/>
          <a:p>
            <a:pPr marL="298450" indent="-285750">
              <a:lnSpc>
                <a:spcPct val="100000"/>
              </a:lnSpc>
              <a:buFont typeface="Wingdings" panose="05000000000000000000" pitchFamily="2" charset="2"/>
              <a:buChar char="Ø"/>
              <a:tabLst>
                <a:tab pos="268605" algn="l"/>
              </a:tabLst>
            </a:pPr>
            <a:r>
              <a:rPr sz="1600" spc="-15" dirty="0">
                <a:solidFill>
                  <a:srgbClr val="303030"/>
                </a:solidFill>
                <a:latin typeface="Arial" panose="020B0604020202020204" pitchFamily="34" charset="0"/>
                <a:cs typeface="Arial" panose="020B0604020202020204" pitchFamily="34" charset="0"/>
              </a:rPr>
              <a:t>T</a:t>
            </a:r>
            <a:r>
              <a:rPr sz="1600" spc="-10" dirty="0">
                <a:solidFill>
                  <a:srgbClr val="303030"/>
                </a:solidFill>
                <a:latin typeface="Arial" panose="020B0604020202020204" pitchFamily="34" charset="0"/>
                <a:cs typeface="Arial" panose="020B0604020202020204" pitchFamily="34" charset="0"/>
              </a:rPr>
              <a:t>hu</a:t>
            </a:r>
            <a:r>
              <a:rPr sz="1600" spc="-15" dirty="0">
                <a:solidFill>
                  <a:srgbClr val="303030"/>
                </a:solidFill>
                <a:latin typeface="Arial" panose="020B0604020202020204" pitchFamily="34" charset="0"/>
                <a:cs typeface="Arial" panose="020B0604020202020204" pitchFamily="34" charset="0"/>
              </a:rPr>
              <a:t>r</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ton</a:t>
            </a:r>
            <a:r>
              <a:rPr sz="1600" spc="2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County</a:t>
            </a:r>
            <a:r>
              <a:rPr lang="en-US" sz="1600" spc="-10" dirty="0">
                <a:solidFill>
                  <a:srgbClr val="303030"/>
                </a:solidFill>
                <a:latin typeface="Arial" panose="020B0604020202020204" pitchFamily="34" charset="0"/>
                <a:cs typeface="Arial" panose="020B0604020202020204" pitchFamily="34" charset="0"/>
              </a:rPr>
              <a:t> (2008)</a:t>
            </a:r>
          </a:p>
          <a:p>
            <a:pPr marL="625475" lvl="1" indent="-285750">
              <a:buClr>
                <a:srgbClr val="FF0000"/>
              </a:buClr>
              <a:buFont typeface="Courier New" panose="02070309020205020404" pitchFamily="49" charset="0"/>
              <a:buChar char="o"/>
              <a:tabLst>
                <a:tab pos="268605" algn="l"/>
              </a:tabLst>
            </a:pPr>
            <a:r>
              <a:rPr sz="1600" spc="-195" dirty="0">
                <a:solidFill>
                  <a:srgbClr val="303030"/>
                </a:solidFill>
                <a:latin typeface="Arial" panose="020B0604020202020204" pitchFamily="34" charset="0"/>
                <a:cs typeface="Arial" panose="020B0604020202020204" pitchFamily="34" charset="0"/>
              </a:rPr>
              <a:t>T</a:t>
            </a:r>
            <a:r>
              <a:rPr sz="1600" spc="-10" dirty="0">
                <a:solidFill>
                  <a:srgbClr val="303030"/>
                </a:solidFill>
                <a:latin typeface="Arial" panose="020B0604020202020204" pitchFamily="34" charset="0"/>
                <a:cs typeface="Arial" panose="020B0604020202020204" pitchFamily="34" charset="0"/>
              </a:rPr>
              <a:t>o</a:t>
            </a:r>
            <a:r>
              <a:rPr sz="1600" spc="-30" dirty="0">
                <a:solidFill>
                  <a:srgbClr val="303030"/>
                </a:solidFill>
                <a:latin typeface="Arial" panose="020B0604020202020204" pitchFamily="34" charset="0"/>
                <a:cs typeface="Arial" panose="020B0604020202020204" pitchFamily="34" charset="0"/>
              </a:rPr>
              <a:t>w</a:t>
            </a:r>
            <a:r>
              <a:rPr sz="1600" spc="-10" dirty="0">
                <a:solidFill>
                  <a:srgbClr val="303030"/>
                </a:solidFill>
                <a:latin typeface="Arial" panose="020B0604020202020204" pitchFamily="34" charset="0"/>
                <a:cs typeface="Arial" panose="020B0604020202020204" pitchFamily="34" charset="0"/>
              </a:rPr>
              <a:t>n</a:t>
            </a:r>
            <a:r>
              <a:rPr sz="1600" spc="2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Bu</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oda</a:t>
            </a:r>
            <a:r>
              <a:rPr lang="en-US" sz="1600" spc="-10"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5" name="object 5"/>
          <p:cNvSpPr txBox="1"/>
          <p:nvPr/>
        </p:nvSpPr>
        <p:spPr>
          <a:xfrm>
            <a:off x="231140" y="1899086"/>
            <a:ext cx="5864860" cy="2462213"/>
          </a:xfrm>
          <a:prstGeom prst="rect">
            <a:avLst/>
          </a:prstGeom>
        </p:spPr>
        <p:txBody>
          <a:bodyPr vert="horz" wrap="square" lIns="0" tIns="0" rIns="0" bIns="0" rtlCol="0">
            <a:spAutoFit/>
          </a:bodyPr>
          <a:lstStyle/>
          <a:p>
            <a:pPr marL="363220" indent="-350520">
              <a:lnSpc>
                <a:spcPct val="100000"/>
              </a:lnSpc>
              <a:buClr>
                <a:srgbClr val="CC0000"/>
              </a:buClr>
              <a:buSzPct val="83333"/>
              <a:buFont typeface="Wingdings"/>
              <a:buChar char=""/>
              <a:tabLst>
                <a:tab pos="355600" algn="l"/>
              </a:tabLst>
            </a:pPr>
            <a:r>
              <a:rPr sz="1600" b="1" dirty="0">
                <a:solidFill>
                  <a:srgbClr val="303030"/>
                </a:solidFill>
                <a:latin typeface="Arial" panose="020B0604020202020204" pitchFamily="34" charset="0"/>
                <a:cs typeface="Arial" panose="020B0604020202020204" pitchFamily="34" charset="0"/>
              </a:rPr>
              <a:t>Fo</a:t>
            </a:r>
            <a:r>
              <a:rPr sz="1600" b="1" spc="-5" dirty="0">
                <a:solidFill>
                  <a:srgbClr val="303030"/>
                </a:solidFill>
                <a:latin typeface="Arial" panose="020B0604020202020204" pitchFamily="34" charset="0"/>
                <a:cs typeface="Arial" panose="020B0604020202020204" pitchFamily="34" charset="0"/>
              </a:rPr>
              <a:t>rm</a:t>
            </a:r>
            <a:r>
              <a:rPr sz="1600" b="1" spc="-10" dirty="0">
                <a:solidFill>
                  <a:srgbClr val="303030"/>
                </a:solidFill>
                <a:latin typeface="Arial" panose="020B0604020202020204" pitchFamily="34" charset="0"/>
                <a:cs typeface="Arial" panose="020B0604020202020204" pitchFamily="34" charset="0"/>
              </a:rPr>
              <a:t>e</a:t>
            </a:r>
            <a:r>
              <a:rPr sz="1600" b="1" dirty="0">
                <a:solidFill>
                  <a:srgbClr val="303030"/>
                </a:solidFill>
                <a:latin typeface="Arial" panose="020B0604020202020204" pitchFamily="34" charset="0"/>
                <a:cs typeface="Arial" panose="020B0604020202020204" pitchFamily="34" charset="0"/>
              </a:rPr>
              <a:t>d</a:t>
            </a:r>
            <a:r>
              <a:rPr sz="1600" spc="5"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in</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2008</a:t>
            </a:r>
            <a:r>
              <a:rPr lang="en-US" sz="1600" spc="-10" dirty="0">
                <a:solidFill>
                  <a:srgbClr val="303030"/>
                </a:solidFill>
                <a:latin typeface="Arial" panose="020B0604020202020204" pitchFamily="34" charset="0"/>
                <a:cs typeface="Arial" panose="020B0604020202020204" pitchFamily="34" charset="0"/>
              </a:rPr>
              <a:t> </a:t>
            </a:r>
          </a:p>
          <a:p>
            <a:pPr marL="363220" indent="-350520">
              <a:lnSpc>
                <a:spcPct val="100000"/>
              </a:lnSpc>
              <a:buClr>
                <a:srgbClr val="CC0000"/>
              </a:buClr>
              <a:buSzPct val="83333"/>
              <a:buFont typeface="Wingdings"/>
              <a:buChar char=""/>
              <a:tabLst>
                <a:tab pos="355600" algn="l"/>
              </a:tabLst>
            </a:pPr>
            <a:endParaRPr sz="1600" dirty="0">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r>
              <a:rPr sz="1600" b="1" dirty="0">
                <a:solidFill>
                  <a:srgbClr val="303030"/>
                </a:solidFill>
                <a:latin typeface="Arial" panose="020B0604020202020204" pitchFamily="34" charset="0"/>
                <a:cs typeface="Arial" panose="020B0604020202020204" pitchFamily="34" charset="0"/>
              </a:rPr>
              <a:t>Fo</a:t>
            </a:r>
            <a:r>
              <a:rPr lang="en-US" sz="1600" b="1" dirty="0">
                <a:solidFill>
                  <a:srgbClr val="303030"/>
                </a:solidFill>
                <a:latin typeface="Arial" panose="020B0604020202020204" pitchFamily="34" charset="0"/>
                <a:cs typeface="Arial" panose="020B0604020202020204" pitchFamily="34" charset="0"/>
              </a:rPr>
              <a:t>cused on </a:t>
            </a:r>
            <a:r>
              <a:rPr sz="1600" dirty="0">
                <a:solidFill>
                  <a:srgbClr val="303030"/>
                </a:solidFill>
                <a:latin typeface="Arial" panose="020B0604020202020204" pitchFamily="34" charset="0"/>
                <a:cs typeface="Arial" panose="020B0604020202020204" pitchFamily="34" charset="0"/>
              </a:rPr>
              <a:t>f</a:t>
            </a:r>
            <a:r>
              <a:rPr sz="1600" spc="-5" dirty="0">
                <a:solidFill>
                  <a:srgbClr val="303030"/>
                </a:solidFill>
                <a:latin typeface="Arial" panose="020B0604020202020204" pitchFamily="34" charset="0"/>
                <a:cs typeface="Arial" panose="020B0604020202020204" pitchFamily="34" charset="0"/>
              </a:rPr>
              <a:t>l</a:t>
            </a:r>
            <a:r>
              <a:rPr sz="1600" spc="-10" dirty="0">
                <a:solidFill>
                  <a:srgbClr val="303030"/>
                </a:solidFill>
                <a:latin typeface="Arial" panose="020B0604020202020204" pitchFamily="34" charset="0"/>
                <a:cs typeface="Arial" panose="020B0604020202020204" pitchFamily="34" charset="0"/>
              </a:rPr>
              <a:t>oo</a:t>
            </a:r>
            <a:r>
              <a:rPr sz="1600" dirty="0">
                <a:solidFill>
                  <a:srgbClr val="303030"/>
                </a:solidFill>
                <a:latin typeface="Arial" panose="020B0604020202020204" pitchFamily="34" charset="0"/>
                <a:cs typeface="Arial" panose="020B0604020202020204" pitchFamily="34" charset="0"/>
              </a:rPr>
              <a:t>d</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ha</a:t>
            </a:r>
            <a:r>
              <a:rPr sz="1600" dirty="0">
                <a:solidFill>
                  <a:srgbClr val="303030"/>
                </a:solidFill>
                <a:latin typeface="Arial" panose="020B0604020202020204" pitchFamily="34" charset="0"/>
                <a:cs typeface="Arial" panose="020B0604020202020204" pitchFamily="34" charset="0"/>
              </a:rPr>
              <a:t>z</a:t>
            </a:r>
            <a:r>
              <a:rPr sz="1600" spc="-10" dirty="0">
                <a:solidFill>
                  <a:srgbClr val="303030"/>
                </a:solidFill>
                <a:latin typeface="Arial" panose="020B0604020202020204" pitchFamily="34" charset="0"/>
                <a:cs typeface="Arial" panose="020B0604020202020204" pitchFamily="34" charset="0"/>
              </a:rPr>
              <a:t>a</a:t>
            </a:r>
            <a:r>
              <a:rPr sz="1600" dirty="0">
                <a:solidFill>
                  <a:srgbClr val="303030"/>
                </a:solidFill>
                <a:latin typeface="Arial" panose="020B0604020202020204" pitchFamily="34" charset="0"/>
                <a:cs typeface="Arial" panose="020B0604020202020204" pitchFamily="34" charset="0"/>
              </a:rPr>
              <a:t>rd</a:t>
            </a:r>
            <a:r>
              <a:rPr sz="1600" spc="10"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m</a:t>
            </a:r>
            <a:r>
              <a:rPr sz="1600" spc="-5" dirty="0">
                <a:solidFill>
                  <a:srgbClr val="303030"/>
                </a:solidFill>
                <a:latin typeface="Arial" panose="020B0604020202020204" pitchFamily="34" charset="0"/>
                <a:cs typeface="Arial" panose="020B0604020202020204" pitchFamily="34" charset="0"/>
              </a:rPr>
              <a:t>i</a:t>
            </a:r>
            <a:r>
              <a:rPr sz="1600" dirty="0">
                <a:solidFill>
                  <a:srgbClr val="303030"/>
                </a:solidFill>
                <a:latin typeface="Arial" panose="020B0604020202020204" pitchFamily="34" charset="0"/>
                <a:cs typeface="Arial" panose="020B0604020202020204" pitchFamily="34" charset="0"/>
              </a:rPr>
              <a:t>t</a:t>
            </a:r>
            <a:r>
              <a:rPr sz="1600" spc="-5"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ga</a:t>
            </a:r>
            <a:r>
              <a:rPr sz="1600" dirty="0">
                <a:solidFill>
                  <a:srgbClr val="303030"/>
                </a:solidFill>
                <a:latin typeface="Arial" panose="020B0604020202020204" pitchFamily="34" charset="0"/>
                <a:cs typeface="Arial" panose="020B0604020202020204" pitchFamily="34" charset="0"/>
              </a:rPr>
              <a:t>t</a:t>
            </a:r>
            <a:r>
              <a:rPr sz="1600" spc="-5"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on</a:t>
            </a:r>
            <a:endParaRPr lang="en-US" sz="1600" spc="-10" dirty="0">
              <a:solidFill>
                <a:srgbClr val="303030"/>
              </a:solidFill>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endParaRPr lang="en-US" sz="1600" spc="-10" dirty="0">
              <a:solidFill>
                <a:srgbClr val="303030"/>
              </a:solidFill>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r>
              <a:rPr lang="en-US" sz="1600" b="1" spc="-10" dirty="0">
                <a:solidFill>
                  <a:srgbClr val="303030"/>
                </a:solidFill>
                <a:latin typeface="Arial" panose="020B0604020202020204" pitchFamily="34" charset="0"/>
                <a:cs typeface="Arial" panose="020B0604020202020204" pitchFamily="34" charset="0"/>
              </a:rPr>
              <a:t>D</a:t>
            </a:r>
            <a:r>
              <a:rPr sz="1600" b="1" spc="-10" dirty="0">
                <a:solidFill>
                  <a:srgbClr val="303030"/>
                </a:solidFill>
                <a:latin typeface="Arial" panose="020B0604020202020204" pitchFamily="34" charset="0"/>
                <a:cs typeface="Arial" panose="020B0604020202020204" pitchFamily="34" charset="0"/>
              </a:rPr>
              <a:t>e</a:t>
            </a:r>
            <a:r>
              <a:rPr sz="1600" b="1" dirty="0">
                <a:solidFill>
                  <a:srgbClr val="303030"/>
                </a:solidFill>
                <a:latin typeface="Arial" panose="020B0604020202020204" pitchFamily="34" charset="0"/>
                <a:cs typeface="Arial" panose="020B0604020202020204" pitchFamily="34" charset="0"/>
              </a:rPr>
              <a:t>c</a:t>
            </a:r>
            <a:r>
              <a:rPr sz="1600" b="1" spc="-5" dirty="0">
                <a:solidFill>
                  <a:srgbClr val="303030"/>
                </a:solidFill>
                <a:latin typeface="Arial" panose="020B0604020202020204" pitchFamily="34" charset="0"/>
                <a:cs typeface="Arial" panose="020B0604020202020204" pitchFamily="34" charset="0"/>
              </a:rPr>
              <a:t>i</a:t>
            </a:r>
            <a:r>
              <a:rPr sz="1600" b="1" dirty="0">
                <a:solidFill>
                  <a:srgbClr val="303030"/>
                </a:solidFill>
                <a:latin typeface="Arial" panose="020B0604020202020204" pitchFamily="34" charset="0"/>
                <a:cs typeface="Arial" panose="020B0604020202020204" pitchFamily="34" charset="0"/>
              </a:rPr>
              <a:t>s</a:t>
            </a:r>
            <a:r>
              <a:rPr sz="1600" b="1" spc="-5" dirty="0">
                <a:solidFill>
                  <a:srgbClr val="303030"/>
                </a:solidFill>
                <a:latin typeface="Arial" panose="020B0604020202020204" pitchFamily="34" charset="0"/>
                <a:cs typeface="Arial" panose="020B0604020202020204" pitchFamily="34" charset="0"/>
              </a:rPr>
              <a:t>i</a:t>
            </a:r>
            <a:r>
              <a:rPr sz="1600" b="1" spc="-10" dirty="0">
                <a:solidFill>
                  <a:srgbClr val="303030"/>
                </a:solidFill>
                <a:latin typeface="Arial" panose="020B0604020202020204" pitchFamily="34" charset="0"/>
                <a:cs typeface="Arial" panose="020B0604020202020204" pitchFamily="34" charset="0"/>
              </a:rPr>
              <a:t>on</a:t>
            </a:r>
            <a:r>
              <a:rPr sz="1600" b="1" dirty="0">
                <a:solidFill>
                  <a:srgbClr val="303030"/>
                </a:solidFill>
                <a:latin typeface="Arial" panose="020B0604020202020204" pitchFamily="34" charset="0"/>
                <a:cs typeface="Arial" panose="020B0604020202020204" pitchFamily="34" charset="0"/>
              </a:rPr>
              <a:t>-m</a:t>
            </a:r>
            <a:r>
              <a:rPr sz="1600" b="1" spc="-5" dirty="0">
                <a:solidFill>
                  <a:srgbClr val="303030"/>
                </a:solidFill>
                <a:latin typeface="Arial" panose="020B0604020202020204" pitchFamily="34" charset="0"/>
                <a:cs typeface="Arial" panose="020B0604020202020204" pitchFamily="34" charset="0"/>
              </a:rPr>
              <a:t>a</a:t>
            </a:r>
            <a:r>
              <a:rPr sz="1600" b="1" dirty="0">
                <a:solidFill>
                  <a:srgbClr val="303030"/>
                </a:solidFill>
                <a:latin typeface="Arial" panose="020B0604020202020204" pitchFamily="34" charset="0"/>
                <a:cs typeface="Arial" panose="020B0604020202020204" pitchFamily="34" charset="0"/>
              </a:rPr>
              <a:t>k</a:t>
            </a:r>
            <a:r>
              <a:rPr sz="1600" b="1" spc="-5" dirty="0">
                <a:solidFill>
                  <a:srgbClr val="303030"/>
                </a:solidFill>
                <a:latin typeface="Arial" panose="020B0604020202020204" pitchFamily="34" charset="0"/>
                <a:cs typeface="Arial" panose="020B0604020202020204" pitchFamily="34" charset="0"/>
              </a:rPr>
              <a:t>in</a:t>
            </a:r>
            <a:r>
              <a:rPr sz="1600" b="1" dirty="0">
                <a:solidFill>
                  <a:srgbClr val="303030"/>
                </a:solidFill>
                <a:latin typeface="Arial" panose="020B0604020202020204" pitchFamily="34" charset="0"/>
                <a:cs typeface="Arial" panose="020B0604020202020204" pitchFamily="34" charset="0"/>
              </a:rPr>
              <a:t>g</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nfo</a:t>
            </a:r>
            <a:r>
              <a:rPr sz="1600" spc="-15" dirty="0">
                <a:solidFill>
                  <a:srgbClr val="303030"/>
                </a:solidFill>
                <a:latin typeface="Arial" panose="020B0604020202020204" pitchFamily="34" charset="0"/>
                <a:cs typeface="Arial" panose="020B0604020202020204" pitchFamily="34" charset="0"/>
              </a:rPr>
              <a:t>rmed</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by</a:t>
            </a:r>
            <a:r>
              <a:rPr sz="1600" spc="5"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sc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en</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e</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spc="-10" dirty="0">
                <a:solidFill>
                  <a:srgbClr val="303030"/>
                </a:solidFill>
                <a:latin typeface="Arial" panose="020B0604020202020204" pitchFamily="34" charset="0"/>
                <a:cs typeface="Arial" panose="020B0604020202020204" pitchFamily="34" charset="0"/>
              </a:rPr>
              <a:t>p</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ote</a:t>
            </a:r>
            <a:r>
              <a:rPr sz="1600" spc="-5" dirty="0">
                <a:solidFill>
                  <a:srgbClr val="303030"/>
                </a:solidFill>
                <a:latin typeface="Arial" panose="020B0604020202020204" pitchFamily="34" charset="0"/>
                <a:cs typeface="Arial" panose="020B0604020202020204" pitchFamily="34" charset="0"/>
              </a:rPr>
              <a:t>ct</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Ba</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a:t>
            </a:r>
            <a:r>
              <a:rPr sz="1600" spc="-25"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dent</a:t>
            </a:r>
            <a:r>
              <a:rPr sz="1600" spc="-5" dirty="0">
                <a:solidFill>
                  <a:srgbClr val="303030"/>
                </a:solidFill>
                <a:latin typeface="Arial" panose="020B0604020202020204" pitchFamily="34" charset="0"/>
                <a:cs typeface="Arial" panose="020B0604020202020204" pitchFamily="34" charset="0"/>
              </a:rPr>
              <a:t>s/c</a:t>
            </a:r>
            <a:r>
              <a:rPr sz="1600" spc="-15" dirty="0">
                <a:solidFill>
                  <a:srgbClr val="303030"/>
                </a:solidFill>
                <a:latin typeface="Arial" panose="020B0604020202020204" pitchFamily="34" charset="0"/>
                <a:cs typeface="Arial" panose="020B0604020202020204" pitchFamily="34" charset="0"/>
              </a:rPr>
              <a:t>ommun</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t</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s</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spc="-10" dirty="0">
                <a:solidFill>
                  <a:srgbClr val="303030"/>
                </a:solidFill>
                <a:latin typeface="Arial" panose="020B0604020202020204" pitchFamily="34" charset="0"/>
                <a:cs typeface="Arial" panose="020B0604020202020204" pitchFamily="34" charset="0"/>
              </a:rPr>
              <a:t>en</a:t>
            </a:r>
            <a:r>
              <a:rPr sz="1600" spc="-5" dirty="0">
                <a:solidFill>
                  <a:srgbClr val="303030"/>
                </a:solidFill>
                <a:latin typeface="Arial" panose="020B0604020202020204" pitchFamily="34" charset="0"/>
                <a:cs typeface="Arial" panose="020B0604020202020204" pitchFamily="34" charset="0"/>
              </a:rPr>
              <a:t>v</a:t>
            </a:r>
            <a:r>
              <a:rPr sz="1600" dirty="0">
                <a:solidFill>
                  <a:srgbClr val="303030"/>
                </a:solidFill>
                <a:latin typeface="Arial" panose="020B0604020202020204" pitchFamily="34" charset="0"/>
                <a:cs typeface="Arial" panose="020B0604020202020204" pitchFamily="34" charset="0"/>
              </a:rPr>
              <a:t>i</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onmenta</a:t>
            </a:r>
            <a:r>
              <a:rPr sz="1600" dirty="0">
                <a:solidFill>
                  <a:srgbClr val="303030"/>
                </a:solidFill>
                <a:latin typeface="Arial" panose="020B0604020202020204" pitchFamily="34" charset="0"/>
                <a:cs typeface="Arial" panose="020B0604020202020204" pitchFamily="34" charset="0"/>
              </a:rPr>
              <a:t>ll</a:t>
            </a:r>
            <a:r>
              <a:rPr sz="1600" spc="-10" dirty="0">
                <a:solidFill>
                  <a:srgbClr val="303030"/>
                </a:solidFill>
                <a:latin typeface="Arial" panose="020B0604020202020204" pitchFamily="34" charset="0"/>
                <a:cs typeface="Arial" panose="020B0604020202020204" pitchFamily="34" charset="0"/>
              </a:rPr>
              <a:t>y app</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op</a:t>
            </a:r>
            <a:r>
              <a:rPr sz="1600" spc="-15" dirty="0">
                <a:solidFill>
                  <a:srgbClr val="303030"/>
                </a:solidFill>
                <a:latin typeface="Arial" panose="020B0604020202020204" pitchFamily="34" charset="0"/>
                <a:cs typeface="Arial" panose="020B0604020202020204" pitchFamily="34" charset="0"/>
              </a:rPr>
              <a:t>r</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ate</a:t>
            </a:r>
            <a:endParaRPr sz="1600" dirty="0">
              <a:latin typeface="Arial" panose="020B0604020202020204" pitchFamily="34" charset="0"/>
              <a:cs typeface="Arial" panose="020B0604020202020204" pitchFamily="34" charset="0"/>
            </a:endParaRPr>
          </a:p>
          <a:p>
            <a:pPr lvl="1">
              <a:lnSpc>
                <a:spcPct val="100000"/>
              </a:lnSpc>
              <a:buFont typeface="Wingdings"/>
              <a:buChar char=""/>
            </a:pPr>
            <a:endParaRPr sz="1600" dirty="0">
              <a:latin typeface="Arial" panose="020B0604020202020204" pitchFamily="34" charset="0"/>
              <a:cs typeface="Arial" panose="020B0604020202020204" pitchFamily="34" charset="0"/>
            </a:endParaRPr>
          </a:p>
          <a:p>
            <a:pPr marL="355600" indent="-342900">
              <a:lnSpc>
                <a:spcPct val="100000"/>
              </a:lnSpc>
              <a:buClr>
                <a:srgbClr val="CC0000"/>
              </a:buClr>
              <a:buSzPct val="83333"/>
              <a:buFont typeface="Wingdings"/>
              <a:buChar char=""/>
              <a:tabLst>
                <a:tab pos="355600" algn="l"/>
              </a:tabLst>
            </a:pPr>
            <a:r>
              <a:rPr lang="en-US" sz="1600" b="1" spc="-5" dirty="0">
                <a:solidFill>
                  <a:srgbClr val="303030"/>
                </a:solidFill>
                <a:latin typeface="Arial" panose="020B0604020202020204" pitchFamily="34" charset="0"/>
                <a:cs typeface="Arial" panose="020B0604020202020204" pitchFamily="34" charset="0"/>
              </a:rPr>
              <a:t>J</a:t>
            </a:r>
            <a:r>
              <a:rPr sz="1600" b="1" dirty="0">
                <a:solidFill>
                  <a:srgbClr val="303030"/>
                </a:solidFill>
                <a:latin typeface="Arial" panose="020B0604020202020204" pitchFamily="34" charset="0"/>
                <a:cs typeface="Arial" panose="020B0604020202020204" pitchFamily="34" charset="0"/>
              </a:rPr>
              <a:t>u</a:t>
            </a:r>
            <a:r>
              <a:rPr sz="1600" b="1" spc="-5" dirty="0">
                <a:solidFill>
                  <a:srgbClr val="303030"/>
                </a:solidFill>
                <a:latin typeface="Arial" panose="020B0604020202020204" pitchFamily="34" charset="0"/>
                <a:cs typeface="Arial" panose="020B0604020202020204" pitchFamily="34" charset="0"/>
              </a:rPr>
              <a:t>r</a:t>
            </a:r>
            <a:r>
              <a:rPr sz="1600" b="1" dirty="0">
                <a:solidFill>
                  <a:srgbClr val="303030"/>
                </a:solidFill>
                <a:latin typeface="Arial" panose="020B0604020202020204" pitchFamily="34" charset="0"/>
                <a:cs typeface="Arial" panose="020B0604020202020204" pitchFamily="34" charset="0"/>
              </a:rPr>
              <a:t>i</a:t>
            </a:r>
            <a:r>
              <a:rPr sz="1600" b="1" spc="-10" dirty="0">
                <a:solidFill>
                  <a:srgbClr val="303030"/>
                </a:solidFill>
                <a:latin typeface="Arial" panose="020B0604020202020204" pitchFamily="34" charset="0"/>
                <a:cs typeface="Arial" panose="020B0604020202020204" pitchFamily="34" charset="0"/>
              </a:rPr>
              <a:t>s</a:t>
            </a:r>
            <a:r>
              <a:rPr sz="1600" b="1" dirty="0">
                <a:solidFill>
                  <a:srgbClr val="303030"/>
                </a:solidFill>
                <a:latin typeface="Arial" panose="020B0604020202020204" pitchFamily="34" charset="0"/>
                <a:cs typeface="Arial" panose="020B0604020202020204" pitchFamily="34" charset="0"/>
              </a:rPr>
              <a:t>di</a:t>
            </a:r>
            <a:r>
              <a:rPr sz="1600" b="1" spc="-10" dirty="0">
                <a:solidFill>
                  <a:srgbClr val="303030"/>
                </a:solidFill>
                <a:latin typeface="Arial" panose="020B0604020202020204" pitchFamily="34" charset="0"/>
                <a:cs typeface="Arial" panose="020B0604020202020204" pitchFamily="34" charset="0"/>
              </a:rPr>
              <a:t>c</a:t>
            </a:r>
            <a:r>
              <a:rPr sz="1600" b="1" dirty="0">
                <a:solidFill>
                  <a:srgbClr val="303030"/>
                </a:solidFill>
                <a:latin typeface="Arial" panose="020B0604020202020204" pitchFamily="34" charset="0"/>
                <a:cs typeface="Arial" panose="020B0604020202020204" pitchFamily="34" charset="0"/>
              </a:rPr>
              <a:t>tions</a:t>
            </a:r>
            <a:r>
              <a:rPr sz="1600" b="1" spc="-3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e</a:t>
            </a:r>
            <a:r>
              <a:rPr sz="1600" dirty="0">
                <a:solidFill>
                  <a:srgbClr val="303030"/>
                </a:solidFill>
                <a:latin typeface="Arial" panose="020B0604020202020204" pitchFamily="34" charset="0"/>
                <a:cs typeface="Arial" panose="020B0604020202020204" pitchFamily="34" charset="0"/>
              </a:rPr>
              <a:t>p</a:t>
            </a:r>
            <a:r>
              <a:rPr sz="1600" spc="-5" dirty="0">
                <a:solidFill>
                  <a:srgbClr val="303030"/>
                </a:solidFill>
                <a:latin typeface="Arial" panose="020B0604020202020204" pitchFamily="34" charset="0"/>
                <a:cs typeface="Arial" panose="020B0604020202020204" pitchFamily="34" charset="0"/>
              </a:rPr>
              <a:t>r</a:t>
            </a:r>
            <a:r>
              <a:rPr lang="en-US" sz="1600" spc="-5" dirty="0">
                <a:solidFill>
                  <a:srgbClr val="303030"/>
                </a:solidFill>
                <a:latin typeface="Arial" panose="020B0604020202020204" pitchFamily="34" charset="0"/>
                <a:cs typeface="Arial" panose="020B0604020202020204" pitchFamily="34" charset="0"/>
              </a:rPr>
              <a:t>esented </a:t>
            </a:r>
            <a:r>
              <a:rPr lang="en-US" sz="1600" spc="-10" dirty="0">
                <a:solidFill>
                  <a:srgbClr val="303030"/>
                </a:solidFill>
                <a:latin typeface="Arial" panose="020B0604020202020204" pitchFamily="34" charset="0"/>
                <a:cs typeface="Arial" panose="020B0604020202020204" pitchFamily="34" charset="0"/>
              </a:rPr>
              <a:t>(see </a:t>
            </a:r>
            <a:r>
              <a:rPr lang="en-US" sz="1600" spc="-10" dirty="0">
                <a:solidFill>
                  <a:srgbClr val="303030"/>
                </a:solidFill>
                <a:latin typeface="Arial" panose="020B0604020202020204" pitchFamily="34" charset="0"/>
                <a:cs typeface="Arial" panose="020B0604020202020204" pitchFamily="34" charset="0"/>
                <a:hlinkClick r:id="rId3"/>
              </a:rPr>
              <a:t>inter-local agreement</a:t>
            </a:r>
            <a:r>
              <a:rPr lang="en-US" sz="1600" spc="-10" dirty="0">
                <a:solidFill>
                  <a:srgbClr val="303030"/>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p:txBody>
      </p:sp>
      <p:sp>
        <p:nvSpPr>
          <p:cNvPr id="7" name="object 7"/>
          <p:cNvSpPr txBox="1"/>
          <p:nvPr/>
        </p:nvSpPr>
        <p:spPr>
          <a:xfrm>
            <a:off x="3513729" y="4343400"/>
            <a:ext cx="2878542" cy="1231106"/>
          </a:xfrm>
          <a:prstGeom prst="rect">
            <a:avLst/>
          </a:prstGeom>
        </p:spPr>
        <p:txBody>
          <a:bodyPr vert="horz" wrap="square" lIns="0" tIns="0" rIns="0" bIns="0" rtlCol="0">
            <a:spAutoFit/>
          </a:bodyPr>
          <a:lstStyle/>
          <a:p>
            <a:pPr marL="298450" marR="5080" indent="-285750">
              <a:buFont typeface="Wingdings" panose="05000000000000000000" pitchFamily="2" charset="2"/>
              <a:buChar char="Ø"/>
            </a:pPr>
            <a:r>
              <a:rPr lang="en-US" sz="1600" spc="-10" dirty="0">
                <a:latin typeface="Arial" panose="020B0604020202020204" pitchFamily="34" charset="0"/>
                <a:cs typeface="Arial" panose="020B0604020202020204" pitchFamily="34" charset="0"/>
              </a:rPr>
              <a:t>Lewis County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Cent</a:t>
            </a:r>
            <a:r>
              <a:rPr sz="1600" spc="-15" dirty="0">
                <a:latin typeface="Arial" panose="020B0604020202020204" pitchFamily="34" charset="0"/>
                <a:cs typeface="Arial" panose="020B0604020202020204" pitchFamily="34" charset="0"/>
              </a:rPr>
              <a:t>r</a:t>
            </a:r>
            <a:r>
              <a:rPr sz="1600" spc="-10" dirty="0">
                <a:latin typeface="Arial" panose="020B0604020202020204" pitchFamily="34" charset="0"/>
                <a:cs typeface="Arial" panose="020B0604020202020204" pitchFamily="34" charset="0"/>
              </a:rPr>
              <a:t>a</a:t>
            </a:r>
            <a:r>
              <a:rPr sz="1600" dirty="0">
                <a:latin typeface="Arial" panose="020B0604020202020204" pitchFamily="34" charset="0"/>
                <a:cs typeface="Arial" panose="020B0604020202020204" pitchFamily="34" charset="0"/>
              </a:rPr>
              <a:t>li</a:t>
            </a:r>
            <a:r>
              <a:rPr sz="1600" spc="-10" dirty="0">
                <a:latin typeface="Arial" panose="020B0604020202020204" pitchFamily="34" charset="0"/>
                <a:cs typeface="Arial" panose="020B0604020202020204" pitchFamily="34" charset="0"/>
              </a:rPr>
              <a:t>a</a:t>
            </a:r>
            <a:r>
              <a:rPr lang="en-US" sz="1600" spc="-10" dirty="0">
                <a:latin typeface="Arial" panose="020B0604020202020204" pitchFamily="34" charset="0"/>
                <a:cs typeface="Arial" panose="020B0604020202020204" pitchFamily="34" charset="0"/>
              </a:rPr>
              <a:t>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Cheha</a:t>
            </a:r>
            <a:r>
              <a:rPr sz="1600" dirty="0">
                <a:latin typeface="Arial" panose="020B0604020202020204" pitchFamily="34" charset="0"/>
                <a:cs typeface="Arial" panose="020B0604020202020204" pitchFamily="34" charset="0"/>
              </a:rPr>
              <a:t>li</a:t>
            </a:r>
            <a:r>
              <a:rPr sz="1600" spc="-10" dirty="0">
                <a:latin typeface="Arial" panose="020B0604020202020204" pitchFamily="34" charset="0"/>
                <a:cs typeface="Arial" panose="020B0604020202020204" pitchFamily="34" charset="0"/>
              </a:rPr>
              <a:t>s</a:t>
            </a:r>
            <a:r>
              <a:rPr lang="en-US" sz="1600" spc="-10" dirty="0">
                <a:latin typeface="Arial" panose="020B0604020202020204" pitchFamily="34" charset="0"/>
                <a:cs typeface="Arial" panose="020B0604020202020204" pitchFamily="34" charset="0"/>
              </a:rPr>
              <a:t>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Napa</a:t>
            </a:r>
            <a:r>
              <a:rPr sz="1600" spc="-5" dirty="0">
                <a:latin typeface="Arial" panose="020B0604020202020204" pitchFamily="34" charset="0"/>
                <a:cs typeface="Arial" panose="020B0604020202020204" pitchFamily="34" charset="0"/>
              </a:rPr>
              <a:t>v</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ne</a:t>
            </a:r>
            <a:r>
              <a:rPr lang="en-US" sz="1600" spc="-10" dirty="0">
                <a:latin typeface="Arial" panose="020B0604020202020204" pitchFamily="34" charset="0"/>
                <a:cs typeface="Arial" panose="020B0604020202020204" pitchFamily="34" charset="0"/>
              </a:rPr>
              <a:t> (2011)</a:t>
            </a:r>
          </a:p>
          <a:p>
            <a:pPr marL="569913" marR="5080" lvl="1" indent="-230188">
              <a:buClr>
                <a:srgbClr val="FF0000"/>
              </a:buClr>
              <a:buFont typeface="Courier New" panose="02070309020205020404" pitchFamily="49" charset="0"/>
              <a:buChar char="o"/>
            </a:pPr>
            <a:r>
              <a:rPr lang="en-US" sz="1600" spc="-10" dirty="0">
                <a:latin typeface="Arial" panose="020B0604020202020204" pitchFamily="34" charset="0"/>
                <a:cs typeface="Arial" panose="020B0604020202020204" pitchFamily="34" charset="0"/>
              </a:rPr>
              <a:t>T</a:t>
            </a:r>
            <a:r>
              <a:rPr sz="1600" spc="-10" dirty="0">
                <a:latin typeface="Arial" panose="020B0604020202020204" pitchFamily="34" charset="0"/>
                <a:cs typeface="Arial" panose="020B0604020202020204" pitchFamily="34" charset="0"/>
              </a:rPr>
              <a:t>o</a:t>
            </a:r>
            <a:r>
              <a:rPr sz="1600" spc="-30" dirty="0">
                <a:latin typeface="Arial" panose="020B0604020202020204" pitchFamily="34" charset="0"/>
                <a:cs typeface="Arial" panose="020B0604020202020204" pitchFamily="34" charset="0"/>
              </a:rPr>
              <a:t>w</a:t>
            </a:r>
            <a:r>
              <a:rPr sz="1600" spc="-10" dirty="0">
                <a:latin typeface="Arial" panose="020B0604020202020204" pitchFamily="34" charset="0"/>
                <a:cs typeface="Arial" panose="020B0604020202020204" pitchFamily="34" charset="0"/>
              </a:rPr>
              <a:t>n</a:t>
            </a:r>
            <a:r>
              <a:rPr sz="1600" spc="20" dirty="0">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Pe</a:t>
            </a:r>
            <a:r>
              <a:rPr sz="1600" spc="-5"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E</a:t>
            </a:r>
            <a:r>
              <a:rPr sz="1600" dirty="0">
                <a:solidFill>
                  <a:srgbClr val="303030"/>
                </a:solidFill>
                <a:latin typeface="Arial" panose="020B0604020202020204" pitchFamily="34" charset="0"/>
                <a:cs typeface="Arial" panose="020B0604020202020204" pitchFamily="34" charset="0"/>
              </a:rPr>
              <a:t>l</a:t>
            </a:r>
            <a:r>
              <a:rPr sz="1600" spc="-5" dirty="0">
                <a:solidFill>
                  <a:srgbClr val="303030"/>
                </a:solidFill>
                <a:latin typeface="Arial" panose="020B0604020202020204" pitchFamily="34" charset="0"/>
                <a:cs typeface="Arial" panose="020B0604020202020204" pitchFamily="34" charset="0"/>
              </a:rPr>
              <a:t>l</a:t>
            </a:r>
            <a:r>
              <a:rPr lang="en-US" sz="1600" spc="-5"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8" name="object 8"/>
          <p:cNvSpPr/>
          <p:nvPr/>
        </p:nvSpPr>
        <p:spPr>
          <a:xfrm>
            <a:off x="6313714" y="2109771"/>
            <a:ext cx="1990089" cy="1752599"/>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70866" y="6248400"/>
            <a:ext cx="691133" cy="548639"/>
          </a:xfrm>
          <a:prstGeom prst="rect">
            <a:avLst/>
          </a:prstGeom>
          <a:blipFill>
            <a:blip r:embed="rId5" cstate="print"/>
            <a:stretch>
              <a:fillRect/>
            </a:stretch>
          </a:blipFill>
        </p:spPr>
        <p:txBody>
          <a:bodyPr wrap="square" lIns="0" tIns="0" rIns="0" bIns="0" rtlCol="0"/>
          <a:lstStyle/>
          <a:p>
            <a:endParaRPr dirty="0"/>
          </a:p>
        </p:txBody>
      </p:sp>
      <p:sp>
        <p:nvSpPr>
          <p:cNvPr id="12" name="Slide Number Placeholder 12">
            <a:extLst>
              <a:ext uri="{FF2B5EF4-FFF2-40B4-BE49-F238E27FC236}">
                <a16:creationId xmlns:a16="http://schemas.microsoft.com/office/drawing/2014/main" id="{68F22463-CC7D-0B34-E212-5E0BA7E83E3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3</a:t>
            </a:fld>
            <a:r>
              <a:rPr lang="en-US" spc="-5" dirty="0"/>
              <a:t> of 14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sz="3200" b="1" dirty="0">
                <a:solidFill>
                  <a:srgbClr val="00B050"/>
                </a:solidFill>
                <a:latin typeface="Arial Narrow"/>
                <a:cs typeface="Arial Narrow"/>
              </a:rPr>
              <a:t>Local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(#1)</a:t>
            </a:r>
            <a:endParaRPr sz="3200" dirty="0">
              <a:solidFill>
                <a:srgbClr val="00B050"/>
              </a:solidFill>
              <a:latin typeface="Arial Narrow"/>
              <a:cs typeface="Arial Narrow"/>
            </a:endParaRPr>
          </a:p>
        </p:txBody>
      </p:sp>
      <p:sp>
        <p:nvSpPr>
          <p:cNvPr id="18" name="Slide Number Placeholder 12">
            <a:extLst>
              <a:ext uri="{FF2B5EF4-FFF2-40B4-BE49-F238E27FC236}">
                <a16:creationId xmlns:a16="http://schemas.microsoft.com/office/drawing/2014/main" id="{3FF8CA54-251F-3E8D-867B-D5B304BBC613}"/>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4</a:t>
            </a:fld>
            <a:r>
              <a:rPr lang="en-US" spc="-5" dirty="0"/>
              <a:t> of 14</a:t>
            </a:r>
          </a:p>
        </p:txBody>
      </p:sp>
      <p:sp>
        <p:nvSpPr>
          <p:cNvPr id="13" name="Text Placeholder 6">
            <a:extLst>
              <a:ext uri="{FF2B5EF4-FFF2-40B4-BE49-F238E27FC236}">
                <a16:creationId xmlns:a16="http://schemas.microsoft.com/office/drawing/2014/main" id="{0BA2F1FB-E7BD-68E5-BDB4-0A03DCFE7C61}"/>
              </a:ext>
            </a:extLst>
          </p:cNvPr>
          <p:cNvSpPr>
            <a:spLocks noGrp="1"/>
          </p:cNvSpPr>
          <p:nvPr>
            <p:ph type="body" idx="1"/>
          </p:nvPr>
        </p:nvSpPr>
        <p:spPr>
          <a:xfrm>
            <a:off x="152400" y="1853566"/>
            <a:ext cx="6705600" cy="4678204"/>
          </a:xfrm>
        </p:spPr>
        <p:txBody>
          <a:bodyPr/>
          <a:lstStyle/>
          <a:p>
            <a:pPr marL="342900" marR="0" lvl="0" indent="-342900">
              <a:spcBef>
                <a:spcPts val="0"/>
              </a:spcBef>
              <a:spcAft>
                <a:spcPts val="0"/>
              </a:spcAft>
              <a:buFont typeface="+mj-lt"/>
              <a:buAutoNum type="arabicPeriod"/>
            </a:pPr>
            <a:r>
              <a:rPr lang="en-US" sz="1600" dirty="0">
                <a:effectLst/>
                <a:latin typeface="Arial" panose="020B0604020202020204" pitchFamily="34" charset="0"/>
                <a:ea typeface="Calibri" panose="020F0502020204030204" pitchFamily="34" charset="0"/>
                <a:cs typeface="Arial" panose="020B0604020202020204" pitchFamily="34" charset="0"/>
              </a:rPr>
              <a:t>Reduce flood damage.</a:t>
            </a:r>
          </a:p>
          <a:p>
            <a:pPr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spcBef>
                <a:spcPts val="0"/>
              </a:spcBef>
              <a:spcAft>
                <a:spcPts val="0"/>
              </a:spcAft>
              <a:buFont typeface="+mj-lt"/>
              <a:buAutoNum type="arabicPeriod" startAt="2"/>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Protect people, property, infrastructure.</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R="0">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startAt="3"/>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Improve readiness, response, resiliency.</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Drinking Water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(Boistfort, Bucoda).</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Wastewater</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(Montesano, Pe Ell).</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Emergency Response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(Grays Harbor County, Chehalis-Centralia Airport).</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Regional Economic Infrastructure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(Montesano, Port of Chehalis, Port of Grays Harbor).</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Community Protection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(Aberdeen, Adna, Bucoda, Centralia, Chehalis, Chehalis Tribe, Hoquiam, Oakville).</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Flood Warning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(Basin-wide).</a:t>
            </a:r>
            <a:endParaRPr lang="en-US" dirty="0"/>
          </a:p>
        </p:txBody>
      </p:sp>
      <p:sp>
        <p:nvSpPr>
          <p:cNvPr id="19" name="TextBox 18">
            <a:extLst>
              <a:ext uri="{FF2B5EF4-FFF2-40B4-BE49-F238E27FC236}">
                <a16:creationId xmlns:a16="http://schemas.microsoft.com/office/drawing/2014/main" id="{2BC81068-6050-3ABB-86C1-D00E24337F3B}"/>
              </a:ext>
            </a:extLst>
          </p:cNvPr>
          <p:cNvSpPr txBox="1"/>
          <p:nvPr/>
        </p:nvSpPr>
        <p:spPr>
          <a:xfrm>
            <a:off x="6939534" y="2438400"/>
            <a:ext cx="2133600" cy="2308324"/>
          </a:xfrm>
          <a:prstGeom prst="rect">
            <a:avLst/>
          </a:prstGeom>
          <a:solidFill>
            <a:schemeClr val="accent3">
              <a:lumMod val="20000"/>
              <a:lumOff val="80000"/>
            </a:schemeClr>
          </a:solidFill>
          <a:ln>
            <a:solidFill>
              <a:srgbClr val="FF0000"/>
            </a:solidFill>
          </a:ln>
        </p:spPr>
        <p:txBody>
          <a:bodyPr wrap="square" rtlCol="0">
            <a:spAutoFit/>
          </a:bodyPr>
          <a:lstStyle/>
          <a:p>
            <a:r>
              <a:rPr lang="en-US" dirty="0"/>
              <a:t>State Capital Budget:</a:t>
            </a:r>
          </a:p>
          <a:p>
            <a:r>
              <a:rPr lang="en-US" dirty="0"/>
              <a:t>2012-13 -- $  5.0M</a:t>
            </a:r>
          </a:p>
          <a:p>
            <a:r>
              <a:rPr lang="en-US" dirty="0"/>
              <a:t>2013-15 -- $10.7M</a:t>
            </a:r>
          </a:p>
          <a:p>
            <a:r>
              <a:rPr lang="en-US" dirty="0"/>
              <a:t>2015-17 -- $15.7M</a:t>
            </a:r>
          </a:p>
          <a:p>
            <a:r>
              <a:rPr lang="en-US" dirty="0"/>
              <a:t>2017-19 -- $  9.6M</a:t>
            </a:r>
          </a:p>
          <a:p>
            <a:r>
              <a:rPr lang="en-US" dirty="0"/>
              <a:t>2019-21 -- $  6.3M</a:t>
            </a:r>
          </a:p>
          <a:p>
            <a:r>
              <a:rPr lang="en-US" dirty="0"/>
              <a:t>2021-23 -- </a:t>
            </a:r>
            <a:r>
              <a:rPr lang="en-US" u="dbl" dirty="0"/>
              <a:t>$  4.1M</a:t>
            </a:r>
            <a:endParaRPr lang="en-US" dirty="0"/>
          </a:p>
          <a:p>
            <a:r>
              <a:rPr lang="en-US" dirty="0"/>
              <a:t>                   </a:t>
            </a:r>
            <a:r>
              <a:rPr lang="en-US" b="1" dirty="0">
                <a:highlight>
                  <a:srgbClr val="FFFF00"/>
                </a:highlight>
              </a:rPr>
              <a:t>$51.4M</a:t>
            </a:r>
          </a:p>
        </p:txBody>
      </p:sp>
    </p:spTree>
    <p:extLst>
      <p:ext uri="{BB962C8B-B14F-4D97-AF65-F5344CB8AC3E}">
        <p14:creationId xmlns:p14="http://schemas.microsoft.com/office/powerpoint/2010/main" val="3203655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09B035-79CB-95B5-55A3-4CC10EDDCD6B}"/>
              </a:ext>
            </a:extLst>
          </p:cNvPr>
          <p:cNvPicPr>
            <a:picLocks noChangeAspect="1"/>
          </p:cNvPicPr>
          <p:nvPr/>
        </p:nvPicPr>
        <p:blipFill>
          <a:blip r:embed="rId3"/>
          <a:stretch>
            <a:fillRect/>
          </a:stretch>
        </p:blipFill>
        <p:spPr>
          <a:xfrm>
            <a:off x="1066799" y="1600200"/>
            <a:ext cx="7750401" cy="4953000"/>
          </a:xfrm>
          <a:prstGeom prst="rect">
            <a:avLst/>
          </a:prstGeom>
          <a:ln>
            <a:solidFill>
              <a:schemeClr val="tx1"/>
            </a:solidFill>
          </a:ln>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(Completed 2012-23)</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92F3D9AF-7E06-F276-ABD8-A140279F5DF3}"/>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5</a:t>
            </a:fld>
            <a:r>
              <a:rPr lang="en-US" spc="-5" dirty="0"/>
              <a:t> of 14</a:t>
            </a:r>
          </a:p>
        </p:txBody>
      </p:sp>
      <p:sp>
        <p:nvSpPr>
          <p:cNvPr id="12" name="TextBox 11">
            <a:extLst>
              <a:ext uri="{FF2B5EF4-FFF2-40B4-BE49-F238E27FC236}">
                <a16:creationId xmlns:a16="http://schemas.microsoft.com/office/drawing/2014/main" id="{7904E05F-A59B-3F3A-B0F4-C2B94562BC74}"/>
              </a:ext>
            </a:extLst>
          </p:cNvPr>
          <p:cNvSpPr txBox="1"/>
          <p:nvPr/>
        </p:nvSpPr>
        <p:spPr>
          <a:xfrm>
            <a:off x="761999" y="4800600"/>
            <a:ext cx="4724401" cy="1815882"/>
          </a:xfrm>
          <a:prstGeom prst="rect">
            <a:avLst/>
          </a:prstGeom>
          <a:solidFill>
            <a:schemeClr val="accent1">
              <a:lumMod val="20000"/>
              <a:lumOff val="80000"/>
            </a:schemeClr>
          </a:solidFill>
          <a:ln>
            <a:solidFill>
              <a:srgbClr val="FF0000"/>
            </a:solidFill>
          </a:ln>
        </p:spPr>
        <p:txBody>
          <a:bodyPr wrap="square">
            <a:spAutoFit/>
          </a:bodyPr>
          <a:lstStyle/>
          <a:p>
            <a:r>
              <a:rPr lang="en-US" sz="1600" b="1" dirty="0"/>
              <a:t>Cost:</a:t>
            </a:r>
            <a:r>
              <a:rPr lang="en-US" sz="1600" dirty="0"/>
              <a:t>  $694,152 (average)</a:t>
            </a:r>
          </a:p>
          <a:p>
            <a:r>
              <a:rPr lang="en-US" sz="1600" dirty="0"/>
              <a:t> </a:t>
            </a:r>
          </a:p>
          <a:p>
            <a:r>
              <a:rPr lang="en-US" sz="1600" b="1" dirty="0"/>
              <a:t>Timeframe:</a:t>
            </a:r>
            <a:r>
              <a:rPr lang="en-US" sz="1600" dirty="0"/>
              <a:t>  647 days (average)</a:t>
            </a:r>
          </a:p>
          <a:p>
            <a:r>
              <a:rPr lang="en-US" sz="1600" dirty="0"/>
              <a:t> </a:t>
            </a:r>
          </a:p>
          <a:p>
            <a:r>
              <a:rPr lang="en-US" sz="1600" b="1" dirty="0"/>
              <a:t>Sequence:</a:t>
            </a:r>
          </a:p>
          <a:p>
            <a:pPr marL="285750" indent="-285750">
              <a:buFont typeface="Arial" panose="020B0604020202020204" pitchFamily="34" charset="0"/>
              <a:buChar char="•"/>
            </a:pPr>
            <a:r>
              <a:rPr lang="en-US" sz="1600" dirty="0"/>
              <a:t>1</a:t>
            </a:r>
            <a:r>
              <a:rPr lang="en-US" sz="1600" baseline="30000" dirty="0"/>
              <a:t>st</a:t>
            </a:r>
            <a:r>
              <a:rPr lang="en-US" sz="1600" dirty="0"/>
              <a:t> = “Plan/Study/Design” project (24 completed)</a:t>
            </a:r>
          </a:p>
          <a:p>
            <a:pPr marL="285750" indent="-285750">
              <a:buFont typeface="Arial" panose="020B0604020202020204" pitchFamily="34" charset="0"/>
              <a:buChar char="•"/>
            </a:pPr>
            <a:r>
              <a:rPr lang="en-US" sz="1600" dirty="0"/>
              <a:t>2</a:t>
            </a:r>
            <a:r>
              <a:rPr lang="en-US" sz="1600" baseline="30000" dirty="0"/>
              <a:t>nd</a:t>
            </a:r>
            <a:r>
              <a:rPr lang="en-US" sz="1600" dirty="0"/>
              <a:t> = “Construction” project (27 completed)</a:t>
            </a:r>
          </a:p>
        </p:txBody>
      </p:sp>
    </p:spTree>
    <p:extLst>
      <p:ext uri="{BB962C8B-B14F-4D97-AF65-F5344CB8AC3E}">
        <p14:creationId xmlns:p14="http://schemas.microsoft.com/office/powerpoint/2010/main" val="3785875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9428940-97DC-27D3-4A86-A47C12EAA3D1}"/>
              </a:ext>
            </a:extLst>
          </p:cNvPr>
          <p:cNvPicPr>
            <a:picLocks noChangeAspect="1"/>
          </p:cNvPicPr>
          <p:nvPr/>
        </p:nvPicPr>
        <p:blipFill rotWithShape="1">
          <a:blip r:embed="rId3"/>
          <a:srcRect l="929" t="11662"/>
          <a:stretch/>
        </p:blipFill>
        <p:spPr>
          <a:xfrm>
            <a:off x="1186073" y="3962400"/>
            <a:ext cx="5324054" cy="1600200"/>
          </a:xfrm>
          <a:prstGeom prst="rect">
            <a:avLst/>
          </a:prstGeom>
          <a:ln>
            <a:solidFill>
              <a:srgbClr val="FF0000"/>
            </a:solidFill>
          </a:ln>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(Hoquiam)</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6</a:t>
            </a:fld>
            <a:r>
              <a:rPr lang="en-US" spc="-5" dirty="0"/>
              <a:t> of 14</a:t>
            </a:r>
          </a:p>
        </p:txBody>
      </p:sp>
      <p:pic>
        <p:nvPicPr>
          <p:cNvPr id="12" name="Picture 11" descr="1234">
            <a:extLst>
              <a:ext uri="{FF2B5EF4-FFF2-40B4-BE49-F238E27FC236}">
                <a16:creationId xmlns:a16="http://schemas.microsoft.com/office/drawing/2014/main" id="{9D1DF912-ECB1-201C-3CA3-97F29A68144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328" y="1887896"/>
            <a:ext cx="2386272" cy="1583944"/>
          </a:xfrm>
          <a:prstGeom prst="rect">
            <a:avLst/>
          </a:prstGeom>
          <a:noFill/>
          <a:ln>
            <a:solidFill>
              <a:srgbClr val="FF0000"/>
            </a:solidFill>
          </a:ln>
        </p:spPr>
      </p:pic>
      <p:graphicFrame>
        <p:nvGraphicFramePr>
          <p:cNvPr id="6" name="Table 5">
            <a:extLst>
              <a:ext uri="{FF2B5EF4-FFF2-40B4-BE49-F238E27FC236}">
                <a16:creationId xmlns:a16="http://schemas.microsoft.com/office/drawing/2014/main" id="{D04CAA77-4C92-3677-7F64-14A6E3D65B4D}"/>
              </a:ext>
            </a:extLst>
          </p:cNvPr>
          <p:cNvGraphicFramePr>
            <a:graphicFrameLocks noGrp="1"/>
          </p:cNvGraphicFramePr>
          <p:nvPr>
            <p:extLst>
              <p:ext uri="{D42A27DB-BD31-4B8C-83A1-F6EECF244321}">
                <p14:modId xmlns:p14="http://schemas.microsoft.com/office/powerpoint/2010/main" val="1599445709"/>
              </p:ext>
            </p:extLst>
          </p:nvPr>
        </p:nvGraphicFramePr>
        <p:xfrm>
          <a:off x="2971800" y="1887895"/>
          <a:ext cx="5791201" cy="1583944"/>
        </p:xfrm>
        <a:graphic>
          <a:graphicData uri="http://schemas.openxmlformats.org/drawingml/2006/table">
            <a:tbl>
              <a:tblPr bandRow="1">
                <a:tableStyleId>{5C22544A-7EE6-4342-B048-85BDC9FD1C3A}</a:tableStyleId>
              </a:tblPr>
              <a:tblGrid>
                <a:gridCol w="2819401">
                  <a:extLst>
                    <a:ext uri="{9D8B030D-6E8A-4147-A177-3AD203B41FA5}">
                      <a16:colId xmlns:a16="http://schemas.microsoft.com/office/drawing/2014/main" val="2373697145"/>
                    </a:ext>
                  </a:extLst>
                </a:gridCol>
                <a:gridCol w="2971800">
                  <a:extLst>
                    <a:ext uri="{9D8B030D-6E8A-4147-A177-3AD203B41FA5}">
                      <a16:colId xmlns:a16="http://schemas.microsoft.com/office/drawing/2014/main" val="3875980458"/>
                    </a:ext>
                  </a:extLst>
                </a:gridCol>
              </a:tblGrid>
              <a:tr h="0">
                <a:tc gridSpan="2">
                  <a:txBody>
                    <a:bodyPr/>
                    <a:lstStyle/>
                    <a:p>
                      <a:pPr marL="0" marR="0" algn="ctr">
                        <a:lnSpc>
                          <a:spcPct val="115000"/>
                        </a:lnSpc>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Raymer Street Pump Station</a:t>
                      </a:r>
                    </a:p>
                  </a:txBody>
                  <a:tcPr marL="68580" marR="68580" marT="0" marB="0"/>
                </a:tc>
                <a:tc hMerge="1">
                  <a:txBody>
                    <a:bodyPr/>
                    <a:lstStyle/>
                    <a:p>
                      <a:pPr marL="0" marR="0">
                        <a:lnSpc>
                          <a:spcPct val="115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921884"/>
                  </a:ext>
                </a:extLst>
              </a:tr>
              <a:tr h="0">
                <a:tc>
                  <a:txBody>
                    <a:bodyPr/>
                    <a:lstStyle/>
                    <a:p>
                      <a:pPr marL="0" marR="0">
                        <a:lnSpc>
                          <a:spcPct val="115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Funding</a:t>
                      </a:r>
                    </a:p>
                  </a:txBody>
                  <a:tcPr marL="68580" marR="68580" marT="0" marB="0"/>
                </a:tc>
                <a:tc>
                  <a:txBody>
                    <a:bodyPr/>
                    <a:lstStyle/>
                    <a:p>
                      <a:pPr marL="0" marR="0">
                        <a:lnSpc>
                          <a:spcPct val="115000"/>
                        </a:lnSpc>
                        <a:spcBef>
                          <a:spcPts val="0"/>
                        </a:spcBef>
                        <a:spcAft>
                          <a:spcPts val="0"/>
                        </a:spcAft>
                      </a:pPr>
                      <a:r>
                        <a:rPr lang="en-US" sz="1200" dirty="0">
                          <a:effectLst/>
                          <a:latin typeface="+mn-lt"/>
                        </a:rPr>
                        <a:t>$1,300,000</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79085801"/>
                  </a:ext>
                </a:extLst>
              </a:tr>
              <a:tr h="0">
                <a:tc>
                  <a:txBody>
                    <a:bodyPr/>
                    <a:lstStyle/>
                    <a:p>
                      <a:pPr marL="0" marR="0">
                        <a:lnSpc>
                          <a:spcPct val="115000"/>
                        </a:lnSpc>
                        <a:spcBef>
                          <a:spcPts val="0"/>
                        </a:spcBef>
                        <a:spcAft>
                          <a:spcPts val="0"/>
                        </a:spcAft>
                      </a:pPr>
                      <a:r>
                        <a:rPr lang="en-US" sz="1200" dirty="0">
                          <a:effectLst/>
                          <a:latin typeface="+mn-lt"/>
                        </a:rPr>
                        <a:t>Start</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dirty="0">
                          <a:effectLst/>
                          <a:latin typeface="+mn-lt"/>
                        </a:rPr>
                        <a:t>10/26/2016</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3199091"/>
                  </a:ext>
                </a:extLst>
              </a:tr>
              <a:tr h="0">
                <a:tc>
                  <a:txBody>
                    <a:bodyPr/>
                    <a:lstStyle/>
                    <a:p>
                      <a:pPr marL="0" marR="0">
                        <a:lnSpc>
                          <a:spcPct val="115000"/>
                        </a:lnSpc>
                        <a:spcBef>
                          <a:spcPts val="0"/>
                        </a:spcBef>
                        <a:spcAft>
                          <a:spcPts val="0"/>
                        </a:spcAft>
                      </a:pPr>
                      <a:r>
                        <a:rPr lang="en-US" sz="1200" dirty="0">
                          <a:effectLst/>
                          <a:latin typeface="+mn-lt"/>
                        </a:rPr>
                        <a:t>End</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dirty="0">
                          <a:effectLst/>
                          <a:latin typeface="+mn-lt"/>
                        </a:rPr>
                        <a:t>4/24/2018</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55923836"/>
                  </a:ext>
                </a:extLst>
              </a:tr>
              <a:tr h="0">
                <a:tc>
                  <a:txBody>
                    <a:bodyPr/>
                    <a:lstStyle/>
                    <a:p>
                      <a:pPr marL="0" marR="0">
                        <a:lnSpc>
                          <a:spcPct val="115000"/>
                        </a:lnSpc>
                        <a:spcBef>
                          <a:spcPts val="0"/>
                        </a:spcBef>
                        <a:spcAft>
                          <a:spcPts val="0"/>
                        </a:spcAft>
                      </a:pPr>
                      <a:r>
                        <a:rPr lang="en-US" sz="1200" dirty="0">
                          <a:effectLst/>
                          <a:latin typeface="+mn-lt"/>
                        </a:rPr>
                        <a:t>Days to Complete</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dirty="0">
                          <a:effectLst/>
                          <a:latin typeface="+mn-lt"/>
                        </a:rPr>
                        <a:t>544 (1 year, 6 months)</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17032779"/>
                  </a:ext>
                </a:extLst>
              </a:tr>
              <a:tr h="0">
                <a:tc>
                  <a:txBody>
                    <a:bodyPr/>
                    <a:lstStyle/>
                    <a:p>
                      <a:pPr marL="0" marR="0">
                        <a:lnSpc>
                          <a:spcPct val="115000"/>
                        </a:lnSpc>
                        <a:spcBef>
                          <a:spcPts val="0"/>
                        </a:spcBef>
                        <a:spcAft>
                          <a:spcPts val="0"/>
                        </a:spcAft>
                      </a:pPr>
                      <a:r>
                        <a:rPr lang="en-US" sz="1200" dirty="0">
                          <a:effectLst/>
                          <a:latin typeface="+mn-lt"/>
                        </a:rPr>
                        <a:t>Value Protected / ROI</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dirty="0">
                          <a:effectLst/>
                          <a:latin typeface="+mn-lt"/>
                        </a:rPr>
                        <a:t>$14,119,806 / 11 to 1</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55290519"/>
                  </a:ext>
                </a:extLst>
              </a:tr>
              <a:tr h="70644">
                <a:tc>
                  <a:txBody>
                    <a:bodyPr/>
                    <a:lstStyle/>
                    <a:p>
                      <a:pPr marL="0" marR="0">
                        <a:lnSpc>
                          <a:spcPct val="115000"/>
                        </a:lnSpc>
                        <a:spcBef>
                          <a:spcPts val="0"/>
                        </a:spcBef>
                        <a:spcAft>
                          <a:spcPts val="0"/>
                        </a:spcAft>
                      </a:pPr>
                      <a:r>
                        <a:rPr lang="en-US" sz="1200" dirty="0">
                          <a:effectLst/>
                          <a:latin typeface="+mn-lt"/>
                        </a:rPr>
                        <a:t>Future Damage Avoided (Per Event) / ROI</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dirty="0">
                          <a:effectLst/>
                          <a:latin typeface="+mn-lt"/>
                        </a:rPr>
                        <a:t>$2,642,691 / 2 to 1</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6710652"/>
                  </a:ext>
                </a:extLst>
              </a:tr>
              <a:tr h="0">
                <a:tc>
                  <a:txBody>
                    <a:bodyPr/>
                    <a:lstStyle/>
                    <a:p>
                      <a:pPr marL="0" marR="0">
                        <a:lnSpc>
                          <a:spcPct val="115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2022 Flood Event</a:t>
                      </a:r>
                    </a:p>
                  </a:txBody>
                  <a:tcPr marL="68580" marR="68580" marT="0" marB="0"/>
                </a:tc>
                <a:tc>
                  <a:txBody>
                    <a:bodyPr/>
                    <a:lstStyle/>
                    <a:p>
                      <a:pPr marL="0" marR="0">
                        <a:lnSpc>
                          <a:spcPct val="115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Pumped continuously (30 hrs., 51M gals.)</a:t>
                      </a:r>
                    </a:p>
                  </a:txBody>
                  <a:tcPr marL="68580" marR="68580" marT="0" marB="0"/>
                </a:tc>
                <a:extLst>
                  <a:ext uri="{0D108BD9-81ED-4DB2-BD59-A6C34878D82A}">
                    <a16:rowId xmlns:a16="http://schemas.microsoft.com/office/drawing/2014/main" val="1906155984"/>
                  </a:ext>
                </a:extLst>
              </a:tr>
            </a:tbl>
          </a:graphicData>
        </a:graphic>
      </p:graphicFrame>
      <p:pic>
        <p:nvPicPr>
          <p:cNvPr id="17" name="Picture 16" descr="A house with trees in the background&#10;&#10;Description automatically generated">
            <a:extLst>
              <a:ext uri="{FF2B5EF4-FFF2-40B4-BE49-F238E27FC236}">
                <a16:creationId xmlns:a16="http://schemas.microsoft.com/office/drawing/2014/main" id="{72A7E5A3-B84F-C46D-B3C7-7C1C3E6749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49" y="3962400"/>
            <a:ext cx="1074051" cy="1600200"/>
          </a:xfrm>
          <a:prstGeom prst="rect">
            <a:avLst/>
          </a:prstGeom>
          <a:ln>
            <a:solidFill>
              <a:schemeClr val="tx1"/>
            </a:solidFill>
          </a:ln>
        </p:spPr>
      </p:pic>
      <p:pic>
        <p:nvPicPr>
          <p:cNvPr id="18" name="Picture 17">
            <a:extLst>
              <a:ext uri="{FF2B5EF4-FFF2-40B4-BE49-F238E27FC236}">
                <a16:creationId xmlns:a16="http://schemas.microsoft.com/office/drawing/2014/main" id="{E6F58788-2A7A-3C7B-33BB-66D815AFF00F}"/>
              </a:ext>
            </a:extLst>
          </p:cNvPr>
          <p:cNvPicPr>
            <a:picLocks noChangeAspect="1"/>
          </p:cNvPicPr>
          <p:nvPr/>
        </p:nvPicPr>
        <p:blipFill>
          <a:blip r:embed="rId7"/>
          <a:stretch>
            <a:fillRect/>
          </a:stretch>
        </p:blipFill>
        <p:spPr>
          <a:xfrm>
            <a:off x="6553200" y="3962400"/>
            <a:ext cx="2549649" cy="1600200"/>
          </a:xfrm>
          <a:prstGeom prst="rect">
            <a:avLst/>
          </a:prstGeom>
          <a:ln>
            <a:solidFill>
              <a:schemeClr val="tx1"/>
            </a:solidFill>
          </a:ln>
        </p:spPr>
      </p:pic>
      <p:cxnSp>
        <p:nvCxnSpPr>
          <p:cNvPr id="22" name="Straight Connector 21">
            <a:extLst>
              <a:ext uri="{FF2B5EF4-FFF2-40B4-BE49-F238E27FC236}">
                <a16:creationId xmlns:a16="http://schemas.microsoft.com/office/drawing/2014/main" id="{D214FB7A-9742-DE10-9D9F-DFA1D7786B92}"/>
              </a:ext>
            </a:extLst>
          </p:cNvPr>
          <p:cNvCxnSpPr>
            <a:cxnSpLocks/>
          </p:cNvCxnSpPr>
          <p:nvPr/>
        </p:nvCxnSpPr>
        <p:spPr>
          <a:xfrm>
            <a:off x="228600" y="3733800"/>
            <a:ext cx="8686800" cy="0"/>
          </a:xfrm>
          <a:prstGeom prst="line">
            <a:avLst/>
          </a:prstGeom>
          <a:ln w="28575">
            <a:prstDash val="dash"/>
          </a:ln>
        </p:spPr>
        <p:style>
          <a:lnRef idx="1">
            <a:schemeClr val="accent5"/>
          </a:lnRef>
          <a:fillRef idx="0">
            <a:schemeClr val="accent5"/>
          </a:fillRef>
          <a:effectRef idx="0">
            <a:schemeClr val="accent5"/>
          </a:effectRef>
          <a:fontRef idx="minor">
            <a:schemeClr val="tx1"/>
          </a:fontRef>
        </p:style>
      </p:cxnSp>
      <p:sp>
        <p:nvSpPr>
          <p:cNvPr id="24" name="TextBox 23">
            <a:extLst>
              <a:ext uri="{FF2B5EF4-FFF2-40B4-BE49-F238E27FC236}">
                <a16:creationId xmlns:a16="http://schemas.microsoft.com/office/drawing/2014/main" id="{2D2FD341-C2D9-B45C-AF61-68C7107F1493}"/>
              </a:ext>
            </a:extLst>
          </p:cNvPr>
          <p:cNvSpPr txBox="1"/>
          <p:nvPr/>
        </p:nvSpPr>
        <p:spPr>
          <a:xfrm>
            <a:off x="68950" y="5562600"/>
            <a:ext cx="1074050" cy="504625"/>
          </a:xfrm>
          <a:prstGeom prst="rect">
            <a:avLst/>
          </a:prstGeom>
          <a:noFill/>
        </p:spPr>
        <p:txBody>
          <a:bodyPr wrap="square">
            <a:spAutoFit/>
          </a:bodyPr>
          <a:lstStyle/>
          <a:p>
            <a:pPr marL="0" marR="0" algn="ctr">
              <a:lnSpc>
                <a:spcPct val="115000"/>
              </a:lnSpc>
              <a:spcBef>
                <a:spcPts val="0"/>
              </a:spcBef>
              <a:spcAft>
                <a:spcPts val="0"/>
              </a:spcAft>
            </a:pPr>
            <a:r>
              <a:rPr lang="en-US" sz="1200" b="1" dirty="0">
                <a:ea typeface="Calibri" panose="020F0502020204030204" pitchFamily="34" charset="0"/>
                <a:cs typeface="Times New Roman" panose="02020603050405020304" pitchFamily="18" charset="0"/>
              </a:rPr>
              <a:t>10</a:t>
            </a:r>
            <a:r>
              <a:rPr lang="en-US" sz="1200" b="1" baseline="30000" dirty="0">
                <a:ea typeface="Calibri" panose="020F0502020204030204" pitchFamily="34" charset="0"/>
                <a:cs typeface="Times New Roman" panose="02020603050405020304" pitchFamily="18" charset="0"/>
              </a:rPr>
              <a:t>th</a:t>
            </a:r>
            <a:r>
              <a:rPr lang="en-US" sz="1200" b="1" dirty="0">
                <a:ea typeface="Calibri" panose="020F0502020204030204" pitchFamily="34" charset="0"/>
                <a:cs typeface="Times New Roman" panose="02020603050405020304" pitchFamily="18" charset="0"/>
              </a:rPr>
              <a:t> St. Pump Station</a:t>
            </a:r>
            <a:endParaRPr lang="en-US" sz="1200" b="1" dirty="0">
              <a:effectLst/>
              <a:latin typeface="+mn-lt"/>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3C644E31-E3CC-2BA4-5B4B-E9ED46944B32}"/>
              </a:ext>
            </a:extLst>
          </p:cNvPr>
          <p:cNvSpPr txBox="1"/>
          <p:nvPr/>
        </p:nvSpPr>
        <p:spPr>
          <a:xfrm>
            <a:off x="6553199" y="5562600"/>
            <a:ext cx="2549649" cy="292259"/>
          </a:xfrm>
          <a:prstGeom prst="rect">
            <a:avLst/>
          </a:prstGeom>
          <a:noFill/>
        </p:spPr>
        <p:txBody>
          <a:bodyPr wrap="square">
            <a:spAutoFit/>
          </a:bodyPr>
          <a:lstStyle/>
          <a:p>
            <a:pPr marL="0" marR="0" algn="ctr">
              <a:lnSpc>
                <a:spcPct val="115000"/>
              </a:lnSpc>
              <a:spcBef>
                <a:spcPts val="0"/>
              </a:spcBef>
              <a:spcAft>
                <a:spcPts val="0"/>
              </a:spcAft>
            </a:pPr>
            <a:r>
              <a:rPr lang="en-US" sz="1200" b="1" dirty="0">
                <a:ea typeface="Calibri" panose="020F0502020204030204" pitchFamily="34" charset="0"/>
                <a:cs typeface="Times New Roman" panose="02020603050405020304" pitchFamily="18" charset="0"/>
              </a:rPr>
              <a:t>Queen Ave. Pump Station</a:t>
            </a:r>
            <a:endParaRPr lang="en-US" sz="1200" b="1" dirty="0">
              <a:effectLst/>
              <a:latin typeface="+mn-lt"/>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25F92079-8B51-8301-751D-4732987D194E}"/>
              </a:ext>
            </a:extLst>
          </p:cNvPr>
          <p:cNvSpPr txBox="1"/>
          <p:nvPr/>
        </p:nvSpPr>
        <p:spPr>
          <a:xfrm>
            <a:off x="1186073" y="5562600"/>
            <a:ext cx="5324054" cy="292259"/>
          </a:xfrm>
          <a:prstGeom prst="rect">
            <a:avLst/>
          </a:prstGeom>
          <a:noFill/>
        </p:spPr>
        <p:txBody>
          <a:bodyPr wrap="square">
            <a:spAutoFit/>
          </a:bodyPr>
          <a:lstStyle/>
          <a:p>
            <a:pPr marL="0" marR="0" algn="ctr">
              <a:lnSpc>
                <a:spcPct val="115000"/>
              </a:lnSpc>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North Shore Levee with West Segment</a:t>
            </a:r>
          </a:p>
        </p:txBody>
      </p:sp>
    </p:spTree>
    <p:extLst>
      <p:ext uri="{BB962C8B-B14F-4D97-AF65-F5344CB8AC3E}">
        <p14:creationId xmlns:p14="http://schemas.microsoft.com/office/powerpoint/2010/main" val="3920141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962398" y="5867400"/>
            <a:ext cx="3962402" cy="492443"/>
          </a:xfrm>
          <a:prstGeom prst="rect">
            <a:avLst/>
          </a:prstGeom>
          <a:solidFill>
            <a:schemeClr val="accent1">
              <a:lumMod val="20000"/>
              <a:lumOff val="80000"/>
            </a:schemeClr>
          </a:solidFill>
          <a:ln>
            <a:solidFill>
              <a:srgbClr val="FF0000"/>
            </a:solidFill>
          </a:ln>
        </p:spPr>
        <p:txBody>
          <a:bodyPr vert="horz" wrap="square" lIns="0" tIns="0" rIns="0" bIns="0" rtlCol="0">
            <a:spAutoFit/>
          </a:bodyPr>
          <a:lstStyle/>
          <a:p>
            <a:pPr marL="298450" indent="-28575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a:cs typeface="Arial"/>
              </a:rPr>
              <a:t>Developed</a:t>
            </a:r>
            <a:r>
              <a:rPr lang="en-US" sz="1600" dirty="0">
                <a:solidFill>
                  <a:srgbClr val="303030"/>
                </a:solidFill>
                <a:latin typeface="Arial"/>
                <a:cs typeface="Arial"/>
              </a:rPr>
              <a:t> with State Capital Budget $.</a:t>
            </a:r>
          </a:p>
          <a:p>
            <a:pPr marL="298450" indent="-28575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a:cs typeface="Arial"/>
              </a:rPr>
              <a:t>Maintain</a:t>
            </a:r>
            <a:r>
              <a:rPr lang="en-US" sz="1600" b="1" spc="-5" dirty="0">
                <a:solidFill>
                  <a:srgbClr val="303030"/>
                </a:solidFill>
                <a:latin typeface="Arial"/>
                <a:cs typeface="Arial"/>
              </a:rPr>
              <a:t>ed</a:t>
            </a:r>
            <a:r>
              <a:rPr lang="en-US" sz="1600" spc="-5" dirty="0">
                <a:solidFill>
                  <a:srgbClr val="303030"/>
                </a:solidFill>
                <a:latin typeface="Arial"/>
                <a:cs typeface="Arial"/>
              </a:rPr>
              <a:t> with local $.</a:t>
            </a:r>
            <a:endParaRPr sz="1600" dirty="0">
              <a:latin typeface="Arial"/>
              <a:cs typeface="Arial"/>
            </a:endParaRPr>
          </a:p>
        </p:txBody>
      </p:sp>
      <p:sp>
        <p:nvSpPr>
          <p:cNvPr id="11" name="object 11"/>
          <p:cNvSpPr/>
          <p:nvPr/>
        </p:nvSpPr>
        <p:spPr>
          <a:xfrm>
            <a:off x="70865"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8156767E-6949-EC9F-32A0-DD8F1E9CC44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7</a:t>
            </a:fld>
            <a:r>
              <a:rPr lang="en-US" spc="-5" dirty="0"/>
              <a:t> of 14</a:t>
            </a:r>
          </a:p>
        </p:txBody>
      </p:sp>
      <p:pic>
        <p:nvPicPr>
          <p:cNvPr id="3" name="Picture 2">
            <a:extLst>
              <a:ext uri="{FF2B5EF4-FFF2-40B4-BE49-F238E27FC236}">
                <a16:creationId xmlns:a16="http://schemas.microsoft.com/office/drawing/2014/main" id="{6F7A5D68-B107-DC8A-40FE-363A25210738}"/>
              </a:ext>
            </a:extLst>
          </p:cNvPr>
          <p:cNvPicPr>
            <a:picLocks noChangeAspect="1"/>
          </p:cNvPicPr>
          <p:nvPr/>
        </p:nvPicPr>
        <p:blipFill>
          <a:blip r:embed="rId4"/>
          <a:stretch>
            <a:fillRect/>
          </a:stretch>
        </p:blipFill>
        <p:spPr>
          <a:xfrm>
            <a:off x="3128020" y="1638973"/>
            <a:ext cx="5939780" cy="4152227"/>
          </a:xfrm>
          <a:prstGeom prst="rect">
            <a:avLst/>
          </a:prstGeom>
          <a:ln>
            <a:solidFill>
              <a:srgbClr val="FF0000"/>
            </a:solidFill>
          </a:ln>
        </p:spPr>
      </p:pic>
      <p:pic>
        <p:nvPicPr>
          <p:cNvPr id="8" name="Picture 7">
            <a:extLst>
              <a:ext uri="{FF2B5EF4-FFF2-40B4-BE49-F238E27FC236}">
                <a16:creationId xmlns:a16="http://schemas.microsoft.com/office/drawing/2014/main" id="{2A9B0A40-D7C7-06EC-55B1-18FC640B2F3D}"/>
              </a:ext>
            </a:extLst>
          </p:cNvPr>
          <p:cNvPicPr>
            <a:picLocks noChangeAspect="1"/>
          </p:cNvPicPr>
          <p:nvPr/>
        </p:nvPicPr>
        <p:blipFill>
          <a:blip r:embed="rId5"/>
          <a:stretch>
            <a:fillRect/>
          </a:stretch>
        </p:blipFill>
        <p:spPr>
          <a:xfrm>
            <a:off x="76200" y="1892385"/>
            <a:ext cx="1645920" cy="1541898"/>
          </a:xfrm>
          <a:prstGeom prst="rect">
            <a:avLst/>
          </a:prstGeom>
          <a:ln>
            <a:solidFill>
              <a:srgbClr val="FF0000"/>
            </a:solidFill>
          </a:ln>
        </p:spPr>
      </p:pic>
      <p:pic>
        <p:nvPicPr>
          <p:cNvPr id="12" name="Picture 11">
            <a:extLst>
              <a:ext uri="{FF2B5EF4-FFF2-40B4-BE49-F238E27FC236}">
                <a16:creationId xmlns:a16="http://schemas.microsoft.com/office/drawing/2014/main" id="{D437BC52-AFF8-4B40-9802-33B5BEAC5F9B}"/>
              </a:ext>
            </a:extLst>
          </p:cNvPr>
          <p:cNvPicPr>
            <a:picLocks noChangeAspect="1"/>
          </p:cNvPicPr>
          <p:nvPr/>
        </p:nvPicPr>
        <p:blipFill>
          <a:blip r:embed="rId6"/>
          <a:stretch>
            <a:fillRect/>
          </a:stretch>
        </p:blipFill>
        <p:spPr>
          <a:xfrm>
            <a:off x="716280" y="3472702"/>
            <a:ext cx="1645920" cy="1594278"/>
          </a:xfrm>
          <a:prstGeom prst="rect">
            <a:avLst/>
          </a:prstGeom>
          <a:ln>
            <a:solidFill>
              <a:srgbClr val="FF0000"/>
            </a:solidFill>
          </a:ln>
        </p:spPr>
      </p:pic>
      <p:sp>
        <p:nvSpPr>
          <p:cNvPr id="6" name="TextBox 5">
            <a:extLst>
              <a:ext uri="{FF2B5EF4-FFF2-40B4-BE49-F238E27FC236}">
                <a16:creationId xmlns:a16="http://schemas.microsoft.com/office/drawing/2014/main" id="{6DB039AE-AAC3-9197-6C87-E6B66A0D17C1}"/>
              </a:ext>
            </a:extLst>
          </p:cNvPr>
          <p:cNvSpPr txBox="1"/>
          <p:nvPr/>
        </p:nvSpPr>
        <p:spPr>
          <a:xfrm>
            <a:off x="6172200" y="1676400"/>
            <a:ext cx="2743200"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hlinkClick r:id="rId7"/>
              </a:rPr>
              <a:t>www.chehalisriverflood.com</a:t>
            </a:r>
            <a:endParaRPr lang="en-US" dirty="0"/>
          </a:p>
        </p:txBody>
      </p:sp>
      <p:sp>
        <p:nvSpPr>
          <p:cNvPr id="17" name="object 9">
            <a:extLst>
              <a:ext uri="{FF2B5EF4-FFF2-40B4-BE49-F238E27FC236}">
                <a16:creationId xmlns:a16="http://schemas.microsoft.com/office/drawing/2014/main" id="{C6A20B57-5A3B-2189-2A88-30E1077B58B3}"/>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0000"/>
                </a:solidFill>
                <a:latin typeface="Arial Narrow"/>
                <a:cs typeface="Arial Narrow"/>
              </a:rPr>
              <a:t>Flood Warning System (#2)</a:t>
            </a:r>
            <a:endParaRPr sz="3200" dirty="0">
              <a:solidFill>
                <a:srgbClr val="FF0000"/>
              </a:solidFill>
              <a:latin typeface="Arial Narrow"/>
              <a:cs typeface="Arial Narrow"/>
            </a:endParaRPr>
          </a:p>
        </p:txBody>
      </p:sp>
      <p:pic>
        <p:nvPicPr>
          <p:cNvPr id="19" name="Picture 18">
            <a:extLst>
              <a:ext uri="{FF2B5EF4-FFF2-40B4-BE49-F238E27FC236}">
                <a16:creationId xmlns:a16="http://schemas.microsoft.com/office/drawing/2014/main" id="{DDC49D06-5E40-E16E-7890-FA0794579998}"/>
              </a:ext>
            </a:extLst>
          </p:cNvPr>
          <p:cNvPicPr>
            <a:picLocks noChangeAspect="1"/>
          </p:cNvPicPr>
          <p:nvPr/>
        </p:nvPicPr>
        <p:blipFill>
          <a:blip r:embed="rId8"/>
          <a:stretch>
            <a:fillRect/>
          </a:stretch>
        </p:blipFill>
        <p:spPr>
          <a:xfrm>
            <a:off x="1272398" y="5105400"/>
            <a:ext cx="1775602" cy="1706166"/>
          </a:xfrm>
          <a:prstGeom prst="rect">
            <a:avLst/>
          </a:prstGeom>
          <a:ln>
            <a:solidFill>
              <a:srgbClr val="FF0000"/>
            </a:solidFill>
          </a:ln>
        </p:spPr>
      </p:pic>
    </p:spTree>
    <p:extLst>
      <p:ext uri="{BB962C8B-B14F-4D97-AF65-F5344CB8AC3E}">
        <p14:creationId xmlns:p14="http://schemas.microsoft.com/office/powerpoint/2010/main" val="959794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70865"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8156767E-6949-EC9F-32A0-DD8F1E9CC44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8</a:t>
            </a:fld>
            <a:r>
              <a:rPr lang="en-US" spc="-5" dirty="0"/>
              <a:t> of 14</a:t>
            </a:r>
          </a:p>
        </p:txBody>
      </p:sp>
      <p:sp>
        <p:nvSpPr>
          <p:cNvPr id="17" name="object 9">
            <a:extLst>
              <a:ext uri="{FF2B5EF4-FFF2-40B4-BE49-F238E27FC236}">
                <a16:creationId xmlns:a16="http://schemas.microsoft.com/office/drawing/2014/main" id="{C6A20B57-5A3B-2189-2A88-30E1077B58B3}"/>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0000"/>
                </a:solidFill>
                <a:latin typeface="Arial Narrow"/>
                <a:cs typeface="Arial Narrow"/>
              </a:rPr>
              <a:t>Flood Warning System (2022 Flood Event)</a:t>
            </a:r>
            <a:endParaRPr sz="3200" dirty="0">
              <a:solidFill>
                <a:srgbClr val="FF0000"/>
              </a:solidFill>
              <a:latin typeface="Arial Narrow"/>
              <a:cs typeface="Arial Narrow"/>
            </a:endParaRPr>
          </a:p>
        </p:txBody>
      </p:sp>
      <p:grpSp>
        <p:nvGrpSpPr>
          <p:cNvPr id="10" name="Group 9">
            <a:extLst>
              <a:ext uri="{FF2B5EF4-FFF2-40B4-BE49-F238E27FC236}">
                <a16:creationId xmlns:a16="http://schemas.microsoft.com/office/drawing/2014/main" id="{01A9BE19-F9E0-CF21-2957-F26EF85A4FED}"/>
              </a:ext>
            </a:extLst>
          </p:cNvPr>
          <p:cNvGrpSpPr/>
          <p:nvPr/>
        </p:nvGrpSpPr>
        <p:grpSpPr>
          <a:xfrm>
            <a:off x="76200" y="1981200"/>
            <a:ext cx="8778240" cy="779580"/>
            <a:chOff x="161290" y="1981200"/>
            <a:chExt cx="8778240" cy="779580"/>
          </a:xfrm>
        </p:grpSpPr>
        <p:pic>
          <p:nvPicPr>
            <p:cNvPr id="13" name="Picture 12">
              <a:extLst>
                <a:ext uri="{FF2B5EF4-FFF2-40B4-BE49-F238E27FC236}">
                  <a16:creationId xmlns:a16="http://schemas.microsoft.com/office/drawing/2014/main" id="{8EDD4DF8-3474-8E84-E7A9-928904EC49E5}"/>
                </a:ext>
              </a:extLst>
            </p:cNvPr>
            <p:cNvPicPr>
              <a:picLocks noChangeAspect="1"/>
            </p:cNvPicPr>
            <p:nvPr/>
          </p:nvPicPr>
          <p:blipFill>
            <a:blip r:embed="rId4"/>
            <a:stretch>
              <a:fillRect/>
            </a:stretch>
          </p:blipFill>
          <p:spPr>
            <a:xfrm>
              <a:off x="161290" y="1981200"/>
              <a:ext cx="8778240" cy="779580"/>
            </a:xfrm>
            <a:prstGeom prst="rect">
              <a:avLst/>
            </a:prstGeom>
          </p:spPr>
        </p:pic>
        <p:sp>
          <p:nvSpPr>
            <p:cNvPr id="14" name="TextBox 13">
              <a:extLst>
                <a:ext uri="{FF2B5EF4-FFF2-40B4-BE49-F238E27FC236}">
                  <a16:creationId xmlns:a16="http://schemas.microsoft.com/office/drawing/2014/main" id="{14AFDD97-FEED-F454-8B7B-CF0DC9F531F6}"/>
                </a:ext>
              </a:extLst>
            </p:cNvPr>
            <p:cNvSpPr txBox="1"/>
            <p:nvPr/>
          </p:nvSpPr>
          <p:spPr>
            <a:xfrm>
              <a:off x="1447799" y="2415190"/>
              <a:ext cx="2980691" cy="261610"/>
            </a:xfrm>
            <a:prstGeom prst="rect">
              <a:avLst/>
            </a:prstGeom>
            <a:noFill/>
          </p:spPr>
          <p:txBody>
            <a:bodyPr wrap="square" rtlCol="0">
              <a:spAutoFit/>
            </a:bodyPr>
            <a:lstStyle/>
            <a:p>
              <a:r>
                <a:rPr lang="en-US" sz="1100" b="1" i="1" dirty="0">
                  <a:solidFill>
                    <a:schemeClr val="tx1">
                      <a:lumMod val="50000"/>
                      <a:lumOff val="50000"/>
                    </a:schemeClr>
                  </a:solidFill>
                  <a:latin typeface="Arial" panose="020B0604020202020204" pitchFamily="34" charset="0"/>
                  <a:cs typeface="Arial" panose="020B0604020202020204" pitchFamily="34" charset="0"/>
                </a:rPr>
                <a:t>Dave Curtis, West Consultants, 2/01/2022</a:t>
              </a:r>
            </a:p>
          </p:txBody>
        </p:sp>
      </p:grpSp>
      <p:grpSp>
        <p:nvGrpSpPr>
          <p:cNvPr id="15" name="Group 14">
            <a:extLst>
              <a:ext uri="{FF2B5EF4-FFF2-40B4-BE49-F238E27FC236}">
                <a16:creationId xmlns:a16="http://schemas.microsoft.com/office/drawing/2014/main" id="{5BAC47EA-2C8E-08A1-6108-5B562B675670}"/>
              </a:ext>
            </a:extLst>
          </p:cNvPr>
          <p:cNvGrpSpPr/>
          <p:nvPr/>
        </p:nvGrpSpPr>
        <p:grpSpPr>
          <a:xfrm>
            <a:off x="76200" y="2713652"/>
            <a:ext cx="6336886" cy="867748"/>
            <a:chOff x="121920" y="2713652"/>
            <a:chExt cx="6336886" cy="867748"/>
          </a:xfrm>
        </p:grpSpPr>
        <p:pic>
          <p:nvPicPr>
            <p:cNvPr id="16" name="Picture 15">
              <a:extLst>
                <a:ext uri="{FF2B5EF4-FFF2-40B4-BE49-F238E27FC236}">
                  <a16:creationId xmlns:a16="http://schemas.microsoft.com/office/drawing/2014/main" id="{BE949694-3ED9-73A3-33F5-F2A88F5E3F02}"/>
                </a:ext>
              </a:extLst>
            </p:cNvPr>
            <p:cNvPicPr>
              <a:picLocks noChangeAspect="1"/>
            </p:cNvPicPr>
            <p:nvPr/>
          </p:nvPicPr>
          <p:blipFill>
            <a:blip r:embed="rId5"/>
            <a:stretch>
              <a:fillRect/>
            </a:stretch>
          </p:blipFill>
          <p:spPr>
            <a:xfrm>
              <a:off x="121920" y="2713652"/>
              <a:ext cx="5669280" cy="867748"/>
            </a:xfrm>
            <a:prstGeom prst="rect">
              <a:avLst/>
            </a:prstGeom>
          </p:spPr>
        </p:pic>
        <p:sp>
          <p:nvSpPr>
            <p:cNvPr id="18" name="TextBox 17">
              <a:extLst>
                <a:ext uri="{FF2B5EF4-FFF2-40B4-BE49-F238E27FC236}">
                  <a16:creationId xmlns:a16="http://schemas.microsoft.com/office/drawing/2014/main" id="{2D7F7ADC-2166-211E-F0F6-2BD6A637B1F2}"/>
                </a:ext>
              </a:extLst>
            </p:cNvPr>
            <p:cNvSpPr txBox="1"/>
            <p:nvPr/>
          </p:nvSpPr>
          <p:spPr>
            <a:xfrm>
              <a:off x="4084319" y="3164977"/>
              <a:ext cx="2374487" cy="261610"/>
            </a:xfrm>
            <a:prstGeom prst="rect">
              <a:avLst/>
            </a:prstGeom>
            <a:noFill/>
          </p:spPr>
          <p:txBody>
            <a:bodyPr wrap="square" rtlCol="0">
              <a:spAutoFit/>
            </a:bodyPr>
            <a:lstStyle/>
            <a:p>
              <a:r>
                <a:rPr lang="en-US" sz="1100" b="1" i="1" dirty="0">
                  <a:solidFill>
                    <a:schemeClr val="tx1">
                      <a:lumMod val="50000"/>
                      <a:lumOff val="50000"/>
                    </a:schemeClr>
                  </a:solidFill>
                  <a:latin typeface="Arial" panose="020B0604020202020204" pitchFamily="34" charset="0"/>
                  <a:cs typeface="Arial" panose="020B0604020202020204" pitchFamily="34" charset="0"/>
                </a:rPr>
                <a:t>Survey Respondent, 2/01/2022</a:t>
              </a:r>
            </a:p>
          </p:txBody>
        </p:sp>
      </p:grpSp>
      <p:sp>
        <p:nvSpPr>
          <p:cNvPr id="19" name="Text Placeholder 9">
            <a:extLst>
              <a:ext uri="{FF2B5EF4-FFF2-40B4-BE49-F238E27FC236}">
                <a16:creationId xmlns:a16="http://schemas.microsoft.com/office/drawing/2014/main" id="{4816FE21-7AAE-90A7-EE97-13C909126EBE}"/>
              </a:ext>
            </a:extLst>
          </p:cNvPr>
          <p:cNvSpPr>
            <a:spLocks noGrp="1"/>
          </p:cNvSpPr>
          <p:nvPr>
            <p:ph type="body" idx="1"/>
          </p:nvPr>
        </p:nvSpPr>
        <p:spPr>
          <a:xfrm>
            <a:off x="0" y="1676400"/>
            <a:ext cx="9144000" cy="276999"/>
          </a:xfrm>
        </p:spPr>
        <p:txBody>
          <a:bodyPr/>
          <a:lstStyle/>
          <a:p>
            <a:pPr algn="ctr"/>
            <a:r>
              <a:rPr lang="en-US" dirty="0"/>
              <a:t>Flood Warning System Works!</a:t>
            </a:r>
            <a:endParaRPr lang="en-US" b="1" dirty="0">
              <a:latin typeface="Arial" panose="020B0604020202020204" pitchFamily="34" charset="0"/>
              <a:cs typeface="Arial" panose="020B0604020202020204" pitchFamily="34" charset="0"/>
            </a:endParaRPr>
          </a:p>
        </p:txBody>
      </p:sp>
      <p:graphicFrame>
        <p:nvGraphicFramePr>
          <p:cNvPr id="20" name="Chart 19">
            <a:extLst>
              <a:ext uri="{FF2B5EF4-FFF2-40B4-BE49-F238E27FC236}">
                <a16:creationId xmlns:a16="http://schemas.microsoft.com/office/drawing/2014/main" id="{E03271F8-534E-D995-13EF-BA6C9A00F84C}"/>
              </a:ext>
            </a:extLst>
          </p:cNvPr>
          <p:cNvGraphicFramePr/>
          <p:nvPr/>
        </p:nvGraphicFramePr>
        <p:xfrm>
          <a:off x="76200" y="3544105"/>
          <a:ext cx="2895600" cy="2628095"/>
        </p:xfrm>
        <a:graphic>
          <a:graphicData uri="http://schemas.openxmlformats.org/drawingml/2006/chart">
            <c:chart xmlns:c="http://schemas.openxmlformats.org/drawingml/2006/chart" xmlns:r="http://schemas.openxmlformats.org/officeDocument/2006/relationships" r:id="rId6"/>
          </a:graphicData>
        </a:graphic>
      </p:graphicFrame>
      <p:pic>
        <p:nvPicPr>
          <p:cNvPr id="21" name="Picture 20" descr="Chart, line chart&#10;&#10;Description automatically generated">
            <a:extLst>
              <a:ext uri="{FF2B5EF4-FFF2-40B4-BE49-F238E27FC236}">
                <a16:creationId xmlns:a16="http://schemas.microsoft.com/office/drawing/2014/main" id="{78C6E2B0-2C63-1B2D-8C5F-AA46359977A2}"/>
              </a:ext>
            </a:extLst>
          </p:cNvPr>
          <p:cNvPicPr>
            <a:picLocks noChangeAspect="1"/>
          </p:cNvPicPr>
          <p:nvPr/>
        </p:nvPicPr>
        <p:blipFill>
          <a:blip r:embed="rId7"/>
          <a:stretch>
            <a:fillRect/>
          </a:stretch>
        </p:blipFill>
        <p:spPr>
          <a:xfrm>
            <a:off x="3032761" y="4013968"/>
            <a:ext cx="3365084" cy="2463032"/>
          </a:xfrm>
          <a:prstGeom prst="rect">
            <a:avLst/>
          </a:prstGeom>
          <a:ln w="15875">
            <a:solidFill>
              <a:srgbClr val="00B050"/>
            </a:solidFill>
          </a:ln>
        </p:spPr>
      </p:pic>
      <p:pic>
        <p:nvPicPr>
          <p:cNvPr id="22" name="Picture 21" descr="Chart, histogram&#10;&#10;Description automatically generated">
            <a:extLst>
              <a:ext uri="{FF2B5EF4-FFF2-40B4-BE49-F238E27FC236}">
                <a16:creationId xmlns:a16="http://schemas.microsoft.com/office/drawing/2014/main" id="{BD2E0359-3852-509B-B999-F26BA7E3BD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8807" y="2743200"/>
            <a:ext cx="2608994" cy="3105150"/>
          </a:xfrm>
          <a:prstGeom prst="rect">
            <a:avLst/>
          </a:prstGeom>
          <a:ln w="15875">
            <a:solidFill>
              <a:srgbClr val="FFC000"/>
            </a:solidFill>
          </a:ln>
        </p:spPr>
      </p:pic>
    </p:spTree>
    <p:extLst>
      <p:ext uri="{BB962C8B-B14F-4D97-AF65-F5344CB8AC3E}">
        <p14:creationId xmlns:p14="http://schemas.microsoft.com/office/powerpoint/2010/main" val="2731739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7" name="object 5">
            <a:extLst>
              <a:ext uri="{FF2B5EF4-FFF2-40B4-BE49-F238E27FC236}">
                <a16:creationId xmlns:a16="http://schemas.microsoft.com/office/drawing/2014/main" id="{A5433F14-15C5-9FFD-3356-E33DBFE03FCB}"/>
              </a:ext>
            </a:extLst>
          </p:cNvPr>
          <p:cNvSpPr txBox="1"/>
          <p:nvPr/>
        </p:nvSpPr>
        <p:spPr>
          <a:xfrm>
            <a:off x="231140" y="1899086"/>
            <a:ext cx="3883659" cy="4431983"/>
          </a:xfrm>
          <a:prstGeom prst="rect">
            <a:avLst/>
          </a:prstGeom>
        </p:spPr>
        <p:txBody>
          <a:bodyPr vert="horz" wrap="square" lIns="0" tIns="0" rIns="0" bIns="0" rtlCol="0">
            <a:spAutoFit/>
          </a:bodyPr>
          <a:lstStyle/>
          <a:p>
            <a:pPr marL="12700">
              <a:lnSpc>
                <a:spcPct val="100000"/>
              </a:lnSpc>
              <a:buSzPct val="100000"/>
              <a:tabLst>
                <a:tab pos="355600" algn="l"/>
              </a:tabLst>
            </a:pPr>
            <a:r>
              <a:rPr lang="en-US" sz="1600" b="1" dirty="0">
                <a:solidFill>
                  <a:srgbClr val="303030"/>
                </a:solidFill>
                <a:latin typeface="Arial" panose="020B0604020202020204" pitchFamily="34" charset="0"/>
                <a:cs typeface="Arial" panose="020B0604020202020204" pitchFamily="34" charset="0"/>
              </a:rPr>
              <a:t>Role of the Flood Authority is to:</a:t>
            </a:r>
          </a:p>
          <a:p>
            <a:pPr marL="363220" indent="-35052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363220" indent="-35052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Help</a:t>
            </a:r>
            <a:r>
              <a:rPr lang="en-US" sz="1600" dirty="0">
                <a:solidFill>
                  <a:srgbClr val="303030"/>
                </a:solidFill>
                <a:latin typeface="Arial" panose="020B0604020202020204" pitchFamily="34" charset="0"/>
                <a:cs typeface="Arial" panose="020B0604020202020204" pitchFamily="34" charset="0"/>
              </a:rPr>
              <a:t> local communities identify, develop, and implement </a:t>
            </a:r>
            <a:r>
              <a:rPr lang="en-US" sz="1600" u="sng" dirty="0">
                <a:solidFill>
                  <a:srgbClr val="303030"/>
                </a:solidFill>
                <a:latin typeface="Arial" panose="020B0604020202020204" pitchFamily="34" charset="0"/>
                <a:cs typeface="Arial" panose="020B0604020202020204" pitchFamily="34" charset="0"/>
              </a:rPr>
              <a:t>local flood hazard solutions</a:t>
            </a:r>
            <a:r>
              <a:rPr lang="en-US" sz="1600" dirty="0">
                <a:solidFill>
                  <a:srgbClr val="303030"/>
                </a:solidFill>
                <a:latin typeface="Arial" panose="020B0604020202020204" pitchFamily="34" charset="0"/>
                <a:cs typeface="Arial" panose="020B0604020202020204" pitchFamily="34" charset="0"/>
              </a:rPr>
              <a:t>.</a:t>
            </a:r>
          </a:p>
          <a:p>
            <a:pPr marL="363220" indent="-35052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363220" indent="-35052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Appoint</a:t>
            </a:r>
            <a:r>
              <a:rPr lang="en-US" sz="1600" dirty="0">
                <a:solidFill>
                  <a:srgbClr val="303030"/>
                </a:solidFill>
                <a:latin typeface="Arial" panose="020B0604020202020204" pitchFamily="34" charset="0"/>
                <a:cs typeface="Arial" panose="020B0604020202020204" pitchFamily="34" charset="0"/>
              </a:rPr>
              <a:t> three of seven members to </a:t>
            </a:r>
            <a:r>
              <a:rPr lang="en-US" sz="1600" u="sng" dirty="0">
                <a:solidFill>
                  <a:srgbClr val="303030"/>
                </a:solidFill>
                <a:latin typeface="Arial" panose="020B0604020202020204" pitchFamily="34" charset="0"/>
                <a:cs typeface="Arial" panose="020B0604020202020204" pitchFamily="34" charset="0"/>
              </a:rPr>
              <a:t>Chehalis Basin Board </a:t>
            </a:r>
            <a:r>
              <a:rPr lang="en-US" sz="1600" dirty="0">
                <a:solidFill>
                  <a:srgbClr val="303030"/>
                </a:solidFill>
                <a:latin typeface="Arial" panose="020B0604020202020204" pitchFamily="34" charset="0"/>
                <a:cs typeface="Arial" panose="020B0604020202020204" pitchFamily="34" charset="0"/>
              </a:rPr>
              <a:t>(current appointees to this policy, funding body are Vickie Raines, Edna Fund, Jay Gordon).</a:t>
            </a:r>
          </a:p>
          <a:p>
            <a:pPr marL="363220" indent="-35052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Provide</a:t>
            </a:r>
            <a:r>
              <a:rPr lang="en-US" sz="1600" dirty="0">
                <a:solidFill>
                  <a:srgbClr val="303030"/>
                </a:solidFill>
                <a:latin typeface="Arial" panose="020B0604020202020204" pitchFamily="34" charset="0"/>
                <a:cs typeface="Arial" panose="020B0604020202020204" pitchFamily="34" charset="0"/>
              </a:rPr>
              <a:t> </a:t>
            </a:r>
            <a:r>
              <a:rPr lang="en-US" sz="1600" u="sng" dirty="0">
                <a:solidFill>
                  <a:srgbClr val="303030"/>
                </a:solidFill>
                <a:latin typeface="Arial" panose="020B0604020202020204" pitchFamily="34" charset="0"/>
                <a:cs typeface="Arial" panose="020B0604020202020204" pitchFamily="34" charset="0"/>
              </a:rPr>
              <a:t>local perspective </a:t>
            </a:r>
            <a:r>
              <a:rPr lang="en-US" sz="1600" dirty="0">
                <a:solidFill>
                  <a:srgbClr val="303030"/>
                </a:solidFill>
                <a:latin typeface="Arial" panose="020B0604020202020204" pitchFamily="34" charset="0"/>
                <a:cs typeface="Arial" panose="020B0604020202020204" pitchFamily="34" charset="0"/>
              </a:rPr>
              <a:t>to Basin-Wide solution discussions.</a:t>
            </a:r>
          </a:p>
          <a:p>
            <a:pPr marL="363220" indent="-350520">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Advocate</a:t>
            </a:r>
            <a:r>
              <a:rPr lang="en-US" sz="1600" dirty="0">
                <a:solidFill>
                  <a:srgbClr val="303030"/>
                </a:solidFill>
                <a:latin typeface="Arial" panose="020B0604020202020204" pitchFamily="34" charset="0"/>
                <a:cs typeface="Arial" panose="020B0604020202020204" pitchFamily="34" charset="0"/>
              </a:rPr>
              <a:t> for </a:t>
            </a:r>
            <a:r>
              <a:rPr lang="en-US" sz="1600" u="sng" dirty="0">
                <a:solidFill>
                  <a:srgbClr val="303030"/>
                </a:solidFill>
                <a:latin typeface="Arial" panose="020B0604020202020204" pitchFamily="34" charset="0"/>
                <a:cs typeface="Arial" panose="020B0604020202020204" pitchFamily="34" charset="0"/>
              </a:rPr>
              <a:t>balanced basin-wide solutions </a:t>
            </a:r>
            <a:r>
              <a:rPr lang="en-US" sz="1600" dirty="0">
                <a:solidFill>
                  <a:srgbClr val="303030"/>
                </a:solidFill>
                <a:latin typeface="Arial" panose="020B0604020202020204" pitchFamily="34" charset="0"/>
                <a:cs typeface="Arial" panose="020B0604020202020204" pitchFamily="34" charset="0"/>
              </a:rPr>
              <a:t>for flood and fish (see local resolutions library </a:t>
            </a:r>
            <a:r>
              <a:rPr lang="en-US" sz="1600" dirty="0">
                <a:solidFill>
                  <a:srgbClr val="303030"/>
                </a:solidFill>
                <a:latin typeface="Arial" panose="020B0604020202020204" pitchFamily="34" charset="0"/>
                <a:cs typeface="Arial" panose="020B0604020202020204" pitchFamily="34" charset="0"/>
                <a:hlinkClick r:id="rId4"/>
              </a:rPr>
              <a:t>here</a:t>
            </a:r>
            <a:r>
              <a:rPr lang="en-US" sz="1600" dirty="0">
                <a:solidFill>
                  <a:srgbClr val="303030"/>
                </a:solidFill>
                <a:latin typeface="Arial" panose="020B0604020202020204" pitchFamily="34" charset="0"/>
                <a:cs typeface="Arial" panose="020B0604020202020204" pitchFamily="34" charset="0"/>
              </a:rPr>
              <a:t>).</a:t>
            </a:r>
          </a:p>
        </p:txBody>
      </p:sp>
      <p:sp>
        <p:nvSpPr>
          <p:cNvPr id="8" name="Slide Number Placeholder 12">
            <a:extLst>
              <a:ext uri="{FF2B5EF4-FFF2-40B4-BE49-F238E27FC236}">
                <a16:creationId xmlns:a16="http://schemas.microsoft.com/office/drawing/2014/main" id="{881AE8A9-DACC-9C48-0F78-06B960948520}"/>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9</a:t>
            </a:fld>
            <a:r>
              <a:rPr lang="en-US" spc="-5" dirty="0"/>
              <a:t> of 14</a:t>
            </a:r>
          </a:p>
        </p:txBody>
      </p:sp>
      <p:sp>
        <p:nvSpPr>
          <p:cNvPr id="11" name="object 9">
            <a:extLst>
              <a:ext uri="{FF2B5EF4-FFF2-40B4-BE49-F238E27FC236}">
                <a16:creationId xmlns:a16="http://schemas.microsoft.com/office/drawing/2014/main" id="{EFE0AFA5-BEA8-AD18-8452-CF7AC3683182}"/>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C000"/>
                </a:solidFill>
                <a:latin typeface="Arial Narrow"/>
                <a:cs typeface="Arial Narrow"/>
              </a:rPr>
              <a:t>Flood Authority Role (#3)</a:t>
            </a:r>
            <a:endParaRPr sz="3200" dirty="0">
              <a:solidFill>
                <a:srgbClr val="FFC000"/>
              </a:solidFill>
              <a:latin typeface="Arial Narrow"/>
              <a:cs typeface="Arial Narrow"/>
            </a:endParaRPr>
          </a:p>
        </p:txBody>
      </p:sp>
      <p:pic>
        <p:nvPicPr>
          <p:cNvPr id="3" name="Picture 2">
            <a:extLst>
              <a:ext uri="{FF2B5EF4-FFF2-40B4-BE49-F238E27FC236}">
                <a16:creationId xmlns:a16="http://schemas.microsoft.com/office/drawing/2014/main" id="{91615CFD-9826-0D70-7E81-4FE04BB749A4}"/>
              </a:ext>
            </a:extLst>
          </p:cNvPr>
          <p:cNvPicPr>
            <a:picLocks noChangeAspect="1"/>
          </p:cNvPicPr>
          <p:nvPr/>
        </p:nvPicPr>
        <p:blipFill>
          <a:blip r:embed="rId5"/>
          <a:stretch>
            <a:fillRect/>
          </a:stretch>
        </p:blipFill>
        <p:spPr>
          <a:xfrm>
            <a:off x="4239152" y="1670918"/>
            <a:ext cx="4823983" cy="4678588"/>
          </a:xfrm>
          <a:prstGeom prst="rect">
            <a:avLst/>
          </a:prstGeom>
          <a:ln>
            <a:solidFill>
              <a:srgbClr val="FF0000"/>
            </a:solidFill>
          </a:ln>
        </p:spPr>
      </p:pic>
    </p:spTree>
    <p:extLst>
      <p:ext uri="{BB962C8B-B14F-4D97-AF65-F5344CB8AC3E}">
        <p14:creationId xmlns:p14="http://schemas.microsoft.com/office/powerpoint/2010/main" val="39057489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8BB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2689</TotalTime>
  <Words>1425</Words>
  <Application>Microsoft Office PowerPoint</Application>
  <PresentationFormat>On-screen Show (4:3)</PresentationFormat>
  <Paragraphs>249</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Arial Narrow</vt:lpstr>
      <vt:lpstr>Calibri</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Chehalis River Flood Authority Education and Outreach Subcommittee</dc:title>
  <dc:creator>stacy</dc:creator>
  <cp:lastModifiedBy>Scott Boettcher</cp:lastModifiedBy>
  <cp:revision>418</cp:revision>
  <dcterms:created xsi:type="dcterms:W3CDTF">2014-07-10T07:00:35Z</dcterms:created>
  <dcterms:modified xsi:type="dcterms:W3CDTF">2022-06-13T22:00:23Z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2014-07-07T00:00:00Z</vt:filetime>
  </property>
  <property fmtid="{D5CDD505-2E9C-101B-9397-08002B2CF9AE}" pid="3" name="LastSaved">
    <vt:filetime>2014-07-10T00:00:00Z</vt:filetime>
  </property>
</Properties>
</file>