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267_80CD0FAC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4"/>
  </p:notesMasterIdLst>
  <p:handoutMasterIdLst>
    <p:handoutMasterId r:id="rId15"/>
  </p:handoutMasterIdLst>
  <p:sldIdLst>
    <p:sldId id="603" r:id="rId5"/>
    <p:sldId id="621" r:id="rId6"/>
    <p:sldId id="614" r:id="rId7"/>
    <p:sldId id="615" r:id="rId8"/>
    <p:sldId id="616" r:id="rId9"/>
    <p:sldId id="617" r:id="rId10"/>
    <p:sldId id="618" r:id="rId11"/>
    <p:sldId id="619" r:id="rId12"/>
    <p:sldId id="620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4CE51E-391D-E430-F8CB-BEA5816CA539}" name="Scott Boettcher" initials="SB" userId="Scott Boettch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eather Page" initials="HP" lastIdx="4" clrIdx="6">
    <p:extLst>
      <p:ext uri="{19B8F6BF-5375-455C-9EA6-DF929625EA0E}">
        <p15:presenceInfo xmlns:p15="http://schemas.microsoft.com/office/powerpoint/2012/main" userId="S::hpage@anchorqea.com::612155b4-ec39-4678-82b3-b9364bec64a9" providerId="AD"/>
      </p:ext>
    </p:extLst>
  </p:cmAuthor>
  <p:cmAuthor id="1" name="Sydnee Knox" initials="SK" lastIdx="127" clrIdx="0">
    <p:extLst>
      <p:ext uri="{19B8F6BF-5375-455C-9EA6-DF929625EA0E}">
        <p15:presenceInfo xmlns:p15="http://schemas.microsoft.com/office/powerpoint/2012/main" userId="S-1-5-21-1295742510-17848028-1660491571-41863" providerId="AD"/>
      </p:ext>
    </p:extLst>
  </p:cmAuthor>
  <p:cmAuthor id="2" name="Betsy Yanasak" initials="BY" lastIdx="3" clrIdx="1">
    <p:extLst>
      <p:ext uri="{19B8F6BF-5375-455C-9EA6-DF929625EA0E}">
        <p15:presenceInfo xmlns:p15="http://schemas.microsoft.com/office/powerpoint/2012/main" userId="S-1-5-21-1295742510-17848028-1660491571-1094" providerId="AD"/>
      </p:ext>
    </p:extLst>
  </p:cmAuthor>
  <p:cmAuthor id="3" name="Rebecca Gardner" initials="RG" lastIdx="19" clrIdx="2">
    <p:extLst>
      <p:ext uri="{19B8F6BF-5375-455C-9EA6-DF929625EA0E}">
        <p15:presenceInfo xmlns:p15="http://schemas.microsoft.com/office/powerpoint/2012/main" userId="S-1-5-21-1295742510-17848028-1660491571-8384" providerId="AD"/>
      </p:ext>
    </p:extLst>
  </p:cmAuthor>
  <p:cmAuthor id="4" name="Ram K. Mohan" initials="RKM" lastIdx="4" clrIdx="3">
    <p:extLst>
      <p:ext uri="{19B8F6BF-5375-455C-9EA6-DF929625EA0E}">
        <p15:presenceInfo xmlns:p15="http://schemas.microsoft.com/office/powerpoint/2012/main" userId="Ram K. Mohan" providerId="None"/>
      </p:ext>
    </p:extLst>
  </p:cmAuthor>
  <p:cmAuthor id="5" name="Paul LaRosa" initials="PL" lastIdx="8" clrIdx="4">
    <p:extLst>
      <p:ext uri="{19B8F6BF-5375-455C-9EA6-DF929625EA0E}">
        <p15:presenceInfo xmlns:p15="http://schemas.microsoft.com/office/powerpoint/2012/main" userId="S::plarosa@anchorqea.com::bf926916-bd16-4f79-8894-6fefbd384580" providerId="AD"/>
      </p:ext>
    </p:extLst>
  </p:cmAuthor>
  <p:cmAuthor id="6" name="Hannah Garrison" initials="HG" lastIdx="36" clrIdx="5">
    <p:extLst>
      <p:ext uri="{19B8F6BF-5375-455C-9EA6-DF929625EA0E}">
        <p15:presenceInfo xmlns:p15="http://schemas.microsoft.com/office/powerpoint/2012/main" userId="S-1-5-21-1295742510-17848028-1660491571-30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323"/>
    <a:srgbClr val="135756"/>
    <a:srgbClr val="005568"/>
    <a:srgbClr val="005569"/>
    <a:srgbClr val="569BBE"/>
    <a:srgbClr val="005469"/>
    <a:srgbClr val="83799C"/>
    <a:srgbClr val="F3CC54"/>
    <a:srgbClr val="4D6264"/>
    <a:srgbClr val="762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9926"/>
    </p:cViewPr>
  </p:sorterViewPr>
  <p:notesViewPr>
    <p:cSldViewPr>
      <p:cViewPr varScale="1">
        <p:scale>
          <a:sx n="83" d="100"/>
          <a:sy n="83" d="100"/>
        </p:scale>
        <p:origin x="3816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modernComment_267_80CD0F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7E21D77-74A9-4CE5-BA50-AE5DDA51B8B7}" authorId="{AE4CE51E-391D-E430-F8CB-BEA5816CA539}" created="2022-01-19T14:08:59.9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60922540" sldId="615"/>
      <ac:spMk id="8" creationId="{00000000-0000-0000-0000-000000000000}"/>
      <ac:txMk cp="0" len="14">
        <ac:context len="22" hash="2777880929"/>
      </ac:txMk>
    </ac:txMkLst>
    <p188:pos x="1515924" y="392907"/>
    <p188:txBody>
      <a:bodyPr/>
      <a:lstStyle/>
      <a:p>
        <a:r>
          <a:rPr lang="en-US"/>
          <a:t>Should this say Erosion Management (instead of Local Actions)?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" y="9041131"/>
            <a:ext cx="1056640" cy="2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090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54000" y="720725"/>
            <a:ext cx="7823200" cy="4400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880" y="5200650"/>
            <a:ext cx="5933440" cy="3600450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9041131"/>
            <a:ext cx="1056640" cy="2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48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2pPr>
    <a:lvl3pPr marL="9144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3pPr>
    <a:lvl4pPr marL="13716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4pPr>
    <a:lvl5pPr marL="18288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600200"/>
            <a:ext cx="10972798" cy="4267200"/>
          </a:xfrm>
        </p:spPr>
        <p:txBody>
          <a:bodyPr rIns="0" numCol="1" spcCol="4572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1924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44196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58FE34-44E6-4F0E-80F4-0D868B635581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3AB64-4C24-440A-AC8B-F16DD85F393F}"/>
              </a:ext>
            </a:extLst>
          </p:cNvPr>
          <p:cNvSpPr txBox="1"/>
          <p:nvPr userDrawn="1"/>
        </p:nvSpPr>
        <p:spPr>
          <a:xfrm>
            <a:off x="10769600" y="60476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fld id="{BB77C75F-EF49-4BD9-B120-C24CD75832F7}" type="slidenum">
              <a:rPr lang="en-US" sz="1200" b="0" u="none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200" b="0" u="none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105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44196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1894F9-3004-4315-9997-A4C45E66AE72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A2BAB-81F2-4ADC-92D3-C013BFB5C5E7}"/>
              </a:ext>
            </a:extLst>
          </p:cNvPr>
          <p:cNvSpPr txBox="1"/>
          <p:nvPr userDrawn="1"/>
        </p:nvSpPr>
        <p:spPr>
          <a:xfrm>
            <a:off x="10769600" y="60476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fld id="{BB77C75F-EF49-4BD9-B120-C24CD75832F7}" type="slidenum">
              <a:rPr lang="en-US" sz="1200" b="0" u="none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200" b="0" u="none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509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447800"/>
            <a:ext cx="10972798" cy="44196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DF2847-32FB-4979-80C1-AC67E0A10B8A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13B6A-7425-4F17-82EF-1FFDEF37D869}"/>
              </a:ext>
            </a:extLst>
          </p:cNvPr>
          <p:cNvSpPr txBox="1"/>
          <p:nvPr userDrawn="1"/>
        </p:nvSpPr>
        <p:spPr>
          <a:xfrm>
            <a:off x="10769600" y="60476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fld id="{BB77C75F-EF49-4BD9-B120-C24CD75832F7}" type="slidenum">
              <a:rPr lang="en-US" sz="1200" b="0" u="none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200" b="0" u="none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524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47EE8-DC15-47DD-98AC-83DDDD0D2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286000"/>
            <a:ext cx="7162799" cy="838200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4800" b="1" cap="all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0" indent="0">
              <a:buNone/>
              <a:defRPr sz="2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ACA74E-60C0-425A-8E5D-52D63ED1C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124200"/>
            <a:ext cx="716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i="0" cap="all" baseline="0">
                <a:solidFill>
                  <a:schemeClr val="tx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Names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69E86-55E6-4BB7-878B-BF2442C23420}"/>
              </a:ext>
            </a:extLst>
          </p:cNvPr>
          <p:cNvSpPr/>
          <p:nvPr userDrawn="1"/>
        </p:nvSpPr>
        <p:spPr>
          <a:xfrm>
            <a:off x="0" y="-1"/>
            <a:ext cx="12192000" cy="228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DAE3B5-03FC-48DE-96F6-6C14D0B3FE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733800"/>
            <a:ext cx="3733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EAC893-894D-47D3-9B73-EE2B01785908}"/>
              </a:ext>
            </a:extLst>
          </p:cNvPr>
          <p:cNvGrpSpPr/>
          <p:nvPr userDrawn="1"/>
        </p:nvGrpSpPr>
        <p:grpSpPr>
          <a:xfrm>
            <a:off x="609600" y="5609160"/>
            <a:ext cx="1664255" cy="687636"/>
            <a:chOff x="533399" y="5791200"/>
            <a:chExt cx="1664255" cy="687636"/>
          </a:xfrm>
        </p:grpSpPr>
        <p:pic>
          <p:nvPicPr>
            <p:cNvPr id="15" name="Picture 1" descr="http://teams/sites/CE/Logo%20Files/ecylogo-horiz-color-onwhite.jpg">
              <a:extLst>
                <a:ext uri="{FF2B5EF4-FFF2-40B4-BE49-F238E27FC236}">
                  <a16:creationId xmlns:a16="http://schemas.microsoft.com/office/drawing/2014/main" id="{BBAFCE83-46AC-4B0D-986C-E8C950254E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5791200"/>
              <a:ext cx="1645203" cy="56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2D5576-7959-4FC1-8DF0-9555A3DC7293}"/>
                </a:ext>
              </a:extLst>
            </p:cNvPr>
            <p:cNvSpPr txBox="1"/>
            <p:nvPr userDrawn="1"/>
          </p:nvSpPr>
          <p:spPr>
            <a:xfrm>
              <a:off x="552451" y="6232615"/>
              <a:ext cx="16452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OFFICE OF CHEHALIS BASIN</a:t>
              </a:r>
              <a:endParaRPr lang="en-US" sz="1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28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with Photo (Existing Photo)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47EE8-DC15-47DD-98AC-83DDDD0D2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3DB2F-D214-4514-A1CD-7C29ADDE4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03862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3352800"/>
            <a:ext cx="7162799" cy="838200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4800" b="1" cap="all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0" indent="0">
              <a:buNone/>
              <a:defRPr sz="2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ACA74E-60C0-425A-8E5D-52D63ED1C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191000"/>
            <a:ext cx="716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i="0" cap="all" baseline="0">
                <a:solidFill>
                  <a:schemeClr val="tx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Names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69E86-55E6-4BB7-878B-BF2442C23420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7972179-CEB3-42D0-99B9-6268ADF20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800600"/>
            <a:ext cx="3733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7A7F4C-EA89-455B-895F-8A2127CBD55B}"/>
              </a:ext>
            </a:extLst>
          </p:cNvPr>
          <p:cNvGrpSpPr/>
          <p:nvPr userDrawn="1"/>
        </p:nvGrpSpPr>
        <p:grpSpPr>
          <a:xfrm>
            <a:off x="609600" y="5609160"/>
            <a:ext cx="1664255" cy="687636"/>
            <a:chOff x="533399" y="5791200"/>
            <a:chExt cx="1664255" cy="687636"/>
          </a:xfrm>
        </p:grpSpPr>
        <p:pic>
          <p:nvPicPr>
            <p:cNvPr id="16" name="Picture 1" descr="http://teams/sites/CE/Logo%20Files/ecylogo-horiz-color-onwhite.jpg">
              <a:extLst>
                <a:ext uri="{FF2B5EF4-FFF2-40B4-BE49-F238E27FC236}">
                  <a16:creationId xmlns:a16="http://schemas.microsoft.com/office/drawing/2014/main" id="{EECD5128-225B-45A8-94EA-C58A5946CF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5791200"/>
              <a:ext cx="1645203" cy="56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AF9B1A-BC1D-4C5C-98E4-BB8E89085BA2}"/>
                </a:ext>
              </a:extLst>
            </p:cNvPr>
            <p:cNvSpPr txBox="1"/>
            <p:nvPr userDrawn="1"/>
          </p:nvSpPr>
          <p:spPr>
            <a:xfrm>
              <a:off x="552451" y="6232615"/>
              <a:ext cx="16452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OFFICE OF CHEHALIS BASIN</a:t>
              </a:r>
              <a:endParaRPr lang="en-US" sz="1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24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with Photo (Existing Photo)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47EE8-DC15-47DD-98AC-83DDDD0D2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1C764A00-66C3-4517-85A9-9B2BDB748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02895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3352800"/>
            <a:ext cx="7162799" cy="838200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4800" b="1" cap="all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0" indent="0">
              <a:buNone/>
              <a:defRPr sz="2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ACA74E-60C0-425A-8E5D-52D63ED1C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191000"/>
            <a:ext cx="716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i="0" cap="all" baseline="0">
                <a:solidFill>
                  <a:schemeClr val="tx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Names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69E86-55E6-4BB7-878B-BF2442C23420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7972179-CEB3-42D0-99B9-6268ADF20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800600"/>
            <a:ext cx="3733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CE842D-8948-4F2D-9AB9-985CBE3FB66F}"/>
              </a:ext>
            </a:extLst>
          </p:cNvPr>
          <p:cNvGrpSpPr/>
          <p:nvPr userDrawn="1"/>
        </p:nvGrpSpPr>
        <p:grpSpPr>
          <a:xfrm>
            <a:off x="609600" y="5609160"/>
            <a:ext cx="1664255" cy="687636"/>
            <a:chOff x="533399" y="5791200"/>
            <a:chExt cx="1664255" cy="687636"/>
          </a:xfrm>
        </p:grpSpPr>
        <p:pic>
          <p:nvPicPr>
            <p:cNvPr id="16" name="Picture 1" descr="http://teams/sites/CE/Logo%20Files/ecylogo-horiz-color-onwhite.jpg">
              <a:extLst>
                <a:ext uri="{FF2B5EF4-FFF2-40B4-BE49-F238E27FC236}">
                  <a16:creationId xmlns:a16="http://schemas.microsoft.com/office/drawing/2014/main" id="{FB444257-0BA7-4F78-81A5-6007071A7A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5791200"/>
              <a:ext cx="1645203" cy="56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70423D-8BDA-413F-A47D-2702CDEA423F}"/>
                </a:ext>
              </a:extLst>
            </p:cNvPr>
            <p:cNvSpPr txBox="1"/>
            <p:nvPr userDrawn="1"/>
          </p:nvSpPr>
          <p:spPr>
            <a:xfrm>
              <a:off x="552451" y="6232615"/>
              <a:ext cx="16452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OFFICE OF CHEHALIS BASIN</a:t>
              </a:r>
              <a:endParaRPr lang="en-US" sz="1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406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with Photo (Existing Photo)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47EE8-DC15-47DD-98AC-83DDDD0D2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C42F8A-30E0-4994-8EB6-6CE151ED68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038475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3352800"/>
            <a:ext cx="7162799" cy="838200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4800" b="1" cap="all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0" indent="0">
              <a:buNone/>
              <a:defRPr sz="2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ACA74E-60C0-425A-8E5D-52D63ED1C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191000"/>
            <a:ext cx="716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i="0" cap="all" baseline="0">
                <a:solidFill>
                  <a:schemeClr val="tx1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Names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69E86-55E6-4BB7-878B-BF2442C23420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7972179-CEB3-42D0-99B9-6268ADF20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800600"/>
            <a:ext cx="3733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510DB-3038-42B9-854F-0754D92BA733}"/>
              </a:ext>
            </a:extLst>
          </p:cNvPr>
          <p:cNvGrpSpPr/>
          <p:nvPr userDrawn="1"/>
        </p:nvGrpSpPr>
        <p:grpSpPr>
          <a:xfrm>
            <a:off x="609600" y="5609160"/>
            <a:ext cx="1664255" cy="687636"/>
            <a:chOff x="533399" y="5791200"/>
            <a:chExt cx="1664255" cy="687636"/>
          </a:xfrm>
        </p:grpSpPr>
        <p:pic>
          <p:nvPicPr>
            <p:cNvPr id="17" name="Picture 1" descr="http://teams/sites/CE/Logo%20Files/ecylogo-horiz-color-onwhite.jpg">
              <a:extLst>
                <a:ext uri="{FF2B5EF4-FFF2-40B4-BE49-F238E27FC236}">
                  <a16:creationId xmlns:a16="http://schemas.microsoft.com/office/drawing/2014/main" id="{CC2711E8-3E4D-468E-8FF9-FB245BFB6B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5791200"/>
              <a:ext cx="1645203" cy="56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73D8B0-072F-4D3D-A24E-05F587E5DC3D}"/>
                </a:ext>
              </a:extLst>
            </p:cNvPr>
            <p:cNvSpPr txBox="1"/>
            <p:nvPr userDrawn="1"/>
          </p:nvSpPr>
          <p:spPr>
            <a:xfrm>
              <a:off x="552451" y="6232615"/>
              <a:ext cx="16452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OFFICE OF CHEHALIS BASIN</a:t>
              </a:r>
              <a:endParaRPr lang="en-US" sz="1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98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209800"/>
            <a:ext cx="109728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F4855-36DE-4BBD-B488-7B2F8AE3B1A4}"/>
              </a:ext>
            </a:extLst>
          </p:cNvPr>
          <p:cNvSpPr/>
          <p:nvPr userDrawn="1"/>
        </p:nvSpPr>
        <p:spPr>
          <a:xfrm>
            <a:off x="533400" y="1981200"/>
            <a:ext cx="8686800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0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8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1AA55E-1F7D-4945-A73D-9FEDCDFEA2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066800"/>
            <a:ext cx="5181600" cy="4648200"/>
          </a:xfrm>
          <a:prstGeom prst="rect">
            <a:avLst/>
          </a:prstGeom>
        </p:spPr>
        <p:txBody>
          <a:bodyPr rIns="0" anchor="ctr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2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8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CA83E4C-39F7-4D42-9D75-CEDD3466E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2" b="-16"/>
          <a:stretch/>
        </p:blipFill>
        <p:spPr>
          <a:xfrm>
            <a:off x="5929828" y="0"/>
            <a:ext cx="626217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C304F-91C9-4684-9E04-C55989E7A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7836" y="0"/>
            <a:ext cx="6244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/Text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600200"/>
            <a:ext cx="5943598" cy="4267200"/>
          </a:xfrm>
        </p:spPr>
        <p:txBody>
          <a:bodyPr rIns="0" numCol="1" spcCol="4572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8966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622C4-AFFF-4494-A978-28D82A5D6B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05600" y="1600200"/>
            <a:ext cx="48006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56408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8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CA83E4C-39F7-4D42-9D75-CEDD3466E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" b="-16"/>
          <a:stretch/>
        </p:blipFill>
        <p:spPr>
          <a:xfrm>
            <a:off x="5956300" y="0"/>
            <a:ext cx="6235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8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A40AC-DD01-4DF2-AF68-6F8DF922E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460" y="0"/>
            <a:ext cx="62255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294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43AAF-3D28-4002-AA77-EE18182BD979}"/>
              </a:ext>
            </a:extLst>
          </p:cNvPr>
          <p:cNvSpPr txBox="1"/>
          <p:nvPr userDrawn="1"/>
        </p:nvSpPr>
        <p:spPr>
          <a:xfrm>
            <a:off x="609600" y="457200"/>
            <a:ext cx="10972800" cy="4953000"/>
          </a:xfrm>
          <a:prstGeom prst="rect">
            <a:avLst/>
          </a:prstGeom>
          <a:noFill/>
        </p:spPr>
        <p:txBody>
          <a:bodyPr wrap="square" numCol="2" spcCol="45720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300" b="1" dirty="0">
                <a:solidFill>
                  <a:schemeClr val="tx2"/>
                </a:solidFill>
              </a:rPr>
              <a:t>Version 1.0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Created widescreen 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6457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/Tex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1600200"/>
            <a:ext cx="5943598" cy="4267200"/>
          </a:xfrm>
        </p:spPr>
        <p:txBody>
          <a:bodyPr rIns="0" numCol="1" spcCol="4572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8966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622C4-AFFF-4494-A978-28D82A5D6B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600200"/>
            <a:ext cx="48006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28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lo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600200"/>
            <a:ext cx="10972798" cy="4267200"/>
          </a:xfrm>
        </p:spPr>
        <p:txBody>
          <a:bodyPr rIns="0" numCol="1" spcCol="4572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41957-0D6E-468E-9AA1-86AC5C0C216C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592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0" y="1447800"/>
            <a:ext cx="10972800" cy="42672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pc="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6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Layout Border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pc="0"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118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800" cy="53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50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1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44196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4F8C38-8134-42EB-8C33-1E522F1B1B10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E6785-0F91-4B7A-BFE6-7DD1C6DC068E}"/>
              </a:ext>
            </a:extLst>
          </p:cNvPr>
          <p:cNvSpPr txBox="1"/>
          <p:nvPr userDrawn="1"/>
        </p:nvSpPr>
        <p:spPr>
          <a:xfrm>
            <a:off x="10769600" y="60476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fld id="{BB77C75F-EF49-4BD9-B120-C24CD75832F7}" type="slidenum">
              <a:rPr lang="en-US" sz="1200" b="0" u="none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200" b="0" u="none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7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2672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D1475-4276-4BA9-9768-B8D2491DB6B7}"/>
              </a:ext>
            </a:extLst>
          </p:cNvPr>
          <p:cNvSpPr txBox="1"/>
          <p:nvPr userDrawn="1"/>
        </p:nvSpPr>
        <p:spPr>
          <a:xfrm>
            <a:off x="10769600" y="60476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fld id="{BB77C75F-EF49-4BD9-B120-C24CD75832F7}" type="slidenum">
              <a:rPr lang="en-US" sz="1200" b="0" u="none" smtClean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200" b="0" u="none" dirty="0">
              <a:solidFill>
                <a:schemeClr val="accent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11347-D8FB-42B9-A38F-F37C9A304A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01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01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B70296-DF2C-4A7E-94DF-6EE90E8C6A74}"/>
              </a:ext>
            </a:extLst>
          </p:cNvPr>
          <p:cNvGrpSpPr/>
          <p:nvPr userDrawn="1"/>
        </p:nvGrpSpPr>
        <p:grpSpPr>
          <a:xfrm>
            <a:off x="509587" y="5989411"/>
            <a:ext cx="1143000" cy="464139"/>
            <a:chOff x="509587" y="5989411"/>
            <a:chExt cx="1143000" cy="464139"/>
          </a:xfrm>
        </p:grpSpPr>
        <p:pic>
          <p:nvPicPr>
            <p:cNvPr id="2052" name="Picture 1" descr="http://teams/sites/CE/Logo%20Files/ecylogo-horiz-color-onwhite.jpg">
              <a:extLst>
                <a:ext uri="{FF2B5EF4-FFF2-40B4-BE49-F238E27FC236}">
                  <a16:creationId xmlns:a16="http://schemas.microsoft.com/office/drawing/2014/main" id="{45E1CBBB-6780-4119-8E20-A7B52EF5984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989411"/>
              <a:ext cx="1066800" cy="365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F65FB1-6A3F-4579-B350-707C6A229F54}"/>
                </a:ext>
              </a:extLst>
            </p:cNvPr>
            <p:cNvSpPr txBox="1"/>
            <p:nvPr userDrawn="1"/>
          </p:nvSpPr>
          <p:spPr>
            <a:xfrm>
              <a:off x="509587" y="6261190"/>
              <a:ext cx="1143000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OFFICE OF CHEHALIS BASIN</a:t>
              </a:r>
              <a:endParaRPr lang="en-US" sz="65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70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47" r:id="rId2"/>
    <p:sldLayoutId id="2147483748" r:id="rId3"/>
    <p:sldLayoutId id="2147483746" r:id="rId4"/>
    <p:sldLayoutId id="2147483667" r:id="rId5"/>
    <p:sldLayoutId id="2147483713" r:id="rId6"/>
    <p:sldLayoutId id="2147483675" r:id="rId7"/>
    <p:sldLayoutId id="2147483712" r:id="rId8"/>
    <p:sldLayoutId id="2147483735" r:id="rId9"/>
    <p:sldLayoutId id="2147483736" r:id="rId10"/>
    <p:sldLayoutId id="2147483737" r:id="rId11"/>
    <p:sldLayoutId id="2147483738" r:id="rId12"/>
    <p:sldLayoutId id="2147483715" r:id="rId13"/>
    <p:sldLayoutId id="2147483749" r:id="rId14"/>
    <p:sldLayoutId id="2147483750" r:id="rId15"/>
    <p:sldLayoutId id="2147483751" r:id="rId16"/>
    <p:sldLayoutId id="2147483726" r:id="rId17"/>
    <p:sldLayoutId id="2147483732" r:id="rId18"/>
    <p:sldLayoutId id="2147483753" r:id="rId19"/>
    <p:sldLayoutId id="2147483754" r:id="rId20"/>
    <p:sldLayoutId id="2147483755" r:id="rId21"/>
    <p:sldLayoutId id="2147483742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i="0" kern="1200" cap="all" spc="30" baseline="0">
          <a:solidFill>
            <a:schemeClr val="tx2"/>
          </a:solidFill>
          <a:latin typeface="Franklin Gothic Book" panose="020B0503020102020204" pitchFamily="34" charset="0"/>
          <a:ea typeface="Franklin Gothic Book" panose="020B0503020102020204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600" kern="1200" spc="0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SzPct val="100000"/>
        <a:buFont typeface="Myriad Pro" pitchFamily="34" charset="0"/>
        <a:buChar char="–"/>
        <a:defRPr sz="2200" kern="1200" spc="0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 spc="0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Font typeface="Myriad Pro" pitchFamily="34" charset="0"/>
        <a:buChar char="›"/>
        <a:defRPr sz="1800" kern="1200" spc="0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»"/>
        <a:defRPr sz="1800" kern="1200" spc="0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67_80CD0FAC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Nat.kale@ecy.w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E37A5-79A7-4FC7-A1F9-45DA56EAC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Erosion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584FC-4FC7-46AB-98E3-254D9DA1D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Nat Kale, OCB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3B893E-371F-4645-879B-B6510B3CB2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January 20,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0A2A9A-DF8A-413B-9E75-B1CF2E374326}"/>
              </a:ext>
            </a:extLst>
          </p:cNvPr>
          <p:cNvSpPr/>
          <p:nvPr/>
        </p:nvSpPr>
        <p:spPr>
          <a:xfrm>
            <a:off x="0" y="-457200"/>
            <a:ext cx="2286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Cover Option #1</a:t>
            </a:r>
          </a:p>
        </p:txBody>
      </p:sp>
    </p:spTree>
    <p:extLst>
      <p:ext uri="{BB962C8B-B14F-4D97-AF65-F5344CB8AC3E}">
        <p14:creationId xmlns:p14="http://schemas.microsoft.com/office/powerpoint/2010/main" val="32757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2" y="1600200"/>
            <a:ext cx="5714998" cy="426720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Erosion on stream and riverbanks harms property owners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Erosion on stream and </a:t>
            </a:r>
            <a:r>
              <a:rPr lang="en-US" dirty="0" smtClean="0"/>
              <a:t>riverbanks can harm </a:t>
            </a:r>
            <a:r>
              <a:rPr lang="en-US" dirty="0"/>
              <a:t>aquatic species and their habitat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Emergency repairs with rock (hard armoring) are </a:t>
            </a:r>
            <a:r>
              <a:rPr lang="en-US" smtClean="0"/>
              <a:t>often detrimental </a:t>
            </a:r>
            <a:r>
              <a:rPr lang="en-US" dirty="0"/>
              <a:t>for river and stream habitats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DA53EF-A485-431D-BE9B-F99A4E7C5063}"/>
              </a:ext>
            </a:extLst>
          </p:cNvPr>
          <p:cNvSpPr txBox="1"/>
          <p:nvPr/>
        </p:nvSpPr>
        <p:spPr>
          <a:xfrm>
            <a:off x="7048500" y="6248400"/>
            <a:ext cx="5143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342900" algn="ctr"/>
            <a:r>
              <a:rPr lang="en-US" sz="1400" b="1" dirty="0">
                <a:solidFill>
                  <a:srgbClr val="FFFF00"/>
                </a:solidFill>
              </a:rPr>
              <a:t>GHCD’s Lower Satsop Right Bank Conservation Project</a:t>
            </a:r>
          </a:p>
        </p:txBody>
      </p:sp>
    </p:spTree>
    <p:extLst>
      <p:ext uri="{BB962C8B-B14F-4D97-AF65-F5344CB8AC3E}">
        <p14:creationId xmlns:p14="http://schemas.microsoft.com/office/powerpoint/2010/main" val="236473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2" y="1600200"/>
            <a:ext cx="5714998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Will probably include:</a:t>
            </a:r>
          </a:p>
          <a:p>
            <a:r>
              <a:rPr lang="en-US" sz="2400" dirty="0"/>
              <a:t>Cost-share element</a:t>
            </a:r>
          </a:p>
          <a:p>
            <a:r>
              <a:rPr lang="en-US" sz="2400" dirty="0"/>
              <a:t>Need to demonstrate balance of habitat and flood damage benefits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TBD:</a:t>
            </a:r>
          </a:p>
          <a:p>
            <a:r>
              <a:rPr lang="en-US" sz="2400" dirty="0"/>
              <a:t>Emergency vs. non-emergency projects</a:t>
            </a:r>
          </a:p>
          <a:p>
            <a:r>
              <a:rPr lang="en-US" sz="2400" dirty="0"/>
              <a:t>Public vs. private projects</a:t>
            </a:r>
          </a:p>
          <a:p>
            <a:r>
              <a:rPr lang="en-US" sz="2400" dirty="0"/>
              <a:t>Additional non-project elements (education, mapping, etc.)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00" y="1323975"/>
            <a:ext cx="5613400" cy="4210050"/>
          </a:xfrm>
        </p:spPr>
      </p:pic>
    </p:spTree>
    <p:extLst>
      <p:ext uri="{BB962C8B-B14F-4D97-AF65-F5344CB8AC3E}">
        <p14:creationId xmlns:p14="http://schemas.microsoft.com/office/powerpoint/2010/main" val="251514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Callout 2 (Accent Bar) 21"/>
          <p:cNvSpPr/>
          <p:nvPr/>
        </p:nvSpPr>
        <p:spPr>
          <a:xfrm>
            <a:off x="6553200" y="3537441"/>
            <a:ext cx="2555598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0236"/>
              <a:gd name="adj6" fmla="val -45531"/>
            </a:avLst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Workgroup Launches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4724400"/>
            <a:ext cx="105156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Line Callout 2 (Accent Bar) 7"/>
          <p:cNvSpPr/>
          <p:nvPr/>
        </p:nvSpPr>
        <p:spPr>
          <a:xfrm>
            <a:off x="3294201" y="1264443"/>
            <a:ext cx="2555598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1816"/>
              <a:gd name="adj6" fmla="val -58202"/>
            </a:avLst>
          </a:prstGeom>
          <a:solidFill>
            <a:schemeClr val="lt1">
              <a:alpha val="7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Local Actions Program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4419600"/>
            <a:ext cx="0" cy="60960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1956" y="508777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2020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16149" y="4419600"/>
            <a:ext cx="0" cy="60960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42305" y="508777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2021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946498" y="4419600"/>
            <a:ext cx="0" cy="60960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72654" y="508777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2022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576847" y="4419600"/>
            <a:ext cx="0" cy="60960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03003" y="508777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2023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1207194" y="4419600"/>
            <a:ext cx="0" cy="60960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833350" y="5087778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2024</a:t>
            </a:r>
          </a:p>
        </p:txBody>
      </p:sp>
      <p:sp>
        <p:nvSpPr>
          <p:cNvPr id="20" name="Line Callout 2 (Accent Bar) 19"/>
          <p:cNvSpPr/>
          <p:nvPr/>
        </p:nvSpPr>
        <p:spPr>
          <a:xfrm>
            <a:off x="4114800" y="2022109"/>
            <a:ext cx="3124200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8994"/>
              <a:gd name="adj6" fmla="val -11381"/>
            </a:avLst>
          </a:prstGeom>
          <a:solidFill>
            <a:schemeClr val="lt1">
              <a:alpha val="7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Background by Anchor QEA</a:t>
            </a:r>
          </a:p>
        </p:txBody>
      </p:sp>
      <p:sp>
        <p:nvSpPr>
          <p:cNvPr id="21" name="Line Callout 2 (Accent Bar) 20"/>
          <p:cNvSpPr/>
          <p:nvPr/>
        </p:nvSpPr>
        <p:spPr>
          <a:xfrm>
            <a:off x="5181600" y="2779775"/>
            <a:ext cx="2555598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9279"/>
              <a:gd name="adj6" fmla="val -10123"/>
            </a:avLst>
          </a:prstGeom>
          <a:solidFill>
            <a:schemeClr val="lt1">
              <a:alpha val="7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21-23 Budget Adopted</a:t>
            </a:r>
          </a:p>
        </p:txBody>
      </p:sp>
      <p:sp>
        <p:nvSpPr>
          <p:cNvPr id="23" name="Line Callout 2 (Accent Bar) 22"/>
          <p:cNvSpPr/>
          <p:nvPr/>
        </p:nvSpPr>
        <p:spPr>
          <a:xfrm>
            <a:off x="9472194" y="2042574"/>
            <a:ext cx="2567405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8993"/>
              <a:gd name="adj6" fmla="val 19321"/>
            </a:avLst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New Program Launches</a:t>
            </a:r>
          </a:p>
        </p:txBody>
      </p:sp>
      <p:sp>
        <p:nvSpPr>
          <p:cNvPr id="24" name="Left Bracket 23"/>
          <p:cNvSpPr/>
          <p:nvPr/>
        </p:nvSpPr>
        <p:spPr>
          <a:xfrm rot="16200000">
            <a:off x="7563538" y="3982138"/>
            <a:ext cx="420622" cy="4569102"/>
          </a:xfrm>
          <a:prstGeom prst="leftBracket">
            <a:avLst>
              <a:gd name="adj" fmla="val 23958"/>
            </a:avLst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8694" y="6185547"/>
            <a:ext cx="2084610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600" dirty="0"/>
              <a:t>Pilot Projects</a:t>
            </a:r>
          </a:p>
        </p:txBody>
      </p:sp>
    </p:spTree>
    <p:extLst>
      <p:ext uri="{BB962C8B-B14F-4D97-AF65-F5344CB8AC3E}">
        <p14:creationId xmlns:p14="http://schemas.microsoft.com/office/powerpoint/2010/main" val="2160922540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5063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0896600" cy="685800"/>
          </a:xfrm>
          <a:solidFill>
            <a:schemeClr val="lt1">
              <a:alpha val="40000"/>
            </a:schemeClr>
          </a:solidFill>
        </p:spPr>
        <p:txBody>
          <a:bodyPr/>
          <a:lstStyle/>
          <a:p>
            <a:r>
              <a:rPr lang="en-US" dirty="0"/>
              <a:t>Pilot Project: 36 Lower FALLS Creek 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5589159" cy="529375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dirty="0"/>
              <a:t>Emergency </a:t>
            </a:r>
            <a:r>
              <a:rPr lang="en-US" sz="2600" u="sng" dirty="0"/>
              <a:t>construction pilot </a:t>
            </a:r>
            <a:r>
              <a:rPr lang="en-US" sz="2600" dirty="0"/>
              <a:t>project</a:t>
            </a:r>
          </a:p>
          <a:p>
            <a:endParaRPr lang="en-US" sz="2600" dirty="0"/>
          </a:p>
          <a:p>
            <a:r>
              <a:rPr lang="en-US" sz="2600" dirty="0"/>
              <a:t>First Phase complete</a:t>
            </a:r>
          </a:p>
          <a:p>
            <a:endParaRPr lang="en-US" sz="2600" dirty="0"/>
          </a:p>
          <a:p>
            <a:r>
              <a:rPr lang="en-US" sz="2600" dirty="0"/>
              <a:t>Successful so far</a:t>
            </a:r>
          </a:p>
          <a:p>
            <a:endParaRPr lang="en-US" sz="2600" dirty="0"/>
          </a:p>
          <a:p>
            <a:r>
              <a:rPr lang="en-US" sz="2600" dirty="0"/>
              <a:t>Restoration and Cultural Resources</a:t>
            </a:r>
            <a:br>
              <a:rPr lang="en-US" sz="2600" dirty="0"/>
            </a:br>
            <a:r>
              <a:rPr lang="en-US" sz="2600" dirty="0"/>
              <a:t>remaining</a:t>
            </a:r>
          </a:p>
          <a:p>
            <a:endParaRPr lang="en-US" sz="2600" dirty="0"/>
          </a:p>
          <a:p>
            <a:r>
              <a:rPr lang="en-US" sz="2600" dirty="0"/>
              <a:t>$  15k from Landowner (cost-share)</a:t>
            </a:r>
          </a:p>
          <a:p>
            <a:r>
              <a:rPr lang="en-US" sz="2600" dirty="0"/>
              <a:t>$  75k from Erosion Program</a:t>
            </a:r>
          </a:p>
          <a:p>
            <a:r>
              <a:rPr lang="en-US" sz="2600" u="sng" dirty="0"/>
              <a:t>$107k from Flood Authority</a:t>
            </a:r>
          </a:p>
          <a:p>
            <a:r>
              <a:rPr lang="en-US" sz="2600" dirty="0"/>
              <a:t>$197k total</a:t>
            </a:r>
          </a:p>
        </p:txBody>
      </p:sp>
    </p:spTree>
    <p:extLst>
      <p:ext uri="{BB962C8B-B14F-4D97-AF65-F5344CB8AC3E}">
        <p14:creationId xmlns:p14="http://schemas.microsoft.com/office/powerpoint/2010/main" val="119402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9525"/>
            <a:ext cx="12983017" cy="68484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96200" y="914400"/>
            <a:ext cx="4495800" cy="42672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Non-emergency </a:t>
            </a:r>
            <a:r>
              <a:rPr lang="en-US" u="sng" dirty="0"/>
              <a:t>design pilot </a:t>
            </a:r>
            <a:r>
              <a:rPr lang="en-US" dirty="0"/>
              <a:t>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 Phase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$60k from Erosion 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Construction in 2023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9525"/>
            <a:ext cx="10896600" cy="6858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/>
              <a:t>Pilot Project: Port of Grays Harbor Haul Road</a:t>
            </a:r>
          </a:p>
        </p:txBody>
      </p:sp>
      <p:sp>
        <p:nvSpPr>
          <p:cNvPr id="6" name="Oval 5"/>
          <p:cNvSpPr/>
          <p:nvPr/>
        </p:nvSpPr>
        <p:spPr>
          <a:xfrm>
            <a:off x="1524000" y="1295400"/>
            <a:ext cx="4495800" cy="34290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6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58" b="10658"/>
          <a:stretch/>
        </p:blipFill>
        <p:spPr>
          <a:xfrm>
            <a:off x="3225487" y="0"/>
            <a:ext cx="8937938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" y="990600"/>
            <a:ext cx="2895600" cy="426720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Urgent, non-emergency </a:t>
            </a:r>
            <a:r>
              <a:rPr lang="en-US" u="sng" dirty="0"/>
              <a:t>planting pilot</a:t>
            </a:r>
            <a:r>
              <a:rPr lang="en-US" dirty="0"/>
              <a:t>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Just approved funding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$15k from Erosion Program for construction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296"/>
            <a:ext cx="10896600" cy="68580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/>
              <a:t>Pilot Project: Satsop 3.5 Willow Planting</a:t>
            </a:r>
          </a:p>
        </p:txBody>
      </p:sp>
    </p:spTree>
    <p:extLst>
      <p:ext uri="{BB962C8B-B14F-4D97-AF65-F5344CB8AC3E}">
        <p14:creationId xmlns:p14="http://schemas.microsoft.com/office/powerpoint/2010/main" val="410151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3730" y="762000"/>
            <a:ext cx="6546669" cy="46972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Explore </a:t>
            </a:r>
            <a:r>
              <a:rPr lang="en-US" u="sng" dirty="0"/>
              <a:t>planning pilot </a:t>
            </a:r>
            <a:r>
              <a:rPr lang="en-US" dirty="0"/>
              <a:t>with Flood Authority:</a:t>
            </a:r>
          </a:p>
          <a:p>
            <a:pPr lvl="1"/>
            <a:r>
              <a:rPr lang="en-US" dirty="0"/>
              <a:t>South Fork Chehalis River/Boistfort Valley CMZ ($60k Flood Authority, </a:t>
            </a:r>
            <a:r>
              <a:rPr lang="en-US" i="1" dirty="0" smtClean="0"/>
              <a:t>possibly</a:t>
            </a:r>
            <a:r>
              <a:rPr lang="en-US" dirty="0" smtClean="0"/>
              <a:t> </a:t>
            </a:r>
            <a:r>
              <a:rPr lang="en-US" dirty="0"/>
              <a:t>Erosion </a:t>
            </a:r>
            <a:r>
              <a:rPr lang="en-US" dirty="0" smtClean="0"/>
              <a:t>Program)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 Compile </a:t>
            </a:r>
            <a:r>
              <a:rPr lang="en-US" u="sng" dirty="0"/>
              <a:t>lessons learned </a:t>
            </a:r>
            <a:r>
              <a:rPr lang="en-US" dirty="0"/>
              <a:t>from pilot projects and other notable, recent erosion projects:</a:t>
            </a:r>
          </a:p>
          <a:p>
            <a:pPr lvl="1" indent="-342900"/>
            <a:r>
              <a:rPr lang="en-US" dirty="0"/>
              <a:t>Lower Satsop Right Bank Conservation Project</a:t>
            </a:r>
          </a:p>
          <a:p>
            <a:pPr lvl="1" indent="-342900"/>
            <a:r>
              <a:rPr lang="en-US" dirty="0"/>
              <a:t>Newaukum Riverbank Stabilization Project </a:t>
            </a:r>
          </a:p>
          <a:p>
            <a:pPr marL="0" indent="0">
              <a:buNone/>
            </a:pPr>
            <a:r>
              <a:rPr lang="en-US" dirty="0"/>
              <a:t>3.  Make </a:t>
            </a:r>
            <a:r>
              <a:rPr lang="en-US" u="sng" dirty="0"/>
              <a:t>recommendations</a:t>
            </a:r>
            <a:r>
              <a:rPr lang="en-US" dirty="0"/>
              <a:t> to CBB early 2023:</a:t>
            </a:r>
          </a:p>
          <a:p>
            <a:pPr lvl="1"/>
            <a:r>
              <a:rPr lang="en-US" dirty="0"/>
              <a:t>Project funding criteria, including cost-share</a:t>
            </a:r>
          </a:p>
          <a:p>
            <a:pPr lvl="1"/>
            <a:r>
              <a:rPr lang="en-US" dirty="0"/>
              <a:t>Projects for funding 2023-25</a:t>
            </a:r>
          </a:p>
          <a:p>
            <a:pPr lvl="1"/>
            <a:r>
              <a:rPr lang="en-US" dirty="0"/>
              <a:t>Relationship to Flood Authority Local Projects</a:t>
            </a:r>
          </a:p>
          <a:p>
            <a:pPr lvl="1"/>
            <a:r>
              <a:rPr lang="en-US" dirty="0"/>
              <a:t>Additional Non-Project Elements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6703"/>
            <a:ext cx="10896600" cy="6858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083495" y="206703"/>
            <a:ext cx="4422705" cy="64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4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2" y="1600200"/>
            <a:ext cx="10896598" cy="42672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Nat Kale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Nat.kale@ecy.wa.gov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(360) 706-4277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63485022"/>
      </p:ext>
    </p:extLst>
  </p:cSld>
  <p:clrMapOvr>
    <a:masterClrMapping/>
  </p:clrMapOvr>
</p:sld>
</file>

<file path=ppt/theme/theme1.xml><?xml version="1.0" encoding="utf-8"?>
<a:theme xmlns:a="http://schemas.openxmlformats.org/drawingml/2006/main" name="Anchor QEA Widescreen">
  <a:themeElements>
    <a:clrScheme name="Chehalis Colors">
      <a:dk1>
        <a:srgbClr val="333333"/>
      </a:dk1>
      <a:lt1>
        <a:sysClr val="window" lastClr="FFFFFF"/>
      </a:lt1>
      <a:dk2>
        <a:srgbClr val="44688F"/>
      </a:dk2>
      <a:lt2>
        <a:srgbClr val="FFD76D"/>
      </a:lt2>
      <a:accent1>
        <a:srgbClr val="7AA456"/>
      </a:accent1>
      <a:accent2>
        <a:srgbClr val="BCD637"/>
      </a:accent2>
      <a:accent3>
        <a:srgbClr val="44688F"/>
      </a:accent3>
      <a:accent4>
        <a:srgbClr val="80A8CD"/>
      </a:accent4>
      <a:accent5>
        <a:srgbClr val="861626"/>
      </a:accent5>
      <a:accent6>
        <a:srgbClr val="F2A9A0"/>
      </a:accent6>
      <a:hlink>
        <a:srgbClr val="44688F"/>
      </a:hlink>
      <a:folHlink>
        <a:srgbClr val="861626"/>
      </a:folHlink>
    </a:clrScheme>
    <a:fontScheme name="Anchor QEA Powerpoint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S SlideMaster_Wide_Revised.pptx" id="{6E73BB64-6A64-4A89-A788-3EF09610BF1E}" vid="{D5212F50-7A5F-480C-A8C4-3064598C92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25F3CDD865B4E83E827C7DC874B28" ma:contentTypeVersion="0" ma:contentTypeDescription="Create a new document." ma:contentTypeScope="" ma:versionID="5162a1cbbd78234ece461d80f982d3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5CD68F-E9F3-45F5-A47C-D231E37FC8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384041-46D5-403F-BCFA-31C0BB601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F12B0E-A422-4D0B-BE22-D8FD1F5FFB9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CBS SlideMaster_Wide_Revised</Template>
  <TotalTime>659</TotalTime>
  <Words>302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Myriad Pro</vt:lpstr>
      <vt:lpstr>Segoe UI</vt:lpstr>
      <vt:lpstr>Times New Roman</vt:lpstr>
      <vt:lpstr>Anchor QEA Widescreen</vt:lpstr>
      <vt:lpstr>PowerPoint Presentation</vt:lpstr>
      <vt:lpstr>The Problem</vt:lpstr>
      <vt:lpstr>The Program</vt:lpstr>
      <vt:lpstr>Timeline</vt:lpstr>
      <vt:lpstr>Pilot Project: 36 Lower FALLS Creek Rd</vt:lpstr>
      <vt:lpstr>Pilot Project: Port of Grays Harbor Haul Road</vt:lpstr>
      <vt:lpstr>Pilot Project: Satsop 3.5 Willow Planting</vt:lpstr>
      <vt:lpstr>Next Steps</vt:lpstr>
      <vt:lpstr>Questions?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Kale, Nat (ECY)</dc:creator>
  <cp:lastModifiedBy>Kale, Nat (ECY)</cp:lastModifiedBy>
  <cp:revision>34</cp:revision>
  <cp:lastPrinted>2018-12-07T13:56:18Z</cp:lastPrinted>
  <dcterms:created xsi:type="dcterms:W3CDTF">2022-01-14T16:57:05Z</dcterms:created>
  <dcterms:modified xsi:type="dcterms:W3CDTF">2022-01-19T16:28:10Z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0x010100ECD25F3CDD865B4E83E827C7DC874B28</vt:lpwstr>
  </property>
</Properties>
</file>