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1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30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63.jpg" ContentType="image/jpeg"/>
  <Override PartName="/ppt/media/image64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665" r:id="rId9"/>
    <p:sldId id="329" r:id="rId10"/>
    <p:sldId id="674" r:id="rId11"/>
    <p:sldId id="664" r:id="rId12"/>
    <p:sldId id="667" r:id="rId13"/>
    <p:sldId id="668" r:id="rId14"/>
    <p:sldId id="675" r:id="rId15"/>
    <p:sldId id="330" r:id="rId16"/>
    <p:sldId id="345" r:id="rId17"/>
    <p:sldId id="671" r:id="rId18"/>
    <p:sldId id="670" r:id="rId19"/>
    <p:sldId id="656" r:id="rId20"/>
    <p:sldId id="267" r:id="rId21"/>
    <p:sldId id="334" r:id="rId22"/>
    <p:sldId id="296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3A21-4957-0211-6188-FDD42CC2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25F9795-D205-9B7F-B502-F5F3D2D9C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805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12" Type="http://schemas.openxmlformats.org/officeDocument/2006/relationships/customXml" Target="../ink/ink3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3.emf"/><Relationship Id="rId15" Type="http://schemas.openxmlformats.org/officeDocument/2006/relationships/image" Target="../media/image46.png"/><Relationship Id="rId10" Type="http://schemas.openxmlformats.org/officeDocument/2006/relationships/customXml" Target="../ink/ink2.xml"/><Relationship Id="rId4" Type="http://schemas.openxmlformats.org/officeDocument/2006/relationships/image" Target="../media/image32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rvey123.arcgis.com/share/f5d1e90dc3fc4222973249966a0d883f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2.jpg"/><Relationship Id="rId18" Type="http://schemas.openxmlformats.org/officeDocument/2006/relationships/image" Target="../media/image57.jpg"/><Relationship Id="rId26" Type="http://schemas.openxmlformats.org/officeDocument/2006/relationships/image" Target="../media/image64.jpg"/><Relationship Id="rId3" Type="http://schemas.openxmlformats.org/officeDocument/2006/relationships/image" Target="../media/image40.png"/><Relationship Id="rId21" Type="http://schemas.openxmlformats.org/officeDocument/2006/relationships/image" Target="../media/image60.jpg"/><Relationship Id="rId7" Type="http://schemas.openxmlformats.org/officeDocument/2006/relationships/image" Target="../media/image44.jpg"/><Relationship Id="rId12" Type="http://schemas.openxmlformats.org/officeDocument/2006/relationships/image" Target="../media/image51.jpg"/><Relationship Id="rId17" Type="http://schemas.openxmlformats.org/officeDocument/2006/relationships/image" Target="../media/image56.png"/><Relationship Id="rId25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5.jpg"/><Relationship Id="rId20" Type="http://schemas.openxmlformats.org/officeDocument/2006/relationships/image" Target="../media/image59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11" Type="http://schemas.openxmlformats.org/officeDocument/2006/relationships/image" Target="../media/image50.jpg"/><Relationship Id="rId24" Type="http://schemas.openxmlformats.org/officeDocument/2006/relationships/image" Target="../media/image12.jpg"/><Relationship Id="rId5" Type="http://schemas.openxmlformats.org/officeDocument/2006/relationships/image" Target="../media/image42.jpg"/><Relationship Id="rId15" Type="http://schemas.openxmlformats.org/officeDocument/2006/relationships/image" Target="../media/image54.jpg"/><Relationship Id="rId23" Type="http://schemas.openxmlformats.org/officeDocument/2006/relationships/image" Target="../media/image62.jpg"/><Relationship Id="rId28" Type="http://schemas.openxmlformats.org/officeDocument/2006/relationships/image" Target="../media/image66.svg"/><Relationship Id="rId10" Type="http://schemas.openxmlformats.org/officeDocument/2006/relationships/image" Target="../media/image49.png"/><Relationship Id="rId19" Type="http://schemas.openxmlformats.org/officeDocument/2006/relationships/image" Target="../media/image58.jpg"/><Relationship Id="rId31" Type="http://schemas.openxmlformats.org/officeDocument/2006/relationships/image" Target="../media/image69.PNG"/><Relationship Id="rId4" Type="http://schemas.openxmlformats.org/officeDocument/2006/relationships/image" Target="../media/image41.jpg"/><Relationship Id="rId9" Type="http://schemas.openxmlformats.org/officeDocument/2006/relationships/image" Target="../media/image48.png"/><Relationship Id="rId14" Type="http://schemas.openxmlformats.org/officeDocument/2006/relationships/image" Target="../media/image53.jpg"/><Relationship Id="rId22" Type="http://schemas.openxmlformats.org/officeDocument/2006/relationships/image" Target="../media/image61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hyperlink" Target="https://www.ezview.wa.gov/Portals/_1492/images/Bucoda%20Main%20Street%20Project%2009142016.pdf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4.emf"/><Relationship Id="rId12" Type="http://schemas.openxmlformats.org/officeDocument/2006/relationships/hyperlink" Target="https://www.ezview.wa.gov/site/alias__1915/overview/36499/overview.asp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hyperlink" Target="https://www.ezview.wa.gov/site/alias__1744/overview/34357/overview.aspx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www.ezview.wa.gov/site/alias__1946/library/36850/library.aspx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s://www.ezview.wa.gov/Portals/_1492/images/Bucoda%20Pilot%20Lessons%20Learned%200720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Town of Bucoda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12,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22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1066799" y="1650097"/>
            <a:ext cx="6062215" cy="45318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1066800" y="6181962"/>
            <a:ext cx="6062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2016 Properties -- Foundation Flood Openings Pilot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22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</a:t>
                      </a:r>
                      <a:r>
                        <a:rPr lang="en-US" sz="1300" dirty="0" err="1">
                          <a:solidFill>
                            <a:schemeClr val="accent1"/>
                          </a:solidFill>
                        </a:rPr>
                        <a:t>bankfull</a:t>
                      </a: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47302-4ADD-8DA8-8549-DF177D56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with a red line&#10;&#10;Description automatically generated">
            <a:extLst>
              <a:ext uri="{FF2B5EF4-FFF2-40B4-BE49-F238E27FC236}">
                <a16:creationId xmlns:a16="http://schemas.microsoft.com/office/drawing/2014/main" id="{DB26622F-BB7A-FB11-A1F1-F7059E87B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45869"/>
            <a:ext cx="7747537" cy="515117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56582355-8450-00F6-FE5F-53C81496A71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480E381-8BB1-2C53-4B77-0887D82D3B0E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893A362F-A670-6EF0-6AE9-FBF6435A85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375812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82302-C7C0-787A-9CFD-F32CA181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"/>
          <a:stretch/>
        </p:blipFill>
        <p:spPr>
          <a:xfrm>
            <a:off x="4267199" y="2895600"/>
            <a:ext cx="4805935" cy="3418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23" t="16321" r="2581" b="6217"/>
          <a:stretch/>
        </p:blipFill>
        <p:spPr>
          <a:xfrm>
            <a:off x="70865" y="1905000"/>
            <a:ext cx="5348860" cy="350520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1066800" y="5703175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22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22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22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22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</a:t>
            </a:r>
            <a:r>
              <a:rPr lang="en-US" sz="1600">
                <a:solidFill>
                  <a:srgbClr val="303030"/>
                </a:solidFill>
                <a:latin typeface="Arial"/>
                <a:cs typeface="Arial"/>
              </a:rPr>
              <a:t>balanced basin-wide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62200" y="1888284"/>
            <a:ext cx="4505325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2200" y="4639270"/>
            <a:ext cx="4581525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22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2362200" y="3387625"/>
            <a:ext cx="4505325" cy="906467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59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22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22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>
                <a:solidFill>
                  <a:schemeClr val="tx2"/>
                </a:solidFill>
              </a:rPr>
              <a:t>                    $13.0M</a:t>
            </a:r>
            <a:endParaRPr lang="en-US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770D-BFEA-2437-E342-ED1CDE3C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" t="24149" r="7176" b="2858"/>
          <a:stretch/>
        </p:blipFill>
        <p:spPr>
          <a:xfrm>
            <a:off x="1066800" y="1672857"/>
            <a:ext cx="7487574" cy="4651743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14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14FB7A-9742-DE10-9D9F-DFA1D7786B92}"/>
              </a:ext>
            </a:extLst>
          </p:cNvPr>
          <p:cNvCxnSpPr>
            <a:cxnSpLocks/>
          </p:cNvCxnSpPr>
          <p:nvPr/>
        </p:nvCxnSpPr>
        <p:spPr>
          <a:xfrm>
            <a:off x="228600" y="3733800"/>
            <a:ext cx="868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Picture 2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607997D0-584E-AE13-8EDC-989BEF483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11280" r="11765" b="14260"/>
          <a:stretch/>
        </p:blipFill>
        <p:spPr>
          <a:xfrm>
            <a:off x="270587" y="3869561"/>
            <a:ext cx="3419986" cy="1973069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974B32-6A08-5CDE-32C1-65CE20F2BF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09" y="1639222"/>
            <a:ext cx="3104792" cy="2008983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DEA89B-7290-A76F-3F37-F91E65022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36915"/>
            <a:ext cx="3383443" cy="1861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4CDB12-C4DE-6132-5C44-4512FCC3D5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9501" y="3819396"/>
            <a:ext cx="1989586" cy="2530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DA442F-A219-F2B8-2A20-9B47C5FD35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61" t="14166" r="4981"/>
          <a:stretch/>
        </p:blipFill>
        <p:spPr>
          <a:xfrm>
            <a:off x="3929428" y="3827142"/>
            <a:ext cx="2968019" cy="194607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FC7BD2-99B6-51EB-03CE-6E2049CCCC2B}"/>
              </a:ext>
            </a:extLst>
          </p:cNvPr>
          <p:cNvCxnSpPr>
            <a:cxnSpLocks/>
          </p:cNvCxnSpPr>
          <p:nvPr/>
        </p:nvCxnSpPr>
        <p:spPr>
          <a:xfrm>
            <a:off x="3810000" y="3819396"/>
            <a:ext cx="0" cy="272770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0C876E-C4F1-8F3A-0C05-26D62D9934EB}"/>
              </a:ext>
            </a:extLst>
          </p:cNvPr>
          <p:cNvSpPr txBox="1"/>
          <p:nvPr/>
        </p:nvSpPr>
        <p:spPr>
          <a:xfrm>
            <a:off x="3854915" y="5722753"/>
            <a:ext cx="33431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 Foundation Flood Opening Pilot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(11 properties)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9052B3-9397-0678-24AB-E25A612C3CAF}"/>
              </a:ext>
            </a:extLst>
          </p:cNvPr>
          <p:cNvSpPr txBox="1"/>
          <p:nvPr/>
        </p:nvSpPr>
        <p:spPr>
          <a:xfrm>
            <a:off x="70866" y="2046982"/>
            <a:ext cx="2672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2014 Drinking Water Protection Levee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F3D261-AB2C-64DB-A079-DDD9619172A1}"/>
              </a:ext>
            </a:extLst>
          </p:cNvPr>
          <p:cNvSpPr txBox="1"/>
          <p:nvPr/>
        </p:nvSpPr>
        <p:spPr>
          <a:xfrm>
            <a:off x="650499" y="5944412"/>
            <a:ext cx="3388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ON-HOLD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2016 Main Street Regrade Project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– Read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more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20141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3300</TotalTime>
  <Words>1158</Words>
  <Application>Microsoft Office PowerPoint</Application>
  <PresentationFormat>On-screen Show (4:3)</PresentationFormat>
  <Paragraphs>238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548</cp:revision>
  <dcterms:created xsi:type="dcterms:W3CDTF">2014-07-10T07:00:35Z</dcterms:created>
  <dcterms:modified xsi:type="dcterms:W3CDTF">2024-11-13T14:13:55Z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