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4.jpg" ContentType="image/jpeg"/>
  <Override PartName="/ppt/media/image25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1.jpg" ContentType="image/jpeg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63.jpg" ContentType="image/jpeg"/>
  <Override PartName="/ppt/media/image64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665" r:id="rId9"/>
    <p:sldId id="351" r:id="rId10"/>
    <p:sldId id="349" r:id="rId11"/>
    <p:sldId id="666" r:id="rId12"/>
    <p:sldId id="664" r:id="rId13"/>
    <p:sldId id="667" r:id="rId14"/>
    <p:sldId id="668" r:id="rId15"/>
    <p:sldId id="669" r:id="rId16"/>
    <p:sldId id="330" r:id="rId17"/>
    <p:sldId id="345" r:id="rId18"/>
    <p:sldId id="671" r:id="rId19"/>
    <p:sldId id="670" r:id="rId20"/>
    <p:sldId id="656" r:id="rId21"/>
    <p:sldId id="267" r:id="rId22"/>
    <p:sldId id="334" r:id="rId23"/>
    <p:sldId id="296" r:id="rId24"/>
    <p:sldId id="297" r:id="rId25"/>
    <p:sldId id="672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oettcher\Desktop\Updated%20Pumps%20Info%20Table%20--%208-27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92183388140553E-2"/>
          <c:y val="2.8642233085449192E-2"/>
          <c:w val="0.91581563322371895"/>
          <c:h val="0.827820198945629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'8-27-2024'!$E$22</c:f>
              <c:strCache>
                <c:ptCount val="1"/>
                <c:pt idx="0">
                  <c:v>Previously Funded (2017-25)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val>
            <c:numRef>
              <c:f>'8-27-2024'!$F$22</c:f>
              <c:numCache>
                <c:formatCode>"$"#,##0</c:formatCode>
                <c:ptCount val="1"/>
                <c:pt idx="0">
                  <c:v>29149776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1-4270-BA7E-78B7971B2C70}"/>
            </c:ext>
          </c:extLst>
        </c:ser>
        <c:ser>
          <c:idx val="1"/>
          <c:order val="1"/>
          <c:tx>
            <c:strRef>
              <c:f>'8-27-2024'!$E$23</c:f>
              <c:strCache>
                <c:ptCount val="1"/>
                <c:pt idx="0">
                  <c:v>Funding Requested (2025-27)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'8-27-2024'!$F$23</c:f>
              <c:numCache>
                <c:formatCode>"$"#,##0</c:formatCode>
                <c:ptCount val="1"/>
                <c:pt idx="0">
                  <c:v>11995000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31-4270-BA7E-78B7971B2C70}"/>
            </c:ext>
          </c:extLst>
        </c:ser>
        <c:ser>
          <c:idx val="2"/>
          <c:order val="2"/>
          <c:tx>
            <c:strRef>
              <c:f>'8-27-2024'!$E$24</c:f>
              <c:strCache>
                <c:ptCount val="1"/>
                <c:pt idx="0">
                  <c:v>Future Funding (TBD)</c:v>
                </c:pt>
              </c:strCache>
            </c:strRef>
          </c:tx>
          <c:spPr>
            <a:solidFill>
              <a:srgbClr val="F2F2F2"/>
            </a:solidFill>
            <a:ln>
              <a:noFill/>
            </a:ln>
            <a:effectLst/>
          </c:spPr>
          <c:invertIfNegative val="0"/>
          <c:val>
            <c:numRef>
              <c:f>'8-27-2024'!$F$24</c:f>
              <c:numCache>
                <c:formatCode>"$"#,##0</c:formatCode>
                <c:ptCount val="1"/>
                <c:pt idx="0">
                  <c:v>9105000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31-4270-BA7E-78B7971B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66015"/>
        <c:axId val="85664095"/>
      </c:barChart>
      <c:catAx>
        <c:axId val="8566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4095"/>
        <c:crosses val="autoZero"/>
        <c:auto val="1"/>
        <c:lblAlgn val="ctr"/>
        <c:lblOffset val="100"/>
        <c:noMultiLvlLbl val="0"/>
      </c:catAx>
      <c:valAx>
        <c:axId val="8566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crossAx val="85666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28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708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85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online.com/stories/chehalis-basin-strategy-progress-in-review-pump-station-paves-way-for-economic-revitalization,325586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Portals/_1492/images/Joint%20Resolution%20--%20Sept-Oct%202022.pdf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6.pn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4.emf"/><Relationship Id="rId15" Type="http://schemas.openxmlformats.org/officeDocument/2006/relationships/image" Target="../media/image46.png"/><Relationship Id="rId10" Type="http://schemas.openxmlformats.org/officeDocument/2006/relationships/customXml" Target="../ink/ink2.xml"/><Relationship Id="rId4" Type="http://schemas.openxmlformats.org/officeDocument/2006/relationships/image" Target="../media/image33.emf"/><Relationship Id="rId9" Type="http://schemas.openxmlformats.org/officeDocument/2006/relationships/image" Target="../media/image43.png"/><Relationship Id="rId1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rvey123.arcgis.com/share/f5d1e90dc3fc4222973249966a0d883f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2.jpg"/><Relationship Id="rId18" Type="http://schemas.openxmlformats.org/officeDocument/2006/relationships/image" Target="../media/image57.jpg"/><Relationship Id="rId26" Type="http://schemas.openxmlformats.org/officeDocument/2006/relationships/image" Target="../media/image64.jpg"/><Relationship Id="rId3" Type="http://schemas.openxmlformats.org/officeDocument/2006/relationships/image" Target="../media/image41.png"/><Relationship Id="rId21" Type="http://schemas.openxmlformats.org/officeDocument/2006/relationships/image" Target="../media/image60.jpg"/><Relationship Id="rId7" Type="http://schemas.openxmlformats.org/officeDocument/2006/relationships/image" Target="../media/image45.jpg"/><Relationship Id="rId12" Type="http://schemas.openxmlformats.org/officeDocument/2006/relationships/image" Target="../media/image51.jpg"/><Relationship Id="rId17" Type="http://schemas.openxmlformats.org/officeDocument/2006/relationships/image" Target="../media/image56.png"/><Relationship Id="rId25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5.jpg"/><Relationship Id="rId20" Type="http://schemas.openxmlformats.org/officeDocument/2006/relationships/image" Target="../media/image59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50.jpg"/><Relationship Id="rId24" Type="http://schemas.openxmlformats.org/officeDocument/2006/relationships/image" Target="../media/image12.jpg"/><Relationship Id="rId5" Type="http://schemas.openxmlformats.org/officeDocument/2006/relationships/image" Target="../media/image43.jpg"/><Relationship Id="rId15" Type="http://schemas.openxmlformats.org/officeDocument/2006/relationships/image" Target="../media/image54.jpg"/><Relationship Id="rId23" Type="http://schemas.openxmlformats.org/officeDocument/2006/relationships/image" Target="../media/image62.jpg"/><Relationship Id="rId28" Type="http://schemas.openxmlformats.org/officeDocument/2006/relationships/image" Target="../media/image66.svg"/><Relationship Id="rId10" Type="http://schemas.openxmlformats.org/officeDocument/2006/relationships/image" Target="../media/image49.png"/><Relationship Id="rId19" Type="http://schemas.openxmlformats.org/officeDocument/2006/relationships/image" Target="../media/image58.jpg"/><Relationship Id="rId31" Type="http://schemas.openxmlformats.org/officeDocument/2006/relationships/image" Target="../media/image69.PNG"/><Relationship Id="rId4" Type="http://schemas.openxmlformats.org/officeDocument/2006/relationships/image" Target="../media/image42.jpg"/><Relationship Id="rId9" Type="http://schemas.openxmlformats.org/officeDocument/2006/relationships/image" Target="../media/image48.png"/><Relationship Id="rId14" Type="http://schemas.openxmlformats.org/officeDocument/2006/relationships/image" Target="../media/image53.jpg"/><Relationship Id="rId22" Type="http://schemas.openxmlformats.org/officeDocument/2006/relationships/image" Target="../media/image61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dutch@localaccess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shay@cityofhoquiam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4490/outreach__education.aspx" TargetMode="External"/><Relationship Id="rId5" Type="http://schemas.openxmlformats.org/officeDocument/2006/relationships/hyperlink" Target="mailto:Stevie.Colson@ecy.wa.gov" TargetMode="External"/><Relationship Id="rId4" Type="http://schemas.openxmlformats.org/officeDocument/2006/relationships/hyperlink" Target="mailto:katie.johnson@lewiscountywa.gov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microsoft.com/office/2007/relationships/hdphoto" Target="../media/hdphoto2.wdp"/><Relationship Id="rId4" Type="http://schemas.openxmlformats.org/officeDocument/2006/relationships/hyperlink" Target="https://www.fema.gov/data-visualization/disaster-declarations-states-and-counties" TargetMode="External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Interlocal%20Agreement%20Among%20Chehalis%20River%20Basin%20Communities%204-17-2017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September 23,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486400" y="383971"/>
            <a:ext cx="3439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 Creek Dam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2016-2018)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BDBE6-316D-6EF6-8FCA-91A5B9ACC93D}"/>
              </a:ext>
            </a:extLst>
          </p:cNvPr>
          <p:cNvSpPr txBox="1"/>
          <p:nvPr/>
        </p:nvSpPr>
        <p:spPr>
          <a:xfrm>
            <a:off x="6096000" y="383971"/>
            <a:ext cx="2829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Raymer Street Pump Station</a:t>
            </a:r>
          </a:p>
        </p:txBody>
      </p:sp>
      <p:pic>
        <p:nvPicPr>
          <p:cNvPr id="5" name="Content Placeholder 4" descr="A fenced off area with a buildin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68F1258-1442-E82A-CFA1-808AF4FDBD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421"/>
          <a:stretch/>
        </p:blipFill>
        <p:spPr>
          <a:xfrm>
            <a:off x="5562600" y="3886200"/>
            <a:ext cx="3496222" cy="196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A41508-F42A-D0C8-7ACF-7905F2BD9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" b="6537"/>
          <a:stretch/>
        </p:blipFill>
        <p:spPr>
          <a:xfrm>
            <a:off x="6172199" y="1676400"/>
            <a:ext cx="2886623" cy="166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E1044-42DC-8758-B8C8-B4C87A49189F}"/>
              </a:ext>
            </a:extLst>
          </p:cNvPr>
          <p:cNvSpPr txBox="1"/>
          <p:nvPr/>
        </p:nvSpPr>
        <p:spPr>
          <a:xfrm>
            <a:off x="0" y="1752600"/>
            <a:ext cx="7201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Completed -- February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Cost -- $1.3M.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Ramer basin stayed dry</a:t>
            </a:r>
          </a:p>
          <a:p>
            <a:r>
              <a:rPr lang="en-US" sz="2000" dirty="0"/>
              <a:t>                                                        (51M gallons pumped over 30 hours)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ROI (2024) --  $72M in assets protected.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~200 homes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Lincoln Elementary School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Commercial yacht builder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8 acres of prime development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Large low-income residential neighborhood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Coastal Harvest food distribution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algn="ctr"/>
            <a:r>
              <a:rPr lang="en-US" sz="2000" dirty="0"/>
              <a:t>Read More -- </a:t>
            </a:r>
            <a:r>
              <a:rPr lang="en-US" sz="2000" dirty="0">
                <a:hlinkClick r:id="rId6"/>
              </a:rPr>
              <a:t>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9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24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</a:t>
                      </a:r>
                      <a:r>
                        <a:rPr lang="en-US" sz="1300" dirty="0" err="1">
                          <a:solidFill>
                            <a:schemeClr val="accent1"/>
                          </a:solidFill>
                        </a:rPr>
                        <a:t>bankfull</a:t>
                      </a: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24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(Pumps are </a:t>
            </a:r>
            <a:r>
              <a:rPr lang="en-US" sz="3200" b="1" u="sng" dirty="0">
                <a:solidFill>
                  <a:srgbClr val="00B050"/>
                </a:solidFill>
                <a:latin typeface="Arial Narrow"/>
                <a:cs typeface="Arial Narrow"/>
              </a:rPr>
              <a:t>Key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to the Solution)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88237-43C4-EE59-754A-EC6BA7E7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57" y="2685668"/>
            <a:ext cx="7660035" cy="363893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4E74CA-666C-AA18-7E52-03853BCE5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97865"/>
              </p:ext>
            </p:extLst>
          </p:nvPr>
        </p:nvGraphicFramePr>
        <p:xfrm>
          <a:off x="69009" y="1932198"/>
          <a:ext cx="1835991" cy="487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58EAE8A-6B97-DDDC-4ED6-415BEB99E821}"/>
              </a:ext>
            </a:extLst>
          </p:cNvPr>
          <p:cNvSpPr txBox="1"/>
          <p:nvPr/>
        </p:nvSpPr>
        <p:spPr>
          <a:xfrm>
            <a:off x="685800" y="482256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0183-62F2-A345-21B0-FEC22CB143A8}"/>
              </a:ext>
            </a:extLst>
          </p:cNvPr>
          <p:cNvSpPr txBox="1"/>
          <p:nvPr/>
        </p:nvSpPr>
        <p:spPr>
          <a:xfrm>
            <a:off x="685800" y="35052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94610-EFBD-7E95-6822-4B87B0E3A28D}"/>
              </a:ext>
            </a:extLst>
          </p:cNvPr>
          <p:cNvSpPr txBox="1"/>
          <p:nvPr/>
        </p:nvSpPr>
        <p:spPr>
          <a:xfrm>
            <a:off x="685800" y="28194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43DE8-959A-E911-C58C-5BAB401B2247}"/>
              </a:ext>
            </a:extLst>
          </p:cNvPr>
          <p:cNvSpPr txBox="1"/>
          <p:nvPr/>
        </p:nvSpPr>
        <p:spPr>
          <a:xfrm>
            <a:off x="2006047" y="1932260"/>
            <a:ext cx="228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2,735 acres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4,583 parcels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232 businesses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$1.1B assessed value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8422B-DFC2-E4E2-FE72-897B97FB48C0}"/>
              </a:ext>
            </a:extLst>
          </p:cNvPr>
          <p:cNvSpPr txBox="1"/>
          <p:nvPr/>
        </p:nvSpPr>
        <p:spPr>
          <a:xfrm>
            <a:off x="4800600" y="1713075"/>
            <a:ext cx="427439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Read Fall 2022 </a:t>
            </a:r>
            <a:r>
              <a:rPr lang="en-US" dirty="0">
                <a:hlinkClick r:id="rId6"/>
              </a:rPr>
              <a:t>Joint Resolution </a:t>
            </a:r>
            <a:r>
              <a:rPr lang="en-US" dirty="0"/>
              <a:t>on Pumps (Hoquiam, Aberdeen, Cosmopolis)</a:t>
            </a:r>
          </a:p>
        </p:txBody>
      </p:sp>
    </p:spTree>
    <p:extLst>
      <p:ext uri="{BB962C8B-B14F-4D97-AF65-F5344CB8AC3E}">
        <p14:creationId xmlns:p14="http://schemas.microsoft.com/office/powerpoint/2010/main" val="121874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82302-C7C0-787A-9CFD-F32CA181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"/>
          <a:stretch/>
        </p:blipFill>
        <p:spPr>
          <a:xfrm>
            <a:off x="4267199" y="2895600"/>
            <a:ext cx="4805935" cy="3418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23" t="16321" r="2581" b="6217"/>
          <a:stretch/>
        </p:blipFill>
        <p:spPr>
          <a:xfrm>
            <a:off x="70865" y="1905000"/>
            <a:ext cx="5348860" cy="350520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1066800" y="5703175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24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24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2806D4B3-7EB1-F38C-5757-2CBEF7058C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24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99086"/>
            <a:ext cx="868426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 and habitat.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641732"/>
            <a:ext cx="4995802" cy="1861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2133600" y="6395348"/>
            <a:ext cx="4995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7875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7875" y="5512050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24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270AB4B-8E50-C8A7-C6B0-4B6524FA5812}"/>
              </a:ext>
            </a:extLst>
          </p:cNvPr>
          <p:cNvSpPr txBox="1"/>
          <p:nvPr/>
        </p:nvSpPr>
        <p:spPr>
          <a:xfrm>
            <a:off x="2047875" y="4390413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Brian Shay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360/538-3983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bshay@cityofhoquiam.com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2047875" y="3037945"/>
            <a:ext cx="50292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Member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590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!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24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C9339EC-8381-069B-4C4C-9FB383976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26958"/>
              </p:ext>
            </p:extLst>
          </p:nvPr>
        </p:nvGraphicFramePr>
        <p:xfrm>
          <a:off x="865415" y="3719302"/>
          <a:ext cx="7588120" cy="2199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Email Distribution Lists: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1" spc="-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Katie Johnson </a:t>
                      </a: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(Flood Authority)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u="heavy" spc="-5" dirty="0">
                          <a:solidFill>
                            <a:srgbClr val="598BB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katie.johnson@lewiscountywa.gov</a:t>
                      </a:r>
                      <a:endParaRPr lang="fr-FR" sz="1600" b="0" u="heavy" spc="-5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endParaRPr lang="fr-FR" sz="1600" b="0" u="heavy" spc="-10" dirty="0">
                        <a:solidFill>
                          <a:srgbClr val="598B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Stevie Colson (Office of Chehalis Basin)</a:t>
                      </a:r>
                    </a:p>
                    <a:p>
                      <a:pPr marL="182880" marR="5080" algn="ctr">
                        <a:spcBef>
                          <a:spcPts val="0"/>
                        </a:spcBef>
                      </a:pP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Stevie.Colson@ecy.wa</a:t>
                      </a:r>
                      <a:r>
                        <a:rPr lang="fr-FR" sz="1600" b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.gov</a:t>
                      </a:r>
                      <a:endParaRPr lang="fr-F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B708E767-ED8E-D34F-3BE8-D91FA2B96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28549"/>
              </p:ext>
            </p:extLst>
          </p:nvPr>
        </p:nvGraphicFramePr>
        <p:xfrm>
          <a:off x="870080" y="2101740"/>
          <a:ext cx="7588120" cy="1224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120">
                  <a:extLst>
                    <a:ext uri="{9D8B030D-6E8A-4147-A177-3AD203B41FA5}">
                      <a16:colId xmlns:a16="http://schemas.microsoft.com/office/drawing/2014/main" val="420334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This Presentation: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9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Available at “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lang="en-US" sz="1600" spc="-1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600" spc="-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spc="4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Bas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Flood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-5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utho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lang="en-US" sz="1600" spc="-2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”</a:t>
                      </a:r>
                      <a:r>
                        <a:rPr lang="en-US" sz="1600" spc="5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spc="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600" spc="-5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ite 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600" spc="-10" dirty="0">
                          <a:solidFill>
                            <a:srgbClr val="30303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u="heavy" spc="25" dirty="0">
                          <a:solidFill>
                            <a:srgbClr val="598BBD"/>
                          </a:solidFill>
                          <a:latin typeface="Arial"/>
                          <a:cs typeface="Arial"/>
                          <a:hlinkClick r:id="rId6"/>
                        </a:rPr>
                        <a:t>https://www.ezview.wa.gov/site/alias__1492/34490/outreach__education.aspx</a:t>
                      </a:r>
                      <a:endParaRPr lang="en-US" sz="1600" u="heavy" spc="25" dirty="0">
                        <a:solidFill>
                          <a:srgbClr val="598BBD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30303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6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109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. . 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27B5B-C1CA-236F-BD52-E2C7E8674F71}"/>
              </a:ext>
            </a:extLst>
          </p:cNvPr>
          <p:cNvSpPr txBox="1"/>
          <p:nvPr/>
        </p:nvSpPr>
        <p:spPr>
          <a:xfrm>
            <a:off x="3651096" y="2027637"/>
            <a:ext cx="2333680" cy="1592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50" dirty="0"/>
              <a:t>Since the 1960’s Grays Harbor has had </a:t>
            </a:r>
            <a:r>
              <a:rPr lang="en-US" sz="1950" dirty="0">
                <a:hlinkClick r:id="rId4"/>
              </a:rPr>
              <a:t>14 federally declared disaster flood events</a:t>
            </a:r>
            <a:endParaRPr lang="en-US" sz="1950" dirty="0"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E89ABC-4E3F-17C1-B3B7-7B45E18A4B92}"/>
              </a:ext>
            </a:extLst>
          </p:cNvPr>
          <p:cNvGrpSpPr/>
          <p:nvPr/>
        </p:nvGrpSpPr>
        <p:grpSpPr>
          <a:xfrm>
            <a:off x="23648" y="1958273"/>
            <a:ext cx="3302588" cy="1783080"/>
            <a:chOff x="6646477" y="3921577"/>
            <a:chExt cx="4719344" cy="2299417"/>
          </a:xfrm>
        </p:grpSpPr>
        <p:pic>
          <p:nvPicPr>
            <p:cNvPr id="7" name="Picture 6" descr="Cars driving through a flooded street&#10;&#10;Description automatically generated">
              <a:extLst>
                <a:ext uri="{FF2B5EF4-FFF2-40B4-BE49-F238E27FC236}">
                  <a16:creationId xmlns:a16="http://schemas.microsoft.com/office/drawing/2014/main" id="{E05A9E08-E413-CDAC-5A10-FA7997AE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477" y="3952553"/>
              <a:ext cx="4719344" cy="22684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82BA5-5060-684E-A8DC-BA0218AFC829}"/>
                </a:ext>
              </a:extLst>
            </p:cNvPr>
            <p:cNvSpPr txBox="1"/>
            <p:nvPr/>
          </p:nvSpPr>
          <p:spPr>
            <a:xfrm>
              <a:off x="7175630" y="3921577"/>
              <a:ext cx="3250019" cy="35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December 1933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963F0-DA1D-7268-1903-69625296E641}"/>
              </a:ext>
            </a:extLst>
          </p:cNvPr>
          <p:cNvGrpSpPr/>
          <p:nvPr/>
        </p:nvGrpSpPr>
        <p:grpSpPr>
          <a:xfrm>
            <a:off x="21256" y="3821281"/>
            <a:ext cx="2711561" cy="1858409"/>
            <a:chOff x="442878" y="1597305"/>
            <a:chExt cx="3905406" cy="266083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821EEF-EFE5-67EB-B0CB-F618CF0E8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8" r="26714" b="5480"/>
            <a:stretch/>
          </p:blipFill>
          <p:spPr bwMode="auto">
            <a:xfrm>
              <a:off x="446143" y="1624071"/>
              <a:ext cx="3902141" cy="26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FD1041-707F-DEEC-9D32-08AF9895BDB3}"/>
                </a:ext>
              </a:extLst>
            </p:cNvPr>
            <p:cNvSpPr txBox="1"/>
            <p:nvPr/>
          </p:nvSpPr>
          <p:spPr>
            <a:xfrm>
              <a:off x="442878" y="1597305"/>
              <a:ext cx="3905405" cy="39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January 2015</a:t>
              </a:r>
            </a:p>
          </p:txBody>
        </p:sp>
      </p:grpSp>
      <p:pic>
        <p:nvPicPr>
          <p:cNvPr id="14" name="Picture 13" descr="A street with power lines and buildings&#10;&#10;Description automatically generated">
            <a:extLst>
              <a:ext uri="{FF2B5EF4-FFF2-40B4-BE49-F238E27FC236}">
                <a16:creationId xmlns:a16="http://schemas.microsoft.com/office/drawing/2014/main" id="{FBACE4AB-92B4-06E8-DDF4-5ECEE7064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68" y="1939223"/>
            <a:ext cx="2666684" cy="1783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ED321-EFC7-9788-E31A-A6264AA7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7" y="3821282"/>
            <a:ext cx="2772927" cy="18439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C7A74-4D87-DAF9-5873-6351BB9CD30B}"/>
              </a:ext>
            </a:extLst>
          </p:cNvPr>
          <p:cNvSpPr txBox="1"/>
          <p:nvPr/>
        </p:nvSpPr>
        <p:spPr>
          <a:xfrm>
            <a:off x="6334482" y="3839977"/>
            <a:ext cx="276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9B936-2278-170B-F6C9-B2F04A6D0390}"/>
              </a:ext>
            </a:extLst>
          </p:cNvPr>
          <p:cNvSpPr txBox="1"/>
          <p:nvPr/>
        </p:nvSpPr>
        <p:spPr>
          <a:xfrm>
            <a:off x="6376896" y="1962581"/>
            <a:ext cx="2676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2022 </a:t>
            </a:r>
          </a:p>
        </p:txBody>
      </p:sp>
      <p:pic>
        <p:nvPicPr>
          <p:cNvPr id="18" name="Picture 17" descr="A flooded road with trees and power lines&#10;&#10;Description automatically generated">
            <a:extLst>
              <a:ext uri="{FF2B5EF4-FFF2-40B4-BE49-F238E27FC236}">
                <a16:creationId xmlns:a16="http://schemas.microsoft.com/office/drawing/2014/main" id="{0B10B411-A6FD-EBC0-DE3B-FAB03DC83E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94" y="3821282"/>
            <a:ext cx="3299446" cy="1851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D7E61-0542-2F65-BF5C-2646937606DA}"/>
              </a:ext>
            </a:extLst>
          </p:cNvPr>
          <p:cNvSpPr txBox="1"/>
          <p:nvPr/>
        </p:nvSpPr>
        <p:spPr>
          <a:xfrm>
            <a:off x="2876259" y="3839977"/>
            <a:ext cx="3299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Cosmopolis January 2022  </a:t>
            </a:r>
          </a:p>
        </p:txBody>
      </p:sp>
    </p:spTree>
    <p:extLst>
      <p:ext uri="{BB962C8B-B14F-4D97-AF65-F5344CB8AC3E}">
        <p14:creationId xmlns:p14="http://schemas.microsoft.com/office/powerpoint/2010/main" val="28081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24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24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770D-BFEA-2437-E342-ED1CDE3C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" t="24149" r="7176" b="2858"/>
          <a:stretch/>
        </p:blipFill>
        <p:spPr>
          <a:xfrm>
            <a:off x="1066800" y="1672857"/>
            <a:ext cx="7487574" cy="4651743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638800" y="354606"/>
            <a:ext cx="3419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Montesano WWTP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24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3227</TotalTime>
  <Words>1438</Words>
  <Application>Microsoft Office PowerPoint</Application>
  <PresentationFormat>On-screen Show (4:3)</PresentationFormat>
  <Paragraphs>297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522</cp:revision>
  <dcterms:created xsi:type="dcterms:W3CDTF">2014-07-10T07:00:35Z</dcterms:created>
  <dcterms:modified xsi:type="dcterms:W3CDTF">2024-09-23T19:42:59Z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