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9.jpg" ContentType="image/jpeg"/>
  <Override PartName="/ppt/media/image21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2.jpg" ContentType="image/jpeg"/>
  <Override PartName="/ppt/media/image33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71.jpg" ContentType="image/jpeg"/>
  <Override PartName="/ppt/media/image72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57" r:id="rId4"/>
    <p:sldId id="260" r:id="rId5"/>
    <p:sldId id="337" r:id="rId6"/>
    <p:sldId id="348" r:id="rId7"/>
    <p:sldId id="665" r:id="rId8"/>
    <p:sldId id="339" r:id="rId9"/>
    <p:sldId id="676" r:id="rId10"/>
    <p:sldId id="684" r:id="rId11"/>
    <p:sldId id="351" r:id="rId12"/>
    <p:sldId id="349" r:id="rId13"/>
    <p:sldId id="679" r:id="rId14"/>
    <p:sldId id="674" r:id="rId15"/>
    <p:sldId id="667" r:id="rId16"/>
    <p:sldId id="681" r:id="rId17"/>
    <p:sldId id="330" r:id="rId18"/>
    <p:sldId id="680" r:id="rId19"/>
    <p:sldId id="670" r:id="rId20"/>
    <p:sldId id="677" r:id="rId21"/>
    <p:sldId id="267" r:id="rId22"/>
    <p:sldId id="334" r:id="rId23"/>
    <p:sldId id="678" r:id="rId24"/>
    <p:sldId id="683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16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3D3ED-AAC9-5442-4DE0-60E757AAD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2C3B873-00D0-313C-4DC4-5B6377E6E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332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906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18701-FE4C-C86C-BDC1-54139FEA1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C7278C72-D667-1E18-2C57-A729BB65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78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9096B-02A3-3428-8C6E-8AB067E59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9317A57-DD1D-69F0-1968-C1A6A4105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9091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1C7C-4C5A-160B-3A90-BAAC57DB8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80FB3D7-749F-63F0-70F0-CE29F7E7F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6581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12/3/2024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12/3/2024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12/3/2024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12/3/2024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12/3/2024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12/3/2024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officials-celebrate-completion-of-phase-two-of-the-china-creek-project-in-centralia,296808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hronline.com/stories/our-views-china-creek-an-example-of-success-in-chehalis-basin,261543" TargetMode="External"/><Relationship Id="rId11" Type="http://schemas.openxmlformats.org/officeDocument/2006/relationships/hyperlink" Target="https://chehalis.onerain.com/site/?site_id=24631&amp;site=01fd47cb-3203-4be3-9c68-ba0afb33e72c" TargetMode="External"/><Relationship Id="rId5" Type="http://schemas.openxmlformats.org/officeDocument/2006/relationships/image" Target="../media/image25.jpeg"/><Relationship Id="rId10" Type="http://schemas.openxmlformats.org/officeDocument/2006/relationships/image" Target="../media/image28.jpeg"/><Relationship Id="rId4" Type="http://schemas.openxmlformats.org/officeDocument/2006/relationships/hyperlink" Target="https://www.chronline.com/stories/new-china-creek-gauge-sees-first-test-after-heavy-rainfall,306000" TargetMode="Externa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ronline.com/stories/chehalis-basin-strategy-in-review-replacement-dam-on-mill-creek-still-bringing-flood-protection,340910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hyperlink" Target="https://www.thedailyworld.com/news/new-mill-creek-dam-ribbon-cutting-saturday-in-cosmopolis/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gis.com/home/webmap/viewer.html?webmap=5d65e72e359b4acfbf02e168b306b579&amp;extent=-122.8805,46.7919,-122.8488,46.8042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Portals/_1492/images/Bucoda%20Pilot%20Lessons%20Learned%2007202016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cure.rco.wa.gov/prism/search/ProjectSnapshot.aspx?ProjectNumber=23-1221" TargetMode="Externa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0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46.png"/><Relationship Id="rId12" Type="http://schemas.openxmlformats.org/officeDocument/2006/relationships/customXml" Target="../ink/ink3.xml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17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40.png"/><Relationship Id="rId5" Type="http://schemas.openxmlformats.org/officeDocument/2006/relationships/image" Target="../media/image44.emf"/><Relationship Id="rId15" Type="http://schemas.openxmlformats.org/officeDocument/2006/relationships/image" Target="../media/image460.png"/><Relationship Id="rId10" Type="http://schemas.openxmlformats.org/officeDocument/2006/relationships/customXml" Target="../ink/ink2.xml"/><Relationship Id="rId4" Type="http://schemas.openxmlformats.org/officeDocument/2006/relationships/image" Target="../media/image43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survey123.arcgis.com/share/f5d1e90dc3fc4222973249966a0d883f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halisriverbasinfczd.com/" TargetMode="External"/><Relationship Id="rId3" Type="http://schemas.openxmlformats.org/officeDocument/2006/relationships/notesSlide" Target="../notesSlides/notesSlide19.xml"/><Relationship Id="rId7" Type="http://schemas.openxmlformats.org/officeDocument/2006/relationships/hyperlink" Target="https://www.ezview.wa.gov/Portals/_1492/images/09%2019%202024%20FA%20-%20FCZD%20Update%20Final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hyperlink" Target="https://app.leg.wa.gov/RCW/default.aspx?cite=43.21A.73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jpg"/><Relationship Id="rId18" Type="http://schemas.openxmlformats.org/officeDocument/2006/relationships/image" Target="../media/image65.jpg"/><Relationship Id="rId26" Type="http://schemas.openxmlformats.org/officeDocument/2006/relationships/image" Target="../media/image72.jpg"/><Relationship Id="rId3" Type="http://schemas.openxmlformats.org/officeDocument/2006/relationships/image" Target="../media/image50.png"/><Relationship Id="rId21" Type="http://schemas.openxmlformats.org/officeDocument/2006/relationships/image" Target="../media/image68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17" Type="http://schemas.openxmlformats.org/officeDocument/2006/relationships/image" Target="../media/image64.png"/><Relationship Id="rId25" Type="http://schemas.openxmlformats.org/officeDocument/2006/relationships/image" Target="../media/image71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3.jpg"/><Relationship Id="rId20" Type="http://schemas.openxmlformats.org/officeDocument/2006/relationships/image" Target="../media/image67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24" Type="http://schemas.openxmlformats.org/officeDocument/2006/relationships/image" Target="../media/image12.jpg"/><Relationship Id="rId5" Type="http://schemas.openxmlformats.org/officeDocument/2006/relationships/image" Target="../media/image52.jpg"/><Relationship Id="rId15" Type="http://schemas.openxmlformats.org/officeDocument/2006/relationships/image" Target="../media/image62.jpg"/><Relationship Id="rId23" Type="http://schemas.openxmlformats.org/officeDocument/2006/relationships/image" Target="../media/image70.jpg"/><Relationship Id="rId28" Type="http://schemas.openxmlformats.org/officeDocument/2006/relationships/image" Target="../media/image74.svg"/><Relationship Id="rId10" Type="http://schemas.openxmlformats.org/officeDocument/2006/relationships/image" Target="../media/image57.png"/><Relationship Id="rId19" Type="http://schemas.openxmlformats.org/officeDocument/2006/relationships/image" Target="../media/image66.jpg"/><Relationship Id="rId31" Type="http://schemas.openxmlformats.org/officeDocument/2006/relationships/image" Target="../media/image77.PNG"/><Relationship Id="rId4" Type="http://schemas.openxmlformats.org/officeDocument/2006/relationships/image" Target="../media/image51.jpg"/><Relationship Id="rId9" Type="http://schemas.openxmlformats.org/officeDocument/2006/relationships/image" Target="../media/image56.png"/><Relationship Id="rId14" Type="http://schemas.openxmlformats.org/officeDocument/2006/relationships/image" Target="../media/image61.jpg"/><Relationship Id="rId22" Type="http://schemas.openxmlformats.org/officeDocument/2006/relationships/image" Target="../media/image69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mindy.brooks@lewiscountywa.gov" TargetMode="External"/><Relationship Id="rId3" Type="http://schemas.openxmlformats.org/officeDocument/2006/relationships/hyperlink" Target="mailto:vraines@graysharbor.us" TargetMode="External"/><Relationship Id="rId7" Type="http://schemas.openxmlformats.org/officeDocument/2006/relationships/hyperlink" Target="mailto:scott.brummer@lewiscountywa.gov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utch@localaccess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scottb@sbgh-partners.com" TargetMode="External"/><Relationship Id="rId9" Type="http://schemas.openxmlformats.org/officeDocument/2006/relationships/hyperlink" Target="mailto:sarah.hensley@lewiscountywa.gov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2.jpg"/><Relationship Id="rId7" Type="http://schemas.openxmlformats.org/officeDocument/2006/relationships/hyperlink" Target="https://www.chronline.com/stories/chehalis-basin-strategy-progress-in-review-pump-station-investments-to-protect-5100-properties-in,36879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hyperlink" Target="https://chronline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zview.wa.gov/site/alias__1782/34858/overview.aspx" TargetMode="External"/><Relationship Id="rId3" Type="http://schemas.openxmlformats.org/officeDocument/2006/relationships/image" Target="../media/image12.jpg"/><Relationship Id="rId7" Type="http://schemas.openxmlformats.org/officeDocument/2006/relationships/hyperlink" Target="https://www.ezview.wa.gov/site/alias__1492/35040/default.aspx#peel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Lewis County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December 3,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F64E1-4A71-844F-F5DB-A038CBBE3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00AB27C-8571-8DB4-1B26-CCCAFC92BFED}"/>
              </a:ext>
            </a:extLst>
          </p:cNvPr>
          <p:cNvSpPr txBox="1"/>
          <p:nvPr/>
        </p:nvSpPr>
        <p:spPr>
          <a:xfrm>
            <a:off x="1066800" y="1948190"/>
            <a:ext cx="137693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March 12, 2021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DBBAD48-5E6E-005D-1741-22DFED90AEB3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4FC215D8-FCC7-EAD8-29CC-12861F26F6D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23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23880190-FD2A-2B08-C290-04D151E1446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(China Creek, 2015-2022)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98AE6-124D-7199-F5BE-9ECB322D115E}"/>
              </a:ext>
            </a:extLst>
          </p:cNvPr>
          <p:cNvSpPr txBox="1"/>
          <p:nvPr/>
        </p:nvSpPr>
        <p:spPr>
          <a:xfrm>
            <a:off x="304801" y="5377190"/>
            <a:ext cx="121919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July 13, 2022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bridge over a riv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76D0034-3DA2-07CB-D1B3-5D650574A4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22" y="4267200"/>
            <a:ext cx="3189778" cy="210312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4140D8-B9FA-75B5-73A6-BC54D967809B}"/>
              </a:ext>
            </a:extLst>
          </p:cNvPr>
          <p:cNvSpPr txBox="1"/>
          <p:nvPr/>
        </p:nvSpPr>
        <p:spPr>
          <a:xfrm>
            <a:off x="7620000" y="5265795"/>
            <a:ext cx="1585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December 28, 2022</a:t>
            </a:r>
          </a:p>
        </p:txBody>
      </p:sp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66F2AD96-7CB6-5168-D72A-1ADC71D11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2667" y="1649463"/>
            <a:ext cx="2626533" cy="246888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20" name="Picture 19">
            <a:hlinkClick r:id="rId8"/>
            <a:extLst>
              <a:ext uri="{FF2B5EF4-FFF2-40B4-BE49-F238E27FC236}">
                <a16:creationId xmlns:a16="http://schemas.microsoft.com/office/drawing/2014/main" id="{4784C4BE-5466-49E7-4D0E-BA056B25D7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090" y="4267200"/>
            <a:ext cx="2702110" cy="210312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2" name="Picture 1" descr="A metal pole with a box and a box on it&#10;&#10;Description automatically generated">
            <a:extLst>
              <a:ext uri="{FF2B5EF4-FFF2-40B4-BE49-F238E27FC236}">
                <a16:creationId xmlns:a16="http://schemas.microsoft.com/office/drawing/2014/main" id="{3B096002-37F5-526D-E585-92988CA774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19607" r="327" b="5883"/>
          <a:stretch/>
        </p:blipFill>
        <p:spPr>
          <a:xfrm>
            <a:off x="5134270" y="1649463"/>
            <a:ext cx="2485730" cy="2468880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CB998-DF33-4725-19B5-EC3F117EECE7}"/>
              </a:ext>
            </a:extLst>
          </p:cNvPr>
          <p:cNvSpPr txBox="1"/>
          <p:nvPr/>
        </p:nvSpPr>
        <p:spPr>
          <a:xfrm>
            <a:off x="7620000" y="1981352"/>
            <a:ext cx="13177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CHINA CREEK ABOVE FCS AT CENTRALIA, WA (CCCW1)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https://chehalis.onerain.com/site/?site_id=24631&amp;site=01fd47cb-3203-4be3-9c68-ba0afb33e72c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6343E-9F71-F458-F18C-F1D5B444ED7C}"/>
              </a:ext>
            </a:extLst>
          </p:cNvPr>
          <p:cNvSpPr txBox="1"/>
          <p:nvPr/>
        </p:nvSpPr>
        <p:spPr>
          <a:xfrm>
            <a:off x="70866" y="2304633"/>
            <a:ext cx="1376934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$5.2M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Multiple phases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Flood, fish, recreation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Benefits today, tomorrow</a:t>
            </a:r>
          </a:p>
        </p:txBody>
      </p:sp>
    </p:spTree>
    <p:extLst>
      <p:ext uri="{BB962C8B-B14F-4D97-AF65-F5344CB8AC3E}">
        <p14:creationId xmlns:p14="http://schemas.microsoft.com/office/powerpoint/2010/main" val="186879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23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(Cosmopolis, 2015-2018)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58200" y="6320141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23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DB7B009-84AD-93C2-7FB3-050EAD5A89E1}"/>
              </a:ext>
            </a:extLst>
          </p:cNvPr>
          <p:cNvSpPr txBox="1">
            <a:spLocks/>
          </p:cNvSpPr>
          <p:nvPr/>
        </p:nvSpPr>
        <p:spPr>
          <a:xfrm>
            <a:off x="70866" y="2072089"/>
            <a:ext cx="1986534" cy="410011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 Creek Multi-Objective Implementation Plan: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I = Reconstruct Mill Creek Dam (done).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II project = Address 4,500’ of Mill Creek flow, culverts, and flood water evacuation (under development).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A6DB-C8DC-CED0-52D4-50DCBB36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71111"/>
            <a:ext cx="3737407" cy="4199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0474DB-9ACC-86FB-8C2F-9068D3F8D2DF}"/>
              </a:ext>
            </a:extLst>
          </p:cNvPr>
          <p:cNvSpPr txBox="1"/>
          <p:nvPr/>
        </p:nvSpPr>
        <p:spPr>
          <a:xfrm>
            <a:off x="5334000" y="5862935"/>
            <a:ext cx="370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https://www.thedailyworld.com/news/new-mill-creek-dam-ribbon-cutting-saturday-in-cosmopolis/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ACA411-26C5-5D7D-8431-8CA081166C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4" y="2072089"/>
            <a:ext cx="3176296" cy="1592119"/>
          </a:xfrm>
          <a:prstGeom prst="rect">
            <a:avLst/>
          </a:prstGeom>
        </p:spPr>
      </p:pic>
      <p:pic>
        <p:nvPicPr>
          <p:cNvPr id="16" name="Picture 15" descr="A group of people standing on a bridge&#10;&#10;Description automatically generated">
            <a:extLst>
              <a:ext uri="{FF2B5EF4-FFF2-40B4-BE49-F238E27FC236}">
                <a16:creationId xmlns:a16="http://schemas.microsoft.com/office/drawing/2014/main" id="{C93C9264-3BC4-4053-0073-DAD970775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886200"/>
            <a:ext cx="3176296" cy="17787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78B609-08C6-0B63-0002-494016E60EEA}"/>
              </a:ext>
            </a:extLst>
          </p:cNvPr>
          <p:cNvSpPr txBox="1"/>
          <p:nvPr/>
        </p:nvSpPr>
        <p:spPr>
          <a:xfrm>
            <a:off x="2057400" y="5755029"/>
            <a:ext cx="31762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City of Cosmopolis, Sep 29,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FADB26-562F-76E8-0764-38E9E9CCC30A}"/>
              </a:ext>
            </a:extLst>
          </p:cNvPr>
          <p:cNvSpPr txBox="1"/>
          <p:nvPr/>
        </p:nvSpPr>
        <p:spPr>
          <a:xfrm>
            <a:off x="80390" y="5456961"/>
            <a:ext cx="185566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Read 5-24-2024 news article </a:t>
            </a:r>
            <a:r>
              <a:rPr lang="en-US" dirty="0">
                <a:hlinkClick r:id="rId8"/>
              </a:rPr>
              <a:t>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8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8273-C911-79A2-500A-41F2BFFC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5D4A007-4858-00C9-A450-3A8FC2B91A92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9AE29CF-F230-D622-961B-3C7D2E5FC2EB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2024)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C7A0112-5C66-72F9-2BCA-1B0486D01C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0A34B-ADD3-A2A2-12BF-DD324DDE8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80" y="4328160"/>
            <a:ext cx="301969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846EC3-3BE0-B8C2-DE3C-36A9CEB24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6" y="1889760"/>
            <a:ext cx="5384054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4855E3-F1B1-BA3E-8EA4-1579F8E53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88" y="4328160"/>
            <a:ext cx="2989012" cy="237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93B9B4-1A53-238E-2F8B-73D18C7E46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1706880"/>
            <a:ext cx="3603404" cy="2560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A4B07E-B1C0-ADC4-473B-28AEC6F46B1F}"/>
              </a:ext>
            </a:extLst>
          </p:cNvPr>
          <p:cNvSpPr txBox="1"/>
          <p:nvPr/>
        </p:nvSpPr>
        <p:spPr>
          <a:xfrm>
            <a:off x="6172200" y="122670"/>
            <a:ext cx="2895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EXAMPLE</a:t>
            </a:r>
          </a:p>
          <a:p>
            <a:r>
              <a:rPr lang="en-US" sz="2400" b="1" dirty="0"/>
              <a:t>10th St Pump Station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D6DCC-05FC-DA2D-72E7-A0CB9A38A030}"/>
              </a:ext>
            </a:extLst>
          </p:cNvPr>
          <p:cNvSpPr txBox="1"/>
          <p:nvPr/>
        </p:nvSpPr>
        <p:spPr>
          <a:xfrm>
            <a:off x="1066800" y="122670"/>
            <a:ext cx="2406971" cy="954107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8 pump stations.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$50M cost.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$30M to date (58%).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$12M request (24%).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062E7-718D-A745-3A5E-473849DD51D4}"/>
              </a:ext>
            </a:extLst>
          </p:cNvPr>
          <p:cNvSpPr txBox="1"/>
          <p:nvPr/>
        </p:nvSpPr>
        <p:spPr>
          <a:xfrm>
            <a:off x="3637894" y="122670"/>
            <a:ext cx="237018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2,735 acres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4,583 parcels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232 businesses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b="1" dirty="0"/>
              <a:t>$1.1B assessed value</a:t>
            </a:r>
          </a:p>
        </p:txBody>
      </p:sp>
    </p:spTree>
    <p:extLst>
      <p:ext uri="{BB962C8B-B14F-4D97-AF65-F5344CB8AC3E}">
        <p14:creationId xmlns:p14="http://schemas.microsoft.com/office/powerpoint/2010/main" val="211722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23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4800600" y="1660145"/>
            <a:ext cx="4097653" cy="3063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257800" y="185211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966" y="1651602"/>
            <a:ext cx="2444770" cy="31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3241464" y="4811222"/>
            <a:ext cx="3092544" cy="202772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0A886-CF95-8F14-4E11-40520B3D2FDB}"/>
              </a:ext>
            </a:extLst>
          </p:cNvPr>
          <p:cNvSpPr txBox="1"/>
          <p:nvPr/>
        </p:nvSpPr>
        <p:spPr>
          <a:xfrm>
            <a:off x="-24568" y="2743200"/>
            <a:ext cx="23675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11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Total -- $ 85,465.43.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Average -- $8,550.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Link –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Web map –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Basin Geography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"/>
            </a:pPr>
            <a:r>
              <a:rPr lang="en-US" b="1" dirty="0">
                <a:solidFill>
                  <a:srgbClr val="7030A0"/>
                </a:solidFill>
              </a:rPr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¨"/>
            </a:pPr>
            <a:r>
              <a:rPr lang="en-US" dirty="0"/>
              <a:t>Lower = Flat, coastal, </a:t>
            </a:r>
            <a:r>
              <a:rPr lang="en-US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8A0CB-7716-1717-6380-D422FA37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222699C-33C7-0DDB-EE3A-187D6CDD71B6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08703883-997E-26CB-DC0D-02F6CC58D4B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23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D9C88104-16C7-E083-20BD-10A4C03B5631}"/>
              </a:ext>
            </a:extLst>
          </p:cNvPr>
          <p:cNvSpPr txBox="1"/>
          <p:nvPr/>
        </p:nvSpPr>
        <p:spPr>
          <a:xfrm>
            <a:off x="1066800" y="1015366"/>
            <a:ext cx="80772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1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1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1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100" b="1" dirty="0">
                <a:solidFill>
                  <a:srgbClr val="00B050"/>
                </a:solidFill>
                <a:latin typeface="Arial Narrow"/>
                <a:cs typeface="Arial Narrow"/>
              </a:rPr>
              <a:t> (Mid-Basin -- Geographically-Based)</a:t>
            </a:r>
            <a:endParaRPr sz="31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35E9B-9BEB-C28E-3543-2C15F2B1AD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00"/>
          <a:stretch/>
        </p:blipFill>
        <p:spPr>
          <a:xfrm>
            <a:off x="70866" y="2209800"/>
            <a:ext cx="8996934" cy="2648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4BF1A8-4B7F-2CF9-DB23-C2AD5B7FE58B}"/>
              </a:ext>
            </a:extLst>
          </p:cNvPr>
          <p:cNvSpPr txBox="1"/>
          <p:nvPr/>
        </p:nvSpPr>
        <p:spPr>
          <a:xfrm>
            <a:off x="70866" y="1702713"/>
            <a:ext cx="89969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South </a:t>
            </a:r>
            <a:r>
              <a:rPr lang="en-US" sz="2200" b="1" u="sng" dirty="0"/>
              <a:t>City of Chehalis</a:t>
            </a:r>
            <a:r>
              <a:rPr lang="en-US" sz="2200" b="1" dirty="0"/>
              <a:t> </a:t>
            </a:r>
            <a:r>
              <a:rPr lang="en-US" sz="2200" dirty="0"/>
              <a:t>&amp; </a:t>
            </a:r>
            <a:r>
              <a:rPr lang="en-US" sz="2200" b="1" u="sng" dirty="0"/>
              <a:t>Port of Chehalis</a:t>
            </a:r>
            <a:endParaRPr lang="en-US" sz="2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1A0B6-3F45-2920-2C99-8A8059C132C0}"/>
              </a:ext>
            </a:extLst>
          </p:cNvPr>
          <p:cNvSpPr txBox="1"/>
          <p:nvPr/>
        </p:nvSpPr>
        <p:spPr>
          <a:xfrm>
            <a:off x="685800" y="5105400"/>
            <a:ext cx="8229600" cy="1690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>
              <a:lnSpc>
                <a:spcPct val="120000"/>
              </a:lnSpc>
            </a:pPr>
            <a:r>
              <a:rPr lang="en-US" sz="2200" dirty="0">
                <a:latin typeface="+mj-lt"/>
              </a:rPr>
              <a:t>Geographic flooding strategy with sequenced investments: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I</a:t>
            </a:r>
            <a:r>
              <a:rPr lang="en-US" sz="2200" b="0" i="0" u="none" strike="noStrike" baseline="0" dirty="0">
                <a:latin typeface="+mj-lt"/>
              </a:rPr>
              <a:t>ncrease flood storage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R</a:t>
            </a:r>
            <a:r>
              <a:rPr lang="en-US" sz="2200" b="0" i="0" u="none" strike="noStrike" baseline="0" dirty="0">
                <a:latin typeface="+mj-lt"/>
              </a:rPr>
              <a:t>educe flood levels</a:t>
            </a:r>
          </a:p>
          <a:p>
            <a:pPr marL="285750" marR="0" indent="-285750" algn="l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latin typeface="+mj-lt"/>
              </a:rPr>
              <a:t>M</a:t>
            </a:r>
            <a:r>
              <a:rPr lang="en-US" sz="2200" b="0" i="0" u="none" strike="noStrike" baseline="0" dirty="0">
                <a:latin typeface="+mj-lt"/>
              </a:rPr>
              <a:t>inimize damage, monetary losses</a:t>
            </a:r>
            <a:endParaRPr lang="en-US" sz="2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54935-41CB-B57B-5660-77869A079ED9}"/>
              </a:ext>
            </a:extLst>
          </p:cNvPr>
          <p:cNvSpPr txBox="1"/>
          <p:nvPr/>
        </p:nvSpPr>
        <p:spPr>
          <a:xfrm>
            <a:off x="3048000" y="254913"/>
            <a:ext cx="6019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2023-25 Funding -- </a:t>
            </a:r>
            <a:r>
              <a:rPr lang="en-US" sz="2200" b="1" u="sng" dirty="0">
                <a:hlinkClick r:id="rId5"/>
              </a:rPr>
              <a:t>Flood Storage Investment Plan</a:t>
            </a:r>
            <a:endParaRPr lang="en-US" sz="2200" b="1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C4563-2402-A276-FACC-40303DBEFEBC}"/>
              </a:ext>
            </a:extLst>
          </p:cNvPr>
          <p:cNvSpPr txBox="1"/>
          <p:nvPr/>
        </p:nvSpPr>
        <p:spPr>
          <a:xfrm>
            <a:off x="3962400" y="5570572"/>
            <a:ext cx="49530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Feb 6</a:t>
            </a:r>
            <a:r>
              <a:rPr lang="en-US" sz="2200" baseline="30000" dirty="0"/>
              <a:t>th</a:t>
            </a:r>
            <a:r>
              <a:rPr lang="en-US" sz="2200" dirty="0"/>
              <a:t> or Mar 6</a:t>
            </a:r>
            <a:r>
              <a:rPr lang="en-US" sz="2200" baseline="30000" dirty="0"/>
              <a:t>th</a:t>
            </a:r>
            <a:r>
              <a:rPr lang="en-US" sz="2200" dirty="0"/>
              <a:t> = </a:t>
            </a:r>
            <a:r>
              <a:rPr lang="en-US" sz="2200" dirty="0">
                <a:effectLst/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Community workshop (VL Community </a:t>
            </a:r>
            <a:r>
              <a:rPr lang="en-US" sz="2200" dirty="0"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Building</a:t>
            </a:r>
            <a:r>
              <a:rPr lang="en-US" sz="2200" dirty="0">
                <a:effectLst/>
                <a:latin typeface="Figtree"/>
                <a:ea typeface="Aptos" panose="020B0004020202020204" pitchFamily="34" charset="0"/>
                <a:cs typeface="Arial" panose="020B0604020202020204" pitchFamily="34" charset="0"/>
              </a:rPr>
              <a:t>, 2-6 PM)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4514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23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71756" y="5396957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4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A8B30-71EC-8BC2-36D6-6B1D0B83D4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82" t="3914"/>
          <a:stretch/>
        </p:blipFill>
        <p:spPr>
          <a:xfrm>
            <a:off x="2362200" y="2133600"/>
            <a:ext cx="6705600" cy="4201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23" t="16321" r="2581" b="6217"/>
          <a:stretch/>
        </p:blipFill>
        <p:spPr>
          <a:xfrm>
            <a:off x="76199" y="1857019"/>
            <a:ext cx="4956959" cy="324838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</p:spTree>
    <p:extLst>
      <p:ext uri="{BB962C8B-B14F-4D97-AF65-F5344CB8AC3E}">
        <p14:creationId xmlns:p14="http://schemas.microsoft.com/office/powerpoint/2010/main" val="291846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99393-9388-0897-31BE-A0B272D20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26450"/>
            <a:ext cx="1724025" cy="111890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23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7"/>
              </a:rPr>
              <a:t>here</a:t>
            </a:r>
            <a:r>
              <a:rPr lang="en-US" dirty="0"/>
              <a:t>.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2514600" y="6134062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www.chehalisriverbasinfczd.com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23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E96E904-9A4E-BE1D-19FA-225A897ADAA8}"/>
              </a:ext>
            </a:extLst>
          </p:cNvPr>
          <p:cNvSpPr txBox="1"/>
          <p:nvPr/>
        </p:nvSpPr>
        <p:spPr>
          <a:xfrm>
            <a:off x="5029201" y="76200"/>
            <a:ext cx="4038599" cy="14003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2700" marR="0" lvl="0" algn="ctr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State Law</a:t>
            </a:r>
          </a:p>
          <a:p>
            <a:pPr marL="12700" marR="0" lvl="0" defTabSz="914400" eaLnBrk="1" fontAlgn="auto" latinLnBrk="0" hangingPunct="1">
              <a:lnSpc>
                <a:spcPct val="11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kumimoji="0" lang="en-US" sz="1300" b="1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“The primary purpose of the office is to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aggressively pursue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implementation of an </a:t>
            </a:r>
            <a:r>
              <a:rPr kumimoji="0" lang="en-US" sz="1300" b="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 strategy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administer funding for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long-term flood damage reduction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300" i="0" u="sng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aquatic species restoration</a:t>
            </a:r>
            <a:r>
              <a:rPr kumimoji="0" lang="en-US" sz="130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the Chehalis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river basin.” (</a:t>
            </a: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RCW 43.21A.730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573930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23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balanced basin-wide 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0200" y="1676400"/>
            <a:ext cx="5715000" cy="1137299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Flood Authority Appointee &amp; 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00200" y="4155846"/>
            <a:ext cx="5715000" cy="923330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23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1600200" y="2916123"/>
            <a:ext cx="5715000" cy="1137299"/>
          </a:xfrm>
          <a:prstGeom prst="rect">
            <a:avLst/>
          </a:prstGeom>
          <a:ln w="15875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dirty="0">
                <a:latin typeface="Arial"/>
                <a:cs typeface="Arial"/>
              </a:rPr>
              <a:t>Chair, </a:t>
            </a:r>
            <a:r>
              <a:rPr lang="en-US" sz="1400" dirty="0">
                <a:latin typeface="Arial"/>
                <a:cs typeface="Arial"/>
              </a:rPr>
              <a:t>Chehalis River Basin Flood Control Zone District Advisory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1BAE61-4A3A-3335-ADB2-922392445FFB}"/>
              </a:ext>
            </a:extLst>
          </p:cNvPr>
          <p:cNvSpPr txBox="1"/>
          <p:nvPr/>
        </p:nvSpPr>
        <p:spPr>
          <a:xfrm>
            <a:off x="95250" y="5181600"/>
            <a:ext cx="3943350" cy="906467"/>
          </a:xfrm>
          <a:prstGeom prst="rect">
            <a:avLst/>
          </a:prstGeom>
          <a:ln w="15875">
            <a:solidFill>
              <a:srgbClr val="00B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Scott Brummer, </a:t>
            </a:r>
            <a:r>
              <a:rPr lang="en-US" sz="1400" b="1" i="1" spc="-5" dirty="0">
                <a:latin typeface="Arial"/>
                <a:cs typeface="Arial"/>
              </a:rPr>
              <a:t>Commissioner</a:t>
            </a:r>
          </a:p>
          <a:p>
            <a:pPr marL="84455">
              <a:lnSpc>
                <a:spcPts val="1800"/>
              </a:lnSpc>
            </a:pPr>
            <a:r>
              <a:rPr lang="en-US" sz="1400" i="1" spc="-25" dirty="0">
                <a:latin typeface="Arial"/>
                <a:cs typeface="Arial"/>
              </a:rPr>
              <a:t>Flood Authority </a:t>
            </a:r>
            <a:r>
              <a:rPr lang="en-US" sz="1400" i="1" spc="-20" dirty="0">
                <a:latin typeface="Arial"/>
                <a:cs typeface="Arial"/>
              </a:rPr>
              <a:t>Appointee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360/740-1286</a:t>
            </a: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  <a:hlinkClick r:id="rId7"/>
              </a:rPr>
              <a:t>scott.brummer@lewiscountywa.gov</a:t>
            </a:r>
            <a:endParaRPr lang="en-US" sz="1400" spc="-5" dirty="0">
              <a:latin typeface="Arial"/>
              <a:cs typeface="Arial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812A0853-152E-E6DC-BE38-8A33D43C043A}"/>
              </a:ext>
            </a:extLst>
          </p:cNvPr>
          <p:cNvSpPr txBox="1"/>
          <p:nvPr/>
        </p:nvSpPr>
        <p:spPr>
          <a:xfrm>
            <a:off x="4114800" y="5181599"/>
            <a:ext cx="4953000" cy="906467"/>
          </a:xfrm>
          <a:prstGeom prst="rect">
            <a:avLst/>
          </a:prstGeom>
          <a:ln w="15875">
            <a:solidFill>
              <a:srgbClr val="00B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Mindy Brooks &amp; Sarah Hensley, </a:t>
            </a:r>
            <a:r>
              <a:rPr lang="en-US" sz="1400" b="1" i="1" spc="-5" dirty="0">
                <a:latin typeface="Arial"/>
                <a:cs typeface="Arial"/>
              </a:rPr>
              <a:t>Community Development</a:t>
            </a:r>
          </a:p>
          <a:p>
            <a:pPr marL="85090">
              <a:lnSpc>
                <a:spcPts val="1800"/>
              </a:lnSpc>
            </a:pPr>
            <a:r>
              <a:rPr lang="en-US" sz="1400" i="1" spc="-5" dirty="0">
                <a:latin typeface="Arial"/>
                <a:cs typeface="Arial"/>
              </a:rPr>
              <a:t>Fiscal Agent</a:t>
            </a:r>
            <a:r>
              <a:rPr lang="en-US" sz="1400" spc="-5" dirty="0">
                <a:latin typeface="Arial"/>
                <a:cs typeface="Arial"/>
              </a:rPr>
              <a:t>, </a:t>
            </a:r>
            <a:r>
              <a:rPr lang="en-US" sz="1400" spc="-10" dirty="0">
                <a:latin typeface="Arial"/>
                <a:cs typeface="Arial"/>
              </a:rPr>
              <a:t>C</a:t>
            </a:r>
            <a:r>
              <a:rPr lang="en-US" sz="1400" spc="-5" dirty="0">
                <a:latin typeface="Arial"/>
                <a:cs typeface="Arial"/>
              </a:rPr>
              <a:t>heha</a:t>
            </a:r>
            <a:r>
              <a:rPr lang="en-US" sz="1400" dirty="0">
                <a:latin typeface="Arial"/>
                <a:cs typeface="Arial"/>
              </a:rPr>
              <a:t>lis</a:t>
            </a:r>
            <a:r>
              <a:rPr lang="en-US" sz="1400" spc="-25" dirty="0">
                <a:latin typeface="Arial"/>
                <a:cs typeface="Arial"/>
              </a:rPr>
              <a:t> </a:t>
            </a:r>
            <a:r>
              <a:rPr lang="en-US" sz="1400" spc="-10" dirty="0">
                <a:latin typeface="Arial"/>
                <a:cs typeface="Arial"/>
              </a:rPr>
              <a:t>R</a:t>
            </a:r>
            <a:r>
              <a:rPr lang="en-US" sz="1400" dirty="0">
                <a:latin typeface="Arial"/>
                <a:cs typeface="Arial"/>
              </a:rPr>
              <a:t>i</a:t>
            </a:r>
            <a:r>
              <a:rPr lang="en-US" sz="1400" spc="-20" dirty="0">
                <a:latin typeface="Arial"/>
                <a:cs typeface="Arial"/>
              </a:rPr>
              <a:t>v</a:t>
            </a:r>
            <a:r>
              <a:rPr lang="en-US" sz="1400" spc="-5" dirty="0">
                <a:latin typeface="Arial"/>
                <a:cs typeface="Arial"/>
              </a:rPr>
              <a:t>e</a:t>
            </a:r>
            <a:r>
              <a:rPr lang="en-US" sz="1400" dirty="0">
                <a:latin typeface="Arial"/>
                <a:cs typeface="Arial"/>
              </a:rPr>
              <a:t>r</a:t>
            </a:r>
            <a:r>
              <a:rPr lang="en-US" sz="1400" spc="1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Ba</a:t>
            </a:r>
            <a:r>
              <a:rPr lang="en-US" sz="1400" spc="5" dirty="0">
                <a:latin typeface="Arial"/>
                <a:cs typeface="Arial"/>
              </a:rPr>
              <a:t>s</a:t>
            </a:r>
            <a:r>
              <a:rPr lang="en-US" sz="1400" dirty="0">
                <a:latin typeface="Arial"/>
                <a:cs typeface="Arial"/>
              </a:rPr>
              <a:t>in</a:t>
            </a:r>
            <a:r>
              <a:rPr lang="en-US" sz="1400" spc="-20" dirty="0">
                <a:latin typeface="Arial"/>
                <a:cs typeface="Arial"/>
              </a:rPr>
              <a:t> </a:t>
            </a:r>
            <a:r>
              <a:rPr lang="en-US" sz="1400" spc="-10" dirty="0">
                <a:latin typeface="Arial"/>
                <a:cs typeface="Arial"/>
              </a:rPr>
              <a:t>F</a:t>
            </a:r>
            <a:r>
              <a:rPr lang="en-US" sz="1400" dirty="0">
                <a:latin typeface="Arial"/>
                <a:cs typeface="Arial"/>
              </a:rPr>
              <a:t>l</a:t>
            </a:r>
            <a:r>
              <a:rPr lang="en-US" sz="1400" spc="-5" dirty="0">
                <a:latin typeface="Arial"/>
                <a:cs typeface="Arial"/>
              </a:rPr>
              <a:t>oo</a:t>
            </a:r>
            <a:r>
              <a:rPr lang="en-US" sz="1400" dirty="0">
                <a:latin typeface="Arial"/>
                <a:cs typeface="Arial"/>
              </a:rPr>
              <a:t>d</a:t>
            </a:r>
            <a:r>
              <a:rPr lang="en-US" sz="1400" spc="-30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Au</a:t>
            </a:r>
            <a:r>
              <a:rPr lang="en-US" sz="1400" spc="5" dirty="0">
                <a:latin typeface="Arial"/>
                <a:cs typeface="Arial"/>
              </a:rPr>
              <a:t>t</a:t>
            </a:r>
            <a:r>
              <a:rPr lang="en-US" sz="1400" spc="-5" dirty="0">
                <a:latin typeface="Arial"/>
                <a:cs typeface="Arial"/>
              </a:rPr>
              <a:t>ho</a:t>
            </a:r>
            <a:r>
              <a:rPr lang="en-US" sz="1400" dirty="0">
                <a:latin typeface="Arial"/>
                <a:cs typeface="Arial"/>
              </a:rPr>
              <a:t>ri</a:t>
            </a:r>
            <a:r>
              <a:rPr lang="en-US" sz="1400" spc="5" dirty="0">
                <a:latin typeface="Arial"/>
                <a:cs typeface="Arial"/>
              </a:rPr>
              <a:t>t</a:t>
            </a:r>
            <a:r>
              <a:rPr lang="en-US"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  <a:hlinkClick r:id="rId8"/>
              </a:rPr>
              <a:t>mindy.brooks@lewiscountywa.gov</a:t>
            </a:r>
            <a:r>
              <a:rPr lang="en-US" sz="1400" spc="-5" dirty="0">
                <a:latin typeface="Arial"/>
                <a:cs typeface="Arial"/>
              </a:rPr>
              <a:t>, 360/740-2610</a:t>
            </a: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  <a:hlinkClick r:id="rId9"/>
              </a:rPr>
              <a:t>sarah.hensley@lewiscountywa.gov</a:t>
            </a:r>
            <a:r>
              <a:rPr lang="en-US" sz="1400" spc="-5" dirty="0">
                <a:latin typeface="Arial"/>
                <a:cs typeface="Arial"/>
              </a:rPr>
              <a:t>, 360/740-1232</a:t>
            </a:r>
          </a:p>
        </p:txBody>
      </p:sp>
    </p:spTree>
    <p:extLst>
      <p:ext uri="{BB962C8B-B14F-4D97-AF65-F5344CB8AC3E}">
        <p14:creationId xmlns:p14="http://schemas.microsoft.com/office/powerpoint/2010/main" val="633947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97317-834D-FA1B-E6D8-59E99A74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76F65B-CDDA-4C2D-54E2-3471011DE43F}"/>
              </a:ext>
            </a:extLst>
          </p:cNvPr>
          <p:cNvSpPr txBox="1"/>
          <p:nvPr/>
        </p:nvSpPr>
        <p:spPr>
          <a:xfrm>
            <a:off x="1174114" y="946834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– Flood and Fish Articles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FFC891-1E42-6E4B-6C69-65324F38851C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4520CDA8-83A7-34E0-C861-E82EF3B71E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23</a:t>
            </a: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A5FC6F69-BEE0-08C3-40C2-A8E930244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429000"/>
            <a:ext cx="2438400" cy="621982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C0868E74-BDDE-7B5A-A3F3-0C31D5DB2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722884"/>
            <a:ext cx="1959165" cy="5074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295CB0E0-2B27-FA20-4A0D-FEA04AA67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152" y="1722884"/>
            <a:ext cx="4280933" cy="4296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7822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1905000"/>
            <a:ext cx="6629401" cy="2705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“Flood Authority”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lnSpc>
                <a:spcPct val="16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“Chehalis River Basin Flood Control Zone District”</a:t>
            </a:r>
          </a:p>
          <a:p>
            <a:pPr marL="469900" lvl="1" algn="l">
              <a:lnSpc>
                <a:spcPct val="160000"/>
              </a:lnSpc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23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23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     to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$13.0M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12" b="2432"/>
          <a:stretch/>
        </p:blipFill>
        <p:spPr>
          <a:xfrm>
            <a:off x="1204773" y="1676400"/>
            <a:ext cx="6860148" cy="48269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(Pe Ell, 2014)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23</a:t>
            </a:r>
          </a:p>
        </p:txBody>
      </p:sp>
      <p:pic>
        <p:nvPicPr>
          <p:cNvPr id="3" name="Picture 2" descr="A kitchen with blue cabinets&#10;&#10;Description automatically generated with medium confidence">
            <a:extLst>
              <a:ext uri="{FF2B5EF4-FFF2-40B4-BE49-F238E27FC236}">
                <a16:creationId xmlns:a16="http://schemas.microsoft.com/office/drawing/2014/main" id="{36AD21CB-611E-0217-7257-76E92A6CE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1" y="4139746"/>
            <a:ext cx="2833676" cy="21143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57C60CE9-59CB-A0F0-330C-D10CAA5D35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6759" r="21578" b="13028"/>
          <a:stretch/>
        </p:blipFill>
        <p:spPr>
          <a:xfrm>
            <a:off x="1371601" y="1709998"/>
            <a:ext cx="3524978" cy="23567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C480E865-5C33-B17C-509D-014091AC6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1709998"/>
            <a:ext cx="3146430" cy="23567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EAC588A-39A7-C113-E553-5B7F1C230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5175" y="4139746"/>
            <a:ext cx="5327656" cy="2215991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Project = Design/construct 900’ dike (between Chehalis river and WWTP).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Cost = $521,000.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Photos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7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Website = 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8"/>
              </a:rPr>
              <a:t>Here</a:t>
            </a:r>
            <a:r>
              <a:rPr lang="en-US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4213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23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845692" y="1676400"/>
            <a:ext cx="4222108" cy="2906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09600" y="3636465"/>
            <a:ext cx="845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January 2022 Flood Event – Pumped 518.4M gallons</a:t>
            </a:r>
          </a:p>
          <a:p>
            <a:r>
              <a:rPr lang="en-US" dirty="0"/>
              <a:t>         over many days to keep levee dry.</a:t>
            </a:r>
          </a:p>
          <a:p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ROI (2018) -- Protects $45M in assets, ensures $9M</a:t>
            </a:r>
          </a:p>
          <a:p>
            <a:r>
              <a:rPr lang="en-US" dirty="0"/>
              <a:t>        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dirty="0"/>
              <a:t>Read More -- </a:t>
            </a:r>
            <a:r>
              <a:rPr lang="en-US" dirty="0">
                <a:hlinkClick r:id="rId5"/>
              </a:rPr>
              <a:t>Here</a:t>
            </a:r>
            <a:r>
              <a:rPr lang="en-US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small wooden building with a pipe in the middle of it&#10;&#10;Description automatically generated">
            <a:extLst>
              <a:ext uri="{FF2B5EF4-FFF2-40B4-BE49-F238E27FC236}">
                <a16:creationId xmlns:a16="http://schemas.microsoft.com/office/drawing/2014/main" id="{BB441318-5999-5740-1729-FCB1296325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60732"/>
            <a:ext cx="1812848" cy="181626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4E5F1-94E3-548F-9B7A-D2FFFD153534}"/>
              </a:ext>
            </a:extLst>
          </p:cNvPr>
          <p:cNvSpPr txBox="1"/>
          <p:nvPr/>
        </p:nvSpPr>
        <p:spPr>
          <a:xfrm>
            <a:off x="7908849" y="5357176"/>
            <a:ext cx="115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ym typeface="Wingdings" panose="05000000000000000000" pitchFamily="2" charset="2"/>
              </a:rPr>
              <a:t> </a:t>
            </a:r>
            <a:r>
              <a:rPr lang="en-US" sz="1600" i="1" dirty="0"/>
              <a:t>Previous WWII-era pump</a:t>
            </a:r>
          </a:p>
        </p:txBody>
      </p:sp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3633</TotalTime>
  <Words>1443</Words>
  <Application>Microsoft Office PowerPoint</Application>
  <PresentationFormat>On-screen Show (4:3)</PresentationFormat>
  <Paragraphs>274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Narrow</vt:lpstr>
      <vt:lpstr>Calibri</vt:lpstr>
      <vt:lpstr>Courier New</vt:lpstr>
      <vt:lpstr>Figtree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633</cp:revision>
  <dcterms:created xsi:type="dcterms:W3CDTF">2014-07-10T07:00:35Z</dcterms:created>
  <dcterms:modified xsi:type="dcterms:W3CDTF">2024-12-03T13:30:37Z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