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media/image22.jpg" ContentType="image/jpeg"/>
  <Override PartName="/ppt/media/image23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3.jpg" ContentType="image/jpeg"/>
  <Override PartName="/ppt/notesSlides/notesSlide13.xml" ContentType="application/vnd.openxmlformats-officedocument.presentationml.notesSlide+xml"/>
  <Override PartName="/ppt/media/image39.jpg" ContentType="image/jpeg"/>
  <Override PartName="/ppt/media/image40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9.jpg" ContentType="image/jpeg"/>
  <Override PartName="/ppt/media/image80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343" r:id="rId10"/>
    <p:sldId id="676" r:id="rId11"/>
    <p:sldId id="351" r:id="rId12"/>
    <p:sldId id="346" r:id="rId13"/>
    <p:sldId id="349" r:id="rId14"/>
    <p:sldId id="679" r:id="rId15"/>
    <p:sldId id="674" r:id="rId16"/>
    <p:sldId id="340" r:id="rId17"/>
    <p:sldId id="667" r:id="rId18"/>
    <p:sldId id="681" r:id="rId19"/>
    <p:sldId id="330" r:id="rId20"/>
    <p:sldId id="680" r:id="rId21"/>
    <p:sldId id="670" r:id="rId22"/>
    <p:sldId id="677" r:id="rId23"/>
    <p:sldId id="267" r:id="rId24"/>
    <p:sldId id="334" r:id="rId25"/>
    <p:sldId id="678" r:id="rId26"/>
    <p:sldId id="683" r:id="rId27"/>
    <p:sldId id="332" r:id="rId2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87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17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1/14/2025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12.jp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54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40.png"/><Relationship Id="rId5" Type="http://schemas.openxmlformats.org/officeDocument/2006/relationships/image" Target="../media/image52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51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survey123.arcgis.com/share/f5d1e90dc3fc4222973249966a0d883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18" Type="http://schemas.openxmlformats.org/officeDocument/2006/relationships/image" Target="../media/image73.jpg"/><Relationship Id="rId26" Type="http://schemas.openxmlformats.org/officeDocument/2006/relationships/image" Target="../media/image80.jpg"/><Relationship Id="rId3" Type="http://schemas.openxmlformats.org/officeDocument/2006/relationships/image" Target="../media/image58.png"/><Relationship Id="rId21" Type="http://schemas.openxmlformats.org/officeDocument/2006/relationships/image" Target="../media/image76.jp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17" Type="http://schemas.openxmlformats.org/officeDocument/2006/relationships/image" Target="../media/image72.png"/><Relationship Id="rId25" Type="http://schemas.openxmlformats.org/officeDocument/2006/relationships/image" Target="../media/image79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1.jpg"/><Relationship Id="rId20" Type="http://schemas.openxmlformats.org/officeDocument/2006/relationships/image" Target="../media/image75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24" Type="http://schemas.openxmlformats.org/officeDocument/2006/relationships/image" Target="../media/image12.jpg"/><Relationship Id="rId5" Type="http://schemas.openxmlformats.org/officeDocument/2006/relationships/image" Target="../media/image60.jpg"/><Relationship Id="rId15" Type="http://schemas.openxmlformats.org/officeDocument/2006/relationships/image" Target="../media/image70.jpg"/><Relationship Id="rId23" Type="http://schemas.openxmlformats.org/officeDocument/2006/relationships/image" Target="../media/image78.jpg"/><Relationship Id="rId28" Type="http://schemas.openxmlformats.org/officeDocument/2006/relationships/image" Target="../media/image82.svg"/><Relationship Id="rId10" Type="http://schemas.openxmlformats.org/officeDocument/2006/relationships/image" Target="../media/image65.png"/><Relationship Id="rId19" Type="http://schemas.openxmlformats.org/officeDocument/2006/relationships/image" Target="../media/image74.jpg"/><Relationship Id="rId31" Type="http://schemas.openxmlformats.org/officeDocument/2006/relationships/image" Target="../media/image85.PNG"/><Relationship Id="rId4" Type="http://schemas.openxmlformats.org/officeDocument/2006/relationships/image" Target="../media/image59.jpg"/><Relationship Id="rId9" Type="http://schemas.openxmlformats.org/officeDocument/2006/relationships/image" Target="../media/image64.png"/><Relationship Id="rId14" Type="http://schemas.openxmlformats.org/officeDocument/2006/relationships/image" Target="../media/image69.jpg"/><Relationship Id="rId22" Type="http://schemas.openxmlformats.org/officeDocument/2006/relationships/image" Target="../media/image77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scottb@sbgh-partners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molden@montesano.us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chronline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zview.wa.gov/DesktopDefault.aspx?alias=1492&amp;administration_local_resolutions&amp;PageID=37643" TargetMode="Externa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Montesano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January 14,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25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25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collapsed building&#10;&#10;Description automatically generated with low confidence">
            <a:extLst>
              <a:ext uri="{FF2B5EF4-FFF2-40B4-BE49-F238E27FC236}">
                <a16:creationId xmlns:a16="http://schemas.microsoft.com/office/drawing/2014/main" id="{2F237242-84F1-1EE5-76EF-87A0B08DC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" y="4722078"/>
            <a:ext cx="2035094" cy="15263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2012-15)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4686724" y="223346"/>
            <a:ext cx="43048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Mary’s River Lumber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Montesano WWTP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9063" y="5645502"/>
            <a:ext cx="3891534" cy="64633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~$6M protection against Chehalis River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pooled/shared.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2AA55-7CC0-62B1-756F-8B2E25D7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34" y="1619849"/>
            <a:ext cx="4570066" cy="221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D0A8F-6EA4-16FF-F623-4A7E2CE7E290}"/>
              </a:ext>
            </a:extLst>
          </p:cNvPr>
          <p:cNvSpPr txBox="1"/>
          <p:nvPr/>
        </p:nvSpPr>
        <p:spPr>
          <a:xfrm>
            <a:off x="8305800" y="3429000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2022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6356EF9-20B6-516F-35DF-A73E779C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0" y="1638987"/>
            <a:ext cx="3215113" cy="3017358"/>
          </a:xfrm>
          <a:prstGeom prst="rect">
            <a:avLst/>
          </a:prstGeom>
        </p:spPr>
      </p:pic>
      <p:pic>
        <p:nvPicPr>
          <p:cNvPr id="13" name="Picture 12" descr="A picture containing sky, outdoor, ground, scene&#10;&#10;Description automatically generated">
            <a:extLst>
              <a:ext uri="{FF2B5EF4-FFF2-40B4-BE49-F238E27FC236}">
                <a16:creationId xmlns:a16="http://schemas.microsoft.com/office/drawing/2014/main" id="{98DD6B90-8FA3-CAF0-E343-0E416B54D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26777"/>
            <a:ext cx="2194403" cy="1645803"/>
          </a:xfrm>
          <a:prstGeom prst="rect">
            <a:avLst/>
          </a:prstGeom>
        </p:spPr>
      </p:pic>
      <p:pic>
        <p:nvPicPr>
          <p:cNvPr id="15" name="Picture 1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C7776E82-6A82-58B3-CD76-E797939C6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41" y="3918135"/>
            <a:ext cx="2192621" cy="1644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DC378-C2A3-D4A0-A98C-76B542FFA383}"/>
              </a:ext>
            </a:extLst>
          </p:cNvPr>
          <p:cNvSpPr txBox="1"/>
          <p:nvPr/>
        </p:nvSpPr>
        <p:spPr>
          <a:xfrm>
            <a:off x="3871730" y="4206385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4B5D7-B595-BD91-CA2C-9C51D713829D}"/>
              </a:ext>
            </a:extLst>
          </p:cNvPr>
          <p:cNvSpPr txBox="1"/>
          <p:nvPr/>
        </p:nvSpPr>
        <p:spPr>
          <a:xfrm>
            <a:off x="4686724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B7615-C389-EEC5-B1C8-988216136DDC}"/>
              </a:ext>
            </a:extLst>
          </p:cNvPr>
          <p:cNvSpPr txBox="1"/>
          <p:nvPr/>
        </p:nvSpPr>
        <p:spPr>
          <a:xfrm>
            <a:off x="6988391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CA2DCC0-814D-6926-475D-979DB4CF2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2" y="4712024"/>
            <a:ext cx="2048501" cy="1536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FC63A1-76CC-C5CB-5621-A806BB9F9071}"/>
              </a:ext>
            </a:extLst>
          </p:cNvPr>
          <p:cNvSpPr txBox="1"/>
          <p:nvPr/>
        </p:nvSpPr>
        <p:spPr>
          <a:xfrm>
            <a:off x="2514600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A4A8F-D296-F660-7EAD-7485169E4113}"/>
              </a:ext>
            </a:extLst>
          </p:cNvPr>
          <p:cNvSpPr txBox="1"/>
          <p:nvPr/>
        </p:nvSpPr>
        <p:spPr>
          <a:xfrm>
            <a:off x="416432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25" name="Picture 2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D4748BD-A2DA-8C85-A547-5BF6DBCDE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r="-1"/>
          <a:stretch/>
        </p:blipFill>
        <p:spPr>
          <a:xfrm>
            <a:off x="26541" y="2620590"/>
            <a:ext cx="1120212" cy="1210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1E7F21-0850-F184-4C66-3330C0D9E4AD}"/>
              </a:ext>
            </a:extLst>
          </p:cNvPr>
          <p:cNvSpPr txBox="1"/>
          <p:nvPr/>
        </p:nvSpPr>
        <p:spPr>
          <a:xfrm>
            <a:off x="144738" y="3441412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25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8 pump stations.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$50M cost.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25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14AE9C-D1FC-C9FE-A206-47FB35CA6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1"/>
          <a:stretch/>
        </p:blipFill>
        <p:spPr>
          <a:xfrm>
            <a:off x="1433436" y="1611631"/>
            <a:ext cx="6491364" cy="494156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(Farm Pads)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25</a:t>
            </a:r>
          </a:p>
        </p:txBody>
      </p:sp>
    </p:spTree>
    <p:extLst>
      <p:ext uri="{BB962C8B-B14F-4D97-AF65-F5344CB8AC3E}">
        <p14:creationId xmlns:p14="http://schemas.microsoft.com/office/powerpoint/2010/main" val="177952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25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Geographic flooding strategy with sequenced investments: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4563-2402-A276-FACC-40303DBEFEBC}"/>
              </a:ext>
            </a:extLst>
          </p:cNvPr>
          <p:cNvSpPr txBox="1"/>
          <p:nvPr/>
        </p:nvSpPr>
        <p:spPr>
          <a:xfrm>
            <a:off x="3962400" y="5570572"/>
            <a:ext cx="4953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Mar 6</a:t>
            </a:r>
            <a:r>
              <a:rPr lang="en-US" sz="2200" baseline="30000" dirty="0"/>
              <a:t>th</a:t>
            </a:r>
            <a:r>
              <a:rPr lang="en-US" sz="2200" dirty="0"/>
              <a:t> = 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Community workshop (VL Community </a:t>
            </a:r>
            <a:r>
              <a:rPr lang="en-US" sz="2200" dirty="0"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Building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, 2-6 PM)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25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25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257800"/>
            <a:ext cx="175704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84326-B973-F1B7-9A5E-430567173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4" y="1723904"/>
            <a:ext cx="7229476" cy="4543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25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25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25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Thank You! and 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90675" y="167640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Flood Authority Appointee &amp; 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0675" y="4167088"/>
            <a:ext cx="5715000" cy="906467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Mike Olden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Montesano Member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360/589-0333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molden@montesano.us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25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590675" y="2921744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B5DB127D-56AF-93B3-6931-BDC768DDF7D7}"/>
              </a:ext>
            </a:extLst>
          </p:cNvPr>
          <p:cNvSpPr txBox="1"/>
          <p:nvPr/>
        </p:nvSpPr>
        <p:spPr>
          <a:xfrm>
            <a:off x="1590675" y="5181600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7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25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81AE8A9-DACC-9C48-0F78-06B9609485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956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25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FE0AFA5-BEA8-AD18-8452-CF7AC3683182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</a:t>
            </a:r>
            <a:r>
              <a:rPr lang="en-US" sz="3200" b="1" dirty="0">
                <a:latin typeface="Arial Narrow"/>
                <a:cs typeface="Arial Narrow"/>
              </a:rPr>
              <a:t>Local Resolutions</a:t>
            </a:r>
            <a:endParaRPr sz="3200" b="1" dirty="0">
              <a:latin typeface="Arial Narrow"/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509D7-1C62-1EDF-9AAC-6FA3F8E33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333"/>
          <a:stretch/>
        </p:blipFill>
        <p:spPr>
          <a:xfrm>
            <a:off x="1076325" y="1676400"/>
            <a:ext cx="7951730" cy="3947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050A2E-96C4-3068-C26F-7F7B2F9DF3D7}"/>
              </a:ext>
            </a:extLst>
          </p:cNvPr>
          <p:cNvSpPr txBox="1"/>
          <p:nvPr/>
        </p:nvSpPr>
        <p:spPr>
          <a:xfrm>
            <a:off x="3200400" y="5879068"/>
            <a:ext cx="347665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b="1" i="1" dirty="0">
                <a:solidFill>
                  <a:srgbClr val="800080"/>
                </a:solidFill>
              </a:rPr>
              <a:t>Local Resolutions Library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74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25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25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Bucoda, Montesano).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2" b="2432"/>
          <a:stretch/>
        </p:blipFill>
        <p:spPr>
          <a:xfrm>
            <a:off x="1204773" y="1676400"/>
            <a:ext cx="6860148" cy="4826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25</a:t>
            </a:r>
          </a:p>
        </p:txBody>
      </p:sp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25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(Boistfort Valley)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4343400" y="383971"/>
            <a:ext cx="441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Boistfort Valley Water Pre-Sedimentation Pond</a:t>
            </a:r>
          </a:p>
        </p:txBody>
      </p:sp>
      <p:pic>
        <p:nvPicPr>
          <p:cNvPr id="18" name="Picture 17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67B33FB6-9C5B-4C66-5276-27FB97CAE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69637"/>
            <a:ext cx="3124200" cy="2343150"/>
          </a:xfrm>
          <a:prstGeom prst="rect">
            <a:avLst/>
          </a:prstGeom>
        </p:spPr>
      </p:pic>
      <p:pic>
        <p:nvPicPr>
          <p:cNvPr id="20" name="Picture 19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2B6F5CC8-DF09-A95D-6386-D57BCFD5F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18396"/>
            <a:ext cx="3124200" cy="2343150"/>
          </a:xfrm>
          <a:prstGeom prst="rect">
            <a:avLst/>
          </a:prstGeom>
        </p:spPr>
      </p:pic>
      <p:pic>
        <p:nvPicPr>
          <p:cNvPr id="1026" name="Picture 2" descr="Lewis County Conservation District - Boistfort Valley Water Pre-Sedimentation  Pond Project">
            <a:extLst>
              <a:ext uri="{FF2B5EF4-FFF2-40B4-BE49-F238E27FC236}">
                <a16:creationId xmlns:a16="http://schemas.microsoft.com/office/drawing/2014/main" id="{47403C64-A6DA-FE0D-AD52-87F2A5E4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wis County Conservation District - Boistfort Valley Water Pre-Sedimentation  Pond Project">
            <a:extLst>
              <a:ext uri="{FF2B5EF4-FFF2-40B4-BE49-F238E27FC236}">
                <a16:creationId xmlns:a16="http://schemas.microsoft.com/office/drawing/2014/main" id="{CACD3352-93D9-7B3A-0003-5E732559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0" y="1828800"/>
            <a:ext cx="2743200" cy="323165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pre-sedimentation pond to settle-out flood-generated sediment before entering water treatment plant.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choked-out treatment plant in 2007 for 6 months and drinking water had to be trucked in.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$332,350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prepared now.</a:t>
            </a:r>
          </a:p>
        </p:txBody>
      </p:sp>
    </p:spTree>
    <p:extLst>
      <p:ext uri="{BB962C8B-B14F-4D97-AF65-F5344CB8AC3E}">
        <p14:creationId xmlns:p14="http://schemas.microsoft.com/office/powerpoint/2010/main" val="148599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3696</TotalTime>
  <Words>1449</Words>
  <Application>Microsoft Office PowerPoint</Application>
  <PresentationFormat>On-screen Show (4:3)</PresentationFormat>
  <Paragraphs>284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Courier New</vt:lpstr>
      <vt:lpstr>Figtree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646</cp:revision>
  <dcterms:created xsi:type="dcterms:W3CDTF">2014-07-10T07:00:35Z</dcterms:created>
  <dcterms:modified xsi:type="dcterms:W3CDTF">2025-01-14T15:06:05Z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