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7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media/image22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2.jpg" ContentType="image/jpeg"/>
  <Override PartName="/ppt/media/image73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346" r:id="rId10"/>
    <p:sldId id="676" r:id="rId11"/>
    <p:sldId id="684" r:id="rId12"/>
    <p:sldId id="351" r:id="rId13"/>
    <p:sldId id="679" r:id="rId14"/>
    <p:sldId id="674" r:id="rId15"/>
    <p:sldId id="667" r:id="rId16"/>
    <p:sldId id="681" r:id="rId17"/>
    <p:sldId id="330" r:id="rId18"/>
    <p:sldId id="680" r:id="rId19"/>
    <p:sldId id="670" r:id="rId20"/>
    <p:sldId id="677" r:id="rId21"/>
    <p:sldId id="267" r:id="rId22"/>
    <p:sldId id="334" r:id="rId23"/>
    <p:sldId id="678" r:id="rId24"/>
    <p:sldId id="683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16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3/25/2025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D3ED-AAC9-5442-4DE0-60E757AA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2C3B873-00D0-313C-4DC4-5B6377E6E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3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3/25/2025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officials-celebrate-completion-of-phase-two-of-the-china-creek-project-in-centralia,296808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online.com/stories/our-views-china-creek-an-example-of-success-in-chehalis-basin,261543" TargetMode="External"/><Relationship Id="rId11" Type="http://schemas.openxmlformats.org/officeDocument/2006/relationships/hyperlink" Target="https://chehalis.onerain.com/site/?site_id=24631&amp;site=01fd47cb-3203-4be3-9c68-ba0afb33e72c" TargetMode="External"/><Relationship Id="rId5" Type="http://schemas.openxmlformats.org/officeDocument/2006/relationships/image" Target="../media/image29.jpeg"/><Relationship Id="rId10" Type="http://schemas.openxmlformats.org/officeDocument/2006/relationships/image" Target="../media/image32.jpeg"/><Relationship Id="rId4" Type="http://schemas.openxmlformats.org/officeDocument/2006/relationships/hyperlink" Target="https://www.chronline.com/stories/new-china-creek-gauge-sees-first-test-after-heavy-rainfall,306000" TargetMode="Externa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7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0.png"/><Relationship Id="rId5" Type="http://schemas.openxmlformats.org/officeDocument/2006/relationships/image" Target="../media/image45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4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survey123.arcgis.com/share/f5d1e90dc3fc4222973249966a0d883f" TargetMode="Externa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18" Type="http://schemas.openxmlformats.org/officeDocument/2006/relationships/image" Target="../media/image66.jpg"/><Relationship Id="rId26" Type="http://schemas.openxmlformats.org/officeDocument/2006/relationships/image" Target="../media/image73.jpg"/><Relationship Id="rId3" Type="http://schemas.openxmlformats.org/officeDocument/2006/relationships/image" Target="../media/image51.png"/><Relationship Id="rId21" Type="http://schemas.openxmlformats.org/officeDocument/2006/relationships/image" Target="../media/image69.jp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17" Type="http://schemas.openxmlformats.org/officeDocument/2006/relationships/image" Target="../media/image65.png"/><Relationship Id="rId25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jpg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24" Type="http://schemas.openxmlformats.org/officeDocument/2006/relationships/image" Target="../media/image12.jp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23" Type="http://schemas.openxmlformats.org/officeDocument/2006/relationships/image" Target="../media/image71.jpg"/><Relationship Id="rId28" Type="http://schemas.openxmlformats.org/officeDocument/2006/relationships/image" Target="../media/image75.svg"/><Relationship Id="rId10" Type="http://schemas.openxmlformats.org/officeDocument/2006/relationships/image" Target="../media/image58.png"/><Relationship Id="rId19" Type="http://schemas.openxmlformats.org/officeDocument/2006/relationships/image" Target="../media/image67.jpg"/><Relationship Id="rId31" Type="http://schemas.openxmlformats.org/officeDocument/2006/relationships/image" Target="../media/image7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jp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dcrouse@cityofnapavine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cottb@sbgh-partners.com" TargetMode="External"/><Relationship Id="rId5" Type="http://schemas.openxmlformats.org/officeDocument/2006/relationships/hyperlink" Target="mailto:dutch@localaccess.com" TargetMode="Externa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chronlin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rco.wa.gov/prism/search/ProjectSnapshotAttachmentData.aspx?id=32309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</a:t>
            </a:r>
            <a:r>
              <a:rPr lang="en-US" b="1" spc="-10" dirty="0" err="1">
                <a:solidFill>
                  <a:srgbClr val="303030"/>
                </a:solidFill>
                <a:latin typeface="Arial"/>
                <a:cs typeface="Arial"/>
              </a:rPr>
              <a:t>Napavine</a:t>
            </a: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March 25,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23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64E1-4A71-844F-F5DB-A038CBBE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0AB27C-8571-8DB4-1B26-CCCAFC92BFED}"/>
              </a:ext>
            </a:extLst>
          </p:cNvPr>
          <p:cNvSpPr txBox="1"/>
          <p:nvPr/>
        </p:nvSpPr>
        <p:spPr>
          <a:xfrm>
            <a:off x="1066800" y="1948190"/>
            <a:ext cx="13769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March 12, 2021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DBBAD48-5E6E-005D-1741-22DFED90AEB3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4FC215D8-FCC7-EAD8-29CC-12861F26F6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3880190-FD2A-2B08-C290-04D151E1446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(China Creek, 2015-2022)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98AE6-124D-7199-F5BE-9ECB322D115E}"/>
              </a:ext>
            </a:extLst>
          </p:cNvPr>
          <p:cNvSpPr txBox="1"/>
          <p:nvPr/>
        </p:nvSpPr>
        <p:spPr>
          <a:xfrm>
            <a:off x="304801" y="5377190"/>
            <a:ext cx="121919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July 13, 2022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ridge over a riv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76D0034-3DA2-07CB-D1B3-5D650574A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22" y="4267200"/>
            <a:ext cx="3189778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140D8-B9FA-75B5-73A6-BC54D967809B}"/>
              </a:ext>
            </a:extLst>
          </p:cNvPr>
          <p:cNvSpPr txBox="1"/>
          <p:nvPr/>
        </p:nvSpPr>
        <p:spPr>
          <a:xfrm>
            <a:off x="7620000" y="5265795"/>
            <a:ext cx="158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December 28, 2022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66F2AD96-7CB6-5168-D72A-1ADC71D11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667" y="1649463"/>
            <a:ext cx="2626533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0" name="Picture 19">
            <a:hlinkClick r:id="rId8"/>
            <a:extLst>
              <a:ext uri="{FF2B5EF4-FFF2-40B4-BE49-F238E27FC236}">
                <a16:creationId xmlns:a16="http://schemas.microsoft.com/office/drawing/2014/main" id="{4784C4BE-5466-49E7-4D0E-BA056B25D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90" y="4267200"/>
            <a:ext cx="2702110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" name="Picture 1" descr="A metal pole with a box and a box on it&#10;&#10;Description automatically generated">
            <a:extLst>
              <a:ext uri="{FF2B5EF4-FFF2-40B4-BE49-F238E27FC236}">
                <a16:creationId xmlns:a16="http://schemas.microsoft.com/office/drawing/2014/main" id="{3B096002-37F5-526D-E585-92988CA77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19607" r="327" b="5883"/>
          <a:stretch/>
        </p:blipFill>
        <p:spPr>
          <a:xfrm>
            <a:off x="5134270" y="1649463"/>
            <a:ext cx="2485730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CB998-DF33-4725-19B5-EC3F117EECE7}"/>
              </a:ext>
            </a:extLst>
          </p:cNvPr>
          <p:cNvSpPr txBox="1"/>
          <p:nvPr/>
        </p:nvSpPr>
        <p:spPr>
          <a:xfrm>
            <a:off x="7620000" y="1981352"/>
            <a:ext cx="1317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CHINA CREEK ABOVE FCS AT CENTRALIA, WA (CCCW1)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https://chehalis.onerain.com/site/?site_id=24631&amp;site=01fd47cb-3203-4be3-9c68-ba0afb33e72c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43E-9F71-F458-F18C-F1D5B444ED7C}"/>
              </a:ext>
            </a:extLst>
          </p:cNvPr>
          <p:cNvSpPr txBox="1"/>
          <p:nvPr/>
        </p:nvSpPr>
        <p:spPr>
          <a:xfrm>
            <a:off x="70866" y="2304633"/>
            <a:ext cx="1376934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$5.2M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Multiple phases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Flood, fish, recreation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Benefits today, tomorrow</a:t>
            </a:r>
          </a:p>
        </p:txBody>
      </p:sp>
    </p:spTree>
    <p:extLst>
      <p:ext uri="{BB962C8B-B14F-4D97-AF65-F5344CB8AC3E}">
        <p14:creationId xmlns:p14="http://schemas.microsoft.com/office/powerpoint/2010/main" val="186879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23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8 pump stations.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$50M cost.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23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Geographic flooding strategy with sequenced investments: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1EA32-6D77-7BF6-2860-C84E28E8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162908"/>
            <a:ext cx="6629400" cy="407963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23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23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23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23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67640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Flood Authority Appointee &amp; 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23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293263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5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456F753-49A3-64C0-E2EB-1B47125772BA}"/>
              </a:ext>
            </a:extLst>
          </p:cNvPr>
          <p:cNvSpPr txBox="1"/>
          <p:nvPr/>
        </p:nvSpPr>
        <p:spPr>
          <a:xfrm>
            <a:off x="1600200" y="5214257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A3CC2AF-9588-F9F8-33CD-4C1F12F9DC71}"/>
              </a:ext>
            </a:extLst>
          </p:cNvPr>
          <p:cNvSpPr txBox="1"/>
          <p:nvPr/>
        </p:nvSpPr>
        <p:spPr>
          <a:xfrm>
            <a:off x="1600200" y="4188860"/>
            <a:ext cx="57150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Duane Crouse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Napavine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253/961-3030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dcrouse@cityofnapavine.com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23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23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23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water with blue dots&#10;&#10;AI-generated content may be incorrect.">
            <a:extLst>
              <a:ext uri="{FF2B5EF4-FFF2-40B4-BE49-F238E27FC236}">
                <a16:creationId xmlns:a16="http://schemas.microsoft.com/office/drawing/2014/main" id="{7EB5A5BC-B96E-F568-DD43-07DA6728D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15" y="1661160"/>
            <a:ext cx="7071285" cy="466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2" b="2432"/>
          <a:stretch/>
        </p:blipFill>
        <p:spPr>
          <a:xfrm>
            <a:off x="1204773" y="1676400"/>
            <a:ext cx="6860148" cy="4826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23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(Napavine)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0B68FE36-B291-C3A3-A77F-8B16B97826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17905" r="5755" b="7866"/>
          <a:stretch/>
        </p:blipFill>
        <p:spPr>
          <a:xfrm>
            <a:off x="5562600" y="44519"/>
            <a:ext cx="2209800" cy="137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D93DCA-DB2F-0FE5-6AD7-DBB03980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93214"/>
            <a:ext cx="994088" cy="1288475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943" y="1828800"/>
            <a:ext cx="4083257" cy="2369880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Study drainage improvements.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$37,684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= Focus on:</a:t>
            </a:r>
          </a:p>
          <a:p>
            <a:pPr marL="801688" lvl="1" indent="-344488">
              <a:buFont typeface="Courier New" panose="02070309020205020404" pitchFamily="49" charset="0"/>
              <a:buChar char="o"/>
            </a:pPr>
            <a:r>
              <a:rPr lang="en-US" sz="14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(ditch and culvert cleaning, including minor ditch reshaping, mowing, and clearing vegetation).</a:t>
            </a:r>
          </a:p>
          <a:p>
            <a:pPr marL="801688" lvl="1" indent="-344488">
              <a:buFont typeface="Courier New" panose="02070309020205020404" pitchFamily="49" charset="0"/>
              <a:buChar char="o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 with WSDOT on </a:t>
            </a:r>
            <a:r>
              <a:rPr lang="en-US" sz="14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drainage infrastructure design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90680F-FA5D-C354-3AF2-F0957220D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1647925"/>
            <a:ext cx="4856042" cy="46066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Slide Number Placeholder 12">
            <a:extLst>
              <a:ext uri="{FF2B5EF4-FFF2-40B4-BE49-F238E27FC236}">
                <a16:creationId xmlns:a16="http://schemas.microsoft.com/office/drawing/2014/main" id="{F327F937-9826-FE0F-BFB7-0F6D44387D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EB619-715B-08BA-DE3A-9BC6B6CE62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763"/>
          <a:stretch/>
        </p:blipFill>
        <p:spPr>
          <a:xfrm>
            <a:off x="897299" y="4038600"/>
            <a:ext cx="3257349" cy="22449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AA9CE-5880-3B0E-3238-9672458997C6}"/>
              </a:ext>
            </a:extLst>
          </p:cNvPr>
          <p:cNvSpPr txBox="1"/>
          <p:nvPr/>
        </p:nvSpPr>
        <p:spPr>
          <a:xfrm>
            <a:off x="7990840" y="1320942"/>
            <a:ext cx="12460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Here (11/2017)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3662</TotalTime>
  <Words>1333</Words>
  <Application>Microsoft Office PowerPoint</Application>
  <PresentationFormat>On-screen Show (4:3)</PresentationFormat>
  <Paragraphs>262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638</cp:revision>
  <dcterms:created xsi:type="dcterms:W3CDTF">2014-07-10T07:00:35Z</dcterms:created>
  <dcterms:modified xsi:type="dcterms:W3CDTF">2025-03-25T18:53:04Z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