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9.jpg" ContentType="image/jpeg"/>
  <Override PartName="/ppt/media/image21.jpg" ContentType="image/jpeg"/>
  <Override PartName="/ppt/notesSlides/notesSlide9.xml" ContentType="application/vnd.openxmlformats-officedocument.presentationml.notesSlide+xml"/>
  <Override PartName="/ppt/media/image22.jpg" ContentType="image/jpeg"/>
  <Override PartName="/ppt/media/image23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34.jpg" ContentType="image/jpeg"/>
  <Override PartName="/ppt/media/image35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78.jpg" ContentType="image/jpeg"/>
  <Override PartName="/ppt/media/image79.jpg" ContentType="image/jpe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1" r:id="rId3"/>
    <p:sldId id="257" r:id="rId4"/>
    <p:sldId id="260" r:id="rId5"/>
    <p:sldId id="337" r:id="rId6"/>
    <p:sldId id="348" r:id="rId7"/>
    <p:sldId id="665" r:id="rId8"/>
    <p:sldId id="339" r:id="rId9"/>
    <p:sldId id="343" r:id="rId10"/>
    <p:sldId id="676" r:id="rId11"/>
    <p:sldId id="346" r:id="rId12"/>
    <p:sldId id="351" r:id="rId13"/>
    <p:sldId id="349" r:id="rId14"/>
    <p:sldId id="679" r:id="rId15"/>
    <p:sldId id="674" r:id="rId16"/>
    <p:sldId id="340" r:id="rId17"/>
    <p:sldId id="667" r:id="rId18"/>
    <p:sldId id="681" r:id="rId19"/>
    <p:sldId id="330" r:id="rId20"/>
    <p:sldId id="680" r:id="rId21"/>
    <p:sldId id="670" r:id="rId22"/>
    <p:sldId id="684" r:id="rId23"/>
    <p:sldId id="677" r:id="rId24"/>
    <p:sldId id="267" r:id="rId25"/>
    <p:sldId id="334" r:id="rId26"/>
    <p:sldId id="678" r:id="rId27"/>
    <p:sldId id="683" r:id="rId28"/>
    <p:sldId id="332" r:id="rId2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4CE51E-391D-E430-F8CB-BEA5816CA539}" name="Scott Boettcher" initials="SB" userId="Scott Boettc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7" autoAdjust="0"/>
    <p:restoredTop sz="93817" autoAdjust="0"/>
  </p:normalViewPr>
  <p:slideViewPr>
    <p:cSldViewPr>
      <p:cViewPr varScale="1">
        <p:scale>
          <a:sx n="100" d="100"/>
          <a:sy n="100" d="100"/>
        </p:scale>
        <p:origin x="109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25.8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2722 81,'-1069'0,"894"-13,-3-1,-730 15,889-2,-1-2,1 0,0 0,-37-14,37 10,0 2,-1 0,0 1,-32-2,-54 6,83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35.0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1479 109,'-768'0,"751"-1,1-1,0 0,-21-6,-37-5,33 8,1-2,-75-22,81 19,-1 1,1 1,-2 2,-52-2,71 8,7-1,0 1,-1 1,1-1,0 2,-18 3,26-4,0 0,1 0,-1 0,0-1,0 1,1 1,-1-1,1 0,-1 0,1 1,-1-1,1 1,0-1,0 1,0-1,0 1,0 0,0 0,0-1,0 1,1 0,-1 0,1 0,-1 0,1 0,0 0,0 0,-1 0,2 0,-1 0,0 0,0 0,1-1,-1 1,2 4,-1-3,0 1,0-1,0 1,0-1,1 0,0 0,-1 0,1 0,0 0,0 0,1 0,-1-1,1 1,-1-1,1 0,0 1,4 1,-1-1,1 0,-1 0,0-1,1 0,-1-1,1 1,-1-1,13 0,2-1,0-1,0-1,-1-1,1-1,22-7,-19 2,-5-1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1.3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1373 0,'-1351'0,"1329"0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5.6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1321 81,'-901'0,"868"-2,0-2,1-1,-1-2,-46-15,44 11,0 2,-1 1,-44-4,57 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9.2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956 21,'-848'0,"833"-1,0-1,0 0,-28-8,42 9,-17-3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6356F-4F54-4120-133B-DDAEBC7E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852B8C5B-D265-925C-1C8E-B49346C72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720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400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906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18701-FE4C-C86C-BDC1-54139FEA1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C7278C72-D667-1E18-2C57-A729BB650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1787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A494-BF7F-1FDC-DD39-8149D6955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93202A7F-98C4-3335-1AA6-2351DF097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001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2987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2101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9096B-02A3-3428-8C6E-8AB067E59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09317A57-DD1D-69F0-1968-C1A6A4105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9091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144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F4CD-F072-ACB1-01F9-8257AA5B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3EE87E2-31E9-8AB3-8329-189C0C324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01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389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956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91D9F-458C-3001-6B3C-67EA5295E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3C186261-71C1-1EF7-C957-5289BC2AFB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5338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310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840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86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573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C7C-4C5A-160B-3A90-BAAC57DB8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80FB3D7-749F-63F0-70F0-CE29F7E7F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65817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117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72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65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79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672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906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chronline.com/stories/chehalis-basin-strategy-progress-in-review-chehalis-centralia-airport-pump-station-replacement,323239?" TargetMode="Externa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secure.rco.wa.gov/prism/search/ProjectSnapshotAttachmentData.aspx?id=32251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ronline.com/stories/chehalis-basin-strategy-in-review-replacement-dam-on-mill-creek-still-bringing-flood-protection,340910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hyperlink" Target="https://www.thedailyworld.com/news/new-mill-creek-dam-ribbon-cutting-saturday-in-cosmopolis/" TargetMode="Externa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cgis.com/home/webmap/viewer.html?webmap=5d65e72e359b4acfbf02e168b306b579&amp;extent=-122.8805,46.7919,-122.8488,46.8042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Portals/_1492/images/Bucoda%20Pilot%20Lessons%20Learned%2007202016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publication/345819740_Modeling_Thermal_Stratification_Effects_in_Lakes_and_Reservoirs_Chapter_in_Inland_Waters_-_Dynamics_and_Ecology_IntechOpen_DOI_105772intechopen91754_httpswwwintechopencomonline-firstmodeling-thermal-s" TargetMode="Externa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cure.rco.wa.gov/prism/search/ProjectSnapshot.aspx?ProjectNumber=23-1221" TargetMode="Externa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50.png"/><Relationship Id="rId18" Type="http://schemas.openxmlformats.org/officeDocument/2006/relationships/hyperlink" Target="http://www.chehalisriverflood.com/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49.png"/><Relationship Id="rId12" Type="http://schemas.openxmlformats.org/officeDocument/2006/relationships/customXml" Target="../ink/ink3.xml"/><Relationship Id="rId17" Type="http://schemas.openxmlformats.org/officeDocument/2006/relationships/image" Target="../media/image470.png"/><Relationship Id="rId2" Type="http://schemas.openxmlformats.org/officeDocument/2006/relationships/notesSlide" Target="../notesSlides/notesSlide19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440.png"/><Relationship Id="rId5" Type="http://schemas.openxmlformats.org/officeDocument/2006/relationships/image" Target="../media/image47.emf"/><Relationship Id="rId15" Type="http://schemas.openxmlformats.org/officeDocument/2006/relationships/image" Target="../media/image460.png"/><Relationship Id="rId10" Type="http://schemas.openxmlformats.org/officeDocument/2006/relationships/customXml" Target="../ink/ink2.xml"/><Relationship Id="rId4" Type="http://schemas.openxmlformats.org/officeDocument/2006/relationships/image" Target="../media/image46.emf"/><Relationship Id="rId9" Type="http://schemas.openxmlformats.org/officeDocument/2006/relationships/image" Target="../media/image430.png"/><Relationship Id="rId14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survey123.arcgis.com/share/f5d1e90dc3fc4222973249966a0d883f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ehalisriverbasinfczd.com/" TargetMode="External"/><Relationship Id="rId3" Type="http://schemas.openxmlformats.org/officeDocument/2006/relationships/notesSlide" Target="../notesSlides/notesSlide21.xml"/><Relationship Id="rId7" Type="http://schemas.openxmlformats.org/officeDocument/2006/relationships/hyperlink" Target="https://www.ezview.wa.gov/Portals/_1492/images/09%2019%202024%20FA%20-%20FCZD%20Update%20Final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r0mFr_VMzo?feature=oembed" TargetMode="External"/><Relationship Id="rId6" Type="http://schemas.openxmlformats.org/officeDocument/2006/relationships/image" Target="../media/image52.jpeg"/><Relationship Id="rId5" Type="http://schemas.openxmlformats.org/officeDocument/2006/relationships/image" Target="../media/image12.jp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hyperlink" Target="https://app.leg.wa.gov/RCW/default.aspx?cite=43.21A.73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halisbasinstrategy.com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67.jpg"/><Relationship Id="rId18" Type="http://schemas.openxmlformats.org/officeDocument/2006/relationships/image" Target="../media/image72.jpg"/><Relationship Id="rId26" Type="http://schemas.openxmlformats.org/officeDocument/2006/relationships/image" Target="../media/image79.jpg"/><Relationship Id="rId3" Type="http://schemas.openxmlformats.org/officeDocument/2006/relationships/image" Target="../media/image57.png"/><Relationship Id="rId21" Type="http://schemas.openxmlformats.org/officeDocument/2006/relationships/image" Target="../media/image75.jpg"/><Relationship Id="rId7" Type="http://schemas.openxmlformats.org/officeDocument/2006/relationships/image" Target="../media/image61.jpg"/><Relationship Id="rId12" Type="http://schemas.openxmlformats.org/officeDocument/2006/relationships/image" Target="../media/image66.jpg"/><Relationship Id="rId17" Type="http://schemas.openxmlformats.org/officeDocument/2006/relationships/image" Target="../media/image71.png"/><Relationship Id="rId25" Type="http://schemas.openxmlformats.org/officeDocument/2006/relationships/image" Target="../media/image78.jp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0.jpg"/><Relationship Id="rId20" Type="http://schemas.openxmlformats.org/officeDocument/2006/relationships/image" Target="../media/image74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11" Type="http://schemas.openxmlformats.org/officeDocument/2006/relationships/image" Target="../media/image65.jpg"/><Relationship Id="rId24" Type="http://schemas.openxmlformats.org/officeDocument/2006/relationships/image" Target="../media/image12.jpg"/><Relationship Id="rId5" Type="http://schemas.openxmlformats.org/officeDocument/2006/relationships/image" Target="../media/image59.jpg"/><Relationship Id="rId15" Type="http://schemas.openxmlformats.org/officeDocument/2006/relationships/image" Target="../media/image69.jpg"/><Relationship Id="rId23" Type="http://schemas.openxmlformats.org/officeDocument/2006/relationships/image" Target="../media/image77.jpg"/><Relationship Id="rId28" Type="http://schemas.openxmlformats.org/officeDocument/2006/relationships/image" Target="../media/image81.svg"/><Relationship Id="rId10" Type="http://schemas.openxmlformats.org/officeDocument/2006/relationships/image" Target="../media/image64.png"/><Relationship Id="rId19" Type="http://schemas.openxmlformats.org/officeDocument/2006/relationships/image" Target="../media/image73.jpg"/><Relationship Id="rId31" Type="http://schemas.openxmlformats.org/officeDocument/2006/relationships/image" Target="../media/image84.PNG"/><Relationship Id="rId4" Type="http://schemas.openxmlformats.org/officeDocument/2006/relationships/image" Target="../media/image58.jpg"/><Relationship Id="rId9" Type="http://schemas.openxmlformats.org/officeDocument/2006/relationships/image" Target="../media/image63.png"/><Relationship Id="rId14" Type="http://schemas.openxmlformats.org/officeDocument/2006/relationships/image" Target="../media/image68.jpg"/><Relationship Id="rId22" Type="http://schemas.openxmlformats.org/officeDocument/2006/relationships/image" Target="../media/image76.png"/><Relationship Id="rId27" Type="http://schemas.openxmlformats.org/officeDocument/2006/relationships/image" Target="../media/image80.png"/><Relationship Id="rId30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492/37643/local_resolutions.aspx" TargetMode="External"/><Relationship Id="rId5" Type="http://schemas.openxmlformats.org/officeDocument/2006/relationships/hyperlink" Target="https://chehalisbasinstrategy.com/office-of-chehalis-basin/" TargetMode="External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graysharbor.us" TargetMode="External"/><Relationship Id="rId7" Type="http://schemas.openxmlformats.org/officeDocument/2006/relationships/hyperlink" Target="mailto:scottb@sbgh-partners.co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utch@localaccess.com" TargetMode="External"/><Relationship Id="rId5" Type="http://schemas.openxmlformats.org/officeDocument/2006/relationships/image" Target="../media/image12.jpg"/><Relationship Id="rId4" Type="http://schemas.openxmlformats.org/officeDocument/2006/relationships/hyperlink" Target="mailto:oakvillepublicworks@gmail.com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2.jpg"/><Relationship Id="rId7" Type="http://schemas.openxmlformats.org/officeDocument/2006/relationships/hyperlink" Target="https://www.chronline.com/stories/chehalis-basin-strategy-progress-in-review-pump-station-investments-to-protect-5100-properties-in,368791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hyperlink" Target="https://chronline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hyperlink" Target="https://www.ezview.wa.gov/DesktopDefault.aspx?alias=1492&amp;administration_local_resolutions&amp;PageID=37643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hyperlink" Target="https://chehalisbasinstrateg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Fully-Executed%20FINAL%20Flood%20Authority%20ILA%206-30-20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zview.wa.gov/site/alias__1782/34858/overview.aspx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site/alias__1492/35040/default.aspx#peel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511642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462588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City of Oakville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February 24, 2025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r>
              <a:rPr lang="en-US" spc="-5" dirty="0"/>
              <a:t> of 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154B3-14B8-1E08-5CDE-E49AF6E3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ACE30CE-7576-6763-8265-C2F295CCF1A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3949008-8756-BFB3-BEEB-953F934A494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(Chehalis-Centralia Airport, 2017)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D6E628A0-796E-49C4-9D29-124B7CF71F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r>
              <a:rPr lang="en-US" spc="-5" dirty="0"/>
              <a:t> of 26</a:t>
            </a:r>
          </a:p>
        </p:txBody>
      </p:sp>
      <p:pic>
        <p:nvPicPr>
          <p:cNvPr id="2" name="Picture 1" descr="Aerial view of a flooded runway&#10;&#10;Description automatically generated">
            <a:extLst>
              <a:ext uri="{FF2B5EF4-FFF2-40B4-BE49-F238E27FC236}">
                <a16:creationId xmlns:a16="http://schemas.microsoft.com/office/drawing/2014/main" id="{91A4C1A6-FBCE-92C2-8815-F2050B53ED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4210"/>
          <a:stretch/>
        </p:blipFill>
        <p:spPr>
          <a:xfrm>
            <a:off x="4845692" y="1676400"/>
            <a:ext cx="4222108" cy="2906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D22D79-DC7C-B9C0-7FEB-4957AF89D674}"/>
              </a:ext>
            </a:extLst>
          </p:cNvPr>
          <p:cNvSpPr txBox="1"/>
          <p:nvPr/>
        </p:nvSpPr>
        <p:spPr>
          <a:xfrm>
            <a:off x="609600" y="3636465"/>
            <a:ext cx="8458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Completed -- Fall 2017.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Cost -- $1.14M.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January 2022 Flood Event – Pumped 518.4M gallons</a:t>
            </a:r>
          </a:p>
          <a:p>
            <a:r>
              <a:rPr lang="en-US" dirty="0"/>
              <a:t>         over many days to keep levee dry.</a:t>
            </a:r>
          </a:p>
          <a:p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ROI (2018) -- Protects $45M in assets, ensures $9M</a:t>
            </a:r>
          </a:p>
          <a:p>
            <a:r>
              <a:rPr lang="en-US" dirty="0"/>
              <a:t>         in annual tax revenue.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Read More -- </a:t>
            </a:r>
            <a:r>
              <a:rPr lang="en-US" dirty="0">
                <a:hlinkClick r:id="rId5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6" name="Picture 5" descr="A white tank with a bridge over it&#10;&#10;Description automatically generated">
            <a:extLst>
              <a:ext uri="{FF2B5EF4-FFF2-40B4-BE49-F238E27FC236}">
                <a16:creationId xmlns:a16="http://schemas.microsoft.com/office/drawing/2014/main" id="{41A9E4D5-F886-FF70-63F7-7D70301FB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" y="1893142"/>
            <a:ext cx="4637344" cy="1733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small wooden building with a pipe in the middle of it&#10;&#10;Description automatically generated">
            <a:extLst>
              <a:ext uri="{FF2B5EF4-FFF2-40B4-BE49-F238E27FC236}">
                <a16:creationId xmlns:a16="http://schemas.microsoft.com/office/drawing/2014/main" id="{BB441318-5999-5740-1729-FCB1296325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660732"/>
            <a:ext cx="1812848" cy="181626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4E5F1-94E3-548F-9B7A-D2FFFD153534}"/>
              </a:ext>
            </a:extLst>
          </p:cNvPr>
          <p:cNvSpPr txBox="1"/>
          <p:nvPr/>
        </p:nvSpPr>
        <p:spPr>
          <a:xfrm>
            <a:off x="7908849" y="5357176"/>
            <a:ext cx="115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ym typeface="Wingdings" panose="05000000000000000000" pitchFamily="2" charset="2"/>
              </a:rPr>
              <a:t> </a:t>
            </a:r>
            <a:r>
              <a:rPr lang="en-US" sz="1600" i="1" dirty="0"/>
              <a:t>Previous WWII-era pump</a:t>
            </a:r>
          </a:p>
        </p:txBody>
      </p:sp>
    </p:spTree>
    <p:extLst>
      <p:ext uri="{BB962C8B-B14F-4D97-AF65-F5344CB8AC3E}">
        <p14:creationId xmlns:p14="http://schemas.microsoft.com/office/powerpoint/2010/main" val="520446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(Oakville, 2017)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r>
              <a:rPr lang="en-US" spc="-5" dirty="0"/>
              <a:t> of 26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6023B25-94DC-61A6-3C9E-BD120A5F1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3900" y="4625957"/>
            <a:ext cx="4572000" cy="1723549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= Drainage analysis, improvements.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= $55,000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Authority Conclusion = More stormwater than catastrophic Chehalis river basin flooding.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(9/2017) =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Here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46CBC-4FAE-2E1C-D798-242F41FA1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209" y="1754784"/>
            <a:ext cx="3008248" cy="2861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B51032-407C-7C00-007F-4125A5C6D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02086" y="2488040"/>
            <a:ext cx="508222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37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3E7D-C67B-63AF-974B-AE80EE4B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7" y="1696046"/>
            <a:ext cx="7095131" cy="346590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(Montesano, 2017-2020)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BC7A3-1B4F-F34E-31A2-9BF64C99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419600"/>
            <a:ext cx="2590800" cy="2024165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r>
              <a:rPr lang="en-US" spc="-5" dirty="0"/>
              <a:t> of 26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3C5EE6C-723E-AC5C-A95C-E7E1108D4FAF}"/>
              </a:ext>
            </a:extLst>
          </p:cNvPr>
          <p:cNvSpPr txBox="1">
            <a:spLocks/>
          </p:cNvSpPr>
          <p:nvPr/>
        </p:nvSpPr>
        <p:spPr>
          <a:xfrm>
            <a:off x="-17953" y="1981200"/>
            <a:ext cx="1981200" cy="4191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WWTP from on-coming Wynoochee river using 220+ “log-jacks.”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million (for “log-jacks”).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cost compared to WWTP relocation and environmental cleanup (in event of WWTP breaching).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4669D-004D-1C79-E0AF-769DA21EE3BF}"/>
              </a:ext>
            </a:extLst>
          </p:cNvPr>
          <p:cNvSpPr txBox="1"/>
          <p:nvPr/>
        </p:nvSpPr>
        <p:spPr>
          <a:xfrm>
            <a:off x="4166118" y="56579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7, 2022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56251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(Cosmopolis, 2018)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458200" y="6320141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r>
              <a:rPr lang="en-US" spc="-5" dirty="0"/>
              <a:t> of 26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DB7B009-84AD-93C2-7FB3-050EAD5A89E1}"/>
              </a:ext>
            </a:extLst>
          </p:cNvPr>
          <p:cNvSpPr txBox="1">
            <a:spLocks/>
          </p:cNvSpPr>
          <p:nvPr/>
        </p:nvSpPr>
        <p:spPr>
          <a:xfrm>
            <a:off x="70866" y="2072089"/>
            <a:ext cx="1986534" cy="410011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 Creek Multi-Objective Implementation Plan: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 = Reconstruct Mill Creek Dam (done).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 project = Address 4,500’ of Mill Creek flow, culverts, and flood water evacuation (under development).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9A6DB-C8DC-CED0-52D4-50DCBB361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71111"/>
            <a:ext cx="3737407" cy="41996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0474DB-9ACC-86FB-8C2F-9068D3F8D2DF}"/>
              </a:ext>
            </a:extLst>
          </p:cNvPr>
          <p:cNvSpPr txBox="1"/>
          <p:nvPr/>
        </p:nvSpPr>
        <p:spPr>
          <a:xfrm>
            <a:off x="5334000" y="5862935"/>
            <a:ext cx="3704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https://www.thedailyworld.com/news/new-mill-creek-dam-ribbon-cutting-saturday-in-cosmopolis/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ACA411-26C5-5D7D-8431-8CA081166C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04" y="2072089"/>
            <a:ext cx="3176296" cy="1592119"/>
          </a:xfrm>
          <a:prstGeom prst="rect">
            <a:avLst/>
          </a:prstGeom>
        </p:spPr>
      </p:pic>
      <p:pic>
        <p:nvPicPr>
          <p:cNvPr id="16" name="Picture 15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C93C9264-3BC4-4053-0073-DAD970775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86200"/>
            <a:ext cx="3176296" cy="17787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78B609-08C6-0B63-0002-494016E60EEA}"/>
              </a:ext>
            </a:extLst>
          </p:cNvPr>
          <p:cNvSpPr txBox="1"/>
          <p:nvPr/>
        </p:nvSpPr>
        <p:spPr>
          <a:xfrm>
            <a:off x="2057400" y="5755029"/>
            <a:ext cx="31762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City of Cosmopolis, Sep 29,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FADB26-562F-76E8-0764-38E9E9CCC30A}"/>
              </a:ext>
            </a:extLst>
          </p:cNvPr>
          <p:cNvSpPr txBox="1"/>
          <p:nvPr/>
        </p:nvSpPr>
        <p:spPr>
          <a:xfrm>
            <a:off x="80390" y="5456961"/>
            <a:ext cx="185566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 5-24-2024 news article </a:t>
            </a:r>
            <a:r>
              <a:rPr lang="en-US" dirty="0">
                <a:hlinkClick r:id="rId8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81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E8273-C911-79A2-500A-41F2BFFCC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5D4A007-4858-00C9-A450-3A8FC2B91A92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9AE29CF-F230-D622-961B-3C7D2E5FC2EB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(Hoquiam, 2024)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EC7A0112-5C66-72F9-2BCA-1B0486D01C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r>
              <a:rPr lang="en-US" spc="-5" dirty="0"/>
              <a:t> of 26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50A34B-ADD3-A2A2-12BF-DD324DDE8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880" y="4328160"/>
            <a:ext cx="3019692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846EC3-3BE0-B8C2-DE3C-36A9CEB24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6" y="1889760"/>
            <a:ext cx="5384054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4855E3-F1B1-BA3E-8EA4-1579F8E53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188" y="4328160"/>
            <a:ext cx="2989012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93B9B4-1A53-238E-2F8B-73D18C7E46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1706880"/>
            <a:ext cx="3603404" cy="256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A4B07E-B1C0-ADC4-473B-28AEC6F46B1F}"/>
              </a:ext>
            </a:extLst>
          </p:cNvPr>
          <p:cNvSpPr txBox="1"/>
          <p:nvPr/>
        </p:nvSpPr>
        <p:spPr>
          <a:xfrm>
            <a:off x="6172200" y="122670"/>
            <a:ext cx="2895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EXAMPLE</a:t>
            </a:r>
          </a:p>
          <a:p>
            <a:r>
              <a:rPr lang="en-US" sz="2400" b="1" dirty="0"/>
              <a:t>10th St Pump Station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2D6DCC-05FC-DA2D-72E7-A0CB9A38A030}"/>
              </a:ext>
            </a:extLst>
          </p:cNvPr>
          <p:cNvSpPr txBox="1"/>
          <p:nvPr/>
        </p:nvSpPr>
        <p:spPr>
          <a:xfrm>
            <a:off x="1066800" y="122670"/>
            <a:ext cx="2406971" cy="954107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8 pump stations.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$50M cost.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$30M to date (58%).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$12M request (24%).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062E7-718D-A745-3A5E-473849DD51D4}"/>
              </a:ext>
            </a:extLst>
          </p:cNvPr>
          <p:cNvSpPr txBox="1"/>
          <p:nvPr/>
        </p:nvSpPr>
        <p:spPr>
          <a:xfrm>
            <a:off x="3637894" y="122670"/>
            <a:ext cx="2370183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2,735 acres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4,583 parcels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232 businesses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/>
              <a:t>$1.1B assessed value</a:t>
            </a:r>
          </a:p>
        </p:txBody>
      </p:sp>
    </p:spTree>
    <p:extLst>
      <p:ext uri="{BB962C8B-B14F-4D97-AF65-F5344CB8AC3E}">
        <p14:creationId xmlns:p14="http://schemas.microsoft.com/office/powerpoint/2010/main" val="2117223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3E251-1DDE-E5A4-16CE-822DD5AE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99D4B4E7-B874-72BA-7639-41E345DAFF34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FE9BEB2F-483A-1B95-E637-6075355866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r>
              <a:rPr lang="en-US" spc="-5" dirty="0"/>
              <a:t> of 26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725422D-951F-ABF7-CB6C-C29078D3A65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(Bucoda, 2016)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51001-03F1-6FBC-390E-4413E80F9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52" b="8152"/>
          <a:stretch/>
        </p:blipFill>
        <p:spPr>
          <a:xfrm>
            <a:off x="4800600" y="1660145"/>
            <a:ext cx="4097653" cy="3063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117-991B-CA33-073F-EF5DC108E470}"/>
              </a:ext>
            </a:extLst>
          </p:cNvPr>
          <p:cNvSpPr txBox="1"/>
          <p:nvPr/>
        </p:nvSpPr>
        <p:spPr>
          <a:xfrm>
            <a:off x="5257800" y="185211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Foundation Flood Openings Pilot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709EC-9DB1-8B8F-46AD-9AF86F826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966" y="1651602"/>
            <a:ext cx="2444770" cy="3108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E8ABF-480D-8527-B565-E40C9BC445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61" t="14166" r="4981"/>
          <a:stretch/>
        </p:blipFill>
        <p:spPr>
          <a:xfrm>
            <a:off x="3241464" y="4811222"/>
            <a:ext cx="3092544" cy="2027728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0A886-CF95-8F14-4E11-40520B3D2FDB}"/>
              </a:ext>
            </a:extLst>
          </p:cNvPr>
          <p:cNvSpPr txBox="1"/>
          <p:nvPr/>
        </p:nvSpPr>
        <p:spPr>
          <a:xfrm>
            <a:off x="-24568" y="2743200"/>
            <a:ext cx="2367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11 Properties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Total -- $ 85,465.43.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Average -- $8,550.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Link – </a:t>
            </a:r>
            <a:r>
              <a:rPr lang="en-US" dirty="0">
                <a:hlinkClick r:id="rId7"/>
              </a:rPr>
              <a:t>here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Web map – </a:t>
            </a:r>
            <a:r>
              <a:rPr lang="en-US" dirty="0">
                <a:hlinkClick r:id="rId8"/>
              </a:rPr>
              <a:t>here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10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914AE9C-D1FC-C9FE-A206-47FB35CA6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51"/>
          <a:stretch/>
        </p:blipFill>
        <p:spPr>
          <a:xfrm>
            <a:off x="1433436" y="1611631"/>
            <a:ext cx="6491364" cy="494156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(Farm Pads)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r>
              <a:rPr lang="en-US" spc="-5" dirty="0"/>
              <a:t> of 26</a:t>
            </a:r>
          </a:p>
        </p:txBody>
      </p:sp>
    </p:spTree>
    <p:extLst>
      <p:ext uri="{BB962C8B-B14F-4D97-AF65-F5344CB8AC3E}">
        <p14:creationId xmlns:p14="http://schemas.microsoft.com/office/powerpoint/2010/main" val="1779522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r>
              <a:rPr lang="en-US" spc="-5" dirty="0"/>
              <a:t> of 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6537E-79F1-EB9B-3EA1-11A83F3BF31C}"/>
              </a:ext>
            </a:extLst>
          </p:cNvPr>
          <p:cNvSpPr txBox="1"/>
          <p:nvPr/>
        </p:nvSpPr>
        <p:spPr>
          <a:xfrm>
            <a:off x="6573568" y="2475279"/>
            <a:ext cx="25146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Basin Geography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¨"/>
            </a:pPr>
            <a:r>
              <a:rPr lang="en-US" dirty="0"/>
              <a:t>Upper = Steep, narrow, fast flowing.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"/>
            </a:pPr>
            <a:r>
              <a:rPr lang="en-US" b="1" dirty="0">
                <a:solidFill>
                  <a:srgbClr val="7030A0"/>
                </a:solidFill>
              </a:rPr>
              <a:t>Middle = Flat, “lake like”, slow to drain.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¨"/>
            </a:pPr>
            <a:r>
              <a:rPr lang="en-US" dirty="0"/>
              <a:t>Lower = Flat, coastal, </a:t>
            </a:r>
            <a:r>
              <a:rPr lang="en-US" u="sng" dirty="0"/>
              <a:t>difficult to drain</a:t>
            </a:r>
            <a:r>
              <a:rPr lang="en-US" dirty="0"/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239558F-E597-64FF-9486-DEF5D0200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8"/>
          <a:stretch/>
        </p:blipFill>
        <p:spPr bwMode="auto">
          <a:xfrm>
            <a:off x="34812" y="2128193"/>
            <a:ext cx="6467475" cy="35564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29DA8C-47A3-26FC-AAEB-3D4B9F21D6B9}"/>
              </a:ext>
            </a:extLst>
          </p:cNvPr>
          <p:cNvSpPr txBox="1"/>
          <p:nvPr/>
        </p:nvSpPr>
        <p:spPr>
          <a:xfrm>
            <a:off x="34812" y="5733287"/>
            <a:ext cx="7316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Shah, Mohammad. (2021). inland water-dynamics and ecology. 10.5772/intechopen.87463.</a:t>
            </a:r>
            <a:endParaRPr lang="en-US" sz="1200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DE7B052-50D2-4A55-F2A4-AC177DC6D335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48538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8A0CB-7716-1717-6380-D422FA371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222699C-33C7-0DDB-EE3A-187D6CDD71B6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08703883-997E-26CB-DC0D-02F6CC58D4B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r>
              <a:rPr lang="en-US" spc="-5" dirty="0"/>
              <a:t> of 26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D9C88104-16C7-E083-20BD-10A4C03B5631}"/>
              </a:ext>
            </a:extLst>
          </p:cNvPr>
          <p:cNvSpPr txBox="1"/>
          <p:nvPr/>
        </p:nvSpPr>
        <p:spPr>
          <a:xfrm>
            <a:off x="1066800" y="1015366"/>
            <a:ext cx="80772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1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1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1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1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100" b="1" dirty="0">
                <a:solidFill>
                  <a:srgbClr val="00B050"/>
                </a:solidFill>
                <a:latin typeface="Arial Narrow"/>
                <a:cs typeface="Arial Narrow"/>
              </a:rPr>
              <a:t> (Mid-Basin -- Geographically-Based)</a:t>
            </a:r>
            <a:endParaRPr sz="31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35E9B-9BEB-C28E-3543-2C15F2B1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00"/>
          <a:stretch/>
        </p:blipFill>
        <p:spPr>
          <a:xfrm>
            <a:off x="70866" y="2209800"/>
            <a:ext cx="8996934" cy="26480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4BF1A8-4B7F-2CF9-DB23-C2AD5B7FE58B}"/>
              </a:ext>
            </a:extLst>
          </p:cNvPr>
          <p:cNvSpPr txBox="1"/>
          <p:nvPr/>
        </p:nvSpPr>
        <p:spPr>
          <a:xfrm>
            <a:off x="70866" y="1702713"/>
            <a:ext cx="89969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South </a:t>
            </a:r>
            <a:r>
              <a:rPr lang="en-US" sz="2200" b="1" u="sng" dirty="0"/>
              <a:t>City of Chehalis</a:t>
            </a:r>
            <a:r>
              <a:rPr lang="en-US" sz="2200" b="1" dirty="0"/>
              <a:t> </a:t>
            </a:r>
            <a:r>
              <a:rPr lang="en-US" sz="2200" dirty="0"/>
              <a:t>&amp; </a:t>
            </a:r>
            <a:r>
              <a:rPr lang="en-US" sz="2200" b="1" u="sng" dirty="0"/>
              <a:t>Port of Chehalis</a:t>
            </a:r>
            <a:endParaRPr lang="en-US" sz="2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1A0B6-3F45-2920-2C99-8A8059C132C0}"/>
              </a:ext>
            </a:extLst>
          </p:cNvPr>
          <p:cNvSpPr txBox="1"/>
          <p:nvPr/>
        </p:nvSpPr>
        <p:spPr>
          <a:xfrm>
            <a:off x="685800" y="5105400"/>
            <a:ext cx="8229600" cy="1690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>
              <a:lnSpc>
                <a:spcPct val="120000"/>
              </a:lnSpc>
            </a:pPr>
            <a:r>
              <a:rPr lang="en-US" sz="2200" dirty="0">
                <a:latin typeface="+mj-lt"/>
              </a:rPr>
              <a:t>Geographic flooding strategy with sequenced investments: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I</a:t>
            </a:r>
            <a:r>
              <a:rPr lang="en-US" sz="2200" b="0" i="0" u="none" strike="noStrike" baseline="0" dirty="0">
                <a:latin typeface="+mj-lt"/>
              </a:rPr>
              <a:t>ncrease flood storage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R</a:t>
            </a:r>
            <a:r>
              <a:rPr lang="en-US" sz="2200" b="0" i="0" u="none" strike="noStrike" baseline="0" dirty="0">
                <a:latin typeface="+mj-lt"/>
              </a:rPr>
              <a:t>educe flood levels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M</a:t>
            </a:r>
            <a:r>
              <a:rPr lang="en-US" sz="2200" b="0" i="0" u="none" strike="noStrike" baseline="0" dirty="0">
                <a:latin typeface="+mj-lt"/>
              </a:rPr>
              <a:t>inimize damage, monetary losses</a:t>
            </a:r>
            <a:endParaRPr lang="en-US" sz="2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54935-41CB-B57B-5660-77869A079ED9}"/>
              </a:ext>
            </a:extLst>
          </p:cNvPr>
          <p:cNvSpPr txBox="1"/>
          <p:nvPr/>
        </p:nvSpPr>
        <p:spPr>
          <a:xfrm>
            <a:off x="3048000" y="254913"/>
            <a:ext cx="6019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2023-25 Funding -- </a:t>
            </a:r>
            <a:r>
              <a:rPr lang="en-US" sz="2200" b="1" u="sng" dirty="0">
                <a:hlinkClick r:id="rId5"/>
              </a:rPr>
              <a:t>Flood Storage Investment Plan</a:t>
            </a:r>
            <a:endParaRPr lang="en-US" sz="2200" b="1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C4563-2402-A276-FACC-40303DBEFEBC}"/>
              </a:ext>
            </a:extLst>
          </p:cNvPr>
          <p:cNvSpPr txBox="1"/>
          <p:nvPr/>
        </p:nvSpPr>
        <p:spPr>
          <a:xfrm>
            <a:off x="3962400" y="5570572"/>
            <a:ext cx="49530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Mar 6</a:t>
            </a:r>
            <a:r>
              <a:rPr lang="en-US" sz="2200" baseline="30000" dirty="0"/>
              <a:t>th</a:t>
            </a:r>
            <a:r>
              <a:rPr lang="en-US" sz="2200" dirty="0"/>
              <a:t> = </a:t>
            </a:r>
            <a:r>
              <a:rPr lang="en-US" sz="2200" dirty="0">
                <a:effectLst/>
                <a:latin typeface="Figtree"/>
                <a:ea typeface="Aptos" panose="020B0004020202020204" pitchFamily="34" charset="0"/>
                <a:cs typeface="Arial" panose="020B0604020202020204" pitchFamily="34" charset="0"/>
              </a:rPr>
              <a:t>Community workshop (VL Community </a:t>
            </a:r>
            <a:r>
              <a:rPr lang="en-US" sz="2200" dirty="0">
                <a:latin typeface="Figtree"/>
                <a:ea typeface="Aptos" panose="020B0004020202020204" pitchFamily="34" charset="0"/>
                <a:cs typeface="Arial" panose="020B0604020202020204" pitchFamily="34" charset="0"/>
              </a:rPr>
              <a:t>Building</a:t>
            </a:r>
            <a:r>
              <a:rPr lang="en-US" sz="2200" dirty="0">
                <a:effectLst/>
                <a:latin typeface="Figtree"/>
                <a:ea typeface="Aptos" panose="020B0004020202020204" pitchFamily="34" charset="0"/>
                <a:cs typeface="Arial" panose="020B0604020202020204" pitchFamily="34" charset="0"/>
              </a:rPr>
              <a:t>, 2-6 PM)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45149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96001" y="253159"/>
            <a:ext cx="2901148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Developed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 with State Capital Budget $.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Maintain</a:t>
            </a: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 with local $.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r>
              <a:rPr lang="en-US" spc="-5" dirty="0"/>
              <a:t> of 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B0A40-D7C7-06EC-55B1-18FC640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35" y="2208896"/>
            <a:ext cx="195314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7BC52-AFF8-4B40-9802-33B5BEAC5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034" y="2208895"/>
            <a:ext cx="188897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(#2)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5CDEF-E046-BF01-0E18-E1F57B41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789651"/>
            <a:ext cx="4267200" cy="48397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ADAA6-FFB1-C4B4-DFDB-405ECF187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135" y="4342496"/>
            <a:ext cx="3913870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14:cNvPr>
              <p14:cNvContentPartPr/>
              <p14:nvPr/>
            </p14:nvContentPartPr>
            <p14:xfrm>
              <a:off x="1163190" y="1875810"/>
              <a:ext cx="98028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190" y="1804170"/>
                <a:ext cx="105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14:cNvPr>
              <p14:cNvContentPartPr/>
              <p14:nvPr/>
            </p14:nvContentPartPr>
            <p14:xfrm>
              <a:off x="1038990" y="3151650"/>
              <a:ext cx="532800" cy="51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990" y="3079650"/>
                <a:ext cx="60444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14:cNvPr>
              <p14:cNvContentPartPr/>
              <p14:nvPr/>
            </p14:nvContentPartPr>
            <p14:xfrm>
              <a:off x="1029630" y="6286530"/>
              <a:ext cx="4946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3630" y="6214530"/>
                <a:ext cx="566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14:cNvPr>
              <p14:cNvContentPartPr/>
              <p14:nvPr/>
            </p14:nvContentPartPr>
            <p14:xfrm>
              <a:off x="1724790" y="6247650"/>
              <a:ext cx="475920" cy="2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150" y="6175650"/>
                <a:ext cx="54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14:cNvPr>
              <p14:cNvContentPartPr/>
              <p14:nvPr/>
            </p14:nvContentPartPr>
            <p14:xfrm>
              <a:off x="3789750" y="5412090"/>
              <a:ext cx="344160" cy="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4110" y="5340450"/>
                <a:ext cx="415800" cy="1512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9F84669-9DC5-90F7-810D-4A78A68D91D8}"/>
              </a:ext>
            </a:extLst>
          </p:cNvPr>
          <p:cNvSpPr txBox="1"/>
          <p:nvPr/>
        </p:nvSpPr>
        <p:spPr>
          <a:xfrm>
            <a:off x="5662764" y="1713075"/>
            <a:ext cx="2867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18"/>
              </a:rPr>
              <a:t>www.chehalisriverflood.com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94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928E-3D3B-4082-51CA-507D168F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2D993C-C73B-08E5-1FEB-0549276AB4E9}"/>
              </a:ext>
            </a:extLst>
          </p:cNvPr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B24BBB2-30A5-A2F0-C1E6-073E6E50E064}"/>
              </a:ext>
            </a:extLst>
          </p:cNvPr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AC4E0F-A388-835D-7BE9-190264B45AB4}"/>
              </a:ext>
            </a:extLst>
          </p:cNvPr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807C21A-66FC-69F9-32AB-978D266FBF60}"/>
              </a:ext>
            </a:extLst>
          </p:cNvPr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3A2FF35-90E3-BF5D-1062-573E72451EA6}"/>
              </a:ext>
            </a:extLst>
          </p:cNvPr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7B0007-E25E-B746-965B-F94BBE2490F4}"/>
              </a:ext>
            </a:extLst>
          </p:cNvPr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C3F8C6A-85B1-1DF3-D0AC-D93B8904E0E0}"/>
              </a:ext>
            </a:extLst>
          </p:cNvPr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0B2BF11-9C31-9DAF-9AD1-18CC3DEF111D}"/>
              </a:ext>
            </a:extLst>
          </p:cNvPr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A0CF025-EE50-98A6-4A09-2E9B666724C1}"/>
              </a:ext>
            </a:extLst>
          </p:cNvPr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8F68E0E-FECD-F47E-853D-C0DF98D9D4A7}"/>
              </a:ext>
            </a:extLst>
          </p:cNvPr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05B83A4-DDBE-1AB3-D26B-390F894CAC69}"/>
              </a:ext>
            </a:extLst>
          </p:cNvPr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C941A25-51FE-C737-4951-A680AC1559F2}"/>
              </a:ext>
            </a:extLst>
          </p:cNvPr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798F5BA-E8B6-D38A-B90C-367134D17548}"/>
              </a:ext>
            </a:extLst>
          </p:cNvPr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FB242B9-243B-0588-C4A2-3CE6A6089A40}"/>
              </a:ext>
            </a:extLst>
          </p:cNvPr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9162C51-E4ED-1332-6FC7-E0821791711E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2741C59-604C-DDCE-0F0C-292F9C2ED1B0}"/>
              </a:ext>
            </a:extLst>
          </p:cNvPr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58C568E-7D1B-F4ED-1F0B-D15B04823455}"/>
              </a:ext>
            </a:extLst>
          </p:cNvPr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1" name="object 123">
            <a:extLst>
              <a:ext uri="{FF2B5EF4-FFF2-40B4-BE49-F238E27FC236}">
                <a16:creationId xmlns:a16="http://schemas.microsoft.com/office/drawing/2014/main" id="{00F78F8F-F97E-D011-11A9-C3FCF1D12E7A}"/>
              </a:ext>
            </a:extLst>
          </p:cNvPr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2007 Storm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ADA2CED7-95E3-920C-2AFE-696CCF0A5E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r>
              <a:rPr lang="en-US" spc="-5" dirty="0"/>
              <a:t> of 26</a:t>
            </a:r>
          </a:p>
        </p:txBody>
      </p:sp>
    </p:spTree>
    <p:extLst>
      <p:ext uri="{BB962C8B-B14F-4D97-AF65-F5344CB8AC3E}">
        <p14:creationId xmlns:p14="http://schemas.microsoft.com/office/powerpoint/2010/main" val="1751066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r>
              <a:rPr lang="en-US" spc="-5" dirty="0"/>
              <a:t> of 26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(Alert Sign-Ups)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B52AE-BC34-F395-80E4-B2485DE98016}"/>
              </a:ext>
            </a:extLst>
          </p:cNvPr>
          <p:cNvSpPr txBox="1"/>
          <p:nvPr/>
        </p:nvSpPr>
        <p:spPr>
          <a:xfrm>
            <a:off x="71756" y="5257800"/>
            <a:ext cx="1757044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Sign-up for email high water alerts </a:t>
            </a:r>
            <a:r>
              <a:rPr lang="en-US" dirty="0">
                <a:hlinkClick r:id="rId4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84326-B973-F1B7-9A5E-430567173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24" y="1723904"/>
            <a:ext cx="7229476" cy="4543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CC493-4FCD-D52A-ED6C-528599CBE3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823" t="16321" r="2581" b="6217"/>
          <a:stretch/>
        </p:blipFill>
        <p:spPr>
          <a:xfrm>
            <a:off x="76199" y="1857019"/>
            <a:ext cx="4956959" cy="3248381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2918464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99393-9388-0897-31BE-A0B272D20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26450"/>
            <a:ext cx="1724025" cy="1118904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r>
              <a:rPr lang="en-US" spc="-5" dirty="0"/>
              <a:t> of 26</a:t>
            </a:r>
          </a:p>
        </p:txBody>
      </p:sp>
      <p:pic>
        <p:nvPicPr>
          <p:cNvPr id="2" name="Online Media 1" title="A Flow-Through Dam for Flood Control on the Chehalis River – 08.30.2024">
            <a:hlinkClick r:id="" action="ppaction://media"/>
            <a:extLst>
              <a:ext uri="{FF2B5EF4-FFF2-40B4-BE49-F238E27FC236}">
                <a16:creationId xmlns:a16="http://schemas.microsoft.com/office/drawing/2014/main" id="{E2E32A7C-D4E7-1102-27C1-20523CB354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0390" y="1905000"/>
            <a:ext cx="7158610" cy="4044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8D3F5-F29A-F175-5B53-2C01B8BF2F1F}"/>
              </a:ext>
            </a:extLst>
          </p:cNvPr>
          <p:cNvSpPr txBox="1"/>
          <p:nvPr/>
        </p:nvSpPr>
        <p:spPr>
          <a:xfrm>
            <a:off x="7362507" y="1701800"/>
            <a:ext cx="1724025" cy="424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Move through unobstructed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Fish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Sediment</a:t>
            </a:r>
          </a:p>
          <a:p>
            <a:endParaRPr lang="en-US" dirty="0"/>
          </a:p>
          <a:p>
            <a:r>
              <a:rPr lang="en-US" dirty="0"/>
              <a:t>2. Delivers top-to-bottom benefit, Pe Ell to Cosmopolis.</a:t>
            </a:r>
          </a:p>
          <a:p>
            <a:endParaRPr lang="en-US" dirty="0"/>
          </a:p>
          <a:p>
            <a:r>
              <a:rPr lang="en-US" dirty="0"/>
              <a:t>3. See recent presentation </a:t>
            </a:r>
            <a:r>
              <a:rPr lang="en-US" dirty="0">
                <a:hlinkClick r:id="rId7"/>
              </a:rPr>
              <a:t>here</a:t>
            </a:r>
            <a:r>
              <a:rPr lang="en-US" dirty="0"/>
              <a:t>.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Proposed </a:t>
            </a:r>
            <a:r>
              <a:rPr lang="en-US" sz="3100" b="1" u="sng" dirty="0">
                <a:solidFill>
                  <a:srgbClr val="0070C0"/>
                </a:solidFill>
                <a:latin typeface="Arial Narrow"/>
                <a:cs typeface="Arial Narrow"/>
              </a:rPr>
              <a:t>Flow-Through</a:t>
            </a: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 Dam for Flood Control (#3)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95C48-682D-A91E-0606-BF6785B1967C}"/>
              </a:ext>
            </a:extLst>
          </p:cNvPr>
          <p:cNvSpPr txBox="1"/>
          <p:nvPr/>
        </p:nvSpPr>
        <p:spPr>
          <a:xfrm>
            <a:off x="2514600" y="6134062"/>
            <a:ext cx="3248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www.chehalisriverbasinfczd.com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48A48-1B72-B880-1E2E-3780B0B8F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>
            <a:extLst>
              <a:ext uri="{FF2B5EF4-FFF2-40B4-BE49-F238E27FC236}">
                <a16:creationId xmlns:a16="http://schemas.microsoft.com/office/drawing/2014/main" id="{42B30D19-8C0D-33A8-CBCE-57E0B3244B54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FA88216C-D5AE-98BE-C846-56F20D4E9D7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r>
              <a:rPr lang="en-US" spc="-5" dirty="0"/>
              <a:t> of 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0C699-075B-D580-FB2F-C03D9D650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00201"/>
            <a:ext cx="4526280" cy="2229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8D9F3C-D2F9-1CD2-D5B0-8B38E8A31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33600"/>
            <a:ext cx="4526280" cy="3833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23F41A-48EC-F0FB-D14F-3CDDDA749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627" y="63518"/>
            <a:ext cx="2067213" cy="933580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2A3101D9-7B14-A44D-6351-21A51987188A}"/>
              </a:ext>
            </a:extLst>
          </p:cNvPr>
          <p:cNvSpPr txBox="1"/>
          <p:nvPr/>
        </p:nvSpPr>
        <p:spPr>
          <a:xfrm>
            <a:off x="1066800" y="1015366"/>
            <a:ext cx="81534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Proposed </a:t>
            </a:r>
            <a:r>
              <a:rPr lang="en-US" sz="3100" b="1" u="sng" dirty="0">
                <a:solidFill>
                  <a:srgbClr val="0070C0"/>
                </a:solidFill>
                <a:latin typeface="Arial Narrow"/>
                <a:cs typeface="Arial Narrow"/>
              </a:rPr>
              <a:t>Flow-Through</a:t>
            </a: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 Dam for Flood Control (#3)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C27501-C3F9-C5B0-0ABA-C49EF8EF8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296073"/>
            <a:ext cx="4526280" cy="18761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93252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0" y="648676"/>
            <a:ext cx="45840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23</a:t>
            </a:fld>
            <a:r>
              <a:rPr lang="en-US" spc="-5" dirty="0"/>
              <a:t> of 26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B01F2A2-E1E1-A3B2-2647-2DEB209E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49" y="2314729"/>
            <a:ext cx="2389626" cy="700216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FA7F1B6-01A3-C316-4ED1-AD87EEA9B3F8}"/>
              </a:ext>
            </a:extLst>
          </p:cNvPr>
          <p:cNvGraphicFramePr>
            <a:graphicFrameLocks noGrp="1"/>
          </p:cNvGraphicFramePr>
          <p:nvPr/>
        </p:nvGraphicFramePr>
        <p:xfrm>
          <a:off x="177653" y="3042103"/>
          <a:ext cx="2386226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113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193113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25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linkClick r:id="rId6"/>
                        </a:rPr>
                        <a:t>https://chehalisbasinstrategy.com/</a:t>
                      </a:r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854C4795-FC14-51D6-EBCE-52991E055855}"/>
              </a:ext>
            </a:extLst>
          </p:cNvPr>
          <p:cNvSpPr txBox="1">
            <a:spLocks/>
          </p:cNvSpPr>
          <p:nvPr/>
        </p:nvSpPr>
        <p:spPr>
          <a:xfrm>
            <a:off x="2907409" y="2875002"/>
            <a:ext cx="4114799" cy="1315745"/>
          </a:xfrm>
          <a:prstGeom prst="rect">
            <a:avLst/>
          </a:prstGeom>
        </p:spPr>
        <p:txBody>
          <a:bodyPr wrap="square" lIns="0" tIns="0" rIns="0" bIns="0" numCol="1" spcCol="457200">
            <a:spAutoFit/>
          </a:bodyPr>
          <a:lstStyle>
            <a:lvl1pPr marL="0">
              <a:defRPr sz="1800" b="1" i="0">
                <a:solidFill>
                  <a:srgbClr val="30303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kern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Chehalis Basin Board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b="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leaders, Chehalis and Quinault tribal representatives, local and state government liaisons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49A1F1C4-406E-307B-CCE6-EBF159DC16C6}"/>
              </a:ext>
            </a:extLst>
          </p:cNvPr>
          <p:cNvSpPr txBox="1">
            <a:spLocks/>
          </p:cNvSpPr>
          <p:nvPr/>
        </p:nvSpPr>
        <p:spPr>
          <a:xfrm>
            <a:off x="552451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Office of Chehalis Basin</a:t>
            </a:r>
          </a:p>
          <a:p>
            <a:pPr marL="0" indent="0" algn="ctr">
              <a:buNone/>
            </a:pPr>
            <a:r>
              <a:rPr lang="en-US" sz="1950" dirty="0"/>
              <a:t>Small team within the WA Department of Ecology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48417CF2-12EF-1FD2-6078-F10AD84FECE4}"/>
              </a:ext>
            </a:extLst>
          </p:cNvPr>
          <p:cNvSpPr txBox="1">
            <a:spLocks/>
          </p:cNvSpPr>
          <p:nvPr/>
        </p:nvSpPr>
        <p:spPr>
          <a:xfrm>
            <a:off x="5390907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“Network of Partners”</a:t>
            </a:r>
          </a:p>
          <a:p>
            <a:pPr marL="0" indent="0" algn="ctr">
              <a:buNone/>
            </a:pPr>
            <a:r>
              <a:rPr lang="en-US" sz="1950" dirty="0"/>
              <a:t>Organizations and local entities who turn ideas into shovel-ready reality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E310AE-94CB-F959-F4FF-21AF2D8B8269}"/>
              </a:ext>
            </a:extLst>
          </p:cNvPr>
          <p:cNvCxnSpPr/>
          <p:nvPr/>
        </p:nvCxnSpPr>
        <p:spPr>
          <a:xfrm flipV="1">
            <a:off x="2009775" y="4124738"/>
            <a:ext cx="571500" cy="62865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C24129-D971-6F89-EB3C-E257745A3B46}"/>
              </a:ext>
            </a:extLst>
          </p:cNvPr>
          <p:cNvCxnSpPr>
            <a:cxnSpLocks/>
          </p:cNvCxnSpPr>
          <p:nvPr/>
        </p:nvCxnSpPr>
        <p:spPr>
          <a:xfrm>
            <a:off x="4267200" y="5276850"/>
            <a:ext cx="926209" cy="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3E8075-93AE-4227-EE2D-53F3FF9C4BC9}"/>
              </a:ext>
            </a:extLst>
          </p:cNvPr>
          <p:cNvCxnSpPr>
            <a:cxnSpLocks/>
          </p:cNvCxnSpPr>
          <p:nvPr/>
        </p:nvCxnSpPr>
        <p:spPr>
          <a:xfrm flipH="1" flipV="1">
            <a:off x="7315438" y="4134395"/>
            <a:ext cx="621930" cy="57150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24">
            <a:extLst>
              <a:ext uri="{FF2B5EF4-FFF2-40B4-BE49-F238E27FC236}">
                <a16:creationId xmlns:a16="http://schemas.microsoft.com/office/drawing/2014/main" id="{D0618836-C969-9068-F9FA-D803F7B9C68B}"/>
              </a:ext>
            </a:extLst>
          </p:cNvPr>
          <p:cNvSpPr/>
          <p:nvPr/>
        </p:nvSpPr>
        <p:spPr>
          <a:xfrm>
            <a:off x="7543801" y="1752600"/>
            <a:ext cx="1408550" cy="1122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0C079D-C59D-F108-F4DF-A60A79C86A02}"/>
              </a:ext>
            </a:extLst>
          </p:cNvPr>
          <p:cNvSpPr txBox="1"/>
          <p:nvPr/>
        </p:nvSpPr>
        <p:spPr>
          <a:xfrm>
            <a:off x="6191412" y="188574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Appoints 3 member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D6F6F6-EC33-B485-F8CE-440A1549D97E}"/>
              </a:ext>
            </a:extLst>
          </p:cNvPr>
          <p:cNvCxnSpPr>
            <a:cxnSpLocks/>
          </p:cNvCxnSpPr>
          <p:nvPr/>
        </p:nvCxnSpPr>
        <p:spPr>
          <a:xfrm flipH="1">
            <a:off x="6525695" y="2318737"/>
            <a:ext cx="964860" cy="556265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E96E904-9A4E-BE1D-19FA-225A897ADAA8}"/>
              </a:ext>
            </a:extLst>
          </p:cNvPr>
          <p:cNvSpPr txBox="1"/>
          <p:nvPr/>
        </p:nvSpPr>
        <p:spPr>
          <a:xfrm>
            <a:off x="5029201" y="76200"/>
            <a:ext cx="4038599" cy="1400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2700" marR="0" lvl="0" algn="ctr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State Law</a:t>
            </a:r>
          </a:p>
          <a:p>
            <a:pPr marL="12700" marR="0" lvl="0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“The primary purpose of the office is to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aggressively pursue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implementation of an </a:t>
            </a:r>
            <a:r>
              <a:rPr kumimoji="0" lang="en-US" sz="1300" b="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integrated strategy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administer funding for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long-term flood damage reduction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aquatic species restoration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Chehalis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river basin.” (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RCW 43.21A.730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573930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74364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(Network of Partners)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3456" y="629412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30574" y="3668779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981200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99324" y="5698925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29000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97085" y="5397175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4762" y="3124201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20581" y="4154833"/>
            <a:ext cx="1042872" cy="652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72200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767841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966564" y="2743201"/>
            <a:ext cx="1977034" cy="15087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43400" y="5029200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24</a:t>
            </a:fld>
            <a:r>
              <a:rPr lang="en-US" spc="-5" dirty="0"/>
              <a:t> of 26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870EDDE-F671-6D4B-AA4F-7E1AAD7790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68955" y="5130965"/>
            <a:ext cx="819990" cy="626596"/>
          </a:xfrm>
          <a:prstGeom prst="rect">
            <a:avLst/>
          </a:prstGeom>
        </p:spPr>
      </p:pic>
      <p:pic>
        <p:nvPicPr>
          <p:cNvPr id="41" name="Picture 40" descr="A picture containing text, orange, tableware, dishware&#10;&#10;Description automatically generated">
            <a:extLst>
              <a:ext uri="{FF2B5EF4-FFF2-40B4-BE49-F238E27FC236}">
                <a16:creationId xmlns:a16="http://schemas.microsoft.com/office/drawing/2014/main" id="{78B7E9E9-69FD-1323-6B82-C8D36D5F5A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58" y="4342048"/>
            <a:ext cx="1735124" cy="328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579E43-B0AD-B86D-AF2B-2DA2E8D107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1668"/>
            <a:ext cx="2255652" cy="349262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5E3C5C5-60FB-709C-8FB2-628AF101CD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04805"/>
            <a:ext cx="2179988" cy="5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Today vs 2007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433F14-15C5-9FFD-3356-E33DBFE03FCB}"/>
              </a:ext>
            </a:extLst>
          </p:cNvPr>
          <p:cNvSpPr txBox="1"/>
          <p:nvPr/>
        </p:nvSpPr>
        <p:spPr>
          <a:xfrm>
            <a:off x="231140" y="1863566"/>
            <a:ext cx="868426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Today, we are substantially more aware, better prepared for catastrophic flooding than ever before.</a:t>
            </a:r>
          </a:p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state-of-the art flood warning system.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We’ve completed many cost-efficient local projects and habitat projects.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We’re serving people, local governments, emergency responders, agriculture, fish, and habitat alike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governance, administrative, and funding structure that’s delivering results, and is committed to a balanced basin-wide flood and fish solution (see Local Resolution Library).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982C279-D980-DE3C-A862-6AE04A2A00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25</a:t>
            </a:fld>
            <a:r>
              <a:rPr lang="en-US" spc="-5" dirty="0"/>
              <a:t> of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D946-F574-24FF-0BA8-8EC5E8F2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49" y="4842162"/>
            <a:ext cx="4995802" cy="1861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49FEF-8FF6-2F97-EB01-964282DBE6DA}"/>
              </a:ext>
            </a:extLst>
          </p:cNvPr>
          <p:cNvSpPr txBox="1"/>
          <p:nvPr/>
        </p:nvSpPr>
        <p:spPr>
          <a:xfrm>
            <a:off x="5791200" y="5410200"/>
            <a:ext cx="2679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https://chehalisbasinstrategy.com/office-of-chehalis-basin/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665FE-F786-4CF8-1C37-AF6CF8EADE92}"/>
              </a:ext>
            </a:extLst>
          </p:cNvPr>
          <p:cNvSpPr txBox="1"/>
          <p:nvPr/>
        </p:nvSpPr>
        <p:spPr>
          <a:xfrm>
            <a:off x="4736983" y="375823"/>
            <a:ext cx="373380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Resolutions Library</a:t>
            </a:r>
          </a:p>
          <a:p>
            <a:pPr algn="ctr"/>
            <a:r>
              <a:rPr lang="en-US" dirty="0">
                <a:hlinkClick r:id="rId6"/>
              </a:rPr>
              <a:t>https://www.ezview.wa.gov/site/alias__1492/37643/local_resolutions.aspx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6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Thank You! and Key Contacts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90675" y="1676400"/>
            <a:ext cx="5715000" cy="1137299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Flood Authority Appointee &amp; 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360/590-4100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vraines@graysharbor.us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0675" y="4167088"/>
            <a:ext cx="5715000" cy="906467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Richard Armstrong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Oakville Member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</a:rPr>
              <a:t>360/791-8772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4"/>
              </a:rPr>
              <a:t>oakvillepublicworks@gmail.com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BC2FC5D-F569-B3AB-4952-31D31D2C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26</a:t>
            </a:fld>
            <a:r>
              <a:rPr lang="en-US" spc="-5" dirty="0"/>
              <a:t> of 26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12755F7-F741-C073-961F-E1E09C69FF27}"/>
              </a:ext>
            </a:extLst>
          </p:cNvPr>
          <p:cNvSpPr txBox="1"/>
          <p:nvPr/>
        </p:nvSpPr>
        <p:spPr>
          <a:xfrm>
            <a:off x="1590675" y="2921744"/>
            <a:ext cx="5715000" cy="1137299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dirty="0">
                <a:latin typeface="Arial"/>
                <a:cs typeface="Arial"/>
              </a:rPr>
              <a:t>Chair, </a:t>
            </a:r>
            <a:r>
              <a:rPr lang="en-US" sz="1400" dirty="0">
                <a:latin typeface="Arial"/>
                <a:cs typeface="Arial"/>
              </a:rPr>
              <a:t>Chehalis River Basin Flood Control Zone District Advisory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360/269-7515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6"/>
              </a:rPr>
              <a:t>dutch@localaccess.com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B5DB127D-56AF-93B3-6931-BDC768DDF7D7}"/>
              </a:ext>
            </a:extLst>
          </p:cNvPr>
          <p:cNvSpPr txBox="1"/>
          <p:nvPr/>
        </p:nvSpPr>
        <p:spPr>
          <a:xfrm>
            <a:off x="1590675" y="5181600"/>
            <a:ext cx="5715000" cy="923330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947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97317-834D-FA1B-E6D8-59E99A74D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76F65B-CDDA-4C2D-54E2-3471011DE43F}"/>
              </a:ext>
            </a:extLst>
          </p:cNvPr>
          <p:cNvSpPr txBox="1"/>
          <p:nvPr/>
        </p:nvSpPr>
        <p:spPr>
          <a:xfrm>
            <a:off x="1174114" y="946834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Extra – Flood and Fish Articles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FFC891-1E42-6E4B-6C69-65324F38851C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4520CDA8-83A7-34E0-C861-E82EF3B71E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27</a:t>
            </a:fld>
            <a:r>
              <a:rPr lang="en-US" spc="-5" dirty="0"/>
              <a:t> of 26</a:t>
            </a: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A5FC6F69-BEE0-08C3-40C2-A8E930244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429000"/>
            <a:ext cx="2438400" cy="621982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0868E74-BDDE-7B5A-A3F3-0C31D5DB2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22884"/>
            <a:ext cx="1959165" cy="5074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hlinkClick r:id="rId7"/>
            <a:extLst>
              <a:ext uri="{FF2B5EF4-FFF2-40B4-BE49-F238E27FC236}">
                <a16:creationId xmlns:a16="http://schemas.microsoft.com/office/drawing/2014/main" id="{295CB0E0-2B27-FA20-4A0D-FEA04AA67A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1152" y="1722884"/>
            <a:ext cx="4280933" cy="42969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78222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881AE8A9-DACC-9C48-0F78-06B96094852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2956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28</a:t>
            </a:fld>
            <a:r>
              <a:rPr lang="en-US" spc="-5" dirty="0"/>
              <a:t> of 26</a:t>
            </a: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EFE0AFA5-BEA8-AD18-8452-CF7AC3683182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Extra – </a:t>
            </a:r>
            <a:r>
              <a:rPr lang="en-US" sz="3200" b="1" dirty="0">
                <a:latin typeface="Arial Narrow"/>
                <a:cs typeface="Arial Narrow"/>
              </a:rPr>
              <a:t>Local Resolutions</a:t>
            </a:r>
            <a:endParaRPr sz="3200" b="1" dirty="0">
              <a:latin typeface="Arial Narrow"/>
              <a:cs typeface="Arial Narrow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050A2E-96C4-3068-C26F-7F7B2F9DF3D7}"/>
              </a:ext>
            </a:extLst>
          </p:cNvPr>
          <p:cNvSpPr txBox="1"/>
          <p:nvPr/>
        </p:nvSpPr>
        <p:spPr>
          <a:xfrm>
            <a:off x="3200400" y="5879068"/>
            <a:ext cx="3476657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See </a:t>
            </a:r>
            <a:r>
              <a:rPr lang="en-US" b="1" i="1" dirty="0">
                <a:solidFill>
                  <a:srgbClr val="800080"/>
                </a:solidFill>
              </a:rPr>
              <a:t>Local Resolutions Library </a:t>
            </a:r>
            <a:r>
              <a:rPr lang="en-US" dirty="0">
                <a:hlinkClick r:id="rId4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8EA9B-CF89-FC63-A999-F72453E8E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819" y="1645670"/>
            <a:ext cx="7315817" cy="423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48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200" y="1905000"/>
            <a:ext cx="6629401" cy="2705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lnSpc>
                <a:spcPct val="16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“Flood Authority”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#1 -- Local Projects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#2 -- Flood Warning System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lnSpc>
                <a:spcPct val="16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“Chehalis River Basin Flood Control Zone District”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lang="en-US"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#3 -- P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roposed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low-through Dam for Flood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ontrol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77B599B-27DC-268C-5FDD-BF992254CF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r>
              <a:rPr lang="en-US" spc="-5" dirty="0"/>
              <a:t> of 26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AB72DC5-BFCB-43DA-49B5-9D9581D964C6}"/>
              </a:ext>
            </a:extLst>
          </p:cNvPr>
          <p:cNvSpPr/>
          <p:nvPr/>
        </p:nvSpPr>
        <p:spPr>
          <a:xfrm>
            <a:off x="6772872" y="1676400"/>
            <a:ext cx="2019273" cy="164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8B7DB3-1824-55D9-8B26-7D874D92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0487" y="5063579"/>
            <a:ext cx="2743200" cy="803821"/>
          </a:xfrm>
          <a:prstGeom prst="rect">
            <a:avLst/>
          </a:prstGeom>
        </p:spPr>
      </p:pic>
      <p:graphicFrame>
        <p:nvGraphicFramePr>
          <p:cNvPr id="11" name="Table 39">
            <a:extLst>
              <a:ext uri="{FF2B5EF4-FFF2-40B4-BE49-F238E27FC236}">
                <a16:creationId xmlns:a16="http://schemas.microsoft.com/office/drawing/2014/main" id="{AB3F4FBA-D922-878C-4557-63786C32E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0924"/>
              </p:ext>
            </p:extLst>
          </p:nvPr>
        </p:nvGraphicFramePr>
        <p:xfrm>
          <a:off x="3100487" y="5882640"/>
          <a:ext cx="2743200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81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728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7"/>
                        </a:rPr>
                        <a:t>https://chehalisbasinstrategy.com/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1C6F34C-3876-85B7-2535-F4BB89BF9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817" y="3505200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444" y="4343400"/>
            <a:ext cx="302295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endParaRPr lang="en-US" sz="1600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Hoquiam (2017)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4343400"/>
            <a:ext cx="28785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625475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9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58648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cused on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lang="en-US"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tions</a:t>
            </a:r>
            <a:r>
              <a:rPr sz="1600" b="1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esented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inter-local agreement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3729" y="4343400"/>
            <a:ext cx="287854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Lewis County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Cheha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Napa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(2011)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3714" y="2109771"/>
            <a:ext cx="1990089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8F22463-CC7D-0B34-E212-5E0BA7E83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r>
              <a:rPr lang="en-US" spc="-5" dirty="0"/>
              <a:t> of 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4F61B-53BB-9BAE-D952-A91C08DBC47C}"/>
              </a:ext>
            </a:extLst>
          </p:cNvPr>
          <p:cNvSpPr txBox="1"/>
          <p:nvPr/>
        </p:nvSpPr>
        <p:spPr>
          <a:xfrm>
            <a:off x="990600" y="5978592"/>
            <a:ext cx="5943600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buSzPct val="100000"/>
              <a:tabLst>
                <a:tab pos="355600" algn="l"/>
              </a:tabLst>
            </a:pPr>
            <a:r>
              <a:rPr lang="en-US" sz="1800" b="1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communities identify, develop, implement </a:t>
            </a:r>
            <a:r>
              <a:rPr lang="en-US" sz="1800" i="1" u="sng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hazard reduction solutions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Local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(#1)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3FF8CA54-251F-3E8D-867B-D5B304BBC6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r>
              <a:rPr lang="en-US" spc="-5" dirty="0"/>
              <a:t> of 26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A2F1FB-E7BD-68E5-BDB4-0A03DCFE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53566"/>
            <a:ext cx="6705600" cy="46782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flood damage.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 people, property, infrastructure.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readiness, response, resiliency.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 Water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(Boistfort, Bucoda, Montesano).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Wastewater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(Montesano, Pe Ell).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Emergency Response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(Grays Harbor County, Chehalis-Centralia Airport).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Economic Infrastructure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(Montesano, Port of Chehalis, Port of Grays Harbor).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Protection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(Aberdeen, Adna, Bucoda, Centralia, Chehalis, Chehalis Tribe, Hoquiam, Oakville).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Warning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(Basin-wide).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81068-6050-3ABB-86C1-D00E24337F3B}"/>
              </a:ext>
            </a:extLst>
          </p:cNvPr>
          <p:cNvSpPr txBox="1"/>
          <p:nvPr/>
        </p:nvSpPr>
        <p:spPr>
          <a:xfrm>
            <a:off x="6939534" y="2438400"/>
            <a:ext cx="2133600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State Capital Budget:</a:t>
            </a:r>
          </a:p>
          <a:p>
            <a:r>
              <a:rPr lang="en-US" dirty="0"/>
              <a:t>2012-13 -- $  5.0M</a:t>
            </a:r>
          </a:p>
          <a:p>
            <a:r>
              <a:rPr lang="en-US" dirty="0"/>
              <a:t>2013-15 -- $10.7M</a:t>
            </a:r>
          </a:p>
          <a:p>
            <a:r>
              <a:rPr lang="en-US" dirty="0"/>
              <a:t>2015-17 -- $15.7M</a:t>
            </a:r>
          </a:p>
          <a:p>
            <a:r>
              <a:rPr lang="en-US" dirty="0"/>
              <a:t>2017-19 -- $  9.6M</a:t>
            </a:r>
          </a:p>
          <a:p>
            <a:r>
              <a:rPr lang="en-US" dirty="0"/>
              <a:t>2019-21 -- $  6.3M</a:t>
            </a:r>
          </a:p>
          <a:p>
            <a:r>
              <a:rPr lang="en-US" dirty="0"/>
              <a:t>2021-23 -- $  4.1M</a:t>
            </a:r>
          </a:p>
          <a:p>
            <a:r>
              <a:rPr lang="en-US" dirty="0"/>
              <a:t>2023-25 -- </a:t>
            </a:r>
            <a:r>
              <a:rPr lang="en-US" u="dbl" dirty="0"/>
              <a:t>$  3.6M</a:t>
            </a:r>
            <a:endParaRPr lang="en-US" dirty="0"/>
          </a:p>
          <a:p>
            <a:r>
              <a:rPr lang="en-US" dirty="0"/>
              <a:t>                   </a:t>
            </a:r>
            <a:r>
              <a:rPr lang="en-US" b="1" dirty="0">
                <a:highlight>
                  <a:srgbClr val="FFFF00"/>
                </a:highlight>
              </a:rPr>
              <a:t>$55.0M</a:t>
            </a:r>
            <a:endParaRPr lang="en-US" dirty="0"/>
          </a:p>
          <a:p>
            <a:endParaRPr lang="en-US" dirty="0"/>
          </a:p>
          <a:p>
            <a:r>
              <a:rPr lang="en-US" b="1" i="1" dirty="0">
                <a:solidFill>
                  <a:schemeClr val="tx2"/>
                </a:solidFill>
              </a:rPr>
              <a:t>2025-27 -- $13.0M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request</a:t>
            </a:r>
          </a:p>
        </p:txBody>
      </p:sp>
    </p:spTree>
    <p:extLst>
      <p:ext uri="{BB962C8B-B14F-4D97-AF65-F5344CB8AC3E}">
        <p14:creationId xmlns:p14="http://schemas.microsoft.com/office/powerpoint/2010/main" val="320365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09B035-79CB-95B5-55A3-4CC10EDD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31" y="1600200"/>
            <a:ext cx="7808869" cy="4990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r>
              <a:rPr lang="en-US" spc="-5" dirty="0"/>
              <a:t> of 26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4E05F-A59B-3F3A-B0F4-C2B94562BC74}"/>
              </a:ext>
            </a:extLst>
          </p:cNvPr>
          <p:cNvSpPr txBox="1"/>
          <p:nvPr/>
        </p:nvSpPr>
        <p:spPr>
          <a:xfrm>
            <a:off x="762000" y="4724400"/>
            <a:ext cx="456111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Cost:</a:t>
            </a:r>
            <a:r>
              <a:rPr lang="en-US" sz="1600" dirty="0"/>
              <a:t>  ~$450,000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Timeframe:</a:t>
            </a:r>
            <a:r>
              <a:rPr lang="en-US" sz="1600" dirty="0"/>
              <a:t>  ~600 days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= “Plan/Study/Design” project (~50)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= “Construction” project (~53)</a:t>
            </a:r>
          </a:p>
        </p:txBody>
      </p:sp>
    </p:spTree>
    <p:extLst>
      <p:ext uri="{BB962C8B-B14F-4D97-AF65-F5344CB8AC3E}">
        <p14:creationId xmlns:p14="http://schemas.microsoft.com/office/powerpoint/2010/main" val="418005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AC27D1-F85C-3FA5-05E0-9117B44415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12" b="2432"/>
          <a:stretch/>
        </p:blipFill>
        <p:spPr>
          <a:xfrm>
            <a:off x="1204773" y="1676400"/>
            <a:ext cx="6860148" cy="48269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r>
              <a:rPr lang="en-US" spc="-5" dirty="0"/>
              <a:t> of 26</a:t>
            </a:r>
          </a:p>
        </p:txBody>
      </p:sp>
    </p:spTree>
    <p:extLst>
      <p:ext uri="{BB962C8B-B14F-4D97-AF65-F5344CB8AC3E}">
        <p14:creationId xmlns:p14="http://schemas.microsoft.com/office/powerpoint/2010/main" val="94365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(Pe Ell, 2014)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r>
              <a:rPr lang="en-US" spc="-5" dirty="0"/>
              <a:t> of 26</a:t>
            </a:r>
          </a:p>
        </p:txBody>
      </p:sp>
      <p:pic>
        <p:nvPicPr>
          <p:cNvPr id="3" name="Picture 2" descr="A kitchen with blue cabinets&#10;&#10;Description automatically generated with medium confidence">
            <a:extLst>
              <a:ext uri="{FF2B5EF4-FFF2-40B4-BE49-F238E27FC236}">
                <a16:creationId xmlns:a16="http://schemas.microsoft.com/office/drawing/2014/main" id="{36AD21CB-611E-0217-7257-76E92A6CE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1" y="4139746"/>
            <a:ext cx="2833676" cy="21143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57C60CE9-59CB-A0F0-330C-D10CAA5D3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16759" r="21578" b="13028"/>
          <a:stretch/>
        </p:blipFill>
        <p:spPr>
          <a:xfrm>
            <a:off x="1371601" y="1709998"/>
            <a:ext cx="3524978" cy="2356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C480E865-5C33-B17C-509D-014091AC6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709998"/>
            <a:ext cx="3146430" cy="23567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EAC588A-39A7-C113-E553-5B7F1C230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5175" y="4139746"/>
            <a:ext cx="5327656" cy="2215991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Project = Design/construct 900’ dike (between Chehalis river and WWTP).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Cost = $521,000.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Photos = 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7"/>
              </a:rPr>
              <a:t>Here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Website = 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8"/>
              </a:rPr>
              <a:t>Here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4213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</a:t>
            </a:r>
            <a:r>
              <a:rPr lang="en-US" sz="3200" b="1" dirty="0" err="1">
                <a:solidFill>
                  <a:srgbClr val="00B050"/>
                </a:solidFill>
                <a:latin typeface="Arial Narrow"/>
                <a:cs typeface="Arial Narrow"/>
              </a:rPr>
              <a:t>Boistfort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Valley, 2017)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458200" y="6320141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r>
              <a:rPr lang="en-US" spc="-5" dirty="0"/>
              <a:t> of 26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4343400" y="383971"/>
            <a:ext cx="4419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Boistfort Valley Water Pre-Sedimentation Pond</a:t>
            </a:r>
          </a:p>
        </p:txBody>
      </p:sp>
      <p:pic>
        <p:nvPicPr>
          <p:cNvPr id="18" name="Picture 17" descr="A picture containing text, tree, sign&#10;&#10;Description automatically generated">
            <a:extLst>
              <a:ext uri="{FF2B5EF4-FFF2-40B4-BE49-F238E27FC236}">
                <a16:creationId xmlns:a16="http://schemas.microsoft.com/office/drawing/2014/main" id="{67B33FB6-9C5B-4C66-5276-27FB97CAE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69637"/>
            <a:ext cx="3124200" cy="2343150"/>
          </a:xfrm>
          <a:prstGeom prst="rect">
            <a:avLst/>
          </a:prstGeom>
        </p:spPr>
      </p:pic>
      <p:pic>
        <p:nvPicPr>
          <p:cNvPr id="20" name="Picture 19" descr="A train on the railway tracks&#10;&#10;Description automatically generated with low confidence">
            <a:extLst>
              <a:ext uri="{FF2B5EF4-FFF2-40B4-BE49-F238E27FC236}">
                <a16:creationId xmlns:a16="http://schemas.microsoft.com/office/drawing/2014/main" id="{2B6F5CC8-DF09-A95D-6386-D57BCFD5F9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118396"/>
            <a:ext cx="3124200" cy="2343150"/>
          </a:xfrm>
          <a:prstGeom prst="rect">
            <a:avLst/>
          </a:prstGeom>
        </p:spPr>
      </p:pic>
      <p:pic>
        <p:nvPicPr>
          <p:cNvPr id="1026" name="Picture 2" descr="Lewis County Conservation District - Boistfort Valley Water Pre-Sedimentation  Pond Project">
            <a:extLst>
              <a:ext uri="{FF2B5EF4-FFF2-40B4-BE49-F238E27FC236}">
                <a16:creationId xmlns:a16="http://schemas.microsoft.com/office/drawing/2014/main" id="{47403C64-A6DA-FE0D-AD52-87F2A5E44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wis County Conservation District - Boistfort Valley Water Pre-Sedimentation  Pond Project">
            <a:extLst>
              <a:ext uri="{FF2B5EF4-FFF2-40B4-BE49-F238E27FC236}">
                <a16:creationId xmlns:a16="http://schemas.microsoft.com/office/drawing/2014/main" id="{CACD3352-93D9-7B3A-0003-5E732559D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DB7B009-84AD-93C2-7FB3-050EAD5A89E1}"/>
              </a:ext>
            </a:extLst>
          </p:cNvPr>
          <p:cNvSpPr txBox="1">
            <a:spLocks/>
          </p:cNvSpPr>
          <p:nvPr/>
        </p:nvSpPr>
        <p:spPr>
          <a:xfrm>
            <a:off x="0" y="1828800"/>
            <a:ext cx="2743200" cy="3231654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 pre-sedimentation pond to settle-out flood-generated sediment before entering water treatment plant.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choked-out treatment plant in 2007 for 6 months and drinking water had to be trucked in.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$332,350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prepared now.</a:t>
            </a:r>
          </a:p>
        </p:txBody>
      </p:sp>
    </p:spTree>
    <p:extLst>
      <p:ext uri="{BB962C8B-B14F-4D97-AF65-F5344CB8AC3E}">
        <p14:creationId xmlns:p14="http://schemas.microsoft.com/office/powerpoint/2010/main" val="1485991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3741</TotalTime>
  <Words>1467</Words>
  <Application>Microsoft Office PowerPoint</Application>
  <PresentationFormat>On-screen Show (4:3)</PresentationFormat>
  <Paragraphs>281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Narrow</vt:lpstr>
      <vt:lpstr>Calibri</vt:lpstr>
      <vt:lpstr>Courier New</vt:lpstr>
      <vt:lpstr>Figtree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655</cp:revision>
  <dcterms:created xsi:type="dcterms:W3CDTF">2014-07-10T07:00:35Z</dcterms:created>
  <dcterms:modified xsi:type="dcterms:W3CDTF">2025-02-24T22:05:33Z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