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21.jpg" ContentType="image/jpeg"/>
  <Override PartName="/ppt/media/image23.jpg" ContentType="image/jpe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35.jpg" ContentType="image/jpeg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media/image66.jpg" ContentType="image/jpeg"/>
  <Override PartName="/ppt/media/image67.jpg" ContentType="image/jpeg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61" r:id="rId3"/>
    <p:sldId id="257" r:id="rId4"/>
    <p:sldId id="260" r:id="rId5"/>
    <p:sldId id="337" r:id="rId6"/>
    <p:sldId id="348" r:id="rId7"/>
    <p:sldId id="662" r:id="rId8"/>
    <p:sldId id="665" r:id="rId9"/>
    <p:sldId id="339" r:id="rId10"/>
    <p:sldId id="351" r:id="rId11"/>
    <p:sldId id="674" r:id="rId12"/>
    <p:sldId id="666" r:id="rId13"/>
    <p:sldId id="676" r:id="rId14"/>
    <p:sldId id="667" r:id="rId15"/>
    <p:sldId id="668" r:id="rId16"/>
    <p:sldId id="675" r:id="rId17"/>
    <p:sldId id="330" r:id="rId18"/>
    <p:sldId id="345" r:id="rId19"/>
    <p:sldId id="671" r:id="rId20"/>
    <p:sldId id="670" r:id="rId21"/>
    <p:sldId id="656" r:id="rId22"/>
    <p:sldId id="267" r:id="rId23"/>
    <p:sldId id="334" r:id="rId24"/>
    <p:sldId id="673" r:id="rId25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4CE51E-391D-E430-F8CB-BEA5816CA539}" name="Scott Boettcher" initials="SB" userId="Scott Boettche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7" autoAdjust="0"/>
    <p:restoredTop sz="93817" autoAdjust="0"/>
  </p:normalViewPr>
  <p:slideViewPr>
    <p:cSldViewPr>
      <p:cViewPr varScale="1">
        <p:scale>
          <a:sx n="100" d="100"/>
          <a:sy n="100" d="100"/>
        </p:scale>
        <p:origin x="1896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1" d="100"/>
          <a:sy n="111" d="100"/>
        </p:scale>
        <p:origin x="2448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25.81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2722 81,'-1069'0,"894"-13,-3-1,-730 15,889-2,-1-2,1 0,0 0,-37-14,37 10,0 2,-1 0,0 1,-32-2,-54 6,83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35.03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1479 109,'-768'0,"751"-1,1-1,0 0,-21-6,-37-5,33 8,1-2,-75-22,81 19,-1 1,1 1,-2 2,-52-2,71 8,7-1,0 1,-1 1,1-1,0 2,-18 3,26-4,0 0,1 0,-1 0,0-1,0 1,1 1,-1-1,1 0,-1 0,1 1,-1-1,1 1,0-1,0 1,0-1,0 1,0 0,0 0,0-1,0 1,1 0,-1 0,1 0,-1 0,1 0,0 0,0 0,-1 0,2 0,-1 0,0 0,0 0,1-1,-1 1,2 4,-1-3,0 1,0-1,0 1,0-1,1 0,0 0,-1 0,1 0,0 0,0 0,1 0,-1-1,1 1,-1-1,1 0,0 1,4 1,-1-1,1 0,-1 0,0-1,1 0,-1-1,1 1,-1-1,13 0,2-1,0-1,0-1,-1-1,1-1,22-7,-19 2,-5-1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1.32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1373 0,'-1351'0,"1329"0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5.64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1321 81,'-901'0,"868"-2,0-2,1-1,-1-2,-46-15,44 11,0 2,-1 1,-44-4,57 11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9.20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956 21,'-848'0,"833"-1,0-1,0 0,-28-8,42 9,-17-3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AA4-A592-41AE-AA85-D32435CA2451}" type="datetimeFigureOut">
              <a:rPr lang="en-US" smtClean="0"/>
              <a:t>11/19/2024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1C037-A379-479E-B93A-646B1E682D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473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003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8591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CA494-BF7F-1FDC-DD39-8149D6955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93202A7F-98C4-3335-1AA6-2351DF0970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3001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7299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6356F-4F54-4120-133B-DDAEBC7E8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852B8C5B-D265-925C-1C8E-B49346C723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7720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BF2E3-CC98-41F4-4608-260D08A7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D7595277-0D37-E09F-0C4E-47B30D40D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21018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BF2E3-CC98-41F4-4608-260D08A7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D7595277-0D37-E09F-0C4E-47B30D40D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6462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03A21-4957-0211-6188-FDD42CC2A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E25F9795-D205-9B7F-B502-F5F3D2D9CA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0805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3144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13895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4158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1F4CD-F072-ACB1-01F9-8257AA5B6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A3EE87E2-31E9-8AB3-8329-189C0C324C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501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29561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53100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38405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75862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1457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0728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5818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4650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5799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6370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9672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8591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ACA79-E037-482F-9CF6-2DFEB675D340}" type="datetime1">
              <a:rPr lang="en-US" smtClean="0"/>
              <a:t>11/19/2024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DF4B5-5460-4FDF-9207-8D9A1345F31A}" type="datetime1">
              <a:rPr lang="en-US" smtClean="0"/>
              <a:t>11/19/2024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E364B-5920-4FB5-93C4-71FC1EDE0097}" type="datetime1">
              <a:rPr lang="en-US" smtClean="0"/>
              <a:t>11/19/2024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0F8-11C9-4692-A1D2-71A12B0212B2}" type="datetime1">
              <a:rPr lang="en-US" smtClean="0"/>
              <a:t>11/19/2024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249CF-5FA7-4053-B9E8-5AAC67B32C34}" type="datetime1">
              <a:rPr lang="en-US" smtClean="0"/>
              <a:t>11/19/2024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512887"/>
            <a:ext cx="8458200" cy="87630"/>
          </a:xfrm>
          <a:custGeom>
            <a:avLst/>
            <a:gdLst/>
            <a:ahLst/>
            <a:cxnLst/>
            <a:rect l="l" t="t" r="r" b="b"/>
            <a:pathLst>
              <a:path w="8458200" h="87630">
                <a:moveTo>
                  <a:pt x="0" y="87312"/>
                </a:moveTo>
                <a:lnTo>
                  <a:pt x="8458200" y="87312"/>
                </a:lnTo>
                <a:lnTo>
                  <a:pt x="8458200" y="0"/>
                </a:lnTo>
                <a:lnTo>
                  <a:pt x="0" y="0"/>
                </a:lnTo>
                <a:lnTo>
                  <a:pt x="0" y="873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247650" y="0"/>
            <a:ext cx="793750" cy="1841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7067550" y="6553187"/>
            <a:ext cx="2076450" cy="80010"/>
          </a:xfrm>
          <a:custGeom>
            <a:avLst/>
            <a:gdLst/>
            <a:ahLst/>
            <a:cxnLst/>
            <a:rect l="l" t="t" r="r" b="b"/>
            <a:pathLst>
              <a:path w="2076450" h="80009">
                <a:moveTo>
                  <a:pt x="0" y="79387"/>
                </a:moveTo>
                <a:lnTo>
                  <a:pt x="2076450" y="79387"/>
                </a:lnTo>
                <a:lnTo>
                  <a:pt x="2076450" y="0"/>
                </a:lnTo>
                <a:lnTo>
                  <a:pt x="0" y="0"/>
                </a:lnTo>
                <a:lnTo>
                  <a:pt x="0" y="793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24560" y="870429"/>
            <a:ext cx="7294879" cy="432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1140" y="1899086"/>
            <a:ext cx="8681719" cy="4319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77409" y="6461546"/>
            <a:ext cx="787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255D2-66F6-458C-A89C-1ACE4306650D}" type="datetime1">
              <a:rPr lang="en-US" smtClean="0"/>
              <a:t>11/19/2024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167004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hronline.com/stories/chehalis-basin-strategy-progress-in-review-pump-station-paves-way-for-economic-revitalization,325586" TargetMode="Externa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hyperlink" Target="https://chronline.com/stories/chehalis-basin-strategy-progress-in-review-chehalis-centralia-airport-pump-station-replacement,323239?" TargetMode="Externa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esearchgate.net/publication/345819740_Modeling_Thermal_Stratification_Effects_in_Lakes_and_Reservoirs_Chapter_in_Inland_Waters_-_Dynamics_and_Ecology_IntechOpen_DOI_105772intechopen91754_httpswwwintechopencomonline-firstmodeling-thermal-s" TargetMode="Externa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450.png"/><Relationship Id="rId18" Type="http://schemas.openxmlformats.org/officeDocument/2006/relationships/hyperlink" Target="http://www.chehalisriverflood.com/" TargetMode="External"/><Relationship Id="rId3" Type="http://schemas.openxmlformats.org/officeDocument/2006/relationships/image" Target="../media/image12.jpg"/><Relationship Id="rId7" Type="http://schemas.openxmlformats.org/officeDocument/2006/relationships/image" Target="../media/image40.png"/><Relationship Id="rId12" Type="http://schemas.openxmlformats.org/officeDocument/2006/relationships/customXml" Target="../ink/ink3.xml"/><Relationship Id="rId17" Type="http://schemas.openxmlformats.org/officeDocument/2006/relationships/image" Target="../media/image470.png"/><Relationship Id="rId2" Type="http://schemas.openxmlformats.org/officeDocument/2006/relationships/notesSlide" Target="../notesSlides/notesSlide17.xml"/><Relationship Id="rId16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0.png"/><Relationship Id="rId5" Type="http://schemas.openxmlformats.org/officeDocument/2006/relationships/image" Target="../media/image38.emf"/><Relationship Id="rId15" Type="http://schemas.openxmlformats.org/officeDocument/2006/relationships/image" Target="../media/image460.png"/><Relationship Id="rId10" Type="http://schemas.openxmlformats.org/officeDocument/2006/relationships/customXml" Target="../ink/ink2.xml"/><Relationship Id="rId4" Type="http://schemas.openxmlformats.org/officeDocument/2006/relationships/image" Target="../media/image37.emf"/><Relationship Id="rId9" Type="http://schemas.openxmlformats.org/officeDocument/2006/relationships/image" Target="../media/image430.png"/><Relationship Id="rId14" Type="http://schemas.openxmlformats.org/officeDocument/2006/relationships/customXml" Target="../ink/ink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hyperlink" Target="https://survey123.arcgis.com/share/f5d1e90dc3fc4222973249966a0d883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://www.chehalisriverbasinfczd.com/" TargetMode="Externa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r0mFr_VMzo?feature=oembed" TargetMode="External"/><Relationship Id="rId6" Type="http://schemas.openxmlformats.org/officeDocument/2006/relationships/hyperlink" Target="https://www.ezview.wa.gov/Portals/_1492/images/09%2019%202024%20FA%20-%20FCZD%20Update%20Final.pdf" TargetMode="External"/><Relationship Id="rId5" Type="http://schemas.openxmlformats.org/officeDocument/2006/relationships/image" Target="../media/image44.jpeg"/><Relationship Id="rId4" Type="http://schemas.openxmlformats.org/officeDocument/2006/relationships/image" Target="../media/image1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hyperlink" Target="https://app.leg.wa.gov/RCW/default.aspx?cite=43.21A.730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hehalisbasinstrategy.com/" TargetMode="Externa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13" Type="http://schemas.openxmlformats.org/officeDocument/2006/relationships/image" Target="../media/image55.jpg"/><Relationship Id="rId18" Type="http://schemas.openxmlformats.org/officeDocument/2006/relationships/image" Target="../media/image60.jpg"/><Relationship Id="rId26" Type="http://schemas.openxmlformats.org/officeDocument/2006/relationships/image" Target="../media/image67.jpg"/><Relationship Id="rId3" Type="http://schemas.openxmlformats.org/officeDocument/2006/relationships/image" Target="../media/image45.png"/><Relationship Id="rId21" Type="http://schemas.openxmlformats.org/officeDocument/2006/relationships/image" Target="../media/image63.jpg"/><Relationship Id="rId7" Type="http://schemas.openxmlformats.org/officeDocument/2006/relationships/image" Target="../media/image49.jpg"/><Relationship Id="rId12" Type="http://schemas.openxmlformats.org/officeDocument/2006/relationships/image" Target="../media/image54.jpg"/><Relationship Id="rId17" Type="http://schemas.openxmlformats.org/officeDocument/2006/relationships/image" Target="../media/image59.png"/><Relationship Id="rId25" Type="http://schemas.openxmlformats.org/officeDocument/2006/relationships/image" Target="../media/image66.jp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58.jpg"/><Relationship Id="rId20" Type="http://schemas.openxmlformats.org/officeDocument/2006/relationships/image" Target="../media/image62.png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11" Type="http://schemas.openxmlformats.org/officeDocument/2006/relationships/image" Target="../media/image53.jpg"/><Relationship Id="rId24" Type="http://schemas.openxmlformats.org/officeDocument/2006/relationships/image" Target="../media/image12.jpg"/><Relationship Id="rId5" Type="http://schemas.openxmlformats.org/officeDocument/2006/relationships/image" Target="../media/image47.jpg"/><Relationship Id="rId15" Type="http://schemas.openxmlformats.org/officeDocument/2006/relationships/image" Target="../media/image57.jpg"/><Relationship Id="rId23" Type="http://schemas.openxmlformats.org/officeDocument/2006/relationships/image" Target="../media/image65.jpg"/><Relationship Id="rId28" Type="http://schemas.openxmlformats.org/officeDocument/2006/relationships/image" Target="../media/image69.svg"/><Relationship Id="rId10" Type="http://schemas.openxmlformats.org/officeDocument/2006/relationships/image" Target="../media/image52.png"/><Relationship Id="rId19" Type="http://schemas.openxmlformats.org/officeDocument/2006/relationships/image" Target="../media/image61.jpg"/><Relationship Id="rId31" Type="http://schemas.openxmlformats.org/officeDocument/2006/relationships/image" Target="../media/image72.PNG"/><Relationship Id="rId4" Type="http://schemas.openxmlformats.org/officeDocument/2006/relationships/image" Target="../media/image46.jpg"/><Relationship Id="rId9" Type="http://schemas.openxmlformats.org/officeDocument/2006/relationships/image" Target="../media/image51.png"/><Relationship Id="rId14" Type="http://schemas.openxmlformats.org/officeDocument/2006/relationships/image" Target="../media/image56.jpg"/><Relationship Id="rId22" Type="http://schemas.openxmlformats.org/officeDocument/2006/relationships/image" Target="../media/image64.png"/><Relationship Id="rId27" Type="http://schemas.openxmlformats.org/officeDocument/2006/relationships/image" Target="../media/image68.png"/><Relationship Id="rId30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zview.wa.gov/site/alias__1492/37643/local_resolutions.aspx" TargetMode="External"/><Relationship Id="rId5" Type="http://schemas.openxmlformats.org/officeDocument/2006/relationships/hyperlink" Target="https://chehalisbasinstrategy.com/office-of-chehalis-basin/" TargetMode="External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mailto:jv@vanderstoep.com" TargetMode="External"/><Relationship Id="rId3" Type="http://schemas.openxmlformats.org/officeDocument/2006/relationships/hyperlink" Target="mailto:vraines@graysharbor.us" TargetMode="External"/><Relationship Id="rId7" Type="http://schemas.openxmlformats.org/officeDocument/2006/relationships/hyperlink" Target="mailto:p-lmayor@centurytel.net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dutch@localaccess.com" TargetMode="External"/><Relationship Id="rId5" Type="http://schemas.openxmlformats.org/officeDocument/2006/relationships/image" Target="../media/image12.jpg"/><Relationship Id="rId4" Type="http://schemas.openxmlformats.org/officeDocument/2006/relationships/hyperlink" Target="mailto:scottb@sbgh-partners.com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g"/><Relationship Id="rId7" Type="http://schemas.openxmlformats.org/officeDocument/2006/relationships/hyperlink" Target="https://chehalisbasinstrategy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zview.wa.gov/Portals/_1492/images/Fully-Executed%20FINAL%20Flood%20Authority%20ILA%206-30-2023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zview.wa.gov/site/alias__1782/34858/overview.aspx" TargetMode="External"/><Relationship Id="rId3" Type="http://schemas.openxmlformats.org/officeDocument/2006/relationships/image" Target="../media/image12.jpg"/><Relationship Id="rId7" Type="http://schemas.openxmlformats.org/officeDocument/2006/relationships/hyperlink" Target="https://www.ezview.wa.gov/site/alias__1492/35040/default.aspx#peel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5775" y="1549400"/>
            <a:ext cx="8156575" cy="1689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228600" y="3206743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4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1482718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5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8623300" y="1246657"/>
            <a:ext cx="79375" cy="2235200"/>
          </a:xfrm>
          <a:custGeom>
            <a:avLst/>
            <a:gdLst/>
            <a:ahLst/>
            <a:cxnLst/>
            <a:rect l="l" t="t" r="r" b="b"/>
            <a:pathLst>
              <a:path w="79375" h="2235200">
                <a:moveTo>
                  <a:pt x="33570" y="0"/>
                </a:moveTo>
                <a:lnTo>
                  <a:pt x="20302" y="4578"/>
                </a:lnTo>
                <a:lnTo>
                  <a:pt x="9654" y="13272"/>
                </a:lnTo>
                <a:lnTo>
                  <a:pt x="2571" y="25134"/>
                </a:lnTo>
                <a:lnTo>
                  <a:pt x="0" y="39219"/>
                </a:lnTo>
                <a:lnTo>
                  <a:pt x="468" y="2201161"/>
                </a:lnTo>
                <a:lnTo>
                  <a:pt x="5047" y="2214428"/>
                </a:lnTo>
                <a:lnTo>
                  <a:pt x="13740" y="2225077"/>
                </a:lnTo>
                <a:lnTo>
                  <a:pt x="25603" y="2232160"/>
                </a:lnTo>
                <a:lnTo>
                  <a:pt x="39687" y="2234731"/>
                </a:lnTo>
                <a:lnTo>
                  <a:pt x="45804" y="2234263"/>
                </a:lnTo>
                <a:lnTo>
                  <a:pt x="59072" y="2229684"/>
                </a:lnTo>
                <a:lnTo>
                  <a:pt x="69720" y="2220990"/>
                </a:lnTo>
                <a:lnTo>
                  <a:pt x="76803" y="2209128"/>
                </a:lnTo>
                <a:lnTo>
                  <a:pt x="79375" y="2195044"/>
                </a:lnTo>
                <a:lnTo>
                  <a:pt x="77939" y="28708"/>
                </a:lnTo>
                <a:lnTo>
                  <a:pt x="72292" y="17077"/>
                </a:lnTo>
                <a:lnTo>
                  <a:pt x="62742" y="7905"/>
                </a:lnTo>
                <a:lnTo>
                  <a:pt x="49699" y="1957"/>
                </a:lnTo>
                <a:lnTo>
                  <a:pt x="335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34975" y="1252833"/>
            <a:ext cx="78105" cy="2235200"/>
          </a:xfrm>
          <a:custGeom>
            <a:avLst/>
            <a:gdLst/>
            <a:ahLst/>
            <a:cxnLst/>
            <a:rect l="l" t="t" r="r" b="b"/>
            <a:pathLst>
              <a:path w="78104" h="2235200">
                <a:moveTo>
                  <a:pt x="34040" y="0"/>
                </a:moveTo>
                <a:lnTo>
                  <a:pt x="20624" y="4251"/>
                </a:lnTo>
                <a:lnTo>
                  <a:pt x="9822" y="12760"/>
                </a:lnTo>
                <a:lnTo>
                  <a:pt x="2619" y="24538"/>
                </a:lnTo>
                <a:lnTo>
                  <a:pt x="0" y="38599"/>
                </a:lnTo>
                <a:lnTo>
                  <a:pt x="930" y="2204449"/>
                </a:lnTo>
                <a:lnTo>
                  <a:pt x="6074" y="2216543"/>
                </a:lnTo>
                <a:lnTo>
                  <a:pt x="15267" y="2226152"/>
                </a:lnTo>
                <a:lnTo>
                  <a:pt x="27994" y="2232447"/>
                </a:lnTo>
                <a:lnTo>
                  <a:pt x="43737" y="2234601"/>
                </a:lnTo>
                <a:lnTo>
                  <a:pt x="57155" y="2230356"/>
                </a:lnTo>
                <a:lnTo>
                  <a:pt x="67960" y="2221852"/>
                </a:lnTo>
                <a:lnTo>
                  <a:pt x="75166" y="2210075"/>
                </a:lnTo>
                <a:lnTo>
                  <a:pt x="77787" y="2196012"/>
                </a:lnTo>
                <a:lnTo>
                  <a:pt x="76853" y="30146"/>
                </a:lnTo>
                <a:lnTo>
                  <a:pt x="71706" y="18054"/>
                </a:lnTo>
                <a:lnTo>
                  <a:pt x="62511" y="8447"/>
                </a:lnTo>
                <a:lnTo>
                  <a:pt x="49784" y="2152"/>
                </a:lnTo>
                <a:lnTo>
                  <a:pt x="340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830512" y="5511642"/>
            <a:ext cx="3481704" cy="78105"/>
          </a:xfrm>
          <a:custGeom>
            <a:avLst/>
            <a:gdLst/>
            <a:ahLst/>
            <a:cxnLst/>
            <a:rect l="l" t="t" r="r" b="b"/>
            <a:pathLst>
              <a:path w="3481704" h="78104">
                <a:moveTo>
                  <a:pt x="3442500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299" y="43747"/>
                </a:lnTo>
                <a:lnTo>
                  <a:pt x="4546" y="57161"/>
                </a:lnTo>
                <a:lnTo>
                  <a:pt x="13052" y="67963"/>
                </a:lnTo>
                <a:lnTo>
                  <a:pt x="24831" y="75167"/>
                </a:lnTo>
                <a:lnTo>
                  <a:pt x="38900" y="77787"/>
                </a:lnTo>
                <a:lnTo>
                  <a:pt x="3447346" y="77499"/>
                </a:lnTo>
                <a:lnTo>
                  <a:pt x="3460762" y="73248"/>
                </a:lnTo>
                <a:lnTo>
                  <a:pt x="3471564" y="64739"/>
                </a:lnTo>
                <a:lnTo>
                  <a:pt x="3478767" y="52961"/>
                </a:lnTo>
                <a:lnTo>
                  <a:pt x="3481387" y="38900"/>
                </a:lnTo>
                <a:lnTo>
                  <a:pt x="3481088" y="34052"/>
                </a:lnTo>
                <a:lnTo>
                  <a:pt x="3476841" y="20636"/>
                </a:lnTo>
                <a:lnTo>
                  <a:pt x="3468337" y="9830"/>
                </a:lnTo>
                <a:lnTo>
                  <a:pt x="3456561" y="2622"/>
                </a:lnTo>
                <a:lnTo>
                  <a:pt x="3442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095750" y="5462588"/>
            <a:ext cx="949325" cy="1762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85800" y="1752600"/>
            <a:ext cx="7772400" cy="114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485775" y="2133331"/>
            <a:ext cx="814514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hehalis</a:t>
            </a:r>
            <a:r>
              <a:rPr sz="3200" b="1" spc="-3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iver</a:t>
            </a:r>
            <a:r>
              <a:rPr sz="3200" b="1" spc="-1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asin</a:t>
            </a:r>
            <a:r>
              <a:rPr lang="en-US" sz="3200" b="1" dirty="0">
                <a:solidFill>
                  <a:srgbClr val="FF7C80"/>
                </a:solidFill>
                <a:latin typeface="Arial Narrow"/>
                <a:cs typeface="Arial Narrow"/>
              </a:rPr>
              <a:t> Flood Authority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5775" y="3485570"/>
            <a:ext cx="8177212" cy="1828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" algn="ctr">
              <a:lnSpc>
                <a:spcPct val="135000"/>
              </a:lnSpc>
            </a:pP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Re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du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Flood</a:t>
            </a:r>
            <a:r>
              <a:rPr sz="1800" b="1" i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Dama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ge</a:t>
            </a:r>
            <a:r>
              <a:rPr sz="1800" b="1" i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u="sng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u="sng" dirty="0">
                <a:solidFill>
                  <a:srgbClr val="303030"/>
                </a:solidFill>
                <a:latin typeface="Arial"/>
                <a:cs typeface="Arial"/>
              </a:rPr>
              <a:t>nd</a:t>
            </a:r>
            <a:endParaRPr lang="en-US" sz="1800" b="1" i="1" u="sng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i="1" spc="-5" dirty="0">
                <a:solidFill>
                  <a:srgbClr val="303030"/>
                </a:solidFill>
                <a:latin typeface="Arial"/>
                <a:cs typeface="Arial"/>
              </a:rPr>
              <a:t>Restoring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qu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tic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S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endParaRPr lang="en-US" b="1" i="1" spc="-5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endParaRPr lang="en-US" b="1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Town of Pe Ell</a:t>
            </a: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November 19, 2024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7AFBC9-1515-45B8-8AE0-8E83C946D2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</a:t>
            </a:fld>
            <a:r>
              <a:rPr lang="en-US" spc="-5" dirty="0"/>
              <a:t> of 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73E7D-C67B-63AF-974B-AE80EE4BD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247" y="1696046"/>
            <a:ext cx="7095131" cy="346590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(Montesano, 2017-2020)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2BC7A3-1B4F-F34E-31A2-9BF64C993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4419600"/>
            <a:ext cx="2590800" cy="2024165"/>
          </a:xfrm>
          <a:prstGeom prst="rect">
            <a:avLst/>
          </a:prstGeom>
        </p:spPr>
      </p:pic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10</a:t>
            </a:fld>
            <a:r>
              <a:rPr lang="en-US" spc="-5" dirty="0"/>
              <a:t> of 24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83C5EE6C-723E-AC5C-A95C-E7E1108D4FAF}"/>
              </a:ext>
            </a:extLst>
          </p:cNvPr>
          <p:cNvSpPr txBox="1">
            <a:spLocks/>
          </p:cNvSpPr>
          <p:nvPr/>
        </p:nvSpPr>
        <p:spPr>
          <a:xfrm>
            <a:off x="-17953" y="1981200"/>
            <a:ext cx="1981200" cy="41910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WWTP from on-coming Wynoochee river using 220+ “log-jacks.”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 million (for “log-jacks”).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cost compared to WWTP relocation and environmental cleanup (in event of WWTP breaching).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F4669D-004D-1C79-E0AF-769DA21EE3BF}"/>
              </a:ext>
            </a:extLst>
          </p:cNvPr>
          <p:cNvSpPr txBox="1"/>
          <p:nvPr/>
        </p:nvSpPr>
        <p:spPr>
          <a:xfrm>
            <a:off x="4166118" y="56579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July 7, 2022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23FD40-0FC6-91A8-27D8-2567715316BF}"/>
              </a:ext>
            </a:extLst>
          </p:cNvPr>
          <p:cNvSpPr txBox="1"/>
          <p:nvPr/>
        </p:nvSpPr>
        <p:spPr>
          <a:xfrm>
            <a:off x="1976396" y="1693921"/>
            <a:ext cx="8715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556251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3E251-1DDE-E5A4-16CE-822DD5AE7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99D4B4E7-B874-72BA-7639-41E345DAFF34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FE9BEB2F-483A-1B95-E637-6075355866A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11</a:t>
            </a:fld>
            <a:r>
              <a:rPr lang="en-US" spc="-5" dirty="0"/>
              <a:t> of 22</a:t>
            </a: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3725422D-951F-ABF7-CB6C-C29078D3A65C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(Bucoda, 2016)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151001-03F1-6FBC-390E-4413E80F94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152" b="8152"/>
          <a:stretch/>
        </p:blipFill>
        <p:spPr>
          <a:xfrm>
            <a:off x="130660" y="1905000"/>
            <a:ext cx="5621584" cy="42024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BDE117-991B-CA33-073F-EF5DC108E470}"/>
              </a:ext>
            </a:extLst>
          </p:cNvPr>
          <p:cNvSpPr txBox="1"/>
          <p:nvPr/>
        </p:nvSpPr>
        <p:spPr>
          <a:xfrm>
            <a:off x="567186" y="6181962"/>
            <a:ext cx="55288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Properties – Foundation Flood Openings Pilot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E709EC-9DB1-8B8F-46AD-9AF86F826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3657600"/>
            <a:ext cx="2109428" cy="26825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7E8ABF-480D-8527-B565-E40C9BC445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261" t="14166" r="4981"/>
          <a:stretch/>
        </p:blipFill>
        <p:spPr>
          <a:xfrm>
            <a:off x="5866544" y="1629872"/>
            <a:ext cx="3092544" cy="202772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4010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(Hoquiam, 2016-2018)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12</a:t>
            </a:fld>
            <a:r>
              <a:rPr lang="en-US" spc="-5" dirty="0"/>
              <a:t> of 24</a:t>
            </a:r>
          </a:p>
        </p:txBody>
      </p:sp>
      <p:pic>
        <p:nvPicPr>
          <p:cNvPr id="5" name="Content Placeholder 4" descr="A fenced off area with a building and tree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A68F1258-1442-E82A-CFA1-808AF4FDBD06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2" b="12421"/>
          <a:stretch/>
        </p:blipFill>
        <p:spPr>
          <a:xfrm>
            <a:off x="5562600" y="3886200"/>
            <a:ext cx="3496222" cy="19666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Content Placeholder 4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EFA41508-F42A-D0C8-7ACF-7905F2BD98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5" r="1" b="6537"/>
          <a:stretch/>
        </p:blipFill>
        <p:spPr>
          <a:xfrm>
            <a:off x="6172199" y="1676400"/>
            <a:ext cx="2886623" cy="16686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0E1044-42DC-8758-B8C8-B4C87A49189F}"/>
              </a:ext>
            </a:extLst>
          </p:cNvPr>
          <p:cNvSpPr txBox="1"/>
          <p:nvPr/>
        </p:nvSpPr>
        <p:spPr>
          <a:xfrm>
            <a:off x="0" y="1752600"/>
            <a:ext cx="720144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Completed -- February 2018.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Cost -- $1.3M.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January 2022 Flood Event – Ramer basin stayed dry</a:t>
            </a:r>
          </a:p>
          <a:p>
            <a:r>
              <a:rPr lang="en-US" sz="2000" dirty="0"/>
              <a:t>                                                        (51M gallons pumped over 30 hours)</a:t>
            </a:r>
          </a:p>
          <a:p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ROI (2024) --  $72M in assets protected.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dirty="0"/>
              <a:t>~200 homes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dirty="0"/>
              <a:t>Lincoln Elementary School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dirty="0"/>
              <a:t>Commercial yacht builder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dirty="0"/>
              <a:t>8 acres of prime development property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dirty="0"/>
              <a:t>Large low-income residential neighborhood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dirty="0"/>
              <a:t>Coastal Harvest food distribution center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endParaRPr lang="en-US" sz="2000" dirty="0"/>
          </a:p>
          <a:p>
            <a:pPr algn="ctr"/>
            <a:r>
              <a:rPr lang="en-US" sz="2000" dirty="0"/>
              <a:t>Read More -- </a:t>
            </a:r>
            <a:r>
              <a:rPr lang="en-US" sz="2000" dirty="0">
                <a:hlinkClick r:id="rId6"/>
              </a:rPr>
              <a:t>Here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7091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154B3-14B8-1E08-5CDE-E49AF6E35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7ACE30CE-7576-6763-8265-C2F295CCF1A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43949008-8756-BFB3-BEEB-953F934A494C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(Chehalis-Centralia Airport, 2017)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D6E628A0-796E-49C4-9D29-124B7CF71FF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13</a:t>
            </a:fld>
            <a:r>
              <a:rPr lang="en-US" spc="-5" dirty="0"/>
              <a:t> of 24</a:t>
            </a:r>
          </a:p>
        </p:txBody>
      </p:sp>
      <p:pic>
        <p:nvPicPr>
          <p:cNvPr id="2" name="Picture 1" descr="Aerial view of a flooded runway&#10;&#10;Description automatically generated">
            <a:extLst>
              <a:ext uri="{FF2B5EF4-FFF2-40B4-BE49-F238E27FC236}">
                <a16:creationId xmlns:a16="http://schemas.microsoft.com/office/drawing/2014/main" id="{91A4C1A6-FBCE-92C2-8815-F2050B53ED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4210"/>
          <a:stretch/>
        </p:blipFill>
        <p:spPr>
          <a:xfrm>
            <a:off x="4769492" y="1676400"/>
            <a:ext cx="4317129" cy="2971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D22D79-DC7C-B9C0-7FEB-4957AF89D674}"/>
              </a:ext>
            </a:extLst>
          </p:cNvPr>
          <p:cNvSpPr txBox="1"/>
          <p:nvPr/>
        </p:nvSpPr>
        <p:spPr>
          <a:xfrm>
            <a:off x="685800" y="3636465"/>
            <a:ext cx="8458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sz="2000" dirty="0"/>
              <a:t>Completed -- Fall 2017.</a:t>
            </a:r>
          </a:p>
          <a:p>
            <a:pPr marL="461963" indent="-461963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sz="2000" dirty="0"/>
              <a:t>Cost -- $1.14M.</a:t>
            </a:r>
          </a:p>
          <a:p>
            <a:pPr marL="461963" indent="-461963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sz="2000" dirty="0"/>
              <a:t>January 2022 Flood Event – Pumped</a:t>
            </a:r>
          </a:p>
          <a:p>
            <a:r>
              <a:rPr lang="en-US" sz="2000" dirty="0"/>
              <a:t>        518.4M gallons over many days to keep levee dry.</a:t>
            </a:r>
          </a:p>
          <a:p>
            <a:endParaRPr lang="en-US" sz="2000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sz="2000" dirty="0"/>
              <a:t>ROI (2018) -- Protects $45M in assets, ensures $9M in annual tax revenue.</a:t>
            </a:r>
          </a:p>
          <a:p>
            <a:pPr marL="461963" indent="-461963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sz="2000" dirty="0"/>
              <a:t>Read More -- </a:t>
            </a:r>
            <a:r>
              <a:rPr lang="en-US" sz="2000" dirty="0">
                <a:hlinkClick r:id="rId5"/>
              </a:rPr>
              <a:t>Here</a:t>
            </a:r>
            <a:r>
              <a:rPr lang="en-US" sz="2000" dirty="0"/>
              <a:t>.</a:t>
            </a:r>
          </a:p>
        </p:txBody>
      </p:sp>
      <p:pic>
        <p:nvPicPr>
          <p:cNvPr id="6" name="Picture 5" descr="A white tank with a bridge over it&#10;&#10;Description automatically generated">
            <a:extLst>
              <a:ext uri="{FF2B5EF4-FFF2-40B4-BE49-F238E27FC236}">
                <a16:creationId xmlns:a16="http://schemas.microsoft.com/office/drawing/2014/main" id="{41A9E4D5-F886-FF70-63F7-7D70301FB0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" y="1893142"/>
            <a:ext cx="4637344" cy="173379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20446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DEC1B-F67C-0B65-F98D-9992C9EB6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C55CA5E1-7CEF-DF0A-5AD1-CB8F8F40C3B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A449BD9F-710A-4EBE-816B-A7C7497A9E9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14</a:t>
            </a:fld>
            <a:r>
              <a:rPr lang="en-US" spc="-5" dirty="0"/>
              <a:t> of 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96537E-79F1-EB9B-3EA1-11A83F3BF31C}"/>
              </a:ext>
            </a:extLst>
          </p:cNvPr>
          <p:cNvSpPr txBox="1"/>
          <p:nvPr/>
        </p:nvSpPr>
        <p:spPr>
          <a:xfrm>
            <a:off x="6573568" y="2475279"/>
            <a:ext cx="2514600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Basin Geography</a:t>
            </a:r>
          </a:p>
          <a:p>
            <a:endParaRPr lang="en-US" b="1" dirty="0">
              <a:solidFill>
                <a:schemeClr val="accent4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"/>
            </a:pPr>
            <a:r>
              <a:rPr lang="en-US" dirty="0"/>
              <a:t>Upper = Steep, narrow, fast flowing.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¨"/>
            </a:pPr>
            <a:r>
              <a:rPr lang="en-US" dirty="0"/>
              <a:t>Middle = Flat, “lake like”, slow to drain.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þ"/>
            </a:pPr>
            <a:r>
              <a:rPr lang="en-US" b="1" dirty="0"/>
              <a:t>Lower = Flat, coastal, </a:t>
            </a:r>
            <a:r>
              <a:rPr lang="en-US" b="1" u="sng" dirty="0"/>
              <a:t>difficult to drain</a:t>
            </a:r>
            <a:r>
              <a:rPr lang="en-US" dirty="0"/>
              <a:t>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239558F-E597-64FF-9486-DEF5D02007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08"/>
          <a:stretch/>
        </p:blipFill>
        <p:spPr bwMode="auto">
          <a:xfrm>
            <a:off x="34812" y="2128193"/>
            <a:ext cx="6467475" cy="355649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29DA8C-47A3-26FC-AAEB-3D4B9F21D6B9}"/>
              </a:ext>
            </a:extLst>
          </p:cNvPr>
          <p:cNvSpPr txBox="1"/>
          <p:nvPr/>
        </p:nvSpPr>
        <p:spPr>
          <a:xfrm>
            <a:off x="34812" y="5733287"/>
            <a:ext cx="7316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5"/>
              </a:rPr>
              <a:t>Shah, Mohammad. (2021). inland water-dynamics and ecology. 10.5772/intechopen.87463.</a:t>
            </a:r>
            <a:endParaRPr lang="en-US" sz="1200" dirty="0"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0DE7B052-50D2-4A55-F2A4-AC177DC6D335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(Moving to Geographically-Based)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848538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DEC1B-F67C-0B65-F98D-9992C9EB6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C55CA5E1-7CEF-DF0A-5AD1-CB8F8F40C3B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A449BD9F-710A-4EBE-816B-A7C7497A9E9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15</a:t>
            </a:fld>
            <a:r>
              <a:rPr lang="en-US" spc="-5" dirty="0"/>
              <a:t> of 24</a:t>
            </a:r>
          </a:p>
        </p:txBody>
      </p:sp>
      <p:pic>
        <p:nvPicPr>
          <p:cNvPr id="2" name="Picture 1" descr="A map of a city&#10;&#10;Description automatically generated">
            <a:extLst>
              <a:ext uri="{FF2B5EF4-FFF2-40B4-BE49-F238E27FC236}">
                <a16:creationId xmlns:a16="http://schemas.microsoft.com/office/drawing/2014/main" id="{B5A8E5A0-01B8-92F5-3F57-DE8592F3E9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3" t="3735" r="2748" b="3861"/>
          <a:stretch/>
        </p:blipFill>
        <p:spPr>
          <a:xfrm>
            <a:off x="76200" y="2209800"/>
            <a:ext cx="4125241" cy="36509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7DBEF17E-DC36-4DC6-AB5B-13617462CA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3750" r="7865" b="3495"/>
          <a:stretch/>
        </p:blipFill>
        <p:spPr>
          <a:xfrm>
            <a:off x="4419600" y="2209800"/>
            <a:ext cx="4419600" cy="36509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3F483B2-3B8C-9F8A-D2C7-5AB9ABBC89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303431"/>
              </p:ext>
            </p:extLst>
          </p:nvPr>
        </p:nvGraphicFramePr>
        <p:xfrm>
          <a:off x="1936429" y="1744290"/>
          <a:ext cx="2406971" cy="1608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3861">
                  <a:extLst>
                    <a:ext uri="{9D8B030D-6E8A-4147-A177-3AD203B41FA5}">
                      <a16:colId xmlns:a16="http://schemas.microsoft.com/office/drawing/2014/main" val="2500563615"/>
                    </a:ext>
                  </a:extLst>
                </a:gridCol>
                <a:gridCol w="813327">
                  <a:extLst>
                    <a:ext uri="{9D8B030D-6E8A-4147-A177-3AD203B41FA5}">
                      <a16:colId xmlns:a16="http://schemas.microsoft.com/office/drawing/2014/main" val="2496277973"/>
                    </a:ext>
                  </a:extLst>
                </a:gridCol>
                <a:gridCol w="779783">
                  <a:extLst>
                    <a:ext uri="{9D8B030D-6E8A-4147-A177-3AD203B41FA5}">
                      <a16:colId xmlns:a16="http://schemas.microsoft.com/office/drawing/2014/main" val="3795544566"/>
                    </a:ext>
                  </a:extLst>
                </a:gridCol>
              </a:tblGrid>
              <a:tr h="31311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+mn-lt"/>
                        </a:rPr>
                        <a:t>Sub-Basin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+mn-lt"/>
                        </a:rPr>
                        <a:t>Elevation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+mn-lt"/>
                        </a:rPr>
                        <a:t>Assessed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230080"/>
                  </a:ext>
                </a:extLst>
              </a:tr>
              <a:tr h="23483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10</a:t>
                      </a:r>
                      <a:r>
                        <a:rPr lang="en-US" sz="1100" baseline="30000" dirty="0">
                          <a:latin typeface="+mn-lt"/>
                        </a:rPr>
                        <a:t>th</a:t>
                      </a:r>
                      <a:r>
                        <a:rPr lang="en-US" sz="1100" dirty="0">
                          <a:latin typeface="+mn-lt"/>
                        </a:rPr>
                        <a:t> 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160’ - 10’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$17M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305774"/>
                  </a:ext>
                </a:extLst>
              </a:tr>
              <a:tr h="23483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K 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69C5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20’ - 10’</a:t>
                      </a:r>
                    </a:p>
                  </a:txBody>
                  <a:tcPr>
                    <a:solidFill>
                      <a:srgbClr val="D69C5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$121M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69C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378304"/>
                  </a:ext>
                </a:extLst>
              </a:tr>
              <a:tr h="23483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Ramer 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7F7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256’ - 10’</a:t>
                      </a:r>
                    </a:p>
                  </a:txBody>
                  <a:tcPr>
                    <a:solidFill>
                      <a:srgbClr val="FF7F7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$72M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944415"/>
                  </a:ext>
                </a:extLst>
              </a:tr>
              <a:tr h="23483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Riverside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5FE8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305’ - 10’</a:t>
                      </a:r>
                    </a:p>
                  </a:txBody>
                  <a:tcPr>
                    <a:solidFill>
                      <a:srgbClr val="5FE8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$21M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FE8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58951"/>
                  </a:ext>
                </a:extLst>
              </a:tr>
              <a:tr h="23483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Queen Ave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C3DB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255’ - 10’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C3DB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$38M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C3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74526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A391720-5356-236F-295B-C06D83D91B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543239"/>
              </p:ext>
            </p:extLst>
          </p:nvPr>
        </p:nvGraphicFramePr>
        <p:xfrm>
          <a:off x="6757621" y="1676400"/>
          <a:ext cx="2370183" cy="183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280">
                  <a:extLst>
                    <a:ext uri="{9D8B030D-6E8A-4147-A177-3AD203B41FA5}">
                      <a16:colId xmlns:a16="http://schemas.microsoft.com/office/drawing/2014/main" val="2500563615"/>
                    </a:ext>
                  </a:extLst>
                </a:gridCol>
                <a:gridCol w="728870">
                  <a:extLst>
                    <a:ext uri="{9D8B030D-6E8A-4147-A177-3AD203B41FA5}">
                      <a16:colId xmlns:a16="http://schemas.microsoft.com/office/drawing/2014/main" val="2496277973"/>
                    </a:ext>
                  </a:extLst>
                </a:gridCol>
                <a:gridCol w="759033">
                  <a:extLst>
                    <a:ext uri="{9D8B030D-6E8A-4147-A177-3AD203B41FA5}">
                      <a16:colId xmlns:a16="http://schemas.microsoft.com/office/drawing/2014/main" val="3795544566"/>
                    </a:ext>
                  </a:extLst>
                </a:gridCol>
              </a:tblGrid>
              <a:tr h="27656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Sub-Basin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Elevation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Assessed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23008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Division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AA2F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345’ - 10’</a:t>
                      </a:r>
                    </a:p>
                  </a:txBody>
                  <a:tcPr>
                    <a:solidFill>
                      <a:srgbClr val="DAA2F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$300M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AA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3057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Farragut*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DE9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90’ - 10’</a:t>
                      </a:r>
                    </a:p>
                  </a:txBody>
                  <a:tcPr>
                    <a:solidFill>
                      <a:srgbClr val="9DE9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$98M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DE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3783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Fry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FFF9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498’ - 4’</a:t>
                      </a:r>
                    </a:p>
                  </a:txBody>
                  <a:tcPr>
                    <a:solidFill>
                      <a:srgbClr val="BFFF9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$147M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FFF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9444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Jefferson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44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344’ - 10’</a:t>
                      </a:r>
                    </a:p>
                  </a:txBody>
                  <a:tcPr>
                    <a:solidFill>
                      <a:srgbClr val="FFC44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$193M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4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5895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Lincoln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9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15’ - 10’</a:t>
                      </a:r>
                    </a:p>
                  </a:txBody>
                  <a:tcPr>
                    <a:solidFill>
                      <a:srgbClr val="FFFF9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$66M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74526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Washington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9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95’ - 10’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9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$27M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24453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028179E-30D9-EA80-74B7-335430BA91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981595"/>
              </p:ext>
            </p:extLst>
          </p:nvPr>
        </p:nvGraphicFramePr>
        <p:xfrm>
          <a:off x="1" y="5817867"/>
          <a:ext cx="9162994" cy="487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9399">
                  <a:extLst>
                    <a:ext uri="{9D8B030D-6E8A-4147-A177-3AD203B41FA5}">
                      <a16:colId xmlns:a16="http://schemas.microsoft.com/office/drawing/2014/main" val="266213678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764922314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195543074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24809480"/>
                    </a:ext>
                  </a:extLst>
                </a:gridCol>
                <a:gridCol w="2152595">
                  <a:extLst>
                    <a:ext uri="{9D8B030D-6E8A-4147-A177-3AD203B41FA5}">
                      <a16:colId xmlns:a16="http://schemas.microsoft.com/office/drawing/2014/main" val="424248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300" dirty="0">
                          <a:solidFill>
                            <a:srgbClr val="FF0000"/>
                          </a:solidFill>
                        </a:rPr>
                        <a:t>11 urbanized low elevation sub-basins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accent1"/>
                          </a:solidFill>
                        </a:rPr>
                        <a:t>Adverse meteorologic conditions -- high tides, heavy rain, </a:t>
                      </a:r>
                      <a:r>
                        <a:rPr lang="en-US" sz="1300" dirty="0" err="1">
                          <a:solidFill>
                            <a:schemeClr val="accent1"/>
                          </a:solidFill>
                        </a:rPr>
                        <a:t>bankfull</a:t>
                      </a:r>
                      <a:r>
                        <a:rPr lang="en-US" sz="1300" dirty="0">
                          <a:solidFill>
                            <a:schemeClr val="accent1"/>
                          </a:solidFill>
                        </a:rPr>
                        <a:t> rivers, saturated soils, SW winds</a:t>
                      </a:r>
                      <a:endParaRPr lang="en-US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u="none" dirty="0"/>
                        <a:t>=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300" b="1" u="none" dirty="0"/>
                        <a:t>Very difficult to drain!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300" b="0" u="none" dirty="0"/>
                        <a:t>($1.1B assessed value at risk)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2460417"/>
                  </a:ext>
                </a:extLst>
              </a:tr>
            </a:tbl>
          </a:graphicData>
        </a:graphic>
      </p:graphicFrame>
      <p:sp>
        <p:nvSpPr>
          <p:cNvPr id="13" name="object 9">
            <a:extLst>
              <a:ext uri="{FF2B5EF4-FFF2-40B4-BE49-F238E27FC236}">
                <a16:creationId xmlns:a16="http://schemas.microsoft.com/office/drawing/2014/main" id="{9B238386-238E-8DFC-0B2A-E45BB5EE077F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(Moving to Geographically-Based)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291349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47302-4ADD-8DA8-8549-DF177D561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with a red line&#10;&#10;Description automatically generated">
            <a:extLst>
              <a:ext uri="{FF2B5EF4-FFF2-40B4-BE49-F238E27FC236}">
                <a16:creationId xmlns:a16="http://schemas.microsoft.com/office/drawing/2014/main" id="{DB26622F-BB7A-FB11-A1F1-F7059E87B8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45869"/>
            <a:ext cx="7747537" cy="5151170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56582355-8450-00F6-FE5F-53C81496A71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3480E381-8BB1-2C53-4B77-0887D82D3B0E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(Moving to Geographically-Based)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893A362F-A670-6EF0-6AE9-FBF6435A858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16</a:t>
            </a:fld>
            <a:r>
              <a:rPr lang="en-US" spc="-5" dirty="0"/>
              <a:t> of 22</a:t>
            </a:r>
          </a:p>
        </p:txBody>
      </p:sp>
    </p:spTree>
    <p:extLst>
      <p:ext uri="{BB962C8B-B14F-4D97-AF65-F5344CB8AC3E}">
        <p14:creationId xmlns:p14="http://schemas.microsoft.com/office/powerpoint/2010/main" val="3758122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6096001" y="253159"/>
            <a:ext cx="2901148" cy="984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Developed</a:t>
            </a: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 with State Capital Budget $.</a:t>
            </a:r>
          </a:p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Maintain</a:t>
            </a:r>
            <a:r>
              <a:rPr lang="en-US" sz="1600" b="1" spc="-5" dirty="0">
                <a:solidFill>
                  <a:srgbClr val="303030"/>
                </a:solidFill>
                <a:latin typeface="Arial"/>
                <a:cs typeface="Arial"/>
              </a:rPr>
              <a:t>ed</a:t>
            </a:r>
            <a:r>
              <a:rPr lang="en-US" sz="1600" spc="-5" dirty="0">
                <a:solidFill>
                  <a:srgbClr val="303030"/>
                </a:solidFill>
                <a:latin typeface="Arial"/>
                <a:cs typeface="Arial"/>
              </a:rPr>
              <a:t> with local $.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17</a:t>
            </a:fld>
            <a:r>
              <a:rPr lang="en-US" spc="-5" dirty="0"/>
              <a:t> of 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9B0A40-D7C7-06EC-55B1-18FC640B2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135" y="2208896"/>
            <a:ext cx="1953142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37BC52-AFF8-4B40-9802-33B5BEAC5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8034" y="2208895"/>
            <a:ext cx="1888972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Arial Narrow"/>
                <a:cs typeface="Arial Narrow"/>
              </a:rPr>
              <a:t>Flood Warning System (#2)</a:t>
            </a:r>
            <a:endParaRPr sz="32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D5CDEF-E046-BF01-0E18-E1F57B41A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1789651"/>
            <a:ext cx="4267200" cy="483974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7ADAA6-FFB1-C4B4-DFDB-405ECF187F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3135" y="4342496"/>
            <a:ext cx="3913870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D9A87B2-2D48-72C4-7E40-C542CAEB38F8}"/>
                  </a:ext>
                </a:extLst>
              </p14:cNvPr>
              <p14:cNvContentPartPr/>
              <p14:nvPr/>
            </p14:nvContentPartPr>
            <p14:xfrm>
              <a:off x="1163190" y="1875810"/>
              <a:ext cx="980280" cy="29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D9A87B2-2D48-72C4-7E40-C542CAEB38F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27190" y="1804170"/>
                <a:ext cx="105192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12476D1-EFFC-956B-64A5-7D102E61AA45}"/>
                  </a:ext>
                </a:extLst>
              </p14:cNvPr>
              <p14:cNvContentPartPr/>
              <p14:nvPr/>
            </p14:nvContentPartPr>
            <p14:xfrm>
              <a:off x="1038990" y="3151650"/>
              <a:ext cx="532800" cy="51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12476D1-EFFC-956B-64A5-7D102E61AA4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2990" y="3079650"/>
                <a:ext cx="60444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6BDC871-F08E-3F9F-B78D-9251FBA754C6}"/>
                  </a:ext>
                </a:extLst>
              </p14:cNvPr>
              <p14:cNvContentPartPr/>
              <p14:nvPr/>
            </p14:nvContentPartPr>
            <p14:xfrm>
              <a:off x="1029630" y="6286530"/>
              <a:ext cx="49464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6BDC871-F08E-3F9F-B78D-9251FBA754C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93630" y="6214530"/>
                <a:ext cx="5662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A8F3ACA-6353-0E02-B581-EE644D17EF48}"/>
                  </a:ext>
                </a:extLst>
              </p14:cNvPr>
              <p14:cNvContentPartPr/>
              <p14:nvPr/>
            </p14:nvContentPartPr>
            <p14:xfrm>
              <a:off x="1724790" y="6247650"/>
              <a:ext cx="475920" cy="295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A8F3ACA-6353-0E02-B581-EE644D17EF4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89150" y="6175650"/>
                <a:ext cx="54756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5D4AD88-E5DC-2DE5-CA9B-E9945CE675BC}"/>
                  </a:ext>
                </a:extLst>
              </p14:cNvPr>
              <p14:cNvContentPartPr/>
              <p14:nvPr/>
            </p14:nvContentPartPr>
            <p14:xfrm>
              <a:off x="3789750" y="5412090"/>
              <a:ext cx="344160" cy="75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5D4AD88-E5DC-2DE5-CA9B-E9945CE675B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54110" y="5340450"/>
                <a:ext cx="415800" cy="1512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9F84669-9DC5-90F7-810D-4A78A68D91D8}"/>
              </a:ext>
            </a:extLst>
          </p:cNvPr>
          <p:cNvSpPr txBox="1"/>
          <p:nvPr/>
        </p:nvSpPr>
        <p:spPr>
          <a:xfrm>
            <a:off x="5662764" y="1713075"/>
            <a:ext cx="286702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linkClick r:id="rId18"/>
              </a:rPr>
              <a:t>www.chehalisriverflood.com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794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18</a:t>
            </a:fld>
            <a:r>
              <a:rPr lang="en-US" spc="-5" dirty="0"/>
              <a:t> of 24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Arial Narrow"/>
                <a:cs typeface="Arial Narrow"/>
              </a:rPr>
              <a:t>Flood Warning System (Alert Sign-Ups)</a:t>
            </a:r>
            <a:endParaRPr sz="32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DB52AE-BC34-F395-80E4-B2485DE98016}"/>
              </a:ext>
            </a:extLst>
          </p:cNvPr>
          <p:cNvSpPr txBox="1"/>
          <p:nvPr/>
        </p:nvSpPr>
        <p:spPr>
          <a:xfrm>
            <a:off x="71756" y="5396957"/>
            <a:ext cx="229044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Sign-up for email high water alerts </a:t>
            </a:r>
            <a:r>
              <a:rPr lang="en-US" dirty="0">
                <a:hlinkClick r:id="rId4"/>
              </a:rPr>
              <a:t>here</a:t>
            </a:r>
            <a:r>
              <a:rPr lang="en-US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EA8B30-71EC-8BC2-36D6-6B1D0B83D4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82" t="3914"/>
          <a:stretch/>
        </p:blipFill>
        <p:spPr>
          <a:xfrm>
            <a:off x="2362200" y="2133600"/>
            <a:ext cx="6705600" cy="42012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2CC493-4FCD-D52A-ED6C-528599CBE38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823" t="16321" r="2581" b="6217"/>
          <a:stretch/>
        </p:blipFill>
        <p:spPr>
          <a:xfrm>
            <a:off x="76199" y="1857019"/>
            <a:ext cx="4956959" cy="3248381"/>
          </a:xfrm>
          <a:prstGeom prst="rect">
            <a:avLst/>
          </a:prstGeom>
          <a:ln>
            <a:solidFill>
              <a:sysClr val="windowText" lastClr="000000">
                <a:lumMod val="25000"/>
                <a:lumOff val="75000"/>
              </a:sysClr>
            </a:solidFill>
          </a:ln>
        </p:spPr>
      </p:pic>
    </p:spTree>
    <p:extLst>
      <p:ext uri="{BB962C8B-B14F-4D97-AF65-F5344CB8AC3E}">
        <p14:creationId xmlns:p14="http://schemas.microsoft.com/office/powerpoint/2010/main" val="2492959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19</a:t>
            </a:fld>
            <a:r>
              <a:rPr lang="en-US" spc="-5" dirty="0"/>
              <a:t> of 24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81534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70C0"/>
                </a:solidFill>
                <a:latin typeface="Arial Narrow"/>
                <a:cs typeface="Arial Narrow"/>
              </a:rPr>
              <a:t>Proposed Flow-through Dam for Flood Control (#3)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138C6C-7FE5-EB53-9F6C-89AAB36711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000"/>
          <a:stretch/>
        </p:blipFill>
        <p:spPr>
          <a:xfrm>
            <a:off x="1143000" y="1663206"/>
            <a:ext cx="4609703" cy="4840188"/>
          </a:xfrm>
          <a:prstGeom prst="rect">
            <a:avLst/>
          </a:prstGeom>
          <a:ln>
            <a:solidFill>
              <a:sysClr val="windowText" lastClr="000000">
                <a:lumMod val="25000"/>
                <a:lumOff val="75000"/>
              </a:sys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995C48-682D-A91E-0606-BF6785B1967C}"/>
              </a:ext>
            </a:extLst>
          </p:cNvPr>
          <p:cNvSpPr txBox="1"/>
          <p:nvPr/>
        </p:nvSpPr>
        <p:spPr>
          <a:xfrm>
            <a:off x="5791200" y="3637024"/>
            <a:ext cx="324802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www.chehalisriverbasinfczd.com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07704B-3B9E-1703-0973-BCF2BE6BF9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520" y="2265424"/>
            <a:ext cx="211338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70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C928E-3D3B-4082-51CA-507D168FE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C2D993C-C73B-08E5-1FEB-0549276AB4E9}"/>
              </a:ext>
            </a:extLst>
          </p:cNvPr>
          <p:cNvSpPr txBox="1"/>
          <p:nvPr/>
        </p:nvSpPr>
        <p:spPr>
          <a:xfrm>
            <a:off x="231140" y="1857121"/>
            <a:ext cx="8216265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5294"/>
              <a:buFont typeface="Wingdings"/>
              <a:buChar char=""/>
              <a:tabLst>
                <a:tab pos="355600" algn="l"/>
              </a:tabLst>
            </a:pP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$938M 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as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700" b="1" spc="-20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700" b="1" spc="3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700" b="1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age, $300M 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ost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econo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-4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700" b="1" spc="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700" b="1" spc="-10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3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B24BBB2-30A5-A2F0-C1E6-073E6E50E064}"/>
              </a:ext>
            </a:extLst>
          </p:cNvPr>
          <p:cNvSpPr txBox="1"/>
          <p:nvPr/>
        </p:nvSpPr>
        <p:spPr>
          <a:xfrm>
            <a:off x="3279140" y="3939090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y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nt</a:t>
            </a:r>
            <a:r>
              <a:rPr sz="1200" b="1" dirty="0">
                <a:latin typeface="Arial"/>
                <a:cs typeface="Arial"/>
              </a:rPr>
              <a:t>ralia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A3AC4E0F-A388-835D-7BE9-190264B45AB4}"/>
              </a:ext>
            </a:extLst>
          </p:cNvPr>
          <p:cNvSpPr/>
          <p:nvPr/>
        </p:nvSpPr>
        <p:spPr>
          <a:xfrm>
            <a:off x="3189048" y="2170812"/>
            <a:ext cx="2861752" cy="17373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807C21A-66FC-69F9-32AB-978D266FBF60}"/>
              </a:ext>
            </a:extLst>
          </p:cNvPr>
          <p:cNvSpPr/>
          <p:nvPr/>
        </p:nvSpPr>
        <p:spPr>
          <a:xfrm>
            <a:off x="228600" y="2170812"/>
            <a:ext cx="2610446" cy="1737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F3A2FF35-90E3-BF5D-1062-573E72451EA6}"/>
              </a:ext>
            </a:extLst>
          </p:cNvPr>
          <p:cNvSpPr txBox="1"/>
          <p:nvPr/>
        </p:nvSpPr>
        <p:spPr>
          <a:xfrm>
            <a:off x="459740" y="3974729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Exit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77</a:t>
            </a:r>
            <a:r>
              <a:rPr sz="1200" b="1" spc="-5" dirty="0">
                <a:latin typeface="Arial"/>
                <a:cs typeface="Arial"/>
              </a:rPr>
              <a:t> (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-</a:t>
            </a:r>
            <a:r>
              <a:rPr sz="1200" b="1" dirty="0">
                <a:latin typeface="Arial"/>
                <a:cs typeface="Arial"/>
              </a:rPr>
              <a:t>5)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dirty="0">
                <a:latin typeface="Arial"/>
                <a:cs typeface="Arial"/>
              </a:rPr>
              <a:t>alis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3F7B0007-E25E-B746-965B-F94BBE2490F4}"/>
              </a:ext>
            </a:extLst>
          </p:cNvPr>
          <p:cNvSpPr/>
          <p:nvPr/>
        </p:nvSpPr>
        <p:spPr>
          <a:xfrm>
            <a:off x="4565231" y="4390644"/>
            <a:ext cx="1834054" cy="17418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9C3F8C6A-85B1-1DF3-D0AC-D93B8904E0E0}"/>
              </a:ext>
            </a:extLst>
          </p:cNvPr>
          <p:cNvSpPr/>
          <p:nvPr/>
        </p:nvSpPr>
        <p:spPr>
          <a:xfrm>
            <a:off x="6396558" y="3886200"/>
            <a:ext cx="2595041" cy="17373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70B2BF11-9C31-9DAF-9AD1-18CC3DEF111D}"/>
              </a:ext>
            </a:extLst>
          </p:cNvPr>
          <p:cNvSpPr/>
          <p:nvPr/>
        </p:nvSpPr>
        <p:spPr>
          <a:xfrm>
            <a:off x="2895600" y="4395215"/>
            <a:ext cx="2316479" cy="17373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1A0CF025-EE50-98A6-4A09-2E9B666724C1}"/>
              </a:ext>
            </a:extLst>
          </p:cNvPr>
          <p:cNvSpPr/>
          <p:nvPr/>
        </p:nvSpPr>
        <p:spPr>
          <a:xfrm>
            <a:off x="6400800" y="2170607"/>
            <a:ext cx="2370515" cy="17739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38F68E0E-FECD-F47E-853D-C0DF98D9D4A7}"/>
              </a:ext>
            </a:extLst>
          </p:cNvPr>
          <p:cNvSpPr/>
          <p:nvPr/>
        </p:nvSpPr>
        <p:spPr>
          <a:xfrm>
            <a:off x="1172756" y="4395215"/>
            <a:ext cx="1875243" cy="17373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805B83A4-DDBE-1AB3-D26B-390F894CAC69}"/>
              </a:ext>
            </a:extLst>
          </p:cNvPr>
          <p:cNvSpPr/>
          <p:nvPr/>
        </p:nvSpPr>
        <p:spPr>
          <a:xfrm>
            <a:off x="6430300" y="5963333"/>
            <a:ext cx="217804" cy="0"/>
          </a:xfrm>
          <a:custGeom>
            <a:avLst/>
            <a:gdLst/>
            <a:ahLst/>
            <a:cxnLst/>
            <a:rect l="l" t="t" r="r" b="b"/>
            <a:pathLst>
              <a:path w="217804">
                <a:moveTo>
                  <a:pt x="217652" y="0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7C941A25-51FE-C737-4951-A680AC1559F2}"/>
              </a:ext>
            </a:extLst>
          </p:cNvPr>
          <p:cNvSpPr/>
          <p:nvPr/>
        </p:nvSpPr>
        <p:spPr>
          <a:xfrm>
            <a:off x="6430295" y="5918879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76200" y="0"/>
                </a:moveTo>
                <a:lnTo>
                  <a:pt x="0" y="44450"/>
                </a:lnTo>
                <a:lnTo>
                  <a:pt x="76200" y="889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4798F5BA-E8B6-D38A-B90C-367134D17548}"/>
              </a:ext>
            </a:extLst>
          </p:cNvPr>
          <p:cNvSpPr/>
          <p:nvPr/>
        </p:nvSpPr>
        <p:spPr>
          <a:xfrm>
            <a:off x="7105153" y="5676010"/>
            <a:ext cx="0" cy="191770"/>
          </a:xfrm>
          <a:custGeom>
            <a:avLst/>
            <a:gdLst/>
            <a:ahLst/>
            <a:cxnLst/>
            <a:rect l="l" t="t" r="r" b="b"/>
            <a:pathLst>
              <a:path h="191770">
                <a:moveTo>
                  <a:pt x="0" y="191388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3FB242B9-243B-0588-C4A2-3CE6A6089A40}"/>
              </a:ext>
            </a:extLst>
          </p:cNvPr>
          <p:cNvSpPr/>
          <p:nvPr/>
        </p:nvSpPr>
        <p:spPr>
          <a:xfrm>
            <a:off x="7060698" y="5676005"/>
            <a:ext cx="88900" cy="76200"/>
          </a:xfrm>
          <a:custGeom>
            <a:avLst/>
            <a:gdLst/>
            <a:ahLst/>
            <a:cxnLst/>
            <a:rect l="l" t="t" r="r" b="b"/>
            <a:pathLst>
              <a:path w="88900" h="76200">
                <a:moveTo>
                  <a:pt x="0" y="76200"/>
                </a:moveTo>
                <a:lnTo>
                  <a:pt x="44450" y="0"/>
                </a:lnTo>
                <a:lnTo>
                  <a:pt x="88900" y="762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59162C51-E4ED-1332-6FC7-E0821791711E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42741C59-604C-DDCE-0F0C-292F9C2ED1B0}"/>
              </a:ext>
            </a:extLst>
          </p:cNvPr>
          <p:cNvSpPr txBox="1"/>
          <p:nvPr/>
        </p:nvSpPr>
        <p:spPr>
          <a:xfrm>
            <a:off x="78739" y="4800627"/>
            <a:ext cx="9050655" cy="144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8013065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 Rout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6, </a:t>
            </a:r>
            <a:r>
              <a:rPr sz="1200" b="1" spc="-20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est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-40" dirty="0">
                <a:latin typeface="Arial"/>
                <a:cs typeface="Arial"/>
              </a:rPr>
              <a:t> A</a:t>
            </a:r>
            <a:r>
              <a:rPr sz="1200" b="1" spc="-5" dirty="0">
                <a:latin typeface="Arial"/>
                <a:cs typeface="Arial"/>
              </a:rPr>
              <a:t>dna 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IKE SALSB</a:t>
            </a:r>
            <a:r>
              <a:rPr sz="1200" spc="-5" dirty="0">
                <a:latin typeface="Arial"/>
                <a:cs typeface="Arial"/>
              </a:rPr>
              <a:t>U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Y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AP</a:t>
            </a:r>
          </a:p>
          <a:p>
            <a:pPr>
              <a:lnSpc>
                <a:spcPct val="100000"/>
              </a:lnSpc>
              <a:spcBef>
                <a:spcPts val="39"/>
              </a:spcBef>
            </a:pPr>
            <a:endParaRPr sz="1150" dirty="0">
              <a:latin typeface="Times New Roman"/>
              <a:cs typeface="Times New Roman"/>
            </a:endParaRPr>
          </a:p>
          <a:p>
            <a:pPr marL="6642100" marR="508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P</a:t>
            </a:r>
            <a:r>
              <a:rPr sz="1200" b="1" spc="-5" dirty="0">
                <a:latin typeface="Arial"/>
                <a:cs typeface="Arial"/>
              </a:rPr>
              <a:t>hoto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ou</a:t>
            </a:r>
            <a:r>
              <a:rPr sz="1200" b="1" dirty="0">
                <a:latin typeface="Arial"/>
                <a:cs typeface="Arial"/>
              </a:rPr>
              <a:t>rce: 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spc="-10" dirty="0">
                <a:latin typeface="Arial"/>
                <a:cs typeface="Arial"/>
              </a:rPr>
              <a:t>E</a:t>
            </a:r>
            <a:r>
              <a:rPr sz="1200" spc="30" dirty="0">
                <a:latin typeface="Arial"/>
                <a:cs typeface="Arial"/>
              </a:rPr>
              <a:t>W</a:t>
            </a:r>
            <a:r>
              <a:rPr sz="1200" dirty="0">
                <a:latin typeface="Arial"/>
                <a:cs typeface="Arial"/>
              </a:rPr>
              <a:t>IS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5" dirty="0">
                <a:latin typeface="Arial"/>
                <a:cs typeface="Arial"/>
              </a:rPr>
              <a:t>UN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spc="-165" dirty="0">
                <a:latin typeface="Arial"/>
                <a:cs typeface="Arial"/>
              </a:rPr>
              <a:t>Y</a:t>
            </a:r>
            <a:r>
              <a:rPr sz="1200" dirty="0">
                <a:latin typeface="Arial"/>
                <a:cs typeface="Arial"/>
              </a:rPr>
              <a:t>, </a:t>
            </a:r>
            <a:r>
              <a:rPr sz="1200" spc="-5" dirty="0">
                <a:latin typeface="Arial"/>
                <a:cs typeface="Arial"/>
              </a:rPr>
              <a:t>D</a:t>
            </a:r>
            <a:r>
              <a:rPr sz="1200" dirty="0">
                <a:latin typeface="Arial"/>
                <a:cs typeface="Arial"/>
              </a:rPr>
              <a:t>IVISION OF 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GE</a:t>
            </a:r>
            <a:r>
              <a:rPr sz="1200" spc="-5" dirty="0">
                <a:latin typeface="Arial"/>
                <a:cs typeface="Arial"/>
              </a:rPr>
              <a:t>NC</a:t>
            </a:r>
            <a:r>
              <a:rPr sz="1200" dirty="0">
                <a:latin typeface="Arial"/>
                <a:cs typeface="Arial"/>
              </a:rPr>
              <a:t>Y</a:t>
            </a: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A58C568E-7D1B-F4ED-1F0B-D15B04823455}"/>
              </a:ext>
            </a:extLst>
          </p:cNvPr>
          <p:cNvSpPr txBox="1"/>
          <p:nvPr/>
        </p:nvSpPr>
        <p:spPr>
          <a:xfrm>
            <a:off x="6708140" y="6253784"/>
            <a:ext cx="111823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AGE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T</a:t>
            </a:r>
          </a:p>
        </p:txBody>
      </p:sp>
      <p:sp>
        <p:nvSpPr>
          <p:cNvPr id="21" name="object 123">
            <a:extLst>
              <a:ext uri="{FF2B5EF4-FFF2-40B4-BE49-F238E27FC236}">
                <a16:creationId xmlns:a16="http://schemas.microsoft.com/office/drawing/2014/main" id="{00F78F8F-F97E-D011-11A9-C3FCF1D12E7A}"/>
              </a:ext>
            </a:extLst>
          </p:cNvPr>
          <p:cNvSpPr txBox="1"/>
          <p:nvPr/>
        </p:nvSpPr>
        <p:spPr>
          <a:xfrm>
            <a:off x="1174114" y="946834"/>
            <a:ext cx="729190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2007 Storm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0" name="Slide Number Placeholder 12">
            <a:extLst>
              <a:ext uri="{FF2B5EF4-FFF2-40B4-BE49-F238E27FC236}">
                <a16:creationId xmlns:a16="http://schemas.microsoft.com/office/drawing/2014/main" id="{ADA2CED7-95E3-920C-2AFE-696CCF0A5E5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</a:t>
            </a:fld>
            <a:r>
              <a:rPr lang="en-US" spc="-5" dirty="0"/>
              <a:t> of 24</a:t>
            </a:r>
          </a:p>
        </p:txBody>
      </p:sp>
    </p:spTree>
    <p:extLst>
      <p:ext uri="{BB962C8B-B14F-4D97-AF65-F5344CB8AC3E}">
        <p14:creationId xmlns:p14="http://schemas.microsoft.com/office/powerpoint/2010/main" val="1751066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20</a:t>
            </a:fld>
            <a:r>
              <a:rPr lang="en-US" spc="-5" dirty="0"/>
              <a:t> of 24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8153400" cy="477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100" b="1" dirty="0">
                <a:solidFill>
                  <a:srgbClr val="0070C0"/>
                </a:solidFill>
                <a:latin typeface="Arial Narrow"/>
                <a:cs typeface="Arial Narrow"/>
              </a:rPr>
              <a:t>Proposed </a:t>
            </a:r>
            <a:r>
              <a:rPr lang="en-US" sz="3100" b="1" u="sng" dirty="0">
                <a:solidFill>
                  <a:srgbClr val="0070C0"/>
                </a:solidFill>
                <a:latin typeface="Arial Narrow"/>
                <a:cs typeface="Arial Narrow"/>
              </a:rPr>
              <a:t>Flow-Through</a:t>
            </a:r>
            <a:r>
              <a:rPr lang="en-US" sz="3100" b="1" dirty="0">
                <a:solidFill>
                  <a:srgbClr val="0070C0"/>
                </a:solidFill>
                <a:latin typeface="Arial Narrow"/>
                <a:cs typeface="Arial Narrow"/>
              </a:rPr>
              <a:t> Dam for Flood Control (#3)</a:t>
            </a:r>
          </a:p>
        </p:txBody>
      </p:sp>
      <p:pic>
        <p:nvPicPr>
          <p:cNvPr id="2" name="Online Media 1" title="A Flow-Through Dam for Flood Control on the Chehalis River – 08.30.2024">
            <a:hlinkClick r:id="" action="ppaction://media"/>
            <a:extLst>
              <a:ext uri="{FF2B5EF4-FFF2-40B4-BE49-F238E27FC236}">
                <a16:creationId xmlns:a16="http://schemas.microsoft.com/office/drawing/2014/main" id="{E2E32A7C-D4E7-1102-27C1-20523CB354A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0390" y="1905000"/>
            <a:ext cx="7158610" cy="40441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B8D3F5-F29A-F175-5B53-2C01B8BF2F1F}"/>
              </a:ext>
            </a:extLst>
          </p:cNvPr>
          <p:cNvSpPr txBox="1"/>
          <p:nvPr/>
        </p:nvSpPr>
        <p:spPr>
          <a:xfrm>
            <a:off x="7362507" y="1701800"/>
            <a:ext cx="1724025" cy="42473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1. Move through unobstructed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Water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Fish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Sediment</a:t>
            </a:r>
          </a:p>
          <a:p>
            <a:endParaRPr lang="en-US" dirty="0"/>
          </a:p>
          <a:p>
            <a:r>
              <a:rPr lang="en-US" dirty="0"/>
              <a:t>2. Delivers top-to-bottom benefit, Pe Ell to Cosmopolis.</a:t>
            </a:r>
          </a:p>
          <a:p>
            <a:endParaRPr lang="en-US" dirty="0"/>
          </a:p>
          <a:p>
            <a:r>
              <a:rPr lang="en-US" dirty="0"/>
              <a:t>3. See recent presentation </a:t>
            </a:r>
            <a:r>
              <a:rPr lang="en-US" dirty="0">
                <a:hlinkClick r:id="rId6"/>
              </a:rPr>
              <a:t>here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95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43000" y="648676"/>
            <a:ext cx="458406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Chehalis Basin Strategy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Slide Number Placeholder 12">
            <a:extLst>
              <a:ext uri="{FF2B5EF4-FFF2-40B4-BE49-F238E27FC236}">
                <a16:creationId xmlns:a16="http://schemas.microsoft.com/office/drawing/2014/main" id="{04318785-7D2E-DB2B-53DE-256493044D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21</a:t>
            </a:fld>
            <a:r>
              <a:rPr lang="en-US" spc="-5" dirty="0"/>
              <a:t> of 24</a:t>
            </a: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7B01F2A2-E1E1-A3B2-2647-2DEB209EE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1649" y="2314729"/>
            <a:ext cx="2389626" cy="700216"/>
          </a:xfrm>
          <a:prstGeom prst="rect">
            <a:avLst/>
          </a:prstGeom>
        </p:spPr>
      </p:pic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FFA7F1B6-01A3-C316-4ED1-AD87EEA9B3F8}"/>
              </a:ext>
            </a:extLst>
          </p:cNvPr>
          <p:cNvGraphicFramePr>
            <a:graphicFrameLocks noGrp="1"/>
          </p:cNvGraphicFramePr>
          <p:nvPr/>
        </p:nvGraphicFramePr>
        <p:xfrm>
          <a:off x="177653" y="3042103"/>
          <a:ext cx="2386226" cy="685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3113">
                  <a:extLst>
                    <a:ext uri="{9D8B030D-6E8A-4147-A177-3AD203B41FA5}">
                      <a16:colId xmlns:a16="http://schemas.microsoft.com/office/drawing/2014/main" val="120013491"/>
                    </a:ext>
                  </a:extLst>
                </a:gridCol>
                <a:gridCol w="1193113">
                  <a:extLst>
                    <a:ext uri="{9D8B030D-6E8A-4147-A177-3AD203B41FA5}">
                      <a16:colId xmlns:a16="http://schemas.microsoft.com/office/drawing/2014/main" val="1877554553"/>
                    </a:ext>
                  </a:extLst>
                </a:gridCol>
              </a:tblGrid>
              <a:tr h="37111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Office of Chehalis Basin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Chehalis Basin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933649"/>
                  </a:ext>
                </a:extLst>
              </a:tr>
              <a:tr h="22532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hlinkClick r:id="rId6"/>
                        </a:rPr>
                        <a:t>https://chehalisbasinstrategy.com/</a:t>
                      </a:r>
                      <a:endParaRPr lang="en-US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818266"/>
                  </a:ext>
                </a:extLst>
              </a:tr>
            </a:tbl>
          </a:graphicData>
        </a:graphic>
      </p:graphicFrame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854C4795-FC14-51D6-EBCE-52991E055855}"/>
              </a:ext>
            </a:extLst>
          </p:cNvPr>
          <p:cNvSpPr txBox="1">
            <a:spLocks/>
          </p:cNvSpPr>
          <p:nvPr/>
        </p:nvSpPr>
        <p:spPr>
          <a:xfrm>
            <a:off x="2907409" y="2875002"/>
            <a:ext cx="4114799" cy="1315745"/>
          </a:xfrm>
          <a:prstGeom prst="rect">
            <a:avLst/>
          </a:prstGeom>
        </p:spPr>
        <p:txBody>
          <a:bodyPr wrap="square" lIns="0" tIns="0" rIns="0" bIns="0" numCol="1" spcCol="457200">
            <a:spAutoFit/>
          </a:bodyPr>
          <a:lstStyle>
            <a:lvl1pPr marL="0">
              <a:defRPr sz="1800" b="1" i="0">
                <a:solidFill>
                  <a:srgbClr val="30303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sz="1950" kern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Chehalis Basin Board</a:t>
            </a:r>
          </a:p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sz="1950" b="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 leaders, Chehalis and Quinault tribal representatives, local and state government liaisons </a:t>
            </a:r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49A1F1C4-406E-307B-CCE6-EBF159DC16C6}"/>
              </a:ext>
            </a:extLst>
          </p:cNvPr>
          <p:cNvSpPr txBox="1">
            <a:spLocks/>
          </p:cNvSpPr>
          <p:nvPr/>
        </p:nvSpPr>
        <p:spPr>
          <a:xfrm>
            <a:off x="552451" y="4901513"/>
            <a:ext cx="3486149" cy="1257300"/>
          </a:xfrm>
          <a:prstGeom prst="rect">
            <a:avLst/>
          </a:prstGeom>
        </p:spPr>
        <p:txBody>
          <a:bodyPr vert="horz" lIns="0" tIns="34290" rIns="0" bIns="34290" numCol="1" spcCol="45720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6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100000"/>
              <a:buFont typeface="Myriad Pro" pitchFamily="34" charset="0"/>
              <a:buChar char="–"/>
              <a:defRPr sz="22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Myriad Pro" pitchFamily="34" charset="0"/>
              <a:buChar char="›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50" b="1" dirty="0">
                <a:solidFill>
                  <a:schemeClr val="accent1"/>
                </a:solidFill>
              </a:rPr>
              <a:t>Office of Chehalis Basin</a:t>
            </a:r>
          </a:p>
          <a:p>
            <a:pPr marL="0" indent="0" algn="ctr">
              <a:buNone/>
            </a:pPr>
            <a:r>
              <a:rPr lang="en-US" sz="1950" dirty="0"/>
              <a:t>Small team within the WA Department of Ecology</a:t>
            </a:r>
          </a:p>
        </p:txBody>
      </p:sp>
      <p:sp>
        <p:nvSpPr>
          <p:cNvPr id="44" name="Text Placeholder 1">
            <a:extLst>
              <a:ext uri="{FF2B5EF4-FFF2-40B4-BE49-F238E27FC236}">
                <a16:creationId xmlns:a16="http://schemas.microsoft.com/office/drawing/2014/main" id="{48417CF2-12EF-1FD2-6078-F10AD84FECE4}"/>
              </a:ext>
            </a:extLst>
          </p:cNvPr>
          <p:cNvSpPr txBox="1">
            <a:spLocks/>
          </p:cNvSpPr>
          <p:nvPr/>
        </p:nvSpPr>
        <p:spPr>
          <a:xfrm>
            <a:off x="5390907" y="4901513"/>
            <a:ext cx="3486149" cy="1257300"/>
          </a:xfrm>
          <a:prstGeom prst="rect">
            <a:avLst/>
          </a:prstGeom>
        </p:spPr>
        <p:txBody>
          <a:bodyPr vert="horz" lIns="0" tIns="34290" rIns="0" bIns="34290" numCol="1" spcCol="45720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6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100000"/>
              <a:buFont typeface="Myriad Pro" pitchFamily="34" charset="0"/>
              <a:buChar char="–"/>
              <a:defRPr sz="22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Myriad Pro" pitchFamily="34" charset="0"/>
              <a:buChar char="›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50" b="1" dirty="0">
                <a:solidFill>
                  <a:schemeClr val="accent1"/>
                </a:solidFill>
              </a:rPr>
              <a:t>“Network of Partners”</a:t>
            </a:r>
          </a:p>
          <a:p>
            <a:pPr marL="0" indent="0" algn="ctr">
              <a:buNone/>
            </a:pPr>
            <a:r>
              <a:rPr lang="en-US" sz="1950" dirty="0"/>
              <a:t>Organizations and local entities who turn ideas into shovel-ready reality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6E310AE-94CB-F959-F4FF-21AF2D8B8269}"/>
              </a:ext>
            </a:extLst>
          </p:cNvPr>
          <p:cNvCxnSpPr/>
          <p:nvPr/>
        </p:nvCxnSpPr>
        <p:spPr>
          <a:xfrm flipV="1">
            <a:off x="2009775" y="4124738"/>
            <a:ext cx="571500" cy="62865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5C24129-D971-6F89-EB3C-E257745A3B46}"/>
              </a:ext>
            </a:extLst>
          </p:cNvPr>
          <p:cNvCxnSpPr>
            <a:cxnSpLocks/>
          </p:cNvCxnSpPr>
          <p:nvPr/>
        </p:nvCxnSpPr>
        <p:spPr>
          <a:xfrm>
            <a:off x="4267200" y="5276850"/>
            <a:ext cx="926209" cy="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43E8075-93AE-4227-EE2D-53F3FF9C4BC9}"/>
              </a:ext>
            </a:extLst>
          </p:cNvPr>
          <p:cNvCxnSpPr>
            <a:cxnSpLocks/>
          </p:cNvCxnSpPr>
          <p:nvPr/>
        </p:nvCxnSpPr>
        <p:spPr>
          <a:xfrm flipH="1" flipV="1">
            <a:off x="7315438" y="4134395"/>
            <a:ext cx="621930" cy="57150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bject 24">
            <a:extLst>
              <a:ext uri="{FF2B5EF4-FFF2-40B4-BE49-F238E27FC236}">
                <a16:creationId xmlns:a16="http://schemas.microsoft.com/office/drawing/2014/main" id="{D0618836-C969-9068-F9FA-D803F7B9C68B}"/>
              </a:ext>
            </a:extLst>
          </p:cNvPr>
          <p:cNvSpPr/>
          <p:nvPr/>
        </p:nvSpPr>
        <p:spPr>
          <a:xfrm>
            <a:off x="7543801" y="1752600"/>
            <a:ext cx="1408550" cy="11224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0C079D-C59D-F108-F4DF-A60A79C86A02}"/>
              </a:ext>
            </a:extLst>
          </p:cNvPr>
          <p:cNvSpPr txBox="1"/>
          <p:nvPr/>
        </p:nvSpPr>
        <p:spPr>
          <a:xfrm>
            <a:off x="6191412" y="1885743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appoints 3 member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ED6F6F6-EC33-B485-F8CE-440A1549D97E}"/>
              </a:ext>
            </a:extLst>
          </p:cNvPr>
          <p:cNvCxnSpPr>
            <a:cxnSpLocks/>
          </p:cNvCxnSpPr>
          <p:nvPr/>
        </p:nvCxnSpPr>
        <p:spPr>
          <a:xfrm flipH="1">
            <a:off x="6525695" y="2318737"/>
            <a:ext cx="964860" cy="556265"/>
          </a:xfrm>
          <a:prstGeom prst="straightConnector1">
            <a:avLst/>
          </a:prstGeom>
          <a:ln w="762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E96E904-9A4E-BE1D-19FA-225A897ADAA8}"/>
              </a:ext>
            </a:extLst>
          </p:cNvPr>
          <p:cNvSpPr txBox="1"/>
          <p:nvPr/>
        </p:nvSpPr>
        <p:spPr>
          <a:xfrm>
            <a:off x="5029201" y="76200"/>
            <a:ext cx="4038599" cy="14003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2700" marR="0" lvl="0" algn="ctr" defTabSz="914400" eaLnBrk="1" fontAlgn="auto" latinLnBrk="0" hangingPunct="1">
              <a:lnSpc>
                <a:spcPct val="110000"/>
              </a:lnSpc>
              <a:buClr>
                <a:srgbClr val="CC0000"/>
              </a:buClr>
              <a:buSzPct val="83333"/>
              <a:tabLst>
                <a:tab pos="355600" algn="l"/>
              </a:tabLst>
              <a:defRPr/>
            </a:pPr>
            <a:r>
              <a:rPr kumimoji="0" lang="en-US" sz="1300" b="1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State Law</a:t>
            </a:r>
          </a:p>
          <a:p>
            <a:pPr marL="12700" marR="0" lvl="0" defTabSz="914400" eaLnBrk="1" fontAlgn="auto" latinLnBrk="0" hangingPunct="1">
              <a:lnSpc>
                <a:spcPct val="110000"/>
              </a:lnSpc>
              <a:buClr>
                <a:srgbClr val="CC0000"/>
              </a:buClr>
              <a:buSzPct val="83333"/>
              <a:tabLst>
                <a:tab pos="355600" algn="l"/>
              </a:tabLst>
              <a:defRPr/>
            </a:pPr>
            <a:r>
              <a:rPr kumimoji="0" lang="en-US" sz="1300" b="1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“The primary purpose of the office is to </a:t>
            </a:r>
            <a:r>
              <a:rPr kumimoji="0" lang="en-US" sz="1300" i="0" u="sng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aggressively pursue</a:t>
            </a:r>
            <a:r>
              <a:rPr kumimoji="0" lang="en-US" sz="130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implementation of an </a:t>
            </a:r>
            <a:r>
              <a:rPr kumimoji="0" lang="en-US" sz="1300" b="0" i="0" u="sng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integrated strategy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administer funding for </a:t>
            </a:r>
            <a:r>
              <a:rPr kumimoji="0" lang="en-US" sz="1300" i="0" u="sng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long-term flood damage reduction</a:t>
            </a:r>
            <a:r>
              <a:rPr kumimoji="0" lang="en-US" sz="130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kumimoji="0" lang="en-US" sz="1300" i="0" u="sng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aquatic species restoration</a:t>
            </a:r>
            <a:r>
              <a:rPr kumimoji="0" lang="en-US" sz="130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 the Chehalis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river basin.” (</a:t>
            </a:r>
            <a:r>
              <a:rPr kumimoji="0" lang="en-US" sz="1300" b="0" i="1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RCW 43.21A.730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167476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4620" y="5715000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174114" y="870429"/>
            <a:ext cx="74364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Chehalis Basin Strategy (Network of Partners)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9125" y="2948939"/>
            <a:ext cx="1385392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4283456" y="6294120"/>
            <a:ext cx="1671318" cy="228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219325" y="2873447"/>
            <a:ext cx="1285875" cy="5486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413425" y="3698711"/>
            <a:ext cx="897667" cy="9143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847305" y="3627120"/>
            <a:ext cx="929039" cy="914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730574" y="3668779"/>
            <a:ext cx="2061400" cy="4571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846456" y="1905000"/>
            <a:ext cx="930717" cy="9143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981200" y="1682432"/>
            <a:ext cx="1142999" cy="10058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637022" y="4671060"/>
            <a:ext cx="1349587" cy="9143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2230733" y="4889741"/>
            <a:ext cx="1263048" cy="54863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5943600" y="5867400"/>
            <a:ext cx="3045345" cy="4571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2199324" y="5698925"/>
            <a:ext cx="658415" cy="9143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3429000" y="1676400"/>
            <a:ext cx="1188231" cy="8229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5297085" y="5397175"/>
            <a:ext cx="2031248" cy="45719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6254762" y="3124201"/>
            <a:ext cx="1678779" cy="45719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5920581" y="4154833"/>
            <a:ext cx="1042872" cy="65286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6172200" y="1828800"/>
            <a:ext cx="921952" cy="91439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7569974" y="1767841"/>
            <a:ext cx="946629" cy="128015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3966564" y="2743201"/>
            <a:ext cx="1977034" cy="150876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4343400" y="5029200"/>
            <a:ext cx="865088" cy="95271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793008"/>
            <a:ext cx="806502" cy="8229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618" y="5581782"/>
            <a:ext cx="993915" cy="914400"/>
          </a:xfrm>
          <a:prstGeom prst="rect">
            <a:avLst/>
          </a:prstGeom>
        </p:spPr>
      </p:pic>
      <p:sp>
        <p:nvSpPr>
          <p:cNvPr id="33" name="object 2"/>
          <p:cNvSpPr/>
          <p:nvPr/>
        </p:nvSpPr>
        <p:spPr>
          <a:xfrm>
            <a:off x="879470" y="5695816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40" y="5562598"/>
            <a:ext cx="993915" cy="914400"/>
          </a:xfrm>
          <a:prstGeom prst="rect">
            <a:avLst/>
          </a:prstGeom>
        </p:spPr>
      </p:pic>
      <p:sp>
        <p:nvSpPr>
          <p:cNvPr id="36" name="Slide Number Placeholder 12">
            <a:extLst>
              <a:ext uri="{FF2B5EF4-FFF2-40B4-BE49-F238E27FC236}">
                <a16:creationId xmlns:a16="http://schemas.microsoft.com/office/drawing/2014/main" id="{04318785-7D2E-DB2B-53DE-256493044D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22</a:t>
            </a:fld>
            <a:r>
              <a:rPr lang="en-US" spc="-5" dirty="0"/>
              <a:t> of 24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9870EDDE-F671-6D4B-AA4F-7E1AAD77902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168955" y="5130965"/>
            <a:ext cx="819990" cy="626596"/>
          </a:xfrm>
          <a:prstGeom prst="rect">
            <a:avLst/>
          </a:prstGeom>
        </p:spPr>
      </p:pic>
      <p:pic>
        <p:nvPicPr>
          <p:cNvPr id="41" name="Picture 40" descr="A picture containing text, orange, tableware, dishware&#10;&#10;Description automatically generated">
            <a:extLst>
              <a:ext uri="{FF2B5EF4-FFF2-40B4-BE49-F238E27FC236}">
                <a16:creationId xmlns:a16="http://schemas.microsoft.com/office/drawing/2014/main" id="{78B7E9E9-69FD-1323-6B82-C8D36D5F5A0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958" y="4342048"/>
            <a:ext cx="1735124" cy="32815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6579E43-B0AD-B86D-AF2B-2DA2E8D1072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11668"/>
            <a:ext cx="2255652" cy="349262"/>
          </a:xfrm>
          <a:prstGeom prst="rect">
            <a:avLst/>
          </a:prstGeom>
        </p:spPr>
      </p:pic>
      <p:pic>
        <p:nvPicPr>
          <p:cNvPr id="29" name="Picture 28" descr="Text&#10;&#10;Description automatically generated">
            <a:extLst>
              <a:ext uri="{FF2B5EF4-FFF2-40B4-BE49-F238E27FC236}">
                <a16:creationId xmlns:a16="http://schemas.microsoft.com/office/drawing/2014/main" id="{D5E3C5C5-60FB-709C-8FB2-628AF101CDA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904805"/>
            <a:ext cx="2179988" cy="50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05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Today vs 2007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A5433F14-15C5-9FFD-3356-E33DBFE03FCB}"/>
              </a:ext>
            </a:extLst>
          </p:cNvPr>
          <p:cNvSpPr txBox="1"/>
          <p:nvPr/>
        </p:nvSpPr>
        <p:spPr>
          <a:xfrm>
            <a:off x="231140" y="1863566"/>
            <a:ext cx="8684260" cy="2954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Today, we are substantially more aware, better prepared for catastrophic flooding than ever before.</a:t>
            </a:r>
          </a:p>
          <a:p>
            <a:pPr marL="12700">
              <a:lnSpc>
                <a:spcPct val="10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 have a state-of-the art flood warning system.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We’ve completed many cost-efficient local projects and habitat projects.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We’re serving people, local governments, emergency responders, agriculture, fish, and habitat alike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 have a governance, administrative, and funding structure that’s delivering results, and is committed to a </a:t>
            </a:r>
            <a:r>
              <a:rPr lang="en-US" sz="1600">
                <a:solidFill>
                  <a:srgbClr val="303030"/>
                </a:solidFill>
                <a:latin typeface="Arial"/>
                <a:cs typeface="Arial"/>
              </a:rPr>
              <a:t>balanced basin-wide </a:t>
            </a: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flood and fish solution (see Local Resolution Library).</a:t>
            </a: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982C279-D980-DE3C-A862-6AE04A2A001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23</a:t>
            </a:fld>
            <a:r>
              <a:rPr lang="en-US" spc="-5" dirty="0"/>
              <a:t> of 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7BD946-F574-24FF-0BA8-8EC5E8F2C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249" y="4842162"/>
            <a:ext cx="4995802" cy="18616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449FEF-8FF6-2F97-EB01-964282DBE6DA}"/>
              </a:ext>
            </a:extLst>
          </p:cNvPr>
          <p:cNvSpPr txBox="1"/>
          <p:nvPr/>
        </p:nvSpPr>
        <p:spPr>
          <a:xfrm>
            <a:off x="5791200" y="5410200"/>
            <a:ext cx="26795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5"/>
              </a:rPr>
              <a:t>https://chehalisbasinstrategy.com/office-of-chehalis-basin/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B665FE-F786-4CF8-1C37-AF6CF8EADE92}"/>
              </a:ext>
            </a:extLst>
          </p:cNvPr>
          <p:cNvSpPr txBox="1"/>
          <p:nvPr/>
        </p:nvSpPr>
        <p:spPr>
          <a:xfrm>
            <a:off x="4736983" y="375823"/>
            <a:ext cx="3733800" cy="92333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Local Resolutions Library</a:t>
            </a:r>
          </a:p>
          <a:p>
            <a:pPr algn="ctr"/>
            <a:r>
              <a:rPr lang="en-US" dirty="0">
                <a:hlinkClick r:id="rId6"/>
              </a:rPr>
              <a:t>https://www.ezview.wa.gov/site/alias__1492/37643/local_resolutions.aspx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26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429958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Key Contacts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05000" y="1828800"/>
            <a:ext cx="5105400" cy="1137299"/>
          </a:xfrm>
          <a:prstGeom prst="rect">
            <a:avLst/>
          </a:prstGeom>
          <a:ln w="12699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latin typeface="Arial"/>
                <a:cs typeface="Arial"/>
              </a:rPr>
              <a:t>V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spc="-5" dirty="0">
                <a:latin typeface="Arial"/>
                <a:cs typeface="Arial"/>
              </a:rPr>
              <a:t>ck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R</a:t>
            </a:r>
            <a:r>
              <a:rPr sz="1400" b="1" spc="-5" dirty="0">
                <a:latin typeface="Arial"/>
                <a:cs typeface="Arial"/>
              </a:rPr>
              <a:t>a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spc="-5" dirty="0">
                <a:latin typeface="Arial"/>
                <a:cs typeface="Arial"/>
              </a:rPr>
              <a:t>es</a:t>
            </a:r>
            <a:r>
              <a:rPr sz="1400" b="1" dirty="0">
                <a:latin typeface="Arial"/>
                <a:cs typeface="Arial"/>
              </a:rPr>
              <a:t>,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lang="en-US" sz="1400" b="1" i="1" spc="-25" dirty="0">
                <a:latin typeface="Arial"/>
                <a:cs typeface="Arial"/>
              </a:rPr>
              <a:t>Grays Harbor County Representative</a:t>
            </a:r>
            <a:endParaRPr sz="1400" i="1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Chair,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</a:p>
          <a:p>
            <a:pPr marL="85090">
              <a:lnSpc>
                <a:spcPts val="1800"/>
              </a:lnSpc>
            </a:pPr>
            <a:r>
              <a:rPr lang="en-US" sz="1400" i="1" spc="-20" dirty="0">
                <a:latin typeface="Arial"/>
                <a:cs typeface="Arial"/>
              </a:rPr>
              <a:t>Chair</a:t>
            </a:r>
            <a:r>
              <a:rPr sz="1400" dirty="0">
                <a:latin typeface="Arial"/>
                <a:cs typeface="Arial"/>
              </a:rPr>
              <a:t>,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lang="en-US" sz="1400" spc="-5" dirty="0">
                <a:latin typeface="Arial"/>
                <a:cs typeface="Arial"/>
              </a:rPr>
              <a:t>Chehalis Basin Board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360/590-4100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3"/>
              </a:rPr>
              <a:t>vraines@graysharbor.us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05000" y="5629870"/>
            <a:ext cx="5105400" cy="923330"/>
          </a:xfrm>
          <a:prstGeom prst="rect">
            <a:avLst/>
          </a:prstGeom>
          <a:ln w="12700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latin typeface="Arial"/>
                <a:cs typeface="Arial"/>
              </a:rPr>
              <a:t>Sc</a:t>
            </a:r>
            <a:r>
              <a:rPr sz="1400" b="1" spc="-10" dirty="0">
                <a:latin typeface="Arial"/>
                <a:cs typeface="Arial"/>
              </a:rPr>
              <a:t>o</a:t>
            </a:r>
            <a:r>
              <a:rPr sz="1400" b="1" dirty="0">
                <a:latin typeface="Arial"/>
                <a:cs typeface="Arial"/>
              </a:rPr>
              <a:t>tt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Bo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dirty="0">
                <a:latin typeface="Arial"/>
                <a:cs typeface="Arial"/>
              </a:rPr>
              <a:t>tt</a:t>
            </a:r>
            <a:r>
              <a:rPr sz="1400" b="1" spc="-5" dirty="0">
                <a:latin typeface="Arial"/>
                <a:cs typeface="Arial"/>
              </a:rPr>
              <a:t>c</a:t>
            </a:r>
            <a:r>
              <a:rPr sz="1400" b="1" spc="-10" dirty="0">
                <a:latin typeface="Arial"/>
                <a:cs typeface="Arial"/>
              </a:rPr>
              <a:t>h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spc="-70" dirty="0">
                <a:latin typeface="Arial"/>
                <a:cs typeface="Arial"/>
              </a:rPr>
              <a:t>r</a:t>
            </a:r>
            <a:endParaRPr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Staff</a:t>
            </a:r>
            <a:r>
              <a:rPr lang="en-US" sz="1400" spc="-10" dirty="0">
                <a:latin typeface="Arial"/>
                <a:cs typeface="Arial"/>
              </a:rPr>
              <a:t>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10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  <a:endParaRPr lang="en-US"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sz="1400" spc="-5" dirty="0">
                <a:latin typeface="Arial"/>
                <a:cs typeface="Arial"/>
              </a:rPr>
              <a:t>360</a:t>
            </a:r>
            <a:r>
              <a:rPr sz="1400" spc="5" dirty="0">
                <a:latin typeface="Arial"/>
                <a:cs typeface="Arial"/>
              </a:rPr>
              <a:t>/</a:t>
            </a:r>
            <a:r>
              <a:rPr sz="1400" spc="-5" dirty="0">
                <a:latin typeface="Arial"/>
                <a:cs typeface="Arial"/>
              </a:rPr>
              <a:t>480</a:t>
            </a:r>
            <a:r>
              <a:rPr sz="1400" spc="-15" dirty="0">
                <a:latin typeface="Arial"/>
                <a:cs typeface="Arial"/>
              </a:rPr>
              <a:t>-</a:t>
            </a:r>
            <a:r>
              <a:rPr sz="1400" spc="-5" dirty="0">
                <a:latin typeface="Arial"/>
                <a:cs typeface="Arial"/>
              </a:rPr>
              <a:t>6</a:t>
            </a:r>
            <a:r>
              <a:rPr sz="1400" spc="-15" dirty="0">
                <a:latin typeface="Arial"/>
                <a:cs typeface="Arial"/>
              </a:rPr>
              <a:t>6</a:t>
            </a:r>
            <a:r>
              <a:rPr sz="1400" spc="-5" dirty="0">
                <a:latin typeface="Arial"/>
                <a:cs typeface="Arial"/>
              </a:rPr>
              <a:t>00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sc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o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tt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b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@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s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bg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h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-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p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a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r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n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e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r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s.c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o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7BC2FC5D-F569-B3AB-4952-31D31D2C79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24</a:t>
            </a:fld>
            <a:r>
              <a:rPr lang="en-US" spc="-5" dirty="0"/>
              <a:t> of 24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712755F7-F741-C073-961F-E1E09C69FF27}"/>
              </a:ext>
            </a:extLst>
          </p:cNvPr>
          <p:cNvSpPr txBox="1"/>
          <p:nvPr/>
        </p:nvSpPr>
        <p:spPr>
          <a:xfrm>
            <a:off x="1905000" y="3095823"/>
            <a:ext cx="5105400" cy="1137299"/>
          </a:xfrm>
          <a:prstGeom prst="rect">
            <a:avLst/>
          </a:prstGeom>
          <a:ln w="12699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lang="en-US" sz="1400" b="1" spc="-5" dirty="0">
                <a:latin typeface="Arial"/>
                <a:cs typeface="Arial"/>
              </a:rPr>
              <a:t>Edna Fund</a:t>
            </a:r>
            <a:r>
              <a:rPr sz="1400" b="1" dirty="0">
                <a:latin typeface="Arial"/>
                <a:cs typeface="Arial"/>
              </a:rPr>
              <a:t>,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lang="en-US" sz="1400" b="1" i="1" spc="-25" dirty="0">
                <a:latin typeface="Arial"/>
                <a:cs typeface="Arial"/>
              </a:rPr>
              <a:t>Lewis County Representative</a:t>
            </a:r>
            <a:endParaRPr sz="1400" i="1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Vice-Chair,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  <a:endParaRPr lang="en-US"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>
                <a:latin typeface="Arial"/>
                <a:cs typeface="Arial"/>
              </a:rPr>
              <a:t>Chair,</a:t>
            </a:r>
            <a:r>
              <a:rPr lang="en-US" sz="1400" i="1" dirty="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Chehalis </a:t>
            </a:r>
            <a:r>
              <a:rPr lang="en-US" sz="1400" dirty="0">
                <a:latin typeface="Arial"/>
                <a:cs typeface="Arial"/>
              </a:rPr>
              <a:t>River Basin Flood Control Zone Advisory Board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360/269-7515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6"/>
              </a:rPr>
              <a:t>dutch@localaccess.com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9D782C99-45A4-0111-0B77-D35B979BA2A7}"/>
              </a:ext>
            </a:extLst>
          </p:cNvPr>
          <p:cNvSpPr txBox="1"/>
          <p:nvPr/>
        </p:nvSpPr>
        <p:spPr>
          <a:xfrm>
            <a:off x="152400" y="4362846"/>
            <a:ext cx="3962399" cy="1137299"/>
          </a:xfrm>
          <a:prstGeom prst="rect">
            <a:avLst/>
          </a:prstGeom>
          <a:ln w="12700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5090">
              <a:lnSpc>
                <a:spcPts val="1800"/>
              </a:lnSpc>
            </a:pPr>
            <a:r>
              <a:rPr lang="en-US" sz="1400" b="1" spc="-5" dirty="0">
                <a:latin typeface="Arial"/>
                <a:cs typeface="Arial"/>
              </a:rPr>
              <a:t>Lonnie Willey</a:t>
            </a:r>
            <a:r>
              <a:rPr lang="en-US" sz="1400" b="1" dirty="0">
                <a:latin typeface="Arial"/>
                <a:cs typeface="Arial"/>
              </a:rPr>
              <a:t>, </a:t>
            </a:r>
            <a:r>
              <a:rPr lang="en-US" sz="1400" b="1" i="1" dirty="0">
                <a:latin typeface="Arial"/>
                <a:cs typeface="Arial"/>
              </a:rPr>
              <a:t>Pe Ell Representative</a:t>
            </a:r>
            <a:endParaRPr sz="1400" i="1" dirty="0">
              <a:latin typeface="Arial"/>
              <a:cs typeface="Arial"/>
            </a:endParaRPr>
          </a:p>
          <a:p>
            <a:pPr marL="85090" marR="241935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Member</a:t>
            </a:r>
            <a:r>
              <a:rPr lang="en-US" sz="1400" spc="-10" dirty="0">
                <a:latin typeface="Arial"/>
                <a:cs typeface="Arial"/>
              </a:rPr>
              <a:t>, Chehalis River Basin Flood Authority</a:t>
            </a:r>
          </a:p>
          <a:p>
            <a:pPr marL="85090" marR="241935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</a:t>
            </a:r>
            <a:r>
              <a:rPr sz="1400" spc="-5" dirty="0">
                <a:latin typeface="Arial"/>
                <a:cs typeface="Arial"/>
              </a:rPr>
              <a:t>60</a:t>
            </a:r>
            <a:r>
              <a:rPr sz="1400" spc="5" dirty="0">
                <a:latin typeface="Arial"/>
                <a:cs typeface="Arial"/>
              </a:rPr>
              <a:t>/</a:t>
            </a:r>
            <a:r>
              <a:rPr lang="en-US" sz="1400" spc="-5" dirty="0">
                <a:latin typeface="Arial"/>
                <a:cs typeface="Arial"/>
              </a:rPr>
              <a:t>324-2132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7"/>
              </a:rPr>
              <a:t>p-lmayor@centurytel.net</a:t>
            </a:r>
            <a:endParaRPr lang="en-US"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986B6CF8-6DDD-27E2-6B00-EC8ECB9E27EF}"/>
              </a:ext>
            </a:extLst>
          </p:cNvPr>
          <p:cNvSpPr txBox="1"/>
          <p:nvPr/>
        </p:nvSpPr>
        <p:spPr>
          <a:xfrm>
            <a:off x="4191000" y="4363037"/>
            <a:ext cx="4800600" cy="1137299"/>
          </a:xfrm>
          <a:prstGeom prst="rect">
            <a:avLst/>
          </a:prstGeom>
          <a:ln w="12700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5090">
              <a:lnSpc>
                <a:spcPts val="1800"/>
              </a:lnSpc>
            </a:pPr>
            <a:r>
              <a:rPr lang="en-US" sz="1400" b="1" spc="-5" dirty="0">
                <a:latin typeface="Arial"/>
                <a:cs typeface="Arial"/>
              </a:rPr>
              <a:t>J. Vander Stoep</a:t>
            </a:r>
            <a:r>
              <a:rPr lang="en-US" sz="1400" b="1" dirty="0">
                <a:latin typeface="Arial"/>
                <a:cs typeface="Arial"/>
              </a:rPr>
              <a:t>, </a:t>
            </a:r>
            <a:r>
              <a:rPr lang="en-US" sz="1400" b="1" i="1" dirty="0">
                <a:latin typeface="Arial"/>
                <a:cs typeface="Arial"/>
              </a:rPr>
              <a:t>Pe Ell Representative (Alternate)</a:t>
            </a:r>
            <a:endParaRPr sz="1400" i="1" dirty="0">
              <a:latin typeface="Arial"/>
              <a:cs typeface="Arial"/>
            </a:endParaRPr>
          </a:p>
          <a:p>
            <a:pPr marL="85090" marR="241935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Member (Alternate)</a:t>
            </a:r>
            <a:r>
              <a:rPr lang="en-US" sz="1400" spc="-10" dirty="0">
                <a:latin typeface="Arial"/>
                <a:cs typeface="Arial"/>
              </a:rPr>
              <a:t>, Chehalis River Basin Flood Authority</a:t>
            </a:r>
          </a:p>
          <a:p>
            <a:pPr marL="85090" marR="241935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Member, </a:t>
            </a:r>
            <a:r>
              <a:rPr lang="en-US" sz="1400" spc="-10" dirty="0">
                <a:latin typeface="Arial"/>
                <a:cs typeface="Arial"/>
              </a:rPr>
              <a:t>Chehalis Basin Board</a:t>
            </a:r>
          </a:p>
          <a:p>
            <a:pPr marL="85090" marR="241935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</a:t>
            </a:r>
            <a:r>
              <a:rPr sz="1400" spc="-5" dirty="0">
                <a:latin typeface="Arial"/>
                <a:cs typeface="Arial"/>
              </a:rPr>
              <a:t>60</a:t>
            </a:r>
            <a:r>
              <a:rPr sz="1400" spc="5" dirty="0">
                <a:latin typeface="Arial"/>
                <a:cs typeface="Arial"/>
              </a:rPr>
              <a:t>/</a:t>
            </a:r>
            <a:r>
              <a:rPr lang="en-US" sz="1400" spc="-5" dirty="0">
                <a:latin typeface="Arial"/>
                <a:cs typeface="Arial"/>
              </a:rPr>
              <a:t>269-0200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8"/>
              </a:rPr>
              <a:t>jv@vanderstoep.com</a:t>
            </a:r>
            <a:endParaRPr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4080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395033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Today’s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esentation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76200" y="2133600"/>
            <a:ext cx="6629401" cy="29161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 algn="l"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Describe the “Flood Authority”</a:t>
            </a:r>
          </a:p>
          <a:p>
            <a:pPr marL="469900" lvl="1" algn="l"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spc="-5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#1 -- Local Projects</a:t>
            </a:r>
          </a:p>
          <a:p>
            <a:pPr marL="469900" lvl="1" algn="l"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#2 -- Flood Warning System</a:t>
            </a:r>
          </a:p>
          <a:p>
            <a:pPr marL="469900" lvl="1" algn="l">
              <a:buClr>
                <a:srgbClr val="CC0000"/>
              </a:buClr>
              <a:buSzPct val="83333"/>
              <a:tabLst>
                <a:tab pos="355600" algn="l"/>
              </a:tabLst>
            </a:pPr>
            <a:endParaRPr kumimoji="0" lang="en-US" sz="1600" b="1" i="0" u="none" strike="noStrike" kern="0" cap="none" spc="-5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0" lvl="0" indent="-342900" algn="l" defTabSz="914400" eaLnBrk="1" fontAlgn="auto" latinLnBrk="0" hangingPunct="1"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  <a:defRPr/>
            </a:pP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Touch on the “Chehalis River Basin Flood Control Zone District”</a:t>
            </a:r>
          </a:p>
          <a:p>
            <a:pPr marL="469900" lvl="1" algn="l">
              <a:buClr>
                <a:srgbClr val="CC0000"/>
              </a:buClr>
              <a:buSzPct val="83333"/>
              <a:tabLst>
                <a:tab pos="355600" algn="l"/>
              </a:tabLst>
              <a:defRPr/>
            </a:pPr>
            <a:r>
              <a:rPr lang="en-US"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#3 -- P</a:t>
            </a:r>
            <a:r>
              <a:rPr 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roposed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low-through Dam for Flood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ontrol</a:t>
            </a:r>
          </a:p>
          <a:p>
            <a:pPr marL="355600" marR="0" lvl="0" indent="-342900" algn="l" defTabSz="914400" eaLnBrk="1" fontAlgn="auto" latinLnBrk="0" hangingPunct="1"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  <a:defRPr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0" lvl="0" indent="-342900" algn="l" defTabSz="914400" eaLnBrk="1" fontAlgn="auto" latinLnBrk="0" hangingPunct="1"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Allow time for discussion.</a:t>
            </a:r>
          </a:p>
          <a:p>
            <a:pPr marL="469900" lvl="1" algn="l">
              <a:spcBef>
                <a:spcPts val="300"/>
              </a:spcBef>
              <a:buClr>
                <a:srgbClr val="CC0000"/>
              </a:buClr>
              <a:buSzPct val="83333"/>
              <a:tabLst>
                <a:tab pos="355600" algn="l"/>
              </a:tabLst>
            </a:pPr>
            <a:endParaRPr lang="en-US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lvl="1" algn="l">
              <a:spcBef>
                <a:spcPts val="300"/>
              </a:spcBef>
              <a:buClr>
                <a:srgbClr val="CC0000"/>
              </a:buClr>
              <a:buSzPct val="83333"/>
              <a:tabLst>
                <a:tab pos="355600" algn="l"/>
              </a:tabLst>
            </a:pPr>
            <a:endParaRPr lang="en-US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lvl="1" algn="l">
              <a:spcBef>
                <a:spcPts val="300"/>
              </a:spcBef>
              <a:buClr>
                <a:srgbClr val="CC0000"/>
              </a:buClr>
              <a:buSzPct val="83333"/>
              <a:tabLst>
                <a:tab pos="355600" algn="l"/>
              </a:tabLst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866" y="6248400"/>
            <a:ext cx="691515" cy="548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88265" algn="r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.</a:t>
            </a:r>
          </a:p>
        </p:txBody>
      </p:sp>
      <p:sp>
        <p:nvSpPr>
          <p:cNvPr id="6" name="object 6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E77B599B-27DC-268C-5FDD-BF992254CFD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3</a:t>
            </a:fld>
            <a:r>
              <a:rPr lang="en-US" spc="-5" dirty="0"/>
              <a:t> of 24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FAB72DC5-BFCB-43DA-49B5-9D9581D964C6}"/>
              </a:ext>
            </a:extLst>
          </p:cNvPr>
          <p:cNvSpPr/>
          <p:nvPr/>
        </p:nvSpPr>
        <p:spPr>
          <a:xfrm>
            <a:off x="6772872" y="1676400"/>
            <a:ext cx="2019273" cy="16447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8B7DB3-1824-55D9-8B26-7D874D922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00487" y="5063579"/>
            <a:ext cx="2743200" cy="803821"/>
          </a:xfrm>
          <a:prstGeom prst="rect">
            <a:avLst/>
          </a:prstGeom>
        </p:spPr>
      </p:pic>
      <p:graphicFrame>
        <p:nvGraphicFramePr>
          <p:cNvPr id="11" name="Table 39">
            <a:extLst>
              <a:ext uri="{FF2B5EF4-FFF2-40B4-BE49-F238E27FC236}">
                <a16:creationId xmlns:a16="http://schemas.microsoft.com/office/drawing/2014/main" id="{AB3F4FBA-D922-878C-4557-63786C32E3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440924"/>
              </p:ext>
            </p:extLst>
          </p:nvPr>
        </p:nvGraphicFramePr>
        <p:xfrm>
          <a:off x="3100487" y="5882640"/>
          <a:ext cx="2743200" cy="822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12001349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877554553"/>
                    </a:ext>
                  </a:extLst>
                </a:gridCol>
              </a:tblGrid>
              <a:tr h="38128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Office of Chehalis Basin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Chehalis Basin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2933649"/>
                  </a:ext>
                </a:extLst>
              </a:tr>
              <a:tr h="27288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hlinkClick r:id="rId7"/>
                        </a:rPr>
                        <a:t>https://chehalisbasinstrategy.com/</a:t>
                      </a:r>
                      <a:endParaRPr lang="en-US" sz="140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81826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1C6F34C-3876-85B7-2535-F4BB89BF92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5817" y="3505200"/>
            <a:ext cx="211338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8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624967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hehalis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iver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asin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Flood</a:t>
            </a:r>
            <a:r>
              <a:rPr sz="3200" b="1" spc="-5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utho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ity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8444" y="4343400"/>
            <a:ext cx="3022956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buFont typeface="Wingdings" panose="05000000000000000000" pitchFamily="2" charset="2"/>
              <a:buChar char="Ø"/>
              <a:tabLst>
                <a:tab pos="268605" algn="l"/>
              </a:tabLst>
            </a:pP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5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sz="1600" spc="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-8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deen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mopo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(2011)</a:t>
            </a:r>
            <a:endParaRPr lang="en-US" sz="1600" spc="-5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lang="en-US"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Hoquiam (2017)</a:t>
            </a: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24600" y="4343400"/>
            <a:ext cx="2878542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625475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9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1140" y="1899086"/>
            <a:ext cx="5864860" cy="246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322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6322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</a:t>
            </a:r>
            <a:r>
              <a:rPr lang="en-US"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cused on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1600" spc="-10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endParaRPr lang="en-US" sz="1600" spc="-10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r>
              <a:rPr lang="en-US"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nfo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rmed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s/c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ommun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onmenta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app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 typeface="Wingdings"/>
              <a:buChar char=""/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tions</a:t>
            </a:r>
            <a:r>
              <a:rPr sz="1600" b="1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esented 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(see 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inter-local agreement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13729" y="4343400"/>
            <a:ext cx="2878542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5080" indent="-285750">
              <a:buFont typeface="Wingdings" panose="05000000000000000000" pitchFamily="2" charset="2"/>
              <a:buChar char="Ø"/>
            </a:pP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Lewis County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Cent</a:t>
            </a: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Cheha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Napa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(2011)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3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13714" y="2109771"/>
            <a:ext cx="1990089" cy="1752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68F22463-CC7D-0B34-E212-5E0BA7E83E3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4</a:t>
            </a:fld>
            <a:r>
              <a:rPr lang="en-US" spc="-5" dirty="0"/>
              <a:t> of 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94F61B-53BB-9BAE-D952-A91C08DBC47C}"/>
              </a:ext>
            </a:extLst>
          </p:cNvPr>
          <p:cNvSpPr txBox="1"/>
          <p:nvPr/>
        </p:nvSpPr>
        <p:spPr>
          <a:xfrm>
            <a:off x="990600" y="5978592"/>
            <a:ext cx="5943600" cy="646331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buSzPct val="100000"/>
              <a:tabLst>
                <a:tab pos="355600" algn="l"/>
              </a:tabLst>
            </a:pPr>
            <a:r>
              <a:rPr lang="en-US" sz="1800" b="1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</a:t>
            </a:r>
            <a:r>
              <a:rPr lang="en-US" sz="18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local communities identify, develop, implement </a:t>
            </a:r>
            <a:r>
              <a:rPr lang="en-US" sz="1800" i="1" u="sng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flood hazard reduction solutions</a:t>
            </a:r>
            <a:r>
              <a:rPr lang="en-US" sz="18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Local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(#1)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18" name="Slide Number Placeholder 12">
            <a:extLst>
              <a:ext uri="{FF2B5EF4-FFF2-40B4-BE49-F238E27FC236}">
                <a16:creationId xmlns:a16="http://schemas.microsoft.com/office/drawing/2014/main" id="{3FF8CA54-251F-3E8D-867B-D5B304BBC61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5</a:t>
            </a:fld>
            <a:r>
              <a:rPr lang="en-US" spc="-5" dirty="0"/>
              <a:t> of 24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BA2F1FB-E7BD-68E5-BDB4-0A03DCFE7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853566"/>
            <a:ext cx="6705600" cy="4678204"/>
          </a:xfrm>
        </p:spPr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Reduce flood damage.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Protect people, property, infrastructure.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Improve readiness, response, resiliency.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Drinking Water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(Boistfort, Bucoda).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Wastewater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(Montesano, Pe Ell).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Emergency Response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(Grays Harbor County, Chehalis-Centralia Airport).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Regional Economic Infrastructure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(Montesano, Port of Chehalis, Port of Grays Harbor).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Community Protection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(Aberdeen, Adna, Bucoda, Centralia, Chehalis, Chehalis Tribe, Hoquiam, Oakville).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Flood Warning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(Basin-wide).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C81068-6050-3ABB-86C1-D00E24337F3B}"/>
              </a:ext>
            </a:extLst>
          </p:cNvPr>
          <p:cNvSpPr txBox="1"/>
          <p:nvPr/>
        </p:nvSpPr>
        <p:spPr>
          <a:xfrm>
            <a:off x="6939534" y="2438400"/>
            <a:ext cx="2133600" cy="36933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State Capital Budget:</a:t>
            </a:r>
          </a:p>
          <a:p>
            <a:r>
              <a:rPr lang="en-US" dirty="0"/>
              <a:t>2012-13 -- $  5.0M</a:t>
            </a:r>
          </a:p>
          <a:p>
            <a:r>
              <a:rPr lang="en-US" dirty="0"/>
              <a:t>2013-15 -- $10.7M</a:t>
            </a:r>
          </a:p>
          <a:p>
            <a:r>
              <a:rPr lang="en-US" dirty="0"/>
              <a:t>2015-17 -- $15.7M</a:t>
            </a:r>
          </a:p>
          <a:p>
            <a:r>
              <a:rPr lang="en-US" dirty="0"/>
              <a:t>2017-19 -- $  9.6M</a:t>
            </a:r>
          </a:p>
          <a:p>
            <a:r>
              <a:rPr lang="en-US" dirty="0"/>
              <a:t>2019-21 -- $  6.3M</a:t>
            </a:r>
          </a:p>
          <a:p>
            <a:r>
              <a:rPr lang="en-US" dirty="0"/>
              <a:t>2021-23 -- $  4.1M</a:t>
            </a:r>
          </a:p>
          <a:p>
            <a:r>
              <a:rPr lang="en-US" dirty="0"/>
              <a:t>2023-25 -- </a:t>
            </a:r>
            <a:r>
              <a:rPr lang="en-US" u="dbl" dirty="0"/>
              <a:t>$  3.6M</a:t>
            </a:r>
            <a:endParaRPr lang="en-US" dirty="0"/>
          </a:p>
          <a:p>
            <a:r>
              <a:rPr lang="en-US" dirty="0"/>
              <a:t>                   </a:t>
            </a:r>
            <a:r>
              <a:rPr lang="en-US" b="1" dirty="0">
                <a:highlight>
                  <a:srgbClr val="FFFF00"/>
                </a:highlight>
              </a:rPr>
              <a:t>$55.0M</a:t>
            </a:r>
            <a:endParaRPr lang="en-US" dirty="0"/>
          </a:p>
          <a:p>
            <a:endParaRPr lang="en-US" dirty="0"/>
          </a:p>
          <a:p>
            <a:r>
              <a:rPr lang="en-US" b="1" i="1" dirty="0">
                <a:solidFill>
                  <a:schemeClr val="tx2"/>
                </a:solidFill>
              </a:rPr>
              <a:t>2025-27 -- $  3.0M</a:t>
            </a:r>
          </a:p>
          <a:p>
            <a:r>
              <a:rPr lang="en-US" b="1" i="1" dirty="0">
                <a:solidFill>
                  <a:schemeClr val="tx2"/>
                </a:solidFill>
              </a:rPr>
              <a:t>                         to</a:t>
            </a:r>
          </a:p>
          <a:p>
            <a:r>
              <a:rPr lang="en-US" b="1" i="1" dirty="0">
                <a:solidFill>
                  <a:schemeClr val="tx2"/>
                </a:solidFill>
              </a:rPr>
              <a:t>                    $13.0M</a:t>
            </a:r>
          </a:p>
        </p:txBody>
      </p:sp>
    </p:spTree>
    <p:extLst>
      <p:ext uri="{BB962C8B-B14F-4D97-AF65-F5344CB8AC3E}">
        <p14:creationId xmlns:p14="http://schemas.microsoft.com/office/powerpoint/2010/main" val="3203655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09B035-79CB-95B5-55A3-4CC10EDDC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731" y="1600200"/>
            <a:ext cx="7808869" cy="49903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(100+ Projects Completed 2012-23)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2F3D9AF-7E06-F276-ABD8-A140279F5D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6</a:t>
            </a:fld>
            <a:r>
              <a:rPr lang="en-US" spc="-5" dirty="0"/>
              <a:t> of 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04E05F-A59B-3F3A-B0F4-C2B94562BC74}"/>
              </a:ext>
            </a:extLst>
          </p:cNvPr>
          <p:cNvSpPr txBox="1"/>
          <p:nvPr/>
        </p:nvSpPr>
        <p:spPr>
          <a:xfrm>
            <a:off x="762000" y="4724400"/>
            <a:ext cx="4561115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/>
              <a:t>Cost:</a:t>
            </a:r>
            <a:r>
              <a:rPr lang="en-US" sz="1600" dirty="0"/>
              <a:t>  ~$450,000 (average)</a:t>
            </a:r>
          </a:p>
          <a:p>
            <a:r>
              <a:rPr lang="en-US" sz="1600" dirty="0"/>
              <a:t> </a:t>
            </a:r>
          </a:p>
          <a:p>
            <a:r>
              <a:rPr lang="en-US" sz="1600" b="1" dirty="0"/>
              <a:t>Timeframe:</a:t>
            </a:r>
            <a:r>
              <a:rPr lang="en-US" sz="1600" dirty="0"/>
              <a:t>  ~600 days (average)</a:t>
            </a:r>
          </a:p>
          <a:p>
            <a:r>
              <a:rPr lang="en-US" sz="1600" dirty="0"/>
              <a:t> </a:t>
            </a:r>
          </a:p>
          <a:p>
            <a:r>
              <a:rPr lang="en-US" sz="1600" b="1" dirty="0"/>
              <a:t>Sequence: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</a:t>
            </a:r>
            <a:r>
              <a:rPr lang="en-US" sz="1600" baseline="30000" dirty="0"/>
              <a:t>st</a:t>
            </a:r>
            <a:r>
              <a:rPr lang="en-US" sz="1600" dirty="0"/>
              <a:t> = “Plan/Study/Design” project (~50)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</a:t>
            </a:r>
            <a:r>
              <a:rPr lang="en-US" sz="1600" baseline="30000" dirty="0"/>
              <a:t>nd</a:t>
            </a:r>
            <a:r>
              <a:rPr lang="en-US" sz="1600" dirty="0"/>
              <a:t> = “Construction” project (~53)</a:t>
            </a:r>
          </a:p>
        </p:txBody>
      </p:sp>
    </p:spTree>
    <p:extLst>
      <p:ext uri="{BB962C8B-B14F-4D97-AF65-F5344CB8AC3E}">
        <p14:creationId xmlns:p14="http://schemas.microsoft.com/office/powerpoint/2010/main" val="4180058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(100+ Projects Completed 2012-23)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2F3D9AF-7E06-F276-ABD8-A140279F5D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7</a:t>
            </a:fld>
            <a:r>
              <a:rPr lang="en-US" spc="-5" dirty="0"/>
              <a:t> of 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5D770D-BFEA-2437-E342-ED1CDE3CF2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29" t="24149" r="7176" b="2858"/>
          <a:stretch/>
        </p:blipFill>
        <p:spPr>
          <a:xfrm>
            <a:off x="1066800" y="1672857"/>
            <a:ext cx="7487574" cy="4651743"/>
          </a:xfrm>
          <a:prstGeom prst="rect">
            <a:avLst/>
          </a:prstGeom>
          <a:ln>
            <a:solidFill>
              <a:srgbClr val="B90000"/>
            </a:solidFill>
          </a:ln>
        </p:spPr>
      </p:pic>
    </p:spTree>
    <p:extLst>
      <p:ext uri="{BB962C8B-B14F-4D97-AF65-F5344CB8AC3E}">
        <p14:creationId xmlns:p14="http://schemas.microsoft.com/office/powerpoint/2010/main" val="1357159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(100+ Projects Completed 2012-23)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2F3D9AF-7E06-F276-ABD8-A140279F5D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8</a:t>
            </a:fld>
            <a:r>
              <a:rPr lang="en-US" spc="-5" dirty="0"/>
              <a:t> of 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AC27D1-F85C-3FA5-05E0-9117B4441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7" y="2209800"/>
            <a:ext cx="4116089" cy="3108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9779F7-BA08-8351-BB32-586B68405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2438400"/>
            <a:ext cx="4719531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58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(Pe Ell, 2014)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9</a:t>
            </a:fld>
            <a:r>
              <a:rPr lang="en-US" spc="-5" dirty="0"/>
              <a:t> of 18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22B9BA58-95FD-E637-08FE-3DE7EF4B726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114800" y="6461546"/>
            <a:ext cx="850009" cy="215444"/>
          </a:xfrm>
        </p:spPr>
        <p:txBody>
          <a:bodyPr/>
          <a:lstStyle/>
          <a:p>
            <a:pPr marL="12700"/>
            <a:r>
              <a:rPr lang="en-US" spc="5" dirty="0"/>
              <a:t>7-05-2022</a:t>
            </a:r>
            <a:endParaRPr lang="en-US" dirty="0"/>
          </a:p>
        </p:txBody>
      </p:sp>
      <p:pic>
        <p:nvPicPr>
          <p:cNvPr id="3" name="Picture 2" descr="A kitchen with blue cabinets&#10;&#10;Description automatically generated with medium confidence">
            <a:extLst>
              <a:ext uri="{FF2B5EF4-FFF2-40B4-BE49-F238E27FC236}">
                <a16:creationId xmlns:a16="http://schemas.microsoft.com/office/drawing/2014/main" id="{36AD21CB-611E-0217-7257-76E92A6CE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81" y="4139746"/>
            <a:ext cx="2833676" cy="2114359"/>
          </a:xfrm>
          <a:prstGeom prst="rect">
            <a:avLst/>
          </a:prstGeom>
        </p:spPr>
      </p:pic>
      <p:pic>
        <p:nvPicPr>
          <p:cNvPr id="6" name="Picture 5" descr="A sign on the side of a road&#10;&#10;Description automatically generated with medium confidence">
            <a:extLst>
              <a:ext uri="{FF2B5EF4-FFF2-40B4-BE49-F238E27FC236}">
                <a16:creationId xmlns:a16="http://schemas.microsoft.com/office/drawing/2014/main" id="{57C60CE9-59CB-A0F0-330C-D10CAA5D35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1" t="16759" r="21578" b="13028"/>
          <a:stretch/>
        </p:blipFill>
        <p:spPr>
          <a:xfrm>
            <a:off x="1371601" y="1709998"/>
            <a:ext cx="3524978" cy="2356787"/>
          </a:xfrm>
          <a:prstGeom prst="rect">
            <a:avLst/>
          </a:prstGeom>
        </p:spPr>
      </p:pic>
      <p:pic>
        <p:nvPicPr>
          <p:cNvPr id="11" name="Picture 10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C480E865-5C33-B17C-509D-014091AC6E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1709998"/>
            <a:ext cx="3146430" cy="2356786"/>
          </a:xfrm>
          <a:prstGeom prst="rect">
            <a:avLst/>
          </a:prstGeom>
        </p:spPr>
      </p:pic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3EAC588A-39A7-C113-E553-5B7F1C230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76600" y="4139746"/>
            <a:ext cx="5867400" cy="2585323"/>
          </a:xfrm>
        </p:spPr>
        <p:txBody>
          <a:bodyPr/>
          <a:lstStyle/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= Design/construct 900’ dike (between Chehalis r. and WWTP).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= $521,000.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Photos = 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https://www.ezview.wa.gov/site/alias__1492/35040/default.aspx#peell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 = 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https://www.ezview.wa.gov/site/alias__1782/34858/overview.aspx</a:t>
            </a: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2136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8BB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3354</TotalTime>
  <Words>1470</Words>
  <Application>Microsoft Office PowerPoint</Application>
  <PresentationFormat>On-screen Show (4:3)</PresentationFormat>
  <Paragraphs>291</Paragraphs>
  <Slides>24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Arial Narrow</vt:lpstr>
      <vt:lpstr>Calibri</vt:lpstr>
      <vt:lpstr>Courier New</vt:lpstr>
      <vt:lpstr>Open 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Chehalis River Flood Authority Education and Outreach Subcommittee</dc:title>
  <dc:creator>stacy</dc:creator>
  <cp:lastModifiedBy>Scott Boettcher</cp:lastModifiedBy>
  <cp:revision>557</cp:revision>
  <dcterms:created xsi:type="dcterms:W3CDTF">2014-07-10T07:00:35Z</dcterms:created>
  <dcterms:modified xsi:type="dcterms:W3CDTF">2024-11-19T18:56:45Z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2014-07-07T00:00:00Z</vt:filetime>
  </property>
  <property fmtid="{D5CDD505-2E9C-101B-9397-08002B2CF9AE}" pid="3" name="LastSaved">
    <vt:filetime>2014-07-10T00:00:00Z</vt:filetime>
  </property>
</Properties>
</file>