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1.jpg" ContentType="image/jpeg"/>
  <Override PartName="/ppt/media/image22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1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72.jpg" ContentType="image/jpeg"/>
  <Override PartName="/ppt/media/image73.jpg" ContentType="image/jpe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57" r:id="rId4"/>
    <p:sldId id="260" r:id="rId5"/>
    <p:sldId id="337" r:id="rId6"/>
    <p:sldId id="348" r:id="rId7"/>
    <p:sldId id="662" r:id="rId8"/>
    <p:sldId id="351" r:id="rId9"/>
    <p:sldId id="349" r:id="rId10"/>
    <p:sldId id="659" r:id="rId11"/>
    <p:sldId id="660" r:id="rId12"/>
    <p:sldId id="329" r:id="rId13"/>
    <p:sldId id="663" r:id="rId14"/>
    <p:sldId id="664" r:id="rId15"/>
    <p:sldId id="330" r:id="rId16"/>
    <p:sldId id="338" r:id="rId17"/>
    <p:sldId id="345" r:id="rId18"/>
    <p:sldId id="656" r:id="rId19"/>
    <p:sldId id="267" r:id="rId20"/>
    <p:sldId id="334" r:id="rId21"/>
    <p:sldId id="296" r:id="rId22"/>
    <p:sldId id="297" r:id="rId23"/>
    <p:sldId id="264" r:id="rId2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ottB\Desktop\Monthly%20User%20Logi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Chehalis FA Website Visits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Sheet1!$B$4:$B$16</c:f>
              <c:numCache>
                <c:formatCode>mmm\-yy</c:formatCode>
                <c:ptCount val="13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</c:numCache>
            </c:numRef>
          </c:cat>
          <c:val>
            <c:numRef>
              <c:f>Sheet1!$C$4:$C$16</c:f>
              <c:numCache>
                <c:formatCode>General</c:formatCode>
                <c:ptCount val="13"/>
                <c:pt idx="0">
                  <c:v>6794</c:v>
                </c:pt>
                <c:pt idx="1">
                  <c:v>9036</c:v>
                </c:pt>
                <c:pt idx="2">
                  <c:v>7083</c:v>
                </c:pt>
                <c:pt idx="3">
                  <c:v>4495</c:v>
                </c:pt>
                <c:pt idx="4">
                  <c:v>2733</c:v>
                </c:pt>
                <c:pt idx="5">
                  <c:v>3121</c:v>
                </c:pt>
                <c:pt idx="6">
                  <c:v>2540</c:v>
                </c:pt>
                <c:pt idx="7">
                  <c:v>9199</c:v>
                </c:pt>
                <c:pt idx="8">
                  <c:v>5646</c:v>
                </c:pt>
                <c:pt idx="9">
                  <c:v>4693</c:v>
                </c:pt>
                <c:pt idx="10">
                  <c:v>9612</c:v>
                </c:pt>
                <c:pt idx="11">
                  <c:v>4716</c:v>
                </c:pt>
                <c:pt idx="12">
                  <c:v>33745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34-44AD-B6B2-C2DF59BEA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"/>
        <c:axId val="182527663"/>
        <c:axId val="182522671"/>
      </c:barChart>
      <c:dateAx>
        <c:axId val="182527663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522671"/>
        <c:crosses val="autoZero"/>
        <c:auto val="1"/>
        <c:lblOffset val="100"/>
        <c:baseTimeUnit val="months"/>
      </c:dateAx>
      <c:valAx>
        <c:axId val="182522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52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5875">
      <a:solidFill>
        <a:srgbClr val="FF000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5840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863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299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4431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69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992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708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3672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6370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hyperlink" Target="https://www.ezview.wa.gov/Portals/_1492/images/Bucoda%20Main%20Street%20Project%2009142016.pdf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34.emf"/><Relationship Id="rId12" Type="http://schemas.openxmlformats.org/officeDocument/2006/relationships/hyperlink" Target="https://www.ezview.wa.gov/site/alias__1915/overview/36499/overview.asp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hyperlink" Target="https://www.ezview.wa.gov/site/alias__1744/overview/34357/overview.aspx" TargetMode="External"/><Relationship Id="rId5" Type="http://schemas.openxmlformats.org/officeDocument/2006/relationships/image" Target="../media/image32.png"/><Relationship Id="rId10" Type="http://schemas.openxmlformats.org/officeDocument/2006/relationships/hyperlink" Target="https://www.ezview.wa.gov/site/alias__1946/library/36850/library.aspx" TargetMode="External"/><Relationship Id="rId4" Type="http://schemas.openxmlformats.org/officeDocument/2006/relationships/image" Target="../media/image31.jpg"/><Relationship Id="rId9" Type="http://schemas.openxmlformats.org/officeDocument/2006/relationships/hyperlink" Target="https://www.ezview.wa.gov/Portals/_1492/images/Bucoda%20Pilot%20Lessons%20Learned%2007202016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secure.rco.wa.gov/prism/search/ProjectSnapshot.aspx?ProjectNumber=21-1451" TargetMode="External"/><Relationship Id="rId13" Type="http://schemas.openxmlformats.org/officeDocument/2006/relationships/hyperlink" Target="https://secure.rco.wa.gov/prism/search/ProjectSnapshot.aspx?ProjectNumber=23-1482" TargetMode="External"/><Relationship Id="rId18" Type="http://schemas.openxmlformats.org/officeDocument/2006/relationships/hyperlink" Target="https://secure.rco.wa.gov/prism/search/ProjectSnapshot.aspx?ProjectNumber=18-2614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secure.rco.wa.gov/prism/search/ProjectSnapshot.aspx?ProjectNumber=22-2277" TargetMode="External"/><Relationship Id="rId12" Type="http://schemas.openxmlformats.org/officeDocument/2006/relationships/hyperlink" Target="https://secure.rco.wa.gov/prism/search/ProjectSnapshot.aspx?ProjectNumber=21-1467" TargetMode="External"/><Relationship Id="rId17" Type="http://schemas.openxmlformats.org/officeDocument/2006/relationships/hyperlink" Target="https://secure.rco.wa.gov/prism/search/ProjectSnapshot.aspx?ProjectNumber=23-1481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secure.rco.wa.gov/prism/search/ProjectSnapshot.aspx?ProjectNumber=23-12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cure.rco.wa.gov/prism/search/ProjectSnapshot.aspx?ProjectNumber=23-1219" TargetMode="External"/><Relationship Id="rId11" Type="http://schemas.openxmlformats.org/officeDocument/2006/relationships/hyperlink" Target="https://secure.rco.wa.gov/prism/search/ProjectSnapshot.aspx?ProjectNumber=22-2278" TargetMode="External"/><Relationship Id="rId5" Type="http://schemas.openxmlformats.org/officeDocument/2006/relationships/hyperlink" Target="https://secure.rco.wa.gov/prism/search/ProjectSnapshot.aspx?ProjectNumber=22-1728" TargetMode="External"/><Relationship Id="rId15" Type="http://schemas.openxmlformats.org/officeDocument/2006/relationships/hyperlink" Target="https://secure.rco.wa.gov/prism/search/ProjectSnapshot.aspx?ProjectNumber=23-1483" TargetMode="External"/><Relationship Id="rId10" Type="http://schemas.openxmlformats.org/officeDocument/2006/relationships/hyperlink" Target="https://secure.rco.wa.gov/prism/search/ProjectSnapshot.aspx?ProjectNumber=21-1466" TargetMode="External"/><Relationship Id="rId4" Type="http://schemas.openxmlformats.org/officeDocument/2006/relationships/hyperlink" Target="https://secure.rco.wa.gov/prism/search/ProjectSnapshot.aspx?ProjectNumber=22-2301" TargetMode="External"/><Relationship Id="rId9" Type="http://schemas.openxmlformats.org/officeDocument/2006/relationships/hyperlink" Target="https://secure.rco.wa.gov/prism/search/ProjectSnapshot.aspx?ProjectNumber=22-2546" TargetMode="External"/><Relationship Id="rId14" Type="http://schemas.openxmlformats.org/officeDocument/2006/relationships/hyperlink" Target="https://secure.rco.wa.gov/prism/search/ProjectSnapshot.aspx?ProjectNumber=22-235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.png"/><Relationship Id="rId3" Type="http://schemas.openxmlformats.org/officeDocument/2006/relationships/image" Target="../media/image12.jpg"/><Relationship Id="rId7" Type="http://schemas.openxmlformats.org/officeDocument/2006/relationships/image" Target="../media/image40.png"/><Relationship Id="rId12" Type="http://schemas.openxmlformats.org/officeDocument/2006/relationships/customXml" Target="../ink/ink3.xml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emf"/><Relationship Id="rId15" Type="http://schemas.openxmlformats.org/officeDocument/2006/relationships/image" Target="../media/image46.png"/><Relationship Id="rId10" Type="http://schemas.openxmlformats.org/officeDocument/2006/relationships/customXml" Target="../ink/ink2.xml"/><Relationship Id="rId4" Type="http://schemas.openxmlformats.org/officeDocument/2006/relationships/image" Target="../media/image37.emf"/><Relationship Id="rId9" Type="http://schemas.openxmlformats.org/officeDocument/2006/relationships/image" Target="../media/image43.png"/><Relationship Id="rId14" Type="http://schemas.openxmlformats.org/officeDocument/2006/relationships/customXml" Target="../ink/ink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g"/><Relationship Id="rId18" Type="http://schemas.openxmlformats.org/officeDocument/2006/relationships/image" Target="../media/image66.jpg"/><Relationship Id="rId26" Type="http://schemas.openxmlformats.org/officeDocument/2006/relationships/image" Target="../media/image73.jpg"/><Relationship Id="rId3" Type="http://schemas.openxmlformats.org/officeDocument/2006/relationships/image" Target="../media/image51.png"/><Relationship Id="rId21" Type="http://schemas.openxmlformats.org/officeDocument/2006/relationships/image" Target="../media/image69.jpg"/><Relationship Id="rId7" Type="http://schemas.openxmlformats.org/officeDocument/2006/relationships/image" Target="../media/image55.jpg"/><Relationship Id="rId12" Type="http://schemas.openxmlformats.org/officeDocument/2006/relationships/image" Target="../media/image60.jpg"/><Relationship Id="rId17" Type="http://schemas.openxmlformats.org/officeDocument/2006/relationships/image" Target="../media/image65.png"/><Relationship Id="rId25" Type="http://schemas.openxmlformats.org/officeDocument/2006/relationships/image" Target="../media/image72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4.jpg"/><Relationship Id="rId20" Type="http://schemas.openxmlformats.org/officeDocument/2006/relationships/image" Target="../media/image68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9.jpg"/><Relationship Id="rId24" Type="http://schemas.openxmlformats.org/officeDocument/2006/relationships/image" Target="../media/image12.jpg"/><Relationship Id="rId5" Type="http://schemas.openxmlformats.org/officeDocument/2006/relationships/image" Target="../media/image53.jpg"/><Relationship Id="rId15" Type="http://schemas.openxmlformats.org/officeDocument/2006/relationships/image" Target="../media/image63.jpg"/><Relationship Id="rId23" Type="http://schemas.openxmlformats.org/officeDocument/2006/relationships/image" Target="../media/image71.jpg"/><Relationship Id="rId28" Type="http://schemas.openxmlformats.org/officeDocument/2006/relationships/image" Target="../media/image75.svg"/><Relationship Id="rId10" Type="http://schemas.openxmlformats.org/officeDocument/2006/relationships/image" Target="../media/image58.png"/><Relationship Id="rId19" Type="http://schemas.openxmlformats.org/officeDocument/2006/relationships/image" Target="../media/image67.jpg"/><Relationship Id="rId31" Type="http://schemas.openxmlformats.org/officeDocument/2006/relationships/image" Target="../media/image7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Relationship Id="rId14" Type="http://schemas.openxmlformats.org/officeDocument/2006/relationships/image" Target="../media/image62.jpg"/><Relationship Id="rId22" Type="http://schemas.openxmlformats.org/officeDocument/2006/relationships/image" Target="../media/image70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.grays-harbor.wa.us" TargetMode="External"/><Relationship Id="rId7" Type="http://schemas.openxmlformats.org/officeDocument/2006/relationships/hyperlink" Target="mailto:dutch@localaccess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rika.britney@icf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scottb@sbgh-partners.co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4490/outreach__education.aspx" TargetMode="External"/><Relationship Id="rId5" Type="http://schemas.openxmlformats.org/officeDocument/2006/relationships/hyperlink" Target="mailto:Stevie.Colson@ecy.wa.gov" TargetMode="External"/><Relationship Id="rId4" Type="http://schemas.openxmlformats.org/officeDocument/2006/relationships/hyperlink" Target="mailto:katie.johnson@lewiscountywa.go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Interlocal%20Agreement%20Among%20Chehalis%20River%20Basin%20Communities%204-17-2017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hyperlink" Target="https://www.thedailyworld.com/news/new-mill-creek-dam-ribbon-cutting-saturday-in-cosmopolis/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>
                <a:solidFill>
                  <a:srgbClr val="303030"/>
                </a:solidFill>
                <a:latin typeface="Arial"/>
                <a:cs typeface="Arial"/>
              </a:rPr>
              <a:t>Thurston County Commissioner 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Wayne Fournier, District 4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February 16,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5B3DB86-54A8-5DA9-5099-3F7BBD11E420}"/>
              </a:ext>
            </a:extLst>
          </p:cNvPr>
          <p:cNvSpPr txBox="1"/>
          <p:nvPr/>
        </p:nvSpPr>
        <p:spPr>
          <a:xfrm>
            <a:off x="1066800" y="457200"/>
            <a:ext cx="80772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(Grays Harbor County, Grays Harbor Conservation District, WDFW)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B6BDB9-7C7F-2AF5-0E33-310CC8580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2" y="4159935"/>
            <a:ext cx="4690280" cy="2266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B75BC1-5A58-3806-CFBF-E6FA5B59F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101826"/>
            <a:ext cx="4690281" cy="1743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6338F7-9C97-2BAF-5500-48967F0B1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681" y="1653676"/>
            <a:ext cx="4116761" cy="2689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487ADC-BD5B-1B6A-435D-61E0E525A327}"/>
              </a:ext>
            </a:extLst>
          </p:cNvPr>
          <p:cNvSpPr txBox="1"/>
          <p:nvPr/>
        </p:nvSpPr>
        <p:spPr>
          <a:xfrm>
            <a:off x="6324600" y="3600033"/>
            <a:ext cx="281940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 Right Bank Conservation Project (Phase IB)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2020 Keys Road Infrastructure Protection (Phase 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2019-20 WDFW Ponds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CBE550-C97B-6930-13B1-35EBDCD1D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5218" y="3697215"/>
            <a:ext cx="1521463" cy="3052496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22</a:t>
            </a:r>
          </a:p>
        </p:txBody>
      </p:sp>
    </p:spTree>
    <p:extLst>
      <p:ext uri="{BB962C8B-B14F-4D97-AF65-F5344CB8AC3E}">
        <p14:creationId xmlns:p14="http://schemas.microsoft.com/office/powerpoint/2010/main" val="122209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4876800" y="401708"/>
            <a:ext cx="40386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Chehalis-Centralia Airport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2731335-6F67-8F49-CB82-D84B36E813B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14800" y="6461546"/>
            <a:ext cx="850009" cy="215444"/>
          </a:xfrm>
        </p:spPr>
        <p:txBody>
          <a:bodyPr/>
          <a:lstStyle/>
          <a:p>
            <a:pPr marL="12700"/>
            <a:r>
              <a:rPr lang="en-US" spc="5" dirty="0"/>
              <a:t>9-21-2022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2476A-8A7A-E488-AA65-05745256B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937" y="1653029"/>
            <a:ext cx="4699210" cy="1775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BAB3CE-5239-DBD2-66C4-824EBC176E51}"/>
              </a:ext>
            </a:extLst>
          </p:cNvPr>
          <p:cNvSpPr txBox="1"/>
          <p:nvPr/>
        </p:nvSpPr>
        <p:spPr>
          <a:xfrm>
            <a:off x="7652457" y="340813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January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3CB64A-763B-4E3B-8A57-2117EDD83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" y="1903406"/>
            <a:ext cx="4305300" cy="16251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C0A855-FEC7-BB12-6F19-28A1D3CB9355}"/>
              </a:ext>
            </a:extLst>
          </p:cNvPr>
          <p:cNvSpPr txBox="1"/>
          <p:nvPr/>
        </p:nvSpPr>
        <p:spPr>
          <a:xfrm>
            <a:off x="7776" y="3479950"/>
            <a:ext cx="19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Pump -- 2017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782237-0248-69C7-9B24-03209A84A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2" y="3917314"/>
            <a:ext cx="1950086" cy="19500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2CDEC1-4AD1-269D-CFA8-2BCC0F1C9E85}"/>
              </a:ext>
            </a:extLst>
          </p:cNvPr>
          <p:cNvSpPr txBox="1"/>
          <p:nvPr/>
        </p:nvSpPr>
        <p:spPr>
          <a:xfrm>
            <a:off x="-3377" y="5802868"/>
            <a:ext cx="19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Old Pump – 1940s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DD46EC0-F371-ACC6-26DC-EAB99FEDF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5637" y="3505200"/>
            <a:ext cx="3896000" cy="3016210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Pump Cost = $1.1M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Widening Levee = $1.2M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 = Substantial:</a:t>
            </a:r>
          </a:p>
          <a:p>
            <a:pPr marL="690563" lvl="1" indent="-344488" algn="l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Jobs: 1,658</a:t>
            </a:r>
          </a:p>
          <a:p>
            <a:pPr marL="690563" lvl="1" indent="-344488" algn="l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 income: $68 million</a:t>
            </a:r>
          </a:p>
          <a:p>
            <a:pPr marL="690563" lvl="1" indent="-344488" algn="l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added: $115.3 million</a:t>
            </a:r>
          </a:p>
          <a:p>
            <a:pPr marL="690563" lvl="1" indent="-344488" algn="l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revenues: $186.4 million</a:t>
            </a:r>
          </a:p>
          <a:p>
            <a:pPr marL="690563" lvl="1" indent="-344488" algn="l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tax revenues (local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state): ~$9M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1/2022 High-water event = Airport stayed operational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4D60B-B7FB-88E4-2071-7640B6C8A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9162" y="4182744"/>
            <a:ext cx="2610038" cy="19794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38ACF5-3F4A-2EB3-A633-6C6B9FAE5538}"/>
              </a:ext>
            </a:extLst>
          </p:cNvPr>
          <p:cNvSpPr txBox="1"/>
          <p:nvPr/>
        </p:nvSpPr>
        <p:spPr>
          <a:xfrm>
            <a:off x="2405534" y="6107668"/>
            <a:ext cx="261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Widening/Repairing Levee – 2014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D9431840-B888-68C1-E23B-BA299E3A92B4}"/>
              </a:ext>
            </a:extLst>
          </p:cNvPr>
          <p:cNvSpPr txBox="1">
            <a:spLocks/>
          </p:cNvSpPr>
          <p:nvPr/>
        </p:nvSpPr>
        <p:spPr>
          <a:xfrm>
            <a:off x="-2820946" y="1440275"/>
            <a:ext cx="2806952" cy="300082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kern="0" dirty="0">
                <a:solidFill>
                  <a:sysClr val="windowText" lastClr="000000"/>
                </a:solidFill>
              </a:rPr>
              <a:t>Return on investment from protected jobs and revenue during Jan. 2022 flooding:</a:t>
            </a:r>
          </a:p>
        </p:txBody>
      </p:sp>
    </p:spTree>
    <p:extLst>
      <p:ext uri="{BB962C8B-B14F-4D97-AF65-F5344CB8AC3E}">
        <p14:creationId xmlns:p14="http://schemas.microsoft.com/office/powerpoint/2010/main" val="2039784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14FB7A-9742-DE10-9D9F-DFA1D7786B92}"/>
              </a:ext>
            </a:extLst>
          </p:cNvPr>
          <p:cNvCxnSpPr>
            <a:cxnSpLocks/>
          </p:cNvCxnSpPr>
          <p:nvPr/>
        </p:nvCxnSpPr>
        <p:spPr>
          <a:xfrm>
            <a:off x="228600" y="3733800"/>
            <a:ext cx="868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Picture 2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607997D0-584E-AE13-8EDC-989BEF483E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1280" r="11765" b="14260"/>
          <a:stretch/>
        </p:blipFill>
        <p:spPr>
          <a:xfrm>
            <a:off x="270587" y="3869561"/>
            <a:ext cx="3419986" cy="1973069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33974B32-6A08-5CDE-32C1-65CE20F2B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09" y="1639222"/>
            <a:ext cx="3104792" cy="2008983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DEA89B-7290-A76F-3F37-F91E65022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36915"/>
            <a:ext cx="3383443" cy="1861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4CDB12-C4DE-6132-5C44-4512FCC3D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9501" y="3819396"/>
            <a:ext cx="1989586" cy="2530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DA442F-A219-F2B8-2A20-9B47C5FD35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261" t="14166" r="4981"/>
          <a:stretch/>
        </p:blipFill>
        <p:spPr>
          <a:xfrm>
            <a:off x="3929428" y="3827142"/>
            <a:ext cx="2968019" cy="194607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FC7BD2-99B6-51EB-03CE-6E2049CCCC2B}"/>
              </a:ext>
            </a:extLst>
          </p:cNvPr>
          <p:cNvCxnSpPr>
            <a:cxnSpLocks/>
          </p:cNvCxnSpPr>
          <p:nvPr/>
        </p:nvCxnSpPr>
        <p:spPr>
          <a:xfrm>
            <a:off x="3810000" y="3819396"/>
            <a:ext cx="0" cy="272770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3854915" y="5722753"/>
            <a:ext cx="3343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2016 Foundation Flood Opening Pilot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(11 properties) – Read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more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9052B3-9397-0678-24AB-E25A612C3CAF}"/>
              </a:ext>
            </a:extLst>
          </p:cNvPr>
          <p:cNvSpPr txBox="1"/>
          <p:nvPr/>
        </p:nvSpPr>
        <p:spPr>
          <a:xfrm>
            <a:off x="70866" y="2046982"/>
            <a:ext cx="2672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2014 Drinking Water Protection Levee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Read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more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F3D261-AB2C-64DB-A079-DDD9619172A1}"/>
              </a:ext>
            </a:extLst>
          </p:cNvPr>
          <p:cNvSpPr txBox="1"/>
          <p:nvPr/>
        </p:nvSpPr>
        <p:spPr>
          <a:xfrm>
            <a:off x="650499" y="5944412"/>
            <a:ext cx="3388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ON-HOLD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2016 Main Street Regrade Project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Read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more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EB1C03FC-6992-4CDB-6646-153564BB2A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22</a:t>
            </a:r>
          </a:p>
        </p:txBody>
      </p:sp>
    </p:spTree>
    <p:extLst>
      <p:ext uri="{BB962C8B-B14F-4D97-AF65-F5344CB8AC3E}">
        <p14:creationId xmlns:p14="http://schemas.microsoft.com/office/powerpoint/2010/main" val="392014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(New and Continuing, 2023-25)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6477000" y="401708"/>
            <a:ext cx="24384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16 Projects, </a:t>
            </a:r>
            <a:r>
              <a:rPr lang="en-US" sz="1600" b="1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$9,360,965</a:t>
            </a:r>
            <a:endParaRPr 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B21F9AA-0519-4A0F-94F0-CB4A007C4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02593"/>
              </p:ext>
            </p:extLst>
          </p:nvPr>
        </p:nvGraphicFramePr>
        <p:xfrm>
          <a:off x="1066800" y="1676400"/>
          <a:ext cx="6795347" cy="4826989"/>
        </p:xfrm>
        <a:graphic>
          <a:graphicData uri="http://schemas.openxmlformats.org/drawingml/2006/table">
            <a:tbl>
              <a:tblPr/>
              <a:tblGrid>
                <a:gridCol w="1724539">
                  <a:extLst>
                    <a:ext uri="{9D8B030D-6E8A-4147-A177-3AD203B41FA5}">
                      <a16:colId xmlns:a16="http://schemas.microsoft.com/office/drawing/2014/main" val="3089576474"/>
                    </a:ext>
                  </a:extLst>
                </a:gridCol>
                <a:gridCol w="742879">
                  <a:extLst>
                    <a:ext uri="{9D8B030D-6E8A-4147-A177-3AD203B41FA5}">
                      <a16:colId xmlns:a16="http://schemas.microsoft.com/office/drawing/2014/main" val="3777058030"/>
                    </a:ext>
                  </a:extLst>
                </a:gridCol>
                <a:gridCol w="4327929">
                  <a:extLst>
                    <a:ext uri="{9D8B030D-6E8A-4147-A177-3AD203B41FA5}">
                      <a16:colId xmlns:a16="http://schemas.microsoft.com/office/drawing/2014/main" val="1362273622"/>
                    </a:ext>
                  </a:extLst>
                </a:gridCol>
              </a:tblGrid>
              <a:tr h="25140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Aberdeen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4"/>
                        </a:rPr>
                        <a:t>22-2301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Aberdeen Pump Stations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442959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5"/>
                        </a:rPr>
                        <a:t>22-1728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Design and Permitting of Farragut Pump Station 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467124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6"/>
                        </a:rPr>
                        <a:t>23-1219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Fry Creek Phase 3 Design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477585"/>
                  </a:ext>
                </a:extLst>
              </a:tr>
              <a:tr h="2514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Cosmopolis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7"/>
                        </a:rPr>
                        <a:t>22-2277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Joint Surface Water Management Comp Plan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1880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8"/>
                        </a:rPr>
                        <a:t>21-1451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Mill Creek Multi-Objective Implementation Plan, Ph II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617014"/>
                  </a:ext>
                </a:extLst>
              </a:tr>
              <a:tr h="251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GHCD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 dirty="0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9"/>
                        </a:rPr>
                        <a:t>22-2546</a:t>
                      </a:r>
                      <a:endParaRPr lang="en-US" sz="1300" b="0" i="0" u="sng" strike="noStrike" dirty="0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Lower Satsop Right Bank Conservation, Phase 2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737884"/>
                  </a:ext>
                </a:extLst>
              </a:tr>
              <a:tr h="25140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Hoquiam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0"/>
                        </a:rPr>
                        <a:t>21-1466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10th Street Pump Station Design and Permitting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96749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1"/>
                        </a:rPr>
                        <a:t>22-2278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Hoquiam Pump Stations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480258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2"/>
                        </a:rPr>
                        <a:t>21-1467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Queen Ave Pump Station Design and Permitting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233227"/>
                  </a:ext>
                </a:extLst>
              </a:tr>
              <a:tr h="251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Montesano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3"/>
                        </a:rPr>
                        <a:t>23-1482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Montesano Water Supply Resiliency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172151"/>
                  </a:ext>
                </a:extLst>
              </a:tr>
              <a:tr h="261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Port of Grays Harbor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4"/>
                        </a:rPr>
                        <a:t>22-2358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Haul Road Mid Term Project 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660305"/>
                  </a:ext>
                </a:extLst>
              </a:tr>
              <a:tr h="261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890426"/>
                  </a:ext>
                </a:extLst>
              </a:tr>
              <a:tr h="2514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Lewis County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New Skookumchuck Reservoir Gage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055441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5"/>
                        </a:rPr>
                        <a:t>23-1483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S.F. Chehalis /Boistfort CMZ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93136"/>
                  </a:ext>
                </a:extLst>
              </a:tr>
              <a:tr h="2514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Chehalis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6"/>
                        </a:rPr>
                        <a:t>23-1221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Chehalis Flooding Strategy and Investment Plan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813154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7"/>
                        </a:rPr>
                        <a:t>23-1481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Derelict WWTP Demolition and Removal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72738"/>
                  </a:ext>
                </a:extLst>
              </a:tr>
              <a:tr h="261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Port of Chehalis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8"/>
                        </a:rPr>
                        <a:t>18-2614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Berwick Creek Flood Reduction and Restoration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317189"/>
                  </a:ext>
                </a:extLst>
              </a:tr>
              <a:tr h="261461"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283243"/>
                  </a:ext>
                </a:extLst>
              </a:tr>
              <a:tr h="26146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Plan/Design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Construct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859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564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73E81CB-439C-5833-069E-5D65A3842446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(Future, Beyond 2023-25)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48AA8-3C0F-76C0-B5FA-ACDEDE511067}"/>
              </a:ext>
            </a:extLst>
          </p:cNvPr>
          <p:cNvSpPr txBox="1"/>
          <p:nvPr/>
        </p:nvSpPr>
        <p:spPr>
          <a:xfrm>
            <a:off x="352425" y="2057400"/>
            <a:ext cx="1428750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Identify future projects through </a:t>
            </a:r>
            <a:r>
              <a:rPr lang="en-US" sz="2100" u="sng" dirty="0"/>
              <a:t>local investment planning</a:t>
            </a:r>
            <a:r>
              <a:rPr lang="en-US" sz="2100" dirty="0"/>
              <a:t>.</a:t>
            </a:r>
          </a:p>
          <a:p>
            <a:endParaRPr lang="en-US" sz="1350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4CB0FEF-615C-496C-D902-4B405BA8D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2164" r="1289" b="11893"/>
          <a:stretch/>
        </p:blipFill>
        <p:spPr>
          <a:xfrm>
            <a:off x="2106775" y="1600200"/>
            <a:ext cx="6930109" cy="474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73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22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(2022 Flood Event)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A9BE19-F9E0-CF21-2957-F26EF85A4FED}"/>
              </a:ext>
            </a:extLst>
          </p:cNvPr>
          <p:cNvGrpSpPr/>
          <p:nvPr/>
        </p:nvGrpSpPr>
        <p:grpSpPr>
          <a:xfrm>
            <a:off x="76200" y="1981200"/>
            <a:ext cx="8778240" cy="779580"/>
            <a:chOff x="161290" y="1981200"/>
            <a:chExt cx="8778240" cy="7795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DD4DF8-3474-8E84-E7A9-928904EC4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290" y="1981200"/>
              <a:ext cx="8778240" cy="7795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AFDD97-FEED-F454-8B7B-CF0DC9F531F6}"/>
                </a:ext>
              </a:extLst>
            </p:cNvPr>
            <p:cNvSpPr txBox="1"/>
            <p:nvPr/>
          </p:nvSpPr>
          <p:spPr>
            <a:xfrm>
              <a:off x="1447799" y="2415190"/>
              <a:ext cx="29806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Dave Curtis, West Consultants, 2/01/2022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AC47EA-2C8E-08A1-6108-5B562B675670}"/>
              </a:ext>
            </a:extLst>
          </p:cNvPr>
          <p:cNvGrpSpPr/>
          <p:nvPr/>
        </p:nvGrpSpPr>
        <p:grpSpPr>
          <a:xfrm>
            <a:off x="76200" y="2713652"/>
            <a:ext cx="6336886" cy="867748"/>
            <a:chOff x="121920" y="2713652"/>
            <a:chExt cx="6336886" cy="8677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949694-3ED9-73A3-33F5-F2A88F5E3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20" y="2713652"/>
              <a:ext cx="5669280" cy="8677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7F7ADC-2166-211E-F0F6-2BD6A637B1F2}"/>
                </a:ext>
              </a:extLst>
            </p:cNvPr>
            <p:cNvSpPr txBox="1"/>
            <p:nvPr/>
          </p:nvSpPr>
          <p:spPr>
            <a:xfrm>
              <a:off x="4084319" y="3164977"/>
              <a:ext cx="23744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Survey Respondent, 2/01/2022</a:t>
              </a:r>
            </a:p>
          </p:txBody>
        </p:sp>
      </p:grp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816FE21-7AAE-90A7-EE97-13C909126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76400"/>
            <a:ext cx="9144000" cy="276999"/>
          </a:xfrm>
        </p:spPr>
        <p:txBody>
          <a:bodyPr/>
          <a:lstStyle/>
          <a:p>
            <a:pPr algn="ctr"/>
            <a:r>
              <a:rPr lang="en-US" dirty="0"/>
              <a:t>Flood Warning System Works!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E03271F8-534E-D995-13EF-BA6C9A00F8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6103"/>
              </p:ext>
            </p:extLst>
          </p:nvPr>
        </p:nvGraphicFramePr>
        <p:xfrm>
          <a:off x="838199" y="3509948"/>
          <a:ext cx="3345472" cy="3195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78C6E2B0-2C63-1B2D-8C5F-AA4635997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9167" y="3509948"/>
            <a:ext cx="3879508" cy="2839558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31739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22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B8F6B-87B4-7C1D-93C7-16EA1DD38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5" y="2200112"/>
            <a:ext cx="4165142" cy="2978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CB726E-D3ED-A74B-1356-6DBF4DEFA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937046"/>
            <a:ext cx="4876799" cy="350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59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22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2806D4B3-7EB1-F38C-5757-2CBEF7058C6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14800" y="6461546"/>
            <a:ext cx="850009" cy="215444"/>
          </a:xfrm>
        </p:spPr>
        <p:txBody>
          <a:bodyPr/>
          <a:lstStyle/>
          <a:p>
            <a:pPr marL="12700"/>
            <a:r>
              <a:rPr lang="en-US" spc="5" dirty="0"/>
              <a:t>9-21-2022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476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22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22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99086"/>
            <a:ext cx="8684260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 and habitat.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4641732"/>
            <a:ext cx="4995802" cy="1861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2133600" y="6395348"/>
            <a:ext cx="4995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47875" y="1668614"/>
            <a:ext cx="5029200" cy="1154162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vraines@co.grays-harbor.wa.us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47875" y="5512050"/>
            <a:ext cx="50292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22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6270AB4B-8E50-C8A7-C6B0-4B6524FA5812}"/>
              </a:ext>
            </a:extLst>
          </p:cNvPr>
          <p:cNvSpPr txBox="1"/>
          <p:nvPr/>
        </p:nvSpPr>
        <p:spPr>
          <a:xfrm>
            <a:off x="2047875" y="4390413"/>
            <a:ext cx="5029200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Erika Britney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425/260-6640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erika.britney@icf.com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2047875" y="3037945"/>
            <a:ext cx="50292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Member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7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590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Thank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Y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!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C43ED4-75A0-4019-1A0E-0BC13063B3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22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C9339EC-8381-069B-4C4C-9FB383976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126958"/>
              </p:ext>
            </p:extLst>
          </p:nvPr>
        </p:nvGraphicFramePr>
        <p:xfrm>
          <a:off x="865415" y="3719302"/>
          <a:ext cx="7588120" cy="2199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88120">
                  <a:extLst>
                    <a:ext uri="{9D8B030D-6E8A-4147-A177-3AD203B41FA5}">
                      <a16:colId xmlns:a16="http://schemas.microsoft.com/office/drawing/2014/main" val="4203345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/>
                          <a:cs typeface="Arial"/>
                        </a:rPr>
                        <a:t>Email Distribution Lists: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997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marR="5080" algn="ctr">
                        <a:spcBef>
                          <a:spcPts val="0"/>
                        </a:spcBef>
                      </a:pPr>
                      <a:endParaRPr lang="fr-FR" sz="1600" b="1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Katie Johnson </a:t>
                      </a:r>
                      <a:r>
                        <a:rPr lang="fr-F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(Flood Authority)</a:t>
                      </a: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0" u="heavy" spc="-5" dirty="0">
                          <a:solidFill>
                            <a:srgbClr val="598BB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katie.johnson@lewiscountywa.gov</a:t>
                      </a:r>
                      <a:endParaRPr lang="fr-FR" sz="1600" b="0" u="heavy" spc="-5" dirty="0">
                        <a:solidFill>
                          <a:srgbClr val="598B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endParaRPr lang="fr-FR" sz="1600" b="0" u="heavy" spc="-10" dirty="0">
                        <a:solidFill>
                          <a:srgbClr val="598B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Stevie Colson (Office of Chehalis Basin)</a:t>
                      </a: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Stevie.Colson@ecy.wa</a:t>
                      </a:r>
                      <a:r>
                        <a:rPr lang="fr-FR" sz="1600" b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.gov</a:t>
                      </a:r>
                      <a:endParaRPr lang="fr-FR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216799"/>
                  </a:ext>
                </a:extLst>
              </a:tr>
            </a:tbl>
          </a:graphicData>
        </a:graphic>
      </p:graphicFrame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B708E767-ED8E-D34F-3BE8-D91FA2B96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28549"/>
              </p:ext>
            </p:extLst>
          </p:nvPr>
        </p:nvGraphicFramePr>
        <p:xfrm>
          <a:off x="870080" y="2101740"/>
          <a:ext cx="7588120" cy="1224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88120">
                  <a:extLst>
                    <a:ext uri="{9D8B030D-6E8A-4147-A177-3AD203B41FA5}">
                      <a16:colId xmlns:a16="http://schemas.microsoft.com/office/drawing/2014/main" val="4203345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/>
                          <a:cs typeface="Arial"/>
                        </a:rPr>
                        <a:t>This Presentation: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997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Available at “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lang="en-US" sz="1600" spc="-1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lang="en-US" sz="1600" spc="-4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1600" spc="4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Bas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lang="en-US" sz="1600" spc="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Flood</a:t>
                      </a:r>
                      <a:r>
                        <a:rPr lang="en-US" sz="1600" spc="-2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-5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utho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lang="en-US" sz="1600" spc="-2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”</a:t>
                      </a:r>
                      <a:r>
                        <a:rPr lang="en-US" sz="1600" spc="5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ite </a:t>
                      </a:r>
                      <a:r>
                        <a:rPr lang="en-US" sz="1600" spc="-1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lang="en-US" sz="1600" spc="-1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u="heavy" spc="25" dirty="0">
                          <a:solidFill>
                            <a:srgbClr val="598BBD"/>
                          </a:solidFill>
                          <a:latin typeface="Arial"/>
                          <a:cs typeface="Arial"/>
                          <a:hlinkClick r:id="rId6"/>
                        </a:rPr>
                        <a:t>https://www.ezview.wa.gov/site/alias__1492/34490/outreach__education.aspx</a:t>
                      </a:r>
                      <a:endParaRPr lang="en-US" sz="1600" u="heavy" spc="25" dirty="0">
                        <a:solidFill>
                          <a:srgbClr val="598BBD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30303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216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109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7186295" cy="1877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high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nts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193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05"/>
              </a:spcBef>
              <a:tabLst>
                <a:tab pos="756285" algn="l"/>
              </a:tabLst>
            </a:pPr>
            <a:r>
              <a:rPr sz="1100" spc="5" dirty="0">
                <a:latin typeface="Wingdings"/>
                <a:cs typeface="Wingdings"/>
              </a:rPr>
              <a:t></a:t>
            </a:r>
            <a:r>
              <a:rPr sz="1100" spc="5" dirty="0"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1990,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equent</a:t>
            </a:r>
            <a:r>
              <a:rPr sz="1600" i="1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oods</a:t>
            </a:r>
            <a:r>
              <a:rPr sz="1600" i="1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</a:t>
            </a:r>
            <a:r>
              <a:rPr sz="1600" i="1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sz="1600" i="1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i="1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year flood estimate --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Increased by 33% in last 30 years. </a:t>
            </a: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7304" y="546658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27304" y="520293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27304" y="494080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27304" y="467715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27304" y="4413503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7304" y="4149852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7304" y="388620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4" y="3622547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27304" y="3358896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510016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307323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20521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85659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6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850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73952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37184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634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84327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741164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538471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43636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3987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723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69619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6540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484869" y="3645408"/>
            <a:ext cx="0" cy="2085339"/>
          </a:xfrm>
          <a:custGeom>
            <a:avLst/>
            <a:gdLst/>
            <a:ahLst/>
            <a:cxnLst/>
            <a:rect l="l" t="t" r="r" b="b"/>
            <a:pathLst>
              <a:path h="2085339">
                <a:moveTo>
                  <a:pt x="0" y="0"/>
                </a:moveTo>
                <a:lnTo>
                  <a:pt x="0" y="20848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262621" y="3759708"/>
            <a:ext cx="0" cy="1971039"/>
          </a:xfrm>
          <a:custGeom>
            <a:avLst/>
            <a:gdLst/>
            <a:ahLst/>
            <a:cxnLst/>
            <a:rect l="l" t="t" r="r" b="b"/>
            <a:pathLst>
              <a:path h="1971039">
                <a:moveTo>
                  <a:pt x="0" y="0"/>
                </a:moveTo>
                <a:lnTo>
                  <a:pt x="0" y="19705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549390" y="3919728"/>
            <a:ext cx="0" cy="1811020"/>
          </a:xfrm>
          <a:custGeom>
            <a:avLst/>
            <a:gdLst/>
            <a:ahLst/>
            <a:cxnLst/>
            <a:rect l="l" t="t" r="r" b="b"/>
            <a:pathLst>
              <a:path h="1811020">
                <a:moveTo>
                  <a:pt x="0" y="0"/>
                </a:moveTo>
                <a:lnTo>
                  <a:pt x="0" y="1810512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142482" y="4370832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689085" y="4395215"/>
            <a:ext cx="0" cy="1335405"/>
          </a:xfrm>
          <a:custGeom>
            <a:avLst/>
            <a:gdLst/>
            <a:ahLst/>
            <a:cxnLst/>
            <a:rect l="l" t="t" r="r" b="b"/>
            <a:pathLst>
              <a:path h="1335404">
                <a:moveTo>
                  <a:pt x="0" y="0"/>
                </a:moveTo>
                <a:lnTo>
                  <a:pt x="0" y="1335024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716017" y="4434840"/>
            <a:ext cx="0" cy="1295400"/>
          </a:xfrm>
          <a:custGeom>
            <a:avLst/>
            <a:gdLst/>
            <a:ahLst/>
            <a:cxnLst/>
            <a:rect l="l" t="t" r="r" b="b"/>
            <a:pathLst>
              <a:path h="1295400">
                <a:moveTo>
                  <a:pt x="0" y="0"/>
                </a:moveTo>
                <a:lnTo>
                  <a:pt x="0" y="1295400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151382" y="4454652"/>
            <a:ext cx="0" cy="1275715"/>
          </a:xfrm>
          <a:custGeom>
            <a:avLst/>
            <a:gdLst/>
            <a:ahLst/>
            <a:cxnLst/>
            <a:rect l="l" t="t" r="r" b="b"/>
            <a:pathLst>
              <a:path h="1275714">
                <a:moveTo>
                  <a:pt x="0" y="0"/>
                </a:moveTo>
                <a:lnTo>
                  <a:pt x="0" y="127558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651497" y="4465332"/>
            <a:ext cx="0" cy="1264920"/>
          </a:xfrm>
          <a:custGeom>
            <a:avLst/>
            <a:gdLst/>
            <a:ahLst/>
            <a:cxnLst/>
            <a:rect l="l" t="t" r="r" b="b"/>
            <a:pathLst>
              <a:path h="1264920">
                <a:moveTo>
                  <a:pt x="0" y="0"/>
                </a:moveTo>
                <a:lnTo>
                  <a:pt x="0" y="1264907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43712" y="4526279"/>
            <a:ext cx="0" cy="1203960"/>
          </a:xfrm>
          <a:custGeom>
            <a:avLst/>
            <a:gdLst/>
            <a:ahLst/>
            <a:cxnLst/>
            <a:rect l="l" t="t" r="r" b="b"/>
            <a:pathLst>
              <a:path h="1203960">
                <a:moveTo>
                  <a:pt x="0" y="0"/>
                </a:moveTo>
                <a:lnTo>
                  <a:pt x="0" y="1203960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021579" y="4550664"/>
            <a:ext cx="0" cy="1179830"/>
          </a:xfrm>
          <a:custGeom>
            <a:avLst/>
            <a:gdLst/>
            <a:ahLst/>
            <a:cxnLst/>
            <a:rect l="l" t="t" r="r" b="b"/>
            <a:pathLst>
              <a:path h="1179829">
                <a:moveTo>
                  <a:pt x="0" y="0"/>
                </a:moveTo>
                <a:lnTo>
                  <a:pt x="0" y="1179576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613909" y="4655820"/>
            <a:ext cx="0" cy="1074420"/>
          </a:xfrm>
          <a:custGeom>
            <a:avLst/>
            <a:gdLst/>
            <a:ahLst/>
            <a:cxnLst/>
            <a:rect l="l" t="t" r="r" b="b"/>
            <a:pathLst>
              <a:path h="1074420">
                <a:moveTo>
                  <a:pt x="0" y="0"/>
                </a:moveTo>
                <a:lnTo>
                  <a:pt x="0" y="1074419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364730" y="4710684"/>
            <a:ext cx="0" cy="1019810"/>
          </a:xfrm>
          <a:custGeom>
            <a:avLst/>
            <a:gdLst/>
            <a:ahLst/>
            <a:cxnLst/>
            <a:rect l="l" t="t" r="r" b="b"/>
            <a:pathLst>
              <a:path h="1019810">
                <a:moveTo>
                  <a:pt x="0" y="0"/>
                </a:moveTo>
                <a:lnTo>
                  <a:pt x="0" y="1019555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577083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3086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47166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382761" y="4732020"/>
            <a:ext cx="0" cy="998219"/>
          </a:xfrm>
          <a:custGeom>
            <a:avLst/>
            <a:gdLst/>
            <a:ahLst/>
            <a:cxnLst/>
            <a:rect l="l" t="t" r="r" b="b"/>
            <a:pathLst>
              <a:path h="998220">
                <a:moveTo>
                  <a:pt x="0" y="0"/>
                </a:moveTo>
                <a:lnTo>
                  <a:pt x="0" y="998219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920234" y="4745735"/>
            <a:ext cx="0" cy="984885"/>
          </a:xfrm>
          <a:custGeom>
            <a:avLst/>
            <a:gdLst/>
            <a:ahLst/>
            <a:cxnLst/>
            <a:rect l="l" t="t" r="r" b="b"/>
            <a:pathLst>
              <a:path h="984885">
                <a:moveTo>
                  <a:pt x="0" y="0"/>
                </a:moveTo>
                <a:lnTo>
                  <a:pt x="0" y="984504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65404" y="3358896"/>
            <a:ext cx="0" cy="2411095"/>
          </a:xfrm>
          <a:custGeom>
            <a:avLst/>
            <a:gdLst/>
            <a:ahLst/>
            <a:cxnLst/>
            <a:rect l="l" t="t" r="r" b="b"/>
            <a:pathLst>
              <a:path h="2411095">
                <a:moveTo>
                  <a:pt x="0" y="0"/>
                </a:moveTo>
                <a:lnTo>
                  <a:pt x="0" y="2410967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27304" y="573024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8647" y="5725667"/>
            <a:ext cx="8585842" cy="359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7231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074419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117652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127863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3807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4828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19918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20939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219456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22966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23987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25008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0099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1120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2141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162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41680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51891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02793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1300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2321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33425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43636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53847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0474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1495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2517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53522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54543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55565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606552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16762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2697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63718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64739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5745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667664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67787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28776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3898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4919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59409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6962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7967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3073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4079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5100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6121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71423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8163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9184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902055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 txBox="1"/>
          <p:nvPr/>
        </p:nvSpPr>
        <p:spPr>
          <a:xfrm>
            <a:off x="695766" y="4326810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9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64380" y="4503266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03197" y="4255595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7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494103" y="452970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531257" y="445595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11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668121" y="4234598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836735" y="454564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938561" y="435059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073035" y="4093565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480446" y="3642981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603673" y="4266193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8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017267" y="3413546"/>
            <a:ext cx="531495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i="1" spc="-10" dirty="0">
                <a:latin typeface="Arial"/>
                <a:cs typeface="Arial"/>
              </a:rPr>
              <a:t>Ch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spc="-10" dirty="0">
                <a:latin typeface="Arial"/>
                <a:cs typeface="Arial"/>
              </a:rPr>
              <a:t>h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5" dirty="0">
                <a:latin typeface="Arial"/>
                <a:cs typeface="Arial"/>
              </a:rPr>
              <a:t>li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spc="-5" dirty="0">
                <a:latin typeface="Arial"/>
                <a:cs typeface="Arial"/>
              </a:rPr>
              <a:t>ve</a:t>
            </a:r>
            <a:r>
              <a:rPr sz="1400" b="1" i="1" dirty="0">
                <a:latin typeface="Arial"/>
                <a:cs typeface="Arial"/>
              </a:rPr>
              <a:t>r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F</a:t>
            </a:r>
            <a:r>
              <a:rPr sz="1400" b="1" i="1" spc="5" dirty="0">
                <a:latin typeface="Arial"/>
                <a:cs typeface="Arial"/>
              </a:rPr>
              <a:t>l</a:t>
            </a:r>
            <a:r>
              <a:rPr sz="1400" b="1" i="1" spc="-10" dirty="0">
                <a:latin typeface="Arial"/>
                <a:cs typeface="Arial"/>
              </a:rPr>
              <a:t>o</a:t>
            </a:r>
            <a:r>
              <a:rPr sz="1400" b="1" i="1" dirty="0">
                <a:latin typeface="Arial"/>
                <a:cs typeface="Arial"/>
              </a:rPr>
              <a:t>w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dirty="0">
                <a:latin typeface="Arial"/>
                <a:cs typeface="Arial"/>
              </a:rPr>
              <a:t>t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spc="-5" dirty="0">
                <a:latin typeface="Arial"/>
                <a:cs typeface="Arial"/>
              </a:rPr>
              <a:t>ea</a:t>
            </a:r>
            <a:r>
              <a:rPr sz="1400" b="1" i="1" dirty="0">
                <a:latin typeface="Arial"/>
                <a:cs typeface="Arial"/>
              </a:rPr>
              <a:t>r </a:t>
            </a:r>
            <a:r>
              <a:rPr sz="1400" b="1" i="1" spc="-5" dirty="0">
                <a:latin typeface="Arial"/>
                <a:cs typeface="Arial"/>
              </a:rPr>
              <a:t>G</a:t>
            </a:r>
            <a:r>
              <a:rPr sz="1400" b="1" i="1" spc="5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Moun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(</a:t>
            </a:r>
            <a:r>
              <a:rPr sz="1400" b="1" i="1" spc="-5" dirty="0">
                <a:latin typeface="Arial"/>
                <a:cs typeface="Arial"/>
              </a:rPr>
              <a:t>c</a:t>
            </a:r>
            <a:r>
              <a:rPr sz="1400" b="1" i="1" spc="-10" dirty="0">
                <a:latin typeface="Arial"/>
                <a:cs typeface="Arial"/>
              </a:rPr>
              <a:t>ub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dirty="0">
                <a:latin typeface="Arial"/>
                <a:cs typeface="Arial"/>
              </a:rPr>
              <a:t>c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ft</a:t>
            </a:r>
            <a:r>
              <a:rPr sz="1400" b="1" i="1" spc="5" dirty="0">
                <a:latin typeface="Arial"/>
                <a:cs typeface="Arial"/>
              </a:rPr>
              <a:t>./</a:t>
            </a:r>
            <a:r>
              <a:rPr sz="1400" b="1" i="1" spc="-5" dirty="0">
                <a:latin typeface="Arial"/>
                <a:cs typeface="Arial"/>
              </a:rPr>
              <a:t>se</a:t>
            </a:r>
            <a:r>
              <a:rPr sz="1400" b="1" i="1" spc="-15" dirty="0">
                <a:latin typeface="Arial"/>
                <a:cs typeface="Arial"/>
              </a:rPr>
              <a:t>c</a:t>
            </a:r>
            <a:r>
              <a:rPr sz="1400" b="1" i="1" spc="5" dirty="0">
                <a:latin typeface="Arial"/>
                <a:cs typeface="Arial"/>
              </a:rPr>
              <a:t>.</a:t>
            </a:r>
            <a:r>
              <a:rPr sz="1400" b="1" i="1" dirty="0">
                <a:latin typeface="Arial"/>
                <a:cs typeface="Arial"/>
              </a:rPr>
              <a:t>) </a:t>
            </a:r>
            <a:r>
              <a:rPr sz="1400" b="1" i="1" spc="-60" dirty="0">
                <a:latin typeface="Arial"/>
                <a:cs typeface="Arial"/>
              </a:rPr>
              <a:t> </a:t>
            </a:r>
            <a:r>
              <a:rPr sz="2400" b="1" spc="-15" baseline="-2430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2400" baseline="-24305" dirty="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281643" y="451129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12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300284" y="453242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15" dirty="0">
                <a:latin typeface="Arial"/>
                <a:cs typeface="Arial"/>
              </a:rPr>
              <a:t>14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415826" y="3368787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619532" y="4117329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0200" y="4864383"/>
            <a:ext cx="378460" cy="94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3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2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875"/>
              </a:spcBef>
            </a:pPr>
            <a:r>
              <a:rPr sz="1000" spc="-10" dirty="0">
                <a:latin typeface="Arial"/>
                <a:cs typeface="Arial"/>
              </a:rPr>
              <a:t>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0200" y="4600774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4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0200" y="433716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5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0200" y="407355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6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0200" y="3809946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7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0200" y="354633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0200" y="328272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9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Also --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24" name="Slide Number Placeholder 12">
            <a:extLst>
              <a:ext uri="{FF2B5EF4-FFF2-40B4-BE49-F238E27FC236}">
                <a16:creationId xmlns:a16="http://schemas.microsoft.com/office/drawing/2014/main" id="{1B33FF30-76FA-CBBF-3300-F0C3C5586AE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6197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r>
              <a:rPr lang="en-US" spc="-5" dirty="0"/>
              <a:t>Extra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28600" y="2133600"/>
            <a:ext cx="5867400" cy="26699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Describe the “Flood Authority”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Touch on “Chehalis Basin Strategy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Allow time for discussion.</a:t>
            </a: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22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450352" y="1896052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2200" y="4065353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06671"/>
              </p:ext>
            </p:extLst>
          </p:nvPr>
        </p:nvGraphicFramePr>
        <p:xfrm>
          <a:off x="6172200" y="4908427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22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(103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(103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59A02-173A-146F-F47E-DD0B91223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50750"/>
            <a:ext cx="6756750" cy="482625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5715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5638800" y="354606"/>
            <a:ext cx="34195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Montesano WWTP Protection Project (2017-2020)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22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(Cosmopolis)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5486400" y="383971"/>
            <a:ext cx="34391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Mill Creek Dam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70866" y="2072089"/>
            <a:ext cx="1986534" cy="410011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Creek Multi-Objective Implementation Plan: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 = Reconstruct Mill Creek Dam (done).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project = Address 4,500’ of Mill Creek flow, culverts, and flood water evacuation (under development).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9A6DB-C8DC-CED0-52D4-50DCBB36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71111"/>
            <a:ext cx="3737407" cy="4199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0474DB-9ACC-86FB-8C2F-9068D3F8D2DF}"/>
              </a:ext>
            </a:extLst>
          </p:cNvPr>
          <p:cNvSpPr txBox="1"/>
          <p:nvPr/>
        </p:nvSpPr>
        <p:spPr>
          <a:xfrm>
            <a:off x="5334000" y="5862935"/>
            <a:ext cx="370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https://www.thedailyworld.com/news/new-mill-creek-dam-ribbon-cutting-saturday-in-cosmopolis/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ACA411-26C5-5D7D-8431-8CA081166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4" y="2072089"/>
            <a:ext cx="3176296" cy="1592119"/>
          </a:xfrm>
          <a:prstGeom prst="rect">
            <a:avLst/>
          </a:prstGeom>
        </p:spPr>
      </p:pic>
      <p:pic>
        <p:nvPicPr>
          <p:cNvPr id="16" name="Picture 15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C93C9264-3BC4-4053-0073-DAD970775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6200"/>
            <a:ext cx="3176296" cy="17787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78B609-08C6-0B63-0002-494016E60EEA}"/>
              </a:ext>
            </a:extLst>
          </p:cNvPr>
          <p:cNvSpPr txBox="1"/>
          <p:nvPr/>
        </p:nvSpPr>
        <p:spPr>
          <a:xfrm>
            <a:off x="2057400" y="5755029"/>
            <a:ext cx="3176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Cosmopolis, Sep 29, 2018</a:t>
            </a:r>
          </a:p>
        </p:txBody>
      </p:sp>
    </p:spTree>
    <p:extLst>
      <p:ext uri="{BB962C8B-B14F-4D97-AF65-F5344CB8AC3E}">
        <p14:creationId xmlns:p14="http://schemas.microsoft.com/office/powerpoint/2010/main" val="2789381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3077</TotalTime>
  <Words>1435</Words>
  <Application>Microsoft Office PowerPoint</Application>
  <PresentationFormat>On-screen Show (4:3)</PresentationFormat>
  <Paragraphs>304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Narrow</vt:lpstr>
      <vt:lpstr>Calibri</vt:lpstr>
      <vt:lpstr>Corbel</vt:lpstr>
      <vt:lpstr>Courier New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486</cp:revision>
  <dcterms:created xsi:type="dcterms:W3CDTF">2014-07-10T07:00:35Z</dcterms:created>
  <dcterms:modified xsi:type="dcterms:W3CDTF">2024-02-16T18:04:16Z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