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2.jpg" ContentType="image/jpeg"/>
  <Override PartName="/ppt/media/image13.jpg" ContentType="image/jpeg"/>
  <Override PartName="/ppt/notesSlides/notesSlide8.xml" ContentType="application/vnd.openxmlformats-officedocument.presentationml.notesSlide+xml"/>
  <Override PartName="/ppt/media/image16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74.jpg" ContentType="image/jpeg"/>
  <Override PartName="/ppt/media/image75.jpg" ContentType="image/jpeg"/>
  <Override PartName="/ppt/notesSlides/notesSlide2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0" r:id="rId4"/>
    <p:sldId id="337" r:id="rId5"/>
    <p:sldId id="348" r:id="rId6"/>
    <p:sldId id="662" r:id="rId7"/>
    <p:sldId id="349" r:id="rId8"/>
    <p:sldId id="350" r:id="rId9"/>
    <p:sldId id="351" r:id="rId10"/>
    <p:sldId id="659" r:id="rId11"/>
    <p:sldId id="658" r:id="rId12"/>
    <p:sldId id="655" r:id="rId13"/>
    <p:sldId id="660" r:id="rId14"/>
    <p:sldId id="661" r:id="rId15"/>
    <p:sldId id="657" r:id="rId16"/>
    <p:sldId id="663" r:id="rId17"/>
    <p:sldId id="330" r:id="rId18"/>
    <p:sldId id="338" r:id="rId19"/>
    <p:sldId id="345" r:id="rId20"/>
    <p:sldId id="656" r:id="rId21"/>
    <p:sldId id="267" r:id="rId22"/>
    <p:sldId id="346" r:id="rId23"/>
    <p:sldId id="334" r:id="rId24"/>
    <p:sldId id="296" r:id="rId25"/>
    <p:sldId id="297" r:id="rId26"/>
    <p:sldId id="264" r:id="rId27"/>
    <p:sldId id="261" r:id="rId2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ottB\Desktop\Monthly%20User%20Logi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Chehalis FA Website Visits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Sheet1!$B$4:$B$16</c:f>
              <c:numCache>
                <c:formatCode>mmm\-yy</c:formatCode>
                <c:ptCount val="13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</c:numCache>
            </c:numRef>
          </c:cat>
          <c:val>
            <c:numRef>
              <c:f>Sheet1!$C$4:$C$16</c:f>
              <c:numCache>
                <c:formatCode>General</c:formatCode>
                <c:ptCount val="13"/>
                <c:pt idx="0">
                  <c:v>6794</c:v>
                </c:pt>
                <c:pt idx="1">
                  <c:v>9036</c:v>
                </c:pt>
                <c:pt idx="2">
                  <c:v>7083</c:v>
                </c:pt>
                <c:pt idx="3">
                  <c:v>4495</c:v>
                </c:pt>
                <c:pt idx="4">
                  <c:v>2733</c:v>
                </c:pt>
                <c:pt idx="5">
                  <c:v>3121</c:v>
                </c:pt>
                <c:pt idx="6">
                  <c:v>2540</c:v>
                </c:pt>
                <c:pt idx="7">
                  <c:v>9199</c:v>
                </c:pt>
                <c:pt idx="8">
                  <c:v>5646</c:v>
                </c:pt>
                <c:pt idx="9">
                  <c:v>4693</c:v>
                </c:pt>
                <c:pt idx="10">
                  <c:v>9612</c:v>
                </c:pt>
                <c:pt idx="11">
                  <c:v>4716</c:v>
                </c:pt>
                <c:pt idx="12">
                  <c:v>33745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34-44AD-B6B2-C2DF59BEA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"/>
        <c:axId val="182527663"/>
        <c:axId val="182522671"/>
      </c:barChart>
      <c:dateAx>
        <c:axId val="18252766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22671"/>
        <c:crosses val="autoZero"/>
        <c:auto val="1"/>
        <c:lblOffset val="100"/>
        <c:baseTimeUnit val="months"/>
      </c:dateAx>
      <c:valAx>
        <c:axId val="182522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2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5875">
      <a:solidFill>
        <a:srgbClr val="FF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12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649 775 24575,'-2'-6'0,"0"0"0,0 0 0,-1 0 0,0 1 0,0-1 0,-1 1 0,1-1 0,-1 1 0,0 0 0,-1 1 0,-7-7 0,-6-10 0,-24-39 0,33 44 0,-1 1 0,-1 0 0,0 0 0,-1 1 0,-1 1 0,-24-21 0,18 20 0,2-2 0,-28-30 0,-13-13 0,14 19 0,3-2 0,1-2 0,-57-84 0,32 34-1365,52 77-5461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15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741 0 24575,'-20'2'0,"0"0"0,1 1 0,-26 8 0,11-3 0,-82 20 0,-137 25 0,183-44-682,-69 19-1,115-22-6143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17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4274 3142 24575,'-3'-1'0,"0"-1"0,0 1 0,1-1 0,-1 0 0,0 0 0,0 0 0,1 0 0,0 0 0,-1 0 0,1-1 0,0 1 0,-3-5 0,-1 0 0,-24-24 0,-1 2 0,-1 1 0,-65-43 0,-121-58 0,178 107 0,-158-87 0,-194-112 0,232 125 0,-1282-806 0,1248 769 0,-408-295 0,483 332 0,-120-123 0,172 147 0,3-2 0,-101-150 0,113 147 44,25 41-748,-24-47-1,39 58-6121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19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293 0 24575,'3'5'0,"0"-1"0,-1 1 0,1 0 0,-1 0 0,0 0 0,-1 0 0,1 1 0,-1-1 0,0 0 0,-1 1 0,1-1 0,-1 0 0,-1 11 0,2 2 0,7 112 0,-18 234 0,0-271 0,-4-1 0,-4 0 0,-40 116 0,-19 45 0,-25 71 0,85-286-1365,2-8-5461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20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24575,'26'2'0,"-1"2"0,0 0 0,47 15 0,-34-9 0,37 10 0,2-3 0,0-4 0,0-4 0,101 1 0,-67-12 0,171 3 0,-213 9-1365,-42-4-5461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21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412 750 24575,'-2'0'0,"0"-1"0,0 0 0,-1 1 0,1-1 0,0 0 0,0 0 0,0 0 0,0 0 0,0-1 0,0 1 0,0 0 0,1-1 0,-1 1 0,0-1 0,1 0 0,-1 0 0,1 1 0,0-1 0,-1 0 0,1 0 0,-1-3 0,-22-52 0,19 44 0,-61-125 0,56 110 0,0 1 0,-2 1 0,-1 0 0,-1 0 0,-20-28 0,0-3 0,28 44 0,-1 1 0,0-1 0,-14-16 0,12 17 0,0 0 0,1-1 0,0 0 0,2-1 0,-9-20 0,-10-21 0,5 23-1365,11 18-5461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2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0 413 24575,'5'-1'0,"0"-1"0,0 0 0,-1 1 0,1-2 0,0 1 0,-1 0 0,0-1 0,0 0 0,1 0 0,-2 0 0,1-1 0,5-6 0,7-3 0,248-176 0,-158 118 0,45-20-1365,-135 81-5461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24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24575,'0'1110'-1365,"0"-1085"-5461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26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24575,'23'0'0,"20"5"0,22 5 0,22 6 0,13 1 0,9 1 0,-1 2 0,-10-1 0,-13-6 0,-16 1 0,-10 2 0,-8-1 0,-6-4 0,-8-3 0,0 1 0,-2-1 0,-3-2 0,-6-2-8191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27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0 528 24575,'1'-3'0,"-1"0"0,1 0 0,0 0 0,0 0 0,0 0 0,1 0 0,-1 1 0,1-1 0,-1 0 0,1 1 0,0-1 0,0 1 0,4-4 0,33-30 0,-35 32 0,43-31 0,2 2 0,2 3 0,72-34 0,30-17 0,-76 40-71,-53 30-91,-1-2 0,0 0 1,0-1-1,-1-1 0,-1-1 0,-1-1 1,26-27-1,-33 26-6664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28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668 912 24575,'-28'-34'0,"0"-1"0,3-1 0,1-1 0,1-2 0,-27-64 0,-20-34 0,54 111 0,-1 1 0,-1 0 0,-42-43 0,-163-187 0,156 181-1365,49 56-5461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4:25:38.28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28,'21'0,"15"-1,0 2,-1 1,61 12,-51-6,0-3,0-2,1-1,54-6,6 1,2041 3,-2103 2,54 10,-54-6,57 1,-41-7,13-2,-1 4,88 13,31 13,-59-15,-89-11,47 9,94 16,-117-19,0-3,123-6,-64-2,-84 4,-27 1,0-2,0 0,0-1,1 0,19-5,-34 6,0 0,0-1,0 1,-1-1,1 1,0-1,0 0,0 1,0-1,0 0,-1 1,1-1,0 0,-1 0,1 0,0 0,-1 0,1 0,-1 0,1 0,-1 0,0 0,0 0,1-2,-4-33,0 27,0 1,0-1,-1 0,0 1,-7-11,7 15,1 0,-1 1,0-1,-1 1,1 0,0 0,-1 0,1 1,-1 0,0 0,0 0,0 0,0 1,0 0,0 0,-1 0,-4 0,-17 0,1 1,-33 4,11-1,-30 0,-214-6,220-9,52 7,0 1,-26-1,24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08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3023 3187 24575,'-15'0'0,"-81"2"0,1-5 0,0-4 0,-103-21 0,99 4 0,0-4 0,2-5 0,1-3 0,3-5 0,0-4 0,3-4 0,3-4 0,-107-84 0,-10-12 0,-108-89 0,241 171 0,3-4 0,3-2 0,3-3 0,4-3 0,3-2 0,3-3 0,-69-154 0,-49-222 0,49 50 0,67 173 0,35 170 0,4 13 0,-37-91 0,27 80 54,17 43-527,0 1 0,-16-29 0,13 33-6353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02.5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674 554 24575,'-5'0'0,"1"-1"0,-1 0 0,0 0 0,1 0 0,-1 0 0,1-1 0,-1 0 0,1 0 0,0 0 0,0 0 0,-1-1 0,2 1 0,-8-7 0,-47-51 0,18 17 0,-173-126 0,-3-4 0,153 113-1365,48 41-5461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14:27:04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824 0 24575,'-6'1'0,"0"0"0,0 1 0,0 0 0,0 0 0,0 0 0,1 1 0,-1 0 0,-7 5 0,-12 5 0,-204 87 0,183-81 0,0-3 0,-84 18 0,72-20 0,-66 24 0,39-4-1365,64-24-5461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84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699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987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863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182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6361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4431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992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9454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708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63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370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0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1/9/2024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1/9/2024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1/9/2024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1/9/2024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1/9/2024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1/9/2024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cottb@sbgh-partners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arcg.is/08jfjq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ecure.rco.wa.gov/prism/search/ProjectSnapshot.aspx?ProjectNumber=21-1451" TargetMode="External"/><Relationship Id="rId13" Type="http://schemas.openxmlformats.org/officeDocument/2006/relationships/hyperlink" Target="https://secure.rco.wa.gov/prism/search/ProjectSnapshot.aspx?ProjectNumber=23-1482" TargetMode="External"/><Relationship Id="rId18" Type="http://schemas.openxmlformats.org/officeDocument/2006/relationships/hyperlink" Target="https://secure.rco.wa.gov/prism/search/ProjectSnapshot.aspx?ProjectNumber=18-2614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secure.rco.wa.gov/prism/search/ProjectSnapshot.aspx?ProjectNumber=22-2277" TargetMode="External"/><Relationship Id="rId12" Type="http://schemas.openxmlformats.org/officeDocument/2006/relationships/hyperlink" Target="https://secure.rco.wa.gov/prism/search/ProjectSnapshot.aspx?ProjectNumber=21-1467" TargetMode="External"/><Relationship Id="rId17" Type="http://schemas.openxmlformats.org/officeDocument/2006/relationships/hyperlink" Target="https://secure.rco.wa.gov/prism/search/ProjectSnapshot.aspx?ProjectNumber=23-1481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secure.rco.wa.gov/prism/search/ProjectSnapshot.aspx?ProjectNumber=23-12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cure.rco.wa.gov/prism/search/ProjectSnapshot.aspx?ProjectNumber=23-1219" TargetMode="External"/><Relationship Id="rId11" Type="http://schemas.openxmlformats.org/officeDocument/2006/relationships/hyperlink" Target="https://secure.rco.wa.gov/prism/search/ProjectSnapshot.aspx?ProjectNumber=22-2278" TargetMode="External"/><Relationship Id="rId5" Type="http://schemas.openxmlformats.org/officeDocument/2006/relationships/hyperlink" Target="https://secure.rco.wa.gov/prism/search/ProjectSnapshot.aspx?ProjectNumber=22-1728" TargetMode="External"/><Relationship Id="rId15" Type="http://schemas.openxmlformats.org/officeDocument/2006/relationships/hyperlink" Target="https://secure.rco.wa.gov/prism/search/ProjectSnapshot.aspx?ProjectNumber=23-1483" TargetMode="External"/><Relationship Id="rId10" Type="http://schemas.openxmlformats.org/officeDocument/2006/relationships/hyperlink" Target="https://secure.rco.wa.gov/prism/search/ProjectSnapshot.aspx?ProjectNumber=21-1466" TargetMode="External"/><Relationship Id="rId4" Type="http://schemas.openxmlformats.org/officeDocument/2006/relationships/hyperlink" Target="https://secure.rco.wa.gov/prism/search/ProjectSnapshot.aspx?ProjectNumber=22-2301" TargetMode="External"/><Relationship Id="rId9" Type="http://schemas.openxmlformats.org/officeDocument/2006/relationships/hyperlink" Target="https://secure.rco.wa.gov/prism/search/ProjectSnapshot.aspx?ProjectNumber=22-2546" TargetMode="External"/><Relationship Id="rId14" Type="http://schemas.openxmlformats.org/officeDocument/2006/relationships/hyperlink" Target="https://secure.rco.wa.gov/prism/search/ProjectSnapshot.aspx?ProjectNumber=22-235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.png"/><Relationship Id="rId3" Type="http://schemas.openxmlformats.org/officeDocument/2006/relationships/image" Target="../media/image5.jpg"/><Relationship Id="rId7" Type="http://schemas.openxmlformats.org/officeDocument/2006/relationships/image" Target="../media/image42.png"/><Relationship Id="rId12" Type="http://schemas.openxmlformats.org/officeDocument/2006/relationships/customXml" Target="../ink/ink3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emf"/><Relationship Id="rId15" Type="http://schemas.openxmlformats.org/officeDocument/2006/relationships/image" Target="../media/image46.png"/><Relationship Id="rId10" Type="http://schemas.openxmlformats.org/officeDocument/2006/relationships/customXml" Target="../ink/ink2.xml"/><Relationship Id="rId4" Type="http://schemas.openxmlformats.org/officeDocument/2006/relationships/image" Target="../media/image39.emf"/><Relationship Id="rId9" Type="http://schemas.openxmlformats.org/officeDocument/2006/relationships/image" Target="../media/image43.png"/><Relationship Id="rId1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26" Type="http://schemas.openxmlformats.org/officeDocument/2006/relationships/image" Target="../media/image75.jpg"/><Relationship Id="rId3" Type="http://schemas.openxmlformats.org/officeDocument/2006/relationships/image" Target="../media/image53.png"/><Relationship Id="rId21" Type="http://schemas.openxmlformats.org/officeDocument/2006/relationships/image" Target="../media/image71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7.png"/><Relationship Id="rId25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6.jpg"/><Relationship Id="rId20" Type="http://schemas.openxmlformats.org/officeDocument/2006/relationships/image" Target="../media/image70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24" Type="http://schemas.openxmlformats.org/officeDocument/2006/relationships/image" Target="../media/image5.jpg"/><Relationship Id="rId5" Type="http://schemas.openxmlformats.org/officeDocument/2006/relationships/image" Target="../media/image55.jpg"/><Relationship Id="rId15" Type="http://schemas.openxmlformats.org/officeDocument/2006/relationships/image" Target="../media/image65.jpg"/><Relationship Id="rId23" Type="http://schemas.openxmlformats.org/officeDocument/2006/relationships/image" Target="../media/image73.jpg"/><Relationship Id="rId28" Type="http://schemas.openxmlformats.org/officeDocument/2006/relationships/image" Target="../media/image77.svg"/><Relationship Id="rId10" Type="http://schemas.openxmlformats.org/officeDocument/2006/relationships/image" Target="../media/image60.png"/><Relationship Id="rId19" Type="http://schemas.openxmlformats.org/officeDocument/2006/relationships/image" Target="../media/image69.jpg"/><Relationship Id="rId31" Type="http://schemas.openxmlformats.org/officeDocument/2006/relationships/image" Target="../media/image8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Relationship Id="rId14" Type="http://schemas.openxmlformats.org/officeDocument/2006/relationships/image" Target="../media/image64.jpg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18" Type="http://schemas.openxmlformats.org/officeDocument/2006/relationships/image" Target="../media/image88.png"/><Relationship Id="rId26" Type="http://schemas.openxmlformats.org/officeDocument/2006/relationships/image" Target="../media/image92.png"/><Relationship Id="rId3" Type="http://schemas.openxmlformats.org/officeDocument/2006/relationships/image" Target="../media/image5.jpg"/><Relationship Id="rId21" Type="http://schemas.openxmlformats.org/officeDocument/2006/relationships/customXml" Target="../ink/ink14.xml"/><Relationship Id="rId34" Type="http://schemas.openxmlformats.org/officeDocument/2006/relationships/image" Target="../media/image96.png"/><Relationship Id="rId7" Type="http://schemas.openxmlformats.org/officeDocument/2006/relationships/customXml" Target="../ink/ink7.xml"/><Relationship Id="rId12" Type="http://schemas.openxmlformats.org/officeDocument/2006/relationships/image" Target="../media/image85.png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33" Type="http://schemas.openxmlformats.org/officeDocument/2006/relationships/customXml" Target="../ink/ink20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7.png"/><Relationship Id="rId20" Type="http://schemas.openxmlformats.org/officeDocument/2006/relationships/image" Target="../media/image89.png"/><Relationship Id="rId29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customXml" Target="../ink/ink9.xml"/><Relationship Id="rId24" Type="http://schemas.openxmlformats.org/officeDocument/2006/relationships/image" Target="../media/image91.png"/><Relationship Id="rId32" Type="http://schemas.openxmlformats.org/officeDocument/2006/relationships/image" Target="../media/image95.png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93.png"/><Relationship Id="rId10" Type="http://schemas.openxmlformats.org/officeDocument/2006/relationships/image" Target="../media/image84.png"/><Relationship Id="rId19" Type="http://schemas.openxmlformats.org/officeDocument/2006/relationships/customXml" Target="../ink/ink13.xml"/><Relationship Id="rId31" Type="http://schemas.openxmlformats.org/officeDocument/2006/relationships/customXml" Target="../ink/ink19.xml"/><Relationship Id="rId4" Type="http://schemas.openxmlformats.org/officeDocument/2006/relationships/image" Target="../media/image81.png"/><Relationship Id="rId9" Type="http://schemas.openxmlformats.org/officeDocument/2006/relationships/customXml" Target="../ink/ink8.xml"/><Relationship Id="rId14" Type="http://schemas.openxmlformats.org/officeDocument/2006/relationships/image" Target="../media/image86.png"/><Relationship Id="rId22" Type="http://schemas.openxmlformats.org/officeDocument/2006/relationships/image" Target="../media/image90.png"/><Relationship Id="rId27" Type="http://schemas.openxmlformats.org/officeDocument/2006/relationships/customXml" Target="../ink/ink17.xml"/><Relationship Id="rId30" Type="http://schemas.openxmlformats.org/officeDocument/2006/relationships/image" Target="../media/image94.png"/><Relationship Id="rId8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hyperlink" Target="mailto:scottb@sbgh-partners.c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4490/outreach__education.aspx" TargetMode="External"/><Relationship Id="rId5" Type="http://schemas.openxmlformats.org/officeDocument/2006/relationships/hyperlink" Target="mailto:Cindy.Bradley@ecy.wa.gov" TargetMode="External"/><Relationship Id="rId4" Type="http://schemas.openxmlformats.org/officeDocument/2006/relationships/hyperlink" Target="mailto:megan.sathre@lewiscountywa.go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10" Type="http://schemas.openxmlformats.org/officeDocument/2006/relationships/image" Target="../media/image5.jpg"/><Relationship Id="rId4" Type="http://schemas.openxmlformats.org/officeDocument/2006/relationships/image" Target="../media/image100.jpg"/><Relationship Id="rId9" Type="http://schemas.openxmlformats.org/officeDocument/2006/relationships/image" Target="../media/image10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Interlocal%20Agreement%20Among%20Chehalis%20River%20Basin%20Communities%204-17-2017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5.jp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Grays Harbor County Citizen Corps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January 10,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25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759066-99B0-03F2-D044-934D1B06F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3653" y="5857809"/>
            <a:ext cx="9144000" cy="738664"/>
          </a:xfrm>
          <a:ln>
            <a:noFill/>
          </a:ln>
        </p:spPr>
        <p:txBody>
          <a:bodyPr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Scott Boettcher</a:t>
            </a:r>
          </a:p>
          <a:p>
            <a:pPr algn="ctr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Staff, Chehalis River Basin Flood Authority</a:t>
            </a:r>
          </a:p>
          <a:p>
            <a:pPr algn="ctr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360/480-6600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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scottb@sbgh-partners.com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5B3DB86-54A8-5DA9-5099-3F7BBD11E420}"/>
              </a:ext>
            </a:extLst>
          </p:cNvPr>
          <p:cNvSpPr txBox="1"/>
          <p:nvPr/>
        </p:nvSpPr>
        <p:spPr>
          <a:xfrm>
            <a:off x="1066800" y="457200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(Grays Harbor County, Grays Harbor Conservation District, WDFW)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6BDB9-7C7F-2AF5-0E33-310CC858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2" y="4159935"/>
            <a:ext cx="4690280" cy="2266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75BC1-5A58-3806-CFBF-E6FA5B59F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101826"/>
            <a:ext cx="4690281" cy="1743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338F7-9C97-2BAF-5500-48967F0B1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681" y="1653676"/>
            <a:ext cx="4116761" cy="2689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487ADC-BD5B-1B6A-435D-61E0E525A327}"/>
              </a:ext>
            </a:extLst>
          </p:cNvPr>
          <p:cNvSpPr txBox="1"/>
          <p:nvPr/>
        </p:nvSpPr>
        <p:spPr>
          <a:xfrm>
            <a:off x="6324600" y="3600033"/>
            <a:ext cx="28194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 Right Bank Conservation Project (Phase IB)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Keys Road Infrastructure Protection (Phase 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2019-20 WDFW Ponds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CBE550-C97B-6930-13B1-35EBDCD1D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218" y="3697215"/>
            <a:ext cx="1521463" cy="3052496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25</a:t>
            </a:r>
          </a:p>
        </p:txBody>
      </p:sp>
    </p:spTree>
    <p:extLst>
      <p:ext uri="{BB962C8B-B14F-4D97-AF65-F5344CB8AC3E}">
        <p14:creationId xmlns:p14="http://schemas.microsoft.com/office/powerpoint/2010/main" val="122209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97386-DB7C-5567-0C94-08B9A2C36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1" y="1921637"/>
            <a:ext cx="8972339" cy="4326763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65B3DB86-54A8-5DA9-5099-3F7BBD11E420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(Port of Grays Harbor)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06B79-95F1-588E-BC43-41B618310138}"/>
              </a:ext>
            </a:extLst>
          </p:cNvPr>
          <p:cNvSpPr txBox="1"/>
          <p:nvPr/>
        </p:nvSpPr>
        <p:spPr>
          <a:xfrm>
            <a:off x="5105400" y="354606"/>
            <a:ext cx="39529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“Haul Road” Emergency Repair (2022-23)</a:t>
            </a:r>
          </a:p>
        </p:txBody>
      </p:sp>
      <p:pic>
        <p:nvPicPr>
          <p:cNvPr id="14" name="Picture 13" descr="A picture containing tree, outdoor, water, river&#10;&#10;Description automatically generated">
            <a:extLst>
              <a:ext uri="{FF2B5EF4-FFF2-40B4-BE49-F238E27FC236}">
                <a16:creationId xmlns:a16="http://schemas.microsoft.com/office/drawing/2014/main" id="{8C44643C-10B1-8663-F428-A6FA1BD5D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9970"/>
            <a:ext cx="3724172" cy="1668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5213C-6BFA-3517-9927-3308CB5413C2}"/>
              </a:ext>
            </a:extLst>
          </p:cNvPr>
          <p:cNvSpPr txBox="1"/>
          <p:nvPr/>
        </p:nvSpPr>
        <p:spPr>
          <a:xfrm>
            <a:off x="3971147" y="5869736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9/14/2022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Grays Harbor Conservation District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FB7FD-7509-CE6E-71BC-4455E5A0F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5843"/>
            <a:ext cx="8953500" cy="4257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C043C-C7EF-0ECA-CBE5-C159CD8F01C3}"/>
              </a:ext>
            </a:extLst>
          </p:cNvPr>
          <p:cNvSpPr txBox="1"/>
          <p:nvPr/>
        </p:nvSpPr>
        <p:spPr>
          <a:xfrm>
            <a:off x="5092959" y="240395"/>
            <a:ext cx="3962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effectLst/>
                <a:latin typeface="Arial" panose="020B0604020202020204" pitchFamily="34" charset="0"/>
              </a:rPr>
              <a:t>Cloquallam Creek Erosion Pilot (36 Lower Falls Creek Rd)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32EA408-6444-A23E-6EDF-A477823C9296}"/>
              </a:ext>
            </a:extLst>
          </p:cNvPr>
          <p:cNvSpPr txBox="1">
            <a:spLocks/>
          </p:cNvSpPr>
          <p:nvPr/>
        </p:nvSpPr>
        <p:spPr>
          <a:xfrm>
            <a:off x="55315" y="4533912"/>
            <a:ext cx="2900934" cy="1752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Highly-collaborative emergency project to protect property and septic drain field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and drain field saved, environmental contamination and clean-up avoided.</a:t>
            </a:r>
          </a:p>
        </p:txBody>
      </p:sp>
    </p:spTree>
    <p:extLst>
      <p:ext uri="{BB962C8B-B14F-4D97-AF65-F5344CB8AC3E}">
        <p14:creationId xmlns:p14="http://schemas.microsoft.com/office/powerpoint/2010/main" val="1113219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4876800" y="401708"/>
            <a:ext cx="40386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Chehalis-Centralia Airport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2731335-6F67-8F49-CB82-D84B36E813B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9-21-2022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2476A-8A7A-E488-AA65-05745256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937" y="1653029"/>
            <a:ext cx="4699210" cy="1775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BAB3CE-5239-DBD2-66C4-824EBC176E51}"/>
              </a:ext>
            </a:extLst>
          </p:cNvPr>
          <p:cNvSpPr txBox="1"/>
          <p:nvPr/>
        </p:nvSpPr>
        <p:spPr>
          <a:xfrm>
            <a:off x="7652457" y="340813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January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3CB64A-763B-4E3B-8A57-2117EDD83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" y="1903406"/>
            <a:ext cx="4305300" cy="1625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C0A855-FEC7-BB12-6F19-28A1D3CB9355}"/>
              </a:ext>
            </a:extLst>
          </p:cNvPr>
          <p:cNvSpPr txBox="1"/>
          <p:nvPr/>
        </p:nvSpPr>
        <p:spPr>
          <a:xfrm>
            <a:off x="7776" y="3479950"/>
            <a:ext cx="19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Pump -- 2017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782237-0248-69C7-9B24-03209A84A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2" y="3917314"/>
            <a:ext cx="1950086" cy="19500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2CDEC1-4AD1-269D-CFA8-2BCC0F1C9E85}"/>
              </a:ext>
            </a:extLst>
          </p:cNvPr>
          <p:cNvSpPr txBox="1"/>
          <p:nvPr/>
        </p:nvSpPr>
        <p:spPr>
          <a:xfrm>
            <a:off x="-3377" y="5802868"/>
            <a:ext cx="19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Old Pump – 1940s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DD46EC0-F371-ACC6-26DC-EAB99FEDF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5637" y="3505200"/>
            <a:ext cx="3896000" cy="3016210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Pump Cost = $1.1M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Widening Levee = $1.2M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= Substantial: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Jobs: 1,658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 income: $68 million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added: $115.3 million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revenues: $186.4 million</a:t>
            </a:r>
          </a:p>
          <a:p>
            <a:pPr marL="690563" lvl="1" indent="-344488" algn="l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tax revenues (local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state): ~$9M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1/2022 High-water event = Airport stayed operational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4D60B-B7FB-88E4-2071-7640B6C8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162" y="4182744"/>
            <a:ext cx="2610038" cy="19794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38ACF5-3F4A-2EB3-A633-6C6B9FAE5538}"/>
              </a:ext>
            </a:extLst>
          </p:cNvPr>
          <p:cNvSpPr txBox="1"/>
          <p:nvPr/>
        </p:nvSpPr>
        <p:spPr>
          <a:xfrm>
            <a:off x="2405534" y="6107668"/>
            <a:ext cx="261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Widening/Repairing Levee – 2014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D9431840-B888-68C1-E23B-BA299E3A92B4}"/>
              </a:ext>
            </a:extLst>
          </p:cNvPr>
          <p:cNvSpPr txBox="1">
            <a:spLocks/>
          </p:cNvSpPr>
          <p:nvPr/>
        </p:nvSpPr>
        <p:spPr>
          <a:xfrm>
            <a:off x="-2820946" y="1440275"/>
            <a:ext cx="2806952" cy="300082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kern="0" dirty="0">
                <a:solidFill>
                  <a:sysClr val="windowText" lastClr="000000"/>
                </a:solidFill>
              </a:rPr>
              <a:t>Return on investment from protected jobs and revenue during Jan. 2022 flooding:</a:t>
            </a:r>
          </a:p>
        </p:txBody>
      </p:sp>
    </p:spTree>
    <p:extLst>
      <p:ext uri="{BB962C8B-B14F-4D97-AF65-F5344CB8AC3E}">
        <p14:creationId xmlns:p14="http://schemas.microsoft.com/office/powerpoint/2010/main" val="2039784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5B3DB86-54A8-5DA9-5099-3F7BBD11E420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(Aberdeen, Hoquiam)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06B79-95F1-588E-BC43-41B618310138}"/>
              </a:ext>
            </a:extLst>
          </p:cNvPr>
          <p:cNvSpPr txBox="1"/>
          <p:nvPr/>
        </p:nvSpPr>
        <p:spPr>
          <a:xfrm>
            <a:off x="5334000" y="354606"/>
            <a:ext cx="37243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UNDERWAY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 Shore Levee and West Segment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5213C-6BFA-3517-9927-3308CB5413C2}"/>
              </a:ext>
            </a:extLst>
          </p:cNvPr>
          <p:cNvSpPr txBox="1"/>
          <p:nvPr/>
        </p:nvSpPr>
        <p:spPr>
          <a:xfrm>
            <a:off x="3971147" y="5869736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9/14/2022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8C3C6-D337-F259-F8AA-68A78C07E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" t="11662"/>
          <a:stretch/>
        </p:blipFill>
        <p:spPr>
          <a:xfrm>
            <a:off x="124083" y="3657600"/>
            <a:ext cx="8895833" cy="26737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25DAC9-6B78-5EE3-F9B3-6E240616AD81}"/>
              </a:ext>
            </a:extLst>
          </p:cNvPr>
          <p:cNvSpPr txBox="1"/>
          <p:nvPr/>
        </p:nvSpPr>
        <p:spPr>
          <a:xfrm>
            <a:off x="443041" y="2094271"/>
            <a:ext cx="3810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2016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Timberworks (precursor to currently underway North Shore Levee for Aberdeen and Hoquiam)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E57F9-6FBF-732B-9509-6BFA91044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608159"/>
            <a:ext cx="3967733" cy="30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5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(New and Continuing, 2023-25)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6477000" y="401708"/>
            <a:ext cx="24384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16 Projects, </a:t>
            </a:r>
            <a:r>
              <a:rPr lang="en-US" sz="1600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$9,360,965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7BE2C5-F8CF-7479-22D8-15357F3CF3D1}"/>
              </a:ext>
            </a:extLst>
          </p:cNvPr>
          <p:cNvSpPr txBox="1"/>
          <p:nvPr/>
        </p:nvSpPr>
        <p:spPr>
          <a:xfrm>
            <a:off x="7315891" y="3837707"/>
            <a:ext cx="183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interactive map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https://arcg.is/08jfjq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1B75A9-5685-EBE3-84F3-FD2F16628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917" y="5230015"/>
            <a:ext cx="1197615" cy="1008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8E517-1C79-60CB-91D7-B4F4D1DE7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889761"/>
            <a:ext cx="6248400" cy="4850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3C66C6-E1BF-E376-AA06-22A615DB0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119" y="1996940"/>
            <a:ext cx="1343212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5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(New and Continuing, 2023-25)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6477000" y="401708"/>
            <a:ext cx="24384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16 Projects, </a:t>
            </a:r>
            <a:r>
              <a:rPr lang="en-US" sz="1600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$9,360,965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B21F9AA-0519-4A0F-94F0-CB4A007C4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02593"/>
              </p:ext>
            </p:extLst>
          </p:nvPr>
        </p:nvGraphicFramePr>
        <p:xfrm>
          <a:off x="1066800" y="1676400"/>
          <a:ext cx="6795347" cy="4826989"/>
        </p:xfrm>
        <a:graphic>
          <a:graphicData uri="http://schemas.openxmlformats.org/drawingml/2006/table">
            <a:tbl>
              <a:tblPr/>
              <a:tblGrid>
                <a:gridCol w="1724539">
                  <a:extLst>
                    <a:ext uri="{9D8B030D-6E8A-4147-A177-3AD203B41FA5}">
                      <a16:colId xmlns:a16="http://schemas.microsoft.com/office/drawing/2014/main" val="3089576474"/>
                    </a:ext>
                  </a:extLst>
                </a:gridCol>
                <a:gridCol w="742879">
                  <a:extLst>
                    <a:ext uri="{9D8B030D-6E8A-4147-A177-3AD203B41FA5}">
                      <a16:colId xmlns:a16="http://schemas.microsoft.com/office/drawing/2014/main" val="3777058030"/>
                    </a:ext>
                  </a:extLst>
                </a:gridCol>
                <a:gridCol w="4327929">
                  <a:extLst>
                    <a:ext uri="{9D8B030D-6E8A-4147-A177-3AD203B41FA5}">
                      <a16:colId xmlns:a16="http://schemas.microsoft.com/office/drawing/2014/main" val="1362273622"/>
                    </a:ext>
                  </a:extLst>
                </a:gridCol>
              </a:tblGrid>
              <a:tr h="2514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Aberdeen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4"/>
                        </a:rPr>
                        <a:t>22-2301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Aberdeen Pump Stations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442959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5"/>
                        </a:rPr>
                        <a:t>22-1728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Design and Permitting of Farragut Pump Station 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467124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6"/>
                        </a:rPr>
                        <a:t>23-1219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Fry Creek Phase 3 Design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477585"/>
                  </a:ext>
                </a:extLst>
              </a:tr>
              <a:tr h="251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Cosmopolis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7"/>
                        </a:rPr>
                        <a:t>22-2277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Joint Surface Water Management Comp Plan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1880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8"/>
                        </a:rPr>
                        <a:t>21-1451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Mill Creek Multi-Objective Implementation Plan, Ph II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617014"/>
                  </a:ext>
                </a:extLst>
              </a:tr>
              <a:tr h="251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GHCD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9"/>
                        </a:rPr>
                        <a:t>22-2546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Lower Satsop Right Bank Conservation, Phase 2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737884"/>
                  </a:ext>
                </a:extLst>
              </a:tr>
              <a:tr h="2514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Hoquiam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0"/>
                        </a:rPr>
                        <a:t>21-1466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10th Street Pump Station Design and Permitting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96749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1"/>
                        </a:rPr>
                        <a:t>22-2278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Hoquiam Pump Stations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480258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2"/>
                        </a:rPr>
                        <a:t>21-1467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Queen Ave Pump Station Design and Permitting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33227"/>
                  </a:ext>
                </a:extLst>
              </a:tr>
              <a:tr h="251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Montesano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3"/>
                        </a:rPr>
                        <a:t>23-1482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Montesano Water Supply Resiliency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172151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Port of Grays Harbor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4"/>
                        </a:rPr>
                        <a:t>22-2358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Haul Road Mid Term Project 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660305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890426"/>
                  </a:ext>
                </a:extLst>
              </a:tr>
              <a:tr h="251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Lewis County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New Skookumchuck Reservoir Gage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55441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5"/>
                        </a:rPr>
                        <a:t>23-1483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S.F. Chehalis /Boistfort CMZ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93136"/>
                  </a:ext>
                </a:extLst>
              </a:tr>
              <a:tr h="251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Chehalis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6"/>
                        </a:rPr>
                        <a:t>23-1221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Chehalis Flooding Strategy and Investment Plan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813154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7"/>
                        </a:rPr>
                        <a:t>23-1481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Derelict WWTP Demolition and Removal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2738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Port of Chehalis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sng" strike="noStrike">
                          <a:solidFill>
                            <a:srgbClr val="0563C1"/>
                          </a:solidFill>
                          <a:effectLst/>
                          <a:latin typeface="Corbel" panose="020B0503020204020204" pitchFamily="34" charset="0"/>
                          <a:hlinkClick r:id="rId18"/>
                        </a:rPr>
                        <a:t>18-2614</a:t>
                      </a:r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Berwick Creek Flood Reduction and Restoration</a:t>
                      </a:r>
                    </a:p>
                  </a:txBody>
                  <a:tcPr marL="8999" marR="8999" marT="899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317189"/>
                  </a:ext>
                </a:extLst>
              </a:tr>
              <a:tr h="261461"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sng" strike="noStrike">
                        <a:solidFill>
                          <a:srgbClr val="0563C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8999" marR="8999" marT="8999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283243"/>
                  </a:ext>
                </a:extLst>
              </a:tr>
              <a:tr h="2614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Plan/Design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Construct</a:t>
                      </a:r>
                    </a:p>
                  </a:txBody>
                  <a:tcPr marL="8999" marR="8999" marT="89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859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564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25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(2022 Flood Event)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A9BE19-F9E0-CF21-2957-F26EF85A4FED}"/>
              </a:ext>
            </a:extLst>
          </p:cNvPr>
          <p:cNvGrpSpPr/>
          <p:nvPr/>
        </p:nvGrpSpPr>
        <p:grpSpPr>
          <a:xfrm>
            <a:off x="76200" y="1981200"/>
            <a:ext cx="8778240" cy="779580"/>
            <a:chOff x="161290" y="1981200"/>
            <a:chExt cx="8778240" cy="7795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DD4DF8-3474-8E84-E7A9-928904EC4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290" y="1981200"/>
              <a:ext cx="8778240" cy="7795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AFDD97-FEED-F454-8B7B-CF0DC9F531F6}"/>
                </a:ext>
              </a:extLst>
            </p:cNvPr>
            <p:cNvSpPr txBox="1"/>
            <p:nvPr/>
          </p:nvSpPr>
          <p:spPr>
            <a:xfrm>
              <a:off x="1447799" y="2415190"/>
              <a:ext cx="2980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Dave Curtis, West Consultants, 2/01/2022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AC47EA-2C8E-08A1-6108-5B562B675670}"/>
              </a:ext>
            </a:extLst>
          </p:cNvPr>
          <p:cNvGrpSpPr/>
          <p:nvPr/>
        </p:nvGrpSpPr>
        <p:grpSpPr>
          <a:xfrm>
            <a:off x="76200" y="2713652"/>
            <a:ext cx="6336886" cy="867748"/>
            <a:chOff x="121920" y="2713652"/>
            <a:chExt cx="6336886" cy="8677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949694-3ED9-73A3-33F5-F2A88F5E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" y="2713652"/>
              <a:ext cx="5669280" cy="8677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7F7ADC-2166-211E-F0F6-2BD6A637B1F2}"/>
                </a:ext>
              </a:extLst>
            </p:cNvPr>
            <p:cNvSpPr txBox="1"/>
            <p:nvPr/>
          </p:nvSpPr>
          <p:spPr>
            <a:xfrm>
              <a:off x="4084319" y="3164977"/>
              <a:ext cx="23744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Survey Respondent, 2/01/2022</a:t>
              </a:r>
            </a:p>
          </p:txBody>
        </p:sp>
      </p:grp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816FE21-7AAE-90A7-EE97-13C90912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76400"/>
            <a:ext cx="9144000" cy="276999"/>
          </a:xfrm>
        </p:spPr>
        <p:txBody>
          <a:bodyPr/>
          <a:lstStyle/>
          <a:p>
            <a:pPr algn="ctr"/>
            <a:r>
              <a:rPr lang="en-US" dirty="0"/>
              <a:t>Flood Warning System Works!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03271F8-534E-D995-13EF-BA6C9A00F8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6103"/>
              </p:ext>
            </p:extLst>
          </p:nvPr>
        </p:nvGraphicFramePr>
        <p:xfrm>
          <a:off x="838199" y="3509948"/>
          <a:ext cx="3345472" cy="3195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78C6E2B0-2C63-1B2D-8C5F-AA4635997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167" y="3509948"/>
            <a:ext cx="3879508" cy="2839558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3173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25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B8F6B-87B4-7C1D-93C7-16EA1DD38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5" y="2200112"/>
            <a:ext cx="4165142" cy="2978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CB726E-D3ED-A74B-1356-6DBF4DEFA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937046"/>
            <a:ext cx="4876799" cy="35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5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28600" y="2133600"/>
            <a:ext cx="5867400" cy="2669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“Chehalis Basin Strategy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25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450352" y="1896052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200" y="4065353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06671"/>
              </p:ext>
            </p:extLst>
          </p:nvPr>
        </p:nvGraphicFramePr>
        <p:xfrm>
          <a:off x="6172200" y="4908427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25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2806D4B3-7EB1-F38C-5757-2CBEF7058C6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9-21-2022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47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25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(Helping Individuals)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174F8-0880-E386-CE1C-4F04844B5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1623096"/>
            <a:ext cx="4267200" cy="5158704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7F44AD-9B9E-1C1D-1378-9644337BC6BF}"/>
                  </a:ext>
                </a:extLst>
              </p14:cNvPr>
              <p14:cNvContentPartPr/>
              <p14:nvPr/>
            </p14:nvContentPartPr>
            <p14:xfrm>
              <a:off x="3400230" y="1923330"/>
              <a:ext cx="1681560" cy="68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7F44AD-9B9E-1C1D-1378-9644337BC6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4230" y="1851690"/>
                <a:ext cx="175320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001C9A5-A280-37F4-B2B2-D179DB7A7F58}"/>
                  </a:ext>
                </a:extLst>
              </p14:cNvPr>
              <p14:cNvContentPartPr/>
              <p14:nvPr/>
            </p14:nvContentPartPr>
            <p14:xfrm>
              <a:off x="1416630" y="4567530"/>
              <a:ext cx="1088640" cy="1148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001C9A5-A280-37F4-B2B2-D179DB7A7F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7990" y="4558890"/>
                <a:ext cx="1106280" cy="116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EC8E5B5C-AFA6-0E41-FCAF-11FEFC2BC83A}"/>
              </a:ext>
            </a:extLst>
          </p:cNvPr>
          <p:cNvGrpSpPr/>
          <p:nvPr/>
        </p:nvGrpSpPr>
        <p:grpSpPr>
          <a:xfrm>
            <a:off x="733350" y="5124450"/>
            <a:ext cx="1800360" cy="1597320"/>
            <a:chOff x="733350" y="5124450"/>
            <a:chExt cx="1800360" cy="159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FAF3C94-27D5-F793-04D0-A562D8085569}"/>
                    </a:ext>
                  </a:extLst>
                </p14:cNvPr>
                <p14:cNvContentPartPr/>
                <p14:nvPr/>
              </p14:nvContentPartPr>
              <p14:xfrm>
                <a:off x="2271990" y="5506050"/>
                <a:ext cx="243000" cy="199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FAF3C94-27D5-F793-04D0-A562D808556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63350" y="5497410"/>
                  <a:ext cx="2606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2F78BFF-BD61-B6FC-0531-17233C7DE99E}"/>
                    </a:ext>
                  </a:extLst>
                </p14:cNvPr>
                <p14:cNvContentPartPr/>
                <p14:nvPr/>
              </p14:nvContentPartPr>
              <p14:xfrm>
                <a:off x="2208270" y="5724570"/>
                <a:ext cx="297000" cy="109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2F78BFF-BD61-B6FC-0531-17233C7DE99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99270" y="5715570"/>
                  <a:ext cx="3146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8206ADB-645A-540D-8D81-708F2EE5F2A6}"/>
                    </a:ext>
                  </a:extLst>
                </p14:cNvPr>
                <p14:cNvContentPartPr/>
                <p14:nvPr/>
              </p14:nvContentPartPr>
              <p14:xfrm>
                <a:off x="2290350" y="6369330"/>
                <a:ext cx="234000" cy="279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8206ADB-645A-540D-8D81-708F2EE5F2A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81350" y="6360690"/>
                  <a:ext cx="2516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F384C11-BEFC-C1D1-447D-9BE6FFB165FE}"/>
                    </a:ext>
                  </a:extLst>
                </p14:cNvPr>
                <p14:cNvContentPartPr/>
                <p14:nvPr/>
              </p14:nvContentPartPr>
              <p14:xfrm>
                <a:off x="2266950" y="6667410"/>
                <a:ext cx="266760" cy="54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F384C11-BEFC-C1D1-447D-9BE6FFB165F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58310" y="6658410"/>
                  <a:ext cx="284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D3A5356-E9EF-F5A8-8803-60F65377F707}"/>
                    </a:ext>
                  </a:extLst>
                </p14:cNvPr>
                <p14:cNvContentPartPr/>
                <p14:nvPr/>
              </p14:nvContentPartPr>
              <p14:xfrm>
                <a:off x="985350" y="5517210"/>
                <a:ext cx="1539000" cy="1131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D3A5356-E9EF-F5A8-8803-60F65377F70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76350" y="5508210"/>
                  <a:ext cx="1556640" cy="11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07BE1A3-8C14-C2E5-528C-AE4A45AAE1D2}"/>
                    </a:ext>
                  </a:extLst>
                </p14:cNvPr>
                <p14:cNvContentPartPr/>
                <p14:nvPr/>
              </p14:nvContentPartPr>
              <p14:xfrm>
                <a:off x="780150" y="5124450"/>
                <a:ext cx="115920" cy="621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07BE1A3-8C14-C2E5-528C-AE4A45AAE1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1510" y="5115450"/>
                  <a:ext cx="133560" cy="63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853DA90-8DC5-B742-D583-0B0520E22CDF}"/>
                    </a:ext>
                  </a:extLst>
                </p14:cNvPr>
                <p14:cNvContentPartPr/>
                <p14:nvPr/>
              </p14:nvContentPartPr>
              <p14:xfrm>
                <a:off x="733350" y="5362410"/>
                <a:ext cx="417600" cy="44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853DA90-8DC5-B742-D583-0B0520E22C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4350" y="5353410"/>
                  <a:ext cx="4352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48E388-6171-0BB9-B2E9-904D7DE8B976}"/>
                    </a:ext>
                  </a:extLst>
                </p14:cNvPr>
                <p14:cNvContentPartPr/>
                <p14:nvPr/>
              </p14:nvContentPartPr>
              <p14:xfrm>
                <a:off x="813630" y="5245050"/>
                <a:ext cx="148680" cy="270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48E388-6171-0BB9-B2E9-904D7DE8B97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04630" y="5236050"/>
                  <a:ext cx="1663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0BE752F-3491-8673-C610-D262E57CCA95}"/>
                    </a:ext>
                  </a:extLst>
                </p14:cNvPr>
                <p14:cNvContentPartPr/>
                <p14:nvPr/>
              </p14:nvContentPartPr>
              <p14:xfrm>
                <a:off x="799950" y="5356650"/>
                <a:ext cx="221400" cy="149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0BE752F-3491-8673-C610-D262E57CCA9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0950" y="5347650"/>
                  <a:ext cx="23904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CA0A7D-5E80-98BA-F5C1-3EE65C55E04D}"/>
              </a:ext>
            </a:extLst>
          </p:cNvPr>
          <p:cNvGrpSpPr/>
          <p:nvPr/>
        </p:nvGrpSpPr>
        <p:grpSpPr>
          <a:xfrm>
            <a:off x="1207110" y="4196010"/>
            <a:ext cx="411120" cy="413640"/>
            <a:chOff x="1207110" y="4196010"/>
            <a:chExt cx="411120" cy="41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0E9E21F-1E09-66C5-064E-D70EED8A0174}"/>
                    </a:ext>
                  </a:extLst>
                </p14:cNvPr>
                <p14:cNvContentPartPr/>
                <p14:nvPr/>
              </p14:nvContentPartPr>
              <p14:xfrm>
                <a:off x="1342830" y="4200690"/>
                <a:ext cx="360" cy="408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0E9E21F-1E09-66C5-064E-D70EED8A017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333830" y="4191690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DBB5916-2649-ACCF-216E-D15823DBB8DB}"/>
                    </a:ext>
                  </a:extLst>
                </p14:cNvPr>
                <p14:cNvContentPartPr/>
                <p14:nvPr/>
              </p14:nvContentPartPr>
              <p14:xfrm>
                <a:off x="1218990" y="4362330"/>
                <a:ext cx="399240" cy="75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DBB5916-2649-ACCF-216E-D15823DBB8D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09990" y="4353330"/>
                  <a:ext cx="41688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D016555-0855-E473-29A2-4A9DADF4A47F}"/>
                    </a:ext>
                  </a:extLst>
                </p14:cNvPr>
                <p14:cNvContentPartPr/>
                <p14:nvPr/>
              </p14:nvContentPartPr>
              <p14:xfrm>
                <a:off x="1247790" y="4286730"/>
                <a:ext cx="281520" cy="190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D016555-0855-E473-29A2-4A9DADF4A47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38790" y="4278090"/>
                  <a:ext cx="2991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280AE9A-F557-1E2C-5C6B-7197270D27B2}"/>
                    </a:ext>
                  </a:extLst>
                </p14:cNvPr>
                <p14:cNvContentPartPr/>
                <p14:nvPr/>
              </p14:nvContentPartPr>
              <p14:xfrm>
                <a:off x="1207110" y="4196010"/>
                <a:ext cx="240480" cy="328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280AE9A-F557-1E2C-5C6B-7197270D27B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98470" y="4187010"/>
                  <a:ext cx="258120" cy="346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77467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99086"/>
            <a:ext cx="8684260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 and habitat.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641732"/>
            <a:ext cx="4995802" cy="1861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2133600" y="6395348"/>
            <a:ext cx="4995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1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360/249-3731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2971800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25</a:t>
            </a:r>
          </a:p>
        </p:txBody>
      </p:sp>
    </p:spTree>
    <p:extLst>
      <p:ext uri="{BB962C8B-B14F-4D97-AF65-F5344CB8AC3E}">
        <p14:creationId xmlns:p14="http://schemas.microsoft.com/office/powerpoint/2010/main" val="3049590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!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C43ED4-75A0-4019-1A0E-0BC13063B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25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C9339EC-8381-069B-4C4C-9FB383976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464991"/>
              </p:ext>
            </p:extLst>
          </p:nvPr>
        </p:nvGraphicFramePr>
        <p:xfrm>
          <a:off x="865415" y="3719302"/>
          <a:ext cx="7588120" cy="2199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120">
                  <a:extLst>
                    <a:ext uri="{9D8B030D-6E8A-4147-A177-3AD203B41FA5}">
                      <a16:colId xmlns:a16="http://schemas.microsoft.com/office/drawing/2014/main" val="420334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Email Distribution Lists: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9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marR="5080" algn="ctr">
                        <a:spcBef>
                          <a:spcPts val="0"/>
                        </a:spcBef>
                      </a:pPr>
                      <a:endParaRPr lang="fr-FR" sz="1600" b="1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Megan Sathre </a:t>
                      </a:r>
                      <a:r>
                        <a:rPr lang="fr-F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(Flood Authority)</a:t>
                      </a: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0" u="heavy" spc="-5" dirty="0">
                          <a:solidFill>
                            <a:srgbClr val="598BB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megan.sathre@lewiscountywa.gov</a:t>
                      </a:r>
                      <a:endParaRPr lang="fr-FR" sz="1600" b="0" u="heavy" spc="-5" dirty="0">
                        <a:solidFill>
                          <a:srgbClr val="598B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endParaRPr lang="fr-FR" sz="1600" b="0" u="heavy" spc="-10" dirty="0">
                        <a:solidFill>
                          <a:srgbClr val="598B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Cindy Bradley (Office of Chehalis Basin)</a:t>
                      </a: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Cindy.Bradley@ecy.wa.gov</a:t>
                      </a:r>
                      <a:endParaRPr lang="fr-F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6799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B708E767-ED8E-D34F-3BE8-D91FA2B96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28549"/>
              </p:ext>
            </p:extLst>
          </p:nvPr>
        </p:nvGraphicFramePr>
        <p:xfrm>
          <a:off x="870080" y="2101740"/>
          <a:ext cx="7588120" cy="1224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120">
                  <a:extLst>
                    <a:ext uri="{9D8B030D-6E8A-4147-A177-3AD203B41FA5}">
                      <a16:colId xmlns:a16="http://schemas.microsoft.com/office/drawing/2014/main" val="420334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This Presentation: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9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Available at “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lang="en-US" sz="1600" spc="-1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600" spc="-4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spc="4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Bas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600" spc="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Flood</a:t>
                      </a:r>
                      <a:r>
                        <a:rPr lang="en-US" sz="1600" spc="-2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utho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lang="en-US" sz="1600" spc="-2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”</a:t>
                      </a:r>
                      <a:r>
                        <a:rPr lang="en-US" sz="1600" spc="5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ite </a:t>
                      </a:r>
                      <a:r>
                        <a:rPr lang="en-US" sz="1600" spc="-1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1600" spc="-1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u="heavy" spc="25" dirty="0">
                          <a:solidFill>
                            <a:srgbClr val="598BBD"/>
                          </a:solidFill>
                          <a:latin typeface="Arial"/>
                          <a:cs typeface="Arial"/>
                          <a:hlinkClick r:id="rId6"/>
                        </a:rPr>
                        <a:t>https://www.ezview.wa.gov/site/alias__1492/34490/outreach__education.aspx</a:t>
                      </a:r>
                      <a:endParaRPr lang="en-US" sz="1600" u="heavy" spc="25" dirty="0">
                        <a:solidFill>
                          <a:srgbClr val="598BBD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30303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6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10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15" dirty="0">
                <a:latin typeface="Arial"/>
                <a:cs typeface="Arial"/>
              </a:rPr>
              <a:t>14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Also --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Slide Number Placeholder 12">
            <a:extLst>
              <a:ext uri="{FF2B5EF4-FFF2-40B4-BE49-F238E27FC236}">
                <a16:creationId xmlns:a16="http://schemas.microsoft.com/office/drawing/2014/main" id="{1B33FF30-76FA-CBBF-3300-F0C3C5586A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6197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r>
              <a:rPr lang="en-US" spc="-5" dirty="0"/>
              <a:t>Extra 1 of 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rgbClr val="303030"/>
                </a:solidFill>
                <a:latin typeface="Arial"/>
                <a:cs typeface="Arial"/>
              </a:rPr>
              <a:t>Storm</a:t>
            </a:r>
            <a:r>
              <a:rPr sz="17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- 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/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738C704-D9CE-D274-833D-ED3F54C1B6AF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Also --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6322A6F3-A2DE-9352-9AA3-AD15935FDC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6197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r>
              <a:rPr lang="en-US" spc="-5"/>
              <a:t>Extra 2 </a:t>
            </a:r>
            <a:r>
              <a:rPr lang="en-US" spc="-5" dirty="0"/>
              <a:t>of 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25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(103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(103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59A02-173A-146F-F47E-DD0B91223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0750"/>
            <a:ext cx="6756750" cy="48262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715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486400" y="383971"/>
            <a:ext cx="34391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Mill Creek Dam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collapsed building&#10;&#10;Description automatically generated with low confidence">
            <a:extLst>
              <a:ext uri="{FF2B5EF4-FFF2-40B4-BE49-F238E27FC236}">
                <a16:creationId xmlns:a16="http://schemas.microsoft.com/office/drawing/2014/main" id="{2F237242-84F1-1EE5-76EF-87A0B08DC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2" y="4722078"/>
            <a:ext cx="2035094" cy="15263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3200400" y="223346"/>
            <a:ext cx="579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Mary’s River Lumber and Montesano WWTP Chehalis River Protection Projects (2012-15)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023B25-94DC-61A6-3C9E-BD120A5F1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9063" y="5645502"/>
            <a:ext cx="3891534" cy="64633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~$6M protection against Chehalis River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pooled/shared.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2AA55-7CC0-62B1-756F-8B2E25D7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934" y="1619849"/>
            <a:ext cx="4570066" cy="2210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D0A8F-6EA4-16FF-F623-4A7E2CE7E290}"/>
              </a:ext>
            </a:extLst>
          </p:cNvPr>
          <p:cNvSpPr txBox="1"/>
          <p:nvPr/>
        </p:nvSpPr>
        <p:spPr>
          <a:xfrm>
            <a:off x="8305800" y="3429000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2022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6356EF9-20B6-516F-35DF-A73E779CD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20" y="1638987"/>
            <a:ext cx="3215113" cy="3017358"/>
          </a:xfrm>
          <a:prstGeom prst="rect">
            <a:avLst/>
          </a:prstGeom>
        </p:spPr>
      </p:pic>
      <p:pic>
        <p:nvPicPr>
          <p:cNvPr id="13" name="Picture 12" descr="A picture containing sky, outdoor, ground, scene&#10;&#10;Description automatically generated">
            <a:extLst>
              <a:ext uri="{FF2B5EF4-FFF2-40B4-BE49-F238E27FC236}">
                <a16:creationId xmlns:a16="http://schemas.microsoft.com/office/drawing/2014/main" id="{98DD6B90-8FA3-CAF0-E343-0E416B54D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26777"/>
            <a:ext cx="2194403" cy="1645803"/>
          </a:xfrm>
          <a:prstGeom prst="rect">
            <a:avLst/>
          </a:prstGeom>
        </p:spPr>
      </p:pic>
      <p:pic>
        <p:nvPicPr>
          <p:cNvPr id="15" name="Picture 1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C7776E82-6A82-58B3-CD76-E797939C6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41" y="3918135"/>
            <a:ext cx="2192621" cy="1644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EDC378-C2A3-D4A0-A98C-76B542FFA383}"/>
              </a:ext>
            </a:extLst>
          </p:cNvPr>
          <p:cNvSpPr txBox="1"/>
          <p:nvPr/>
        </p:nvSpPr>
        <p:spPr>
          <a:xfrm>
            <a:off x="3871730" y="4206385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A4B5D7-B595-BD91-CA2C-9C51D713829D}"/>
              </a:ext>
            </a:extLst>
          </p:cNvPr>
          <p:cNvSpPr txBox="1"/>
          <p:nvPr/>
        </p:nvSpPr>
        <p:spPr>
          <a:xfrm>
            <a:off x="4686724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B7615-C389-EEC5-B1C8-988216136DDC}"/>
              </a:ext>
            </a:extLst>
          </p:cNvPr>
          <p:cNvSpPr txBox="1"/>
          <p:nvPr/>
        </p:nvSpPr>
        <p:spPr>
          <a:xfrm>
            <a:off x="6988391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9CA2DCC0-814D-6926-475D-979DB4CF26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2" y="4712024"/>
            <a:ext cx="2048501" cy="1536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FC63A1-76CC-C5CB-5621-A806BB9F9071}"/>
              </a:ext>
            </a:extLst>
          </p:cNvPr>
          <p:cNvSpPr txBox="1"/>
          <p:nvPr/>
        </p:nvSpPr>
        <p:spPr>
          <a:xfrm>
            <a:off x="2514600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CA4A8F-D296-F660-7EAD-7485169E4113}"/>
              </a:ext>
            </a:extLst>
          </p:cNvPr>
          <p:cNvSpPr txBox="1"/>
          <p:nvPr/>
        </p:nvSpPr>
        <p:spPr>
          <a:xfrm>
            <a:off x="416432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25" name="Picture 2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D4748BD-A2DA-8C85-A547-5BF6DBCDE4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r="-1"/>
          <a:stretch/>
        </p:blipFill>
        <p:spPr>
          <a:xfrm>
            <a:off x="26541" y="2620590"/>
            <a:ext cx="1120212" cy="1210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1E7F21-0850-F184-4C66-3330C0D9E4AD}"/>
              </a:ext>
            </a:extLst>
          </p:cNvPr>
          <p:cNvSpPr txBox="1"/>
          <p:nvPr/>
        </p:nvSpPr>
        <p:spPr>
          <a:xfrm>
            <a:off x="144738" y="3441412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37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638800" y="354606"/>
            <a:ext cx="34195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Montesano WWTP Protection Project (2017-2020)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25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3043</TotalTime>
  <Words>1546</Words>
  <Application>Microsoft Office PowerPoint</Application>
  <PresentationFormat>On-screen Show (4:3)</PresentationFormat>
  <Paragraphs>327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Corbel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473</cp:revision>
  <dcterms:created xsi:type="dcterms:W3CDTF">2014-07-10T07:00:35Z</dcterms:created>
  <dcterms:modified xsi:type="dcterms:W3CDTF">2024-01-09T14:29:41Z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