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7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9.jpg" ContentType="image/jpeg"/>
  <Override PartName="/ppt/media/image21.jpg" ContentType="image/jpeg"/>
  <Override PartName="/ppt/notesSlides/notesSlide9.xml" ContentType="application/vnd.openxmlformats-officedocument.presentationml.notesSlide+xml"/>
  <Override PartName="/ppt/media/image22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72.jpg" ContentType="image/jpeg"/>
  <Override PartName="/ppt/media/image73.jpg" ContentType="image/jpe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1" r:id="rId3"/>
    <p:sldId id="257" r:id="rId4"/>
    <p:sldId id="260" r:id="rId5"/>
    <p:sldId id="337" r:id="rId6"/>
    <p:sldId id="348" r:id="rId7"/>
    <p:sldId id="665" r:id="rId8"/>
    <p:sldId id="339" r:id="rId9"/>
    <p:sldId id="346" r:id="rId10"/>
    <p:sldId id="676" r:id="rId11"/>
    <p:sldId id="684" r:id="rId12"/>
    <p:sldId id="351" r:id="rId13"/>
    <p:sldId id="679" r:id="rId14"/>
    <p:sldId id="674" r:id="rId15"/>
    <p:sldId id="681" r:id="rId16"/>
    <p:sldId id="330" r:id="rId17"/>
    <p:sldId id="680" r:id="rId18"/>
    <p:sldId id="685" r:id="rId19"/>
    <p:sldId id="670" r:id="rId20"/>
    <p:sldId id="677" r:id="rId21"/>
    <p:sldId id="267" r:id="rId22"/>
    <p:sldId id="334" r:id="rId23"/>
    <p:sldId id="678" r:id="rId24"/>
    <p:sldId id="683" r:id="rId2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4CE51E-391D-E430-F8CB-BEA5816CA539}" name="Scott Boettcher" initials="SB" userId="Scott Boettch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7" autoAdjust="0"/>
    <p:restoredTop sz="93817" autoAdjust="0"/>
  </p:normalViewPr>
  <p:slideViewPr>
    <p:cSldViewPr>
      <p:cViewPr varScale="1">
        <p:scale>
          <a:sx n="100" d="100"/>
          <a:sy n="100" d="100"/>
        </p:scale>
        <p:origin x="189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4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25.81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2722 81,'-1069'0,"894"-13,-3-1,-730 15,889-2,-1-2,1 0,0 0,-37-14,37 10,0 2,-1 0,0 1,-32-2,-54 6,83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35.0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1479 109,'-768'0,"751"-1,1-1,0 0,-21-6,-37-5,33 8,1-2,-75-22,81 19,-1 1,1 1,-2 2,-52-2,71 8,7-1,0 1,-1 1,1-1,0 2,-18 3,26-4,0 0,1 0,-1 0,0-1,0 1,1 1,-1-1,1 0,-1 0,1 1,-1-1,1 1,0-1,0 1,0-1,0 1,0 0,0 0,0-1,0 1,1 0,-1 0,1 0,-1 0,1 0,0 0,0 0,-1 0,2 0,-1 0,0 0,0 0,1-1,-1 1,2 4,-1-3,0 1,0-1,0 1,0-1,1 0,0 0,-1 0,1 0,0 0,0 0,1 0,-1-1,1 1,-1-1,1 0,0 1,4 1,-1-1,1 0,-1 0,0-1,1 0,-1-1,1 1,-1-1,13 0,2-1,0-1,0-1,-1-1,1-1,22-7,-19 2,-5-1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1.32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1373 0,'-1351'0,"1329"0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5.6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1321 81,'-901'0,"868"-2,0-2,1-1,-1-2,-46-15,44 11,0 2,-1 1,-44-4,57 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9.20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956 21,'-848'0,"833"-1,0-1,0 0,-28-8,42 9,-17-3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AA4-A592-41AE-AA85-D32435CA2451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C037-A379-479E-B93A-646B1E68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0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6356F-4F54-4120-133B-DDAEBC7E8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852B8C5B-D265-925C-1C8E-B49346C72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7720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3D3ED-AAC9-5442-4DE0-60E757AAD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C2C3B873-00D0-313C-4DC4-5B6377E6E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332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18701-FE4C-C86C-BDC1-54139FEA1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C7278C72-D667-1E18-2C57-A729BB650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1787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CA494-BF7F-1FDC-DD39-8149D6955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93202A7F-98C4-3335-1AA6-2351DF097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001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9096B-02A3-3428-8C6E-8AB067E59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09317A57-DD1D-69F0-1968-C1A6A41054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9091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144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1389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A670C-D2A7-46C2-7897-6A58E6D19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00E9E746-6420-8CAC-65AD-14A8322C9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4757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295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1F4CD-F072-ACB1-01F9-8257AA5B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3EE87E2-31E9-8AB3-8329-189C0C324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501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53100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840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7586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1457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1C7C-4C5A-160B-3A90-BAAC57DB8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80FB3D7-749F-63F0-70F0-CE29F7E7F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6581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728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18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650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5799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9672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1400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CA79-E037-482F-9CF6-2DFEB675D340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F4B5-5460-4FDF-9207-8D9A1345F31A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364B-5920-4FB5-93C4-71FC1EDE0097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0F8-11C9-4692-A1D2-71A12B0212B2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9CF-5FA7-4053-B9E8-5AAC67B32C34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12887"/>
            <a:ext cx="8458200" cy="87630"/>
          </a:xfrm>
          <a:custGeom>
            <a:avLst/>
            <a:gdLst/>
            <a:ahLst/>
            <a:cxnLst/>
            <a:rect l="l" t="t" r="r" b="b"/>
            <a:pathLst>
              <a:path w="8458200" h="87630">
                <a:moveTo>
                  <a:pt x="0" y="87312"/>
                </a:moveTo>
                <a:lnTo>
                  <a:pt x="8458200" y="87312"/>
                </a:lnTo>
                <a:lnTo>
                  <a:pt x="8458200" y="0"/>
                </a:lnTo>
                <a:lnTo>
                  <a:pt x="0" y="0"/>
                </a:lnTo>
                <a:lnTo>
                  <a:pt x="0" y="87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47650" y="0"/>
            <a:ext cx="793750" cy="184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067550" y="6553187"/>
            <a:ext cx="2076450" cy="80010"/>
          </a:xfrm>
          <a:custGeom>
            <a:avLst/>
            <a:gdLst/>
            <a:ahLst/>
            <a:cxnLst/>
            <a:rect l="l" t="t" r="r" b="b"/>
            <a:pathLst>
              <a:path w="2076450" h="80009">
                <a:moveTo>
                  <a:pt x="0" y="79387"/>
                </a:moveTo>
                <a:lnTo>
                  <a:pt x="2076450" y="79387"/>
                </a:lnTo>
                <a:lnTo>
                  <a:pt x="2076450" y="0"/>
                </a:lnTo>
                <a:lnTo>
                  <a:pt x="0" y="0"/>
                </a:lnTo>
                <a:lnTo>
                  <a:pt x="0" y="79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560" y="870429"/>
            <a:ext cx="7294879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899086"/>
            <a:ext cx="8681719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7409" y="6461546"/>
            <a:ext cx="787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55D2-66F6-458C-A89C-1ACE4306650D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1670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chronline.com/stories/chehalis-basin-strategy-progress-in-review-chehalis-centralia-airport-pump-station-replacement,323239?" TargetMode="Externa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ronline.com/stories/officials-celebrate-completion-of-phase-two-of-the-china-creek-project-in-centralia,296808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hronline.com/stories/our-views-china-creek-an-example-of-success-in-chehalis-basin,261543" TargetMode="External"/><Relationship Id="rId11" Type="http://schemas.openxmlformats.org/officeDocument/2006/relationships/hyperlink" Target="https://chehalis.onerain.com/site/?site_id=24631&amp;site=01fd47cb-3203-4be3-9c68-ba0afb33e72c" TargetMode="External"/><Relationship Id="rId5" Type="http://schemas.openxmlformats.org/officeDocument/2006/relationships/image" Target="../media/image29.jpeg"/><Relationship Id="rId10" Type="http://schemas.openxmlformats.org/officeDocument/2006/relationships/image" Target="../media/image32.jpeg"/><Relationship Id="rId4" Type="http://schemas.openxmlformats.org/officeDocument/2006/relationships/hyperlink" Target="https://www.chronline.com/stories/new-china-creek-gauge-sees-first-test-after-heavy-rainfall,306000" TargetMode="External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rcgis.com/home/webmap/viewer.html?webmap=5d65e72e359b4acfbf02e168b306b579&amp;extent=-122.8805,46.7919,-122.8488,46.8042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www.ezview.wa.gov/Portals/_1492/images/Bucoda%20Pilot%20Lessons%20Learned%2007202016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ecure.rco.wa.gov/prism/search/ProjectSnapshot.aspx?ProjectNumber=23-1221" TargetMode="Externa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450.png"/><Relationship Id="rId18" Type="http://schemas.openxmlformats.org/officeDocument/2006/relationships/hyperlink" Target="http://www.chehalisriverflood.com/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46.png"/><Relationship Id="rId12" Type="http://schemas.openxmlformats.org/officeDocument/2006/relationships/customXml" Target="../ink/ink3.xml"/><Relationship Id="rId17" Type="http://schemas.openxmlformats.org/officeDocument/2006/relationships/image" Target="../media/image470.png"/><Relationship Id="rId2" Type="http://schemas.openxmlformats.org/officeDocument/2006/relationships/notesSlide" Target="../notesSlides/notesSlide16.xml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40.png"/><Relationship Id="rId5" Type="http://schemas.openxmlformats.org/officeDocument/2006/relationships/image" Target="../media/image44.emf"/><Relationship Id="rId15" Type="http://schemas.openxmlformats.org/officeDocument/2006/relationships/image" Target="../media/image460.png"/><Relationship Id="rId10" Type="http://schemas.openxmlformats.org/officeDocument/2006/relationships/customXml" Target="../ink/ink2.xml"/><Relationship Id="rId4" Type="http://schemas.openxmlformats.org/officeDocument/2006/relationships/image" Target="../media/image43.emf"/><Relationship Id="rId9" Type="http://schemas.openxmlformats.org/officeDocument/2006/relationships/image" Target="../media/image430.png"/><Relationship Id="rId14" Type="http://schemas.openxmlformats.org/officeDocument/2006/relationships/customXml" Target="../ink/ink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hyperlink" Target="https://survey123.arcgis.com/share/f5d1e90dc3fc4222973249966a0d883f" TargetMode="External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hyperlink" Target="https://chehalis.onerain.com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hehalisriverbasinfczd.com/" TargetMode="External"/><Relationship Id="rId3" Type="http://schemas.openxmlformats.org/officeDocument/2006/relationships/notesSlide" Target="../notesSlides/notesSlide19.xml"/><Relationship Id="rId7" Type="http://schemas.openxmlformats.org/officeDocument/2006/relationships/hyperlink" Target="https://chehalisriverbasinfczd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r0mFr_VMzo?feature=oembed" TargetMode="External"/><Relationship Id="rId6" Type="http://schemas.openxmlformats.org/officeDocument/2006/relationships/image" Target="../media/image50.jpeg"/><Relationship Id="rId5" Type="http://schemas.openxmlformats.org/officeDocument/2006/relationships/image" Target="../media/image12.jp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hyperlink" Target="https://app.leg.wa.gov/RCW/default.aspx?cite=43.21A.73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ehalisbasinstrategy.com/" TargetMode="Externa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61.jpg"/><Relationship Id="rId18" Type="http://schemas.openxmlformats.org/officeDocument/2006/relationships/image" Target="../media/image66.jpg"/><Relationship Id="rId26" Type="http://schemas.openxmlformats.org/officeDocument/2006/relationships/image" Target="../media/image73.jpg"/><Relationship Id="rId3" Type="http://schemas.openxmlformats.org/officeDocument/2006/relationships/image" Target="../media/image51.png"/><Relationship Id="rId21" Type="http://schemas.openxmlformats.org/officeDocument/2006/relationships/image" Target="../media/image69.jpg"/><Relationship Id="rId7" Type="http://schemas.openxmlformats.org/officeDocument/2006/relationships/image" Target="../media/image55.jpg"/><Relationship Id="rId12" Type="http://schemas.openxmlformats.org/officeDocument/2006/relationships/image" Target="../media/image60.jpg"/><Relationship Id="rId17" Type="http://schemas.openxmlformats.org/officeDocument/2006/relationships/image" Target="../media/image65.png"/><Relationship Id="rId25" Type="http://schemas.openxmlformats.org/officeDocument/2006/relationships/image" Target="../media/image72.jp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4.jpg"/><Relationship Id="rId20" Type="http://schemas.openxmlformats.org/officeDocument/2006/relationships/image" Target="../media/image68.png"/><Relationship Id="rId29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11" Type="http://schemas.openxmlformats.org/officeDocument/2006/relationships/image" Target="../media/image59.jpg"/><Relationship Id="rId24" Type="http://schemas.openxmlformats.org/officeDocument/2006/relationships/image" Target="../media/image12.jpg"/><Relationship Id="rId5" Type="http://schemas.openxmlformats.org/officeDocument/2006/relationships/image" Target="../media/image53.jpg"/><Relationship Id="rId15" Type="http://schemas.openxmlformats.org/officeDocument/2006/relationships/image" Target="../media/image63.jpg"/><Relationship Id="rId23" Type="http://schemas.openxmlformats.org/officeDocument/2006/relationships/image" Target="../media/image71.jpg"/><Relationship Id="rId28" Type="http://schemas.openxmlformats.org/officeDocument/2006/relationships/image" Target="../media/image75.svg"/><Relationship Id="rId10" Type="http://schemas.openxmlformats.org/officeDocument/2006/relationships/image" Target="../media/image58.png"/><Relationship Id="rId19" Type="http://schemas.openxmlformats.org/officeDocument/2006/relationships/image" Target="../media/image67.jpg"/><Relationship Id="rId31" Type="http://schemas.openxmlformats.org/officeDocument/2006/relationships/image" Target="../media/image78.PNG"/><Relationship Id="rId4" Type="http://schemas.openxmlformats.org/officeDocument/2006/relationships/image" Target="../media/image52.jpg"/><Relationship Id="rId9" Type="http://schemas.openxmlformats.org/officeDocument/2006/relationships/image" Target="../media/image57.png"/><Relationship Id="rId14" Type="http://schemas.openxmlformats.org/officeDocument/2006/relationships/image" Target="../media/image62.jpg"/><Relationship Id="rId22" Type="http://schemas.openxmlformats.org/officeDocument/2006/relationships/image" Target="../media/image70.png"/><Relationship Id="rId27" Type="http://schemas.openxmlformats.org/officeDocument/2006/relationships/image" Target="../media/image74.png"/><Relationship Id="rId30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site/alias__1492/37643/local_resolutions.aspx" TargetMode="External"/><Relationship Id="rId5" Type="http://schemas.openxmlformats.org/officeDocument/2006/relationships/hyperlink" Target="https://chehalisbasinstrategy.com/office-of-chehalis-basin/" TargetMode="Externa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cottb@sbgh-partners.com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2.jpg"/><Relationship Id="rId7" Type="http://schemas.openxmlformats.org/officeDocument/2006/relationships/hyperlink" Target="https://www.chronline.com/stories/chehalis-basin-strategy-progress-in-review-pump-station-investments-to-protect-5100-properties-in,368791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hyperlink" Target="https://chronline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hyperlink" Target="https://chehalisbasinstrategy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Portals/_1492/images/Fully-Executed%20FINAL%20Flood%20Authority%20ILA%206-30-2023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zview.wa.gov/site/alias__1782/34858/overview.aspx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www.ezview.wa.gov/site/alias__1492/35040/default.aspx#peel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secure.rco.wa.gov/prism/search/ProjectSnapshotAttachmentData.aspx?id=323090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1549400"/>
            <a:ext cx="8156575" cy="168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28600" y="3206743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4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1482718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5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623300" y="1246657"/>
            <a:ext cx="79375" cy="2235200"/>
          </a:xfrm>
          <a:custGeom>
            <a:avLst/>
            <a:gdLst/>
            <a:ahLst/>
            <a:cxnLst/>
            <a:rect l="l" t="t" r="r" b="b"/>
            <a:pathLst>
              <a:path w="79375" h="2235200">
                <a:moveTo>
                  <a:pt x="33570" y="0"/>
                </a:moveTo>
                <a:lnTo>
                  <a:pt x="20302" y="4578"/>
                </a:lnTo>
                <a:lnTo>
                  <a:pt x="9654" y="13272"/>
                </a:lnTo>
                <a:lnTo>
                  <a:pt x="2571" y="25134"/>
                </a:lnTo>
                <a:lnTo>
                  <a:pt x="0" y="39219"/>
                </a:lnTo>
                <a:lnTo>
                  <a:pt x="468" y="2201161"/>
                </a:lnTo>
                <a:lnTo>
                  <a:pt x="5047" y="2214428"/>
                </a:lnTo>
                <a:lnTo>
                  <a:pt x="13740" y="2225077"/>
                </a:lnTo>
                <a:lnTo>
                  <a:pt x="25603" y="2232160"/>
                </a:lnTo>
                <a:lnTo>
                  <a:pt x="39687" y="2234731"/>
                </a:lnTo>
                <a:lnTo>
                  <a:pt x="45804" y="2234263"/>
                </a:lnTo>
                <a:lnTo>
                  <a:pt x="59072" y="2229684"/>
                </a:lnTo>
                <a:lnTo>
                  <a:pt x="69720" y="2220990"/>
                </a:lnTo>
                <a:lnTo>
                  <a:pt x="76803" y="2209128"/>
                </a:lnTo>
                <a:lnTo>
                  <a:pt x="79375" y="2195044"/>
                </a:lnTo>
                <a:lnTo>
                  <a:pt x="77939" y="28708"/>
                </a:lnTo>
                <a:lnTo>
                  <a:pt x="72292" y="17077"/>
                </a:lnTo>
                <a:lnTo>
                  <a:pt x="62742" y="7905"/>
                </a:lnTo>
                <a:lnTo>
                  <a:pt x="49699" y="1957"/>
                </a:lnTo>
                <a:lnTo>
                  <a:pt x="33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4975" y="1252833"/>
            <a:ext cx="78105" cy="2235200"/>
          </a:xfrm>
          <a:custGeom>
            <a:avLst/>
            <a:gdLst/>
            <a:ahLst/>
            <a:cxnLst/>
            <a:rect l="l" t="t" r="r" b="b"/>
            <a:pathLst>
              <a:path w="78104" h="2235200">
                <a:moveTo>
                  <a:pt x="34040" y="0"/>
                </a:moveTo>
                <a:lnTo>
                  <a:pt x="20624" y="4251"/>
                </a:lnTo>
                <a:lnTo>
                  <a:pt x="9822" y="12760"/>
                </a:lnTo>
                <a:lnTo>
                  <a:pt x="2619" y="24538"/>
                </a:lnTo>
                <a:lnTo>
                  <a:pt x="0" y="38599"/>
                </a:lnTo>
                <a:lnTo>
                  <a:pt x="930" y="2204449"/>
                </a:lnTo>
                <a:lnTo>
                  <a:pt x="6074" y="2216543"/>
                </a:lnTo>
                <a:lnTo>
                  <a:pt x="15267" y="2226152"/>
                </a:lnTo>
                <a:lnTo>
                  <a:pt x="27994" y="2232447"/>
                </a:lnTo>
                <a:lnTo>
                  <a:pt x="43737" y="2234601"/>
                </a:lnTo>
                <a:lnTo>
                  <a:pt x="57155" y="2230356"/>
                </a:lnTo>
                <a:lnTo>
                  <a:pt x="67960" y="2221852"/>
                </a:lnTo>
                <a:lnTo>
                  <a:pt x="75166" y="2210075"/>
                </a:lnTo>
                <a:lnTo>
                  <a:pt x="77787" y="2196012"/>
                </a:lnTo>
                <a:lnTo>
                  <a:pt x="76853" y="30146"/>
                </a:lnTo>
                <a:lnTo>
                  <a:pt x="71706" y="18054"/>
                </a:lnTo>
                <a:lnTo>
                  <a:pt x="62511" y="8447"/>
                </a:lnTo>
                <a:lnTo>
                  <a:pt x="49784" y="2152"/>
                </a:lnTo>
                <a:lnTo>
                  <a:pt x="34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30512" y="5511642"/>
            <a:ext cx="3481704" cy="78105"/>
          </a:xfrm>
          <a:custGeom>
            <a:avLst/>
            <a:gdLst/>
            <a:ahLst/>
            <a:cxnLst/>
            <a:rect l="l" t="t" r="r" b="b"/>
            <a:pathLst>
              <a:path w="3481704" h="78104">
                <a:moveTo>
                  <a:pt x="3442500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299" y="43747"/>
                </a:lnTo>
                <a:lnTo>
                  <a:pt x="4546" y="57161"/>
                </a:lnTo>
                <a:lnTo>
                  <a:pt x="13052" y="67963"/>
                </a:lnTo>
                <a:lnTo>
                  <a:pt x="24831" y="75167"/>
                </a:lnTo>
                <a:lnTo>
                  <a:pt x="38900" y="77787"/>
                </a:lnTo>
                <a:lnTo>
                  <a:pt x="3447346" y="77499"/>
                </a:lnTo>
                <a:lnTo>
                  <a:pt x="3460762" y="73248"/>
                </a:lnTo>
                <a:lnTo>
                  <a:pt x="3471564" y="64739"/>
                </a:lnTo>
                <a:lnTo>
                  <a:pt x="3478767" y="52961"/>
                </a:lnTo>
                <a:lnTo>
                  <a:pt x="3481387" y="38900"/>
                </a:lnTo>
                <a:lnTo>
                  <a:pt x="3481088" y="34052"/>
                </a:lnTo>
                <a:lnTo>
                  <a:pt x="3476841" y="20636"/>
                </a:lnTo>
                <a:lnTo>
                  <a:pt x="3468337" y="9830"/>
                </a:lnTo>
                <a:lnTo>
                  <a:pt x="3456561" y="2622"/>
                </a:lnTo>
                <a:lnTo>
                  <a:pt x="344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95750" y="5462588"/>
            <a:ext cx="949325" cy="176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800" y="1752600"/>
            <a:ext cx="7772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85775" y="2133331"/>
            <a:ext cx="8145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hehalis</a:t>
            </a:r>
            <a:r>
              <a:rPr sz="3200" b="1" spc="-3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iver</a:t>
            </a:r>
            <a:r>
              <a:rPr sz="3200" b="1" spc="-1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asin</a:t>
            </a:r>
            <a:r>
              <a:rPr lang="en-US" sz="3200" b="1" dirty="0">
                <a:solidFill>
                  <a:srgbClr val="FF7C80"/>
                </a:solidFill>
                <a:latin typeface="Arial Narrow"/>
                <a:cs typeface="Arial Narrow"/>
              </a:rPr>
              <a:t> Flood Authority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3485570"/>
            <a:ext cx="8177212" cy="1828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35000"/>
              </a:lnSpc>
            </a:pP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Re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i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Dama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ge</a:t>
            </a:r>
            <a:r>
              <a:rPr sz="1800" b="1" i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u="sng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u="sng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endParaRPr lang="en-US" sz="1800" b="1" i="1" u="sng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i="1" spc="-5" dirty="0">
                <a:solidFill>
                  <a:srgbClr val="303030"/>
                </a:solidFill>
                <a:latin typeface="Arial"/>
                <a:cs typeface="Arial"/>
              </a:rPr>
              <a:t>Restoring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qu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tic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S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b="1" i="1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Baw Faw Grange Hall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October 29, 2025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7AFBC9-1515-45B8-8AE0-8E83C946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</a:t>
            </a:fld>
            <a:r>
              <a:rPr lang="en-US" spc="-5" dirty="0"/>
              <a:t> of 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154B3-14B8-1E08-5CDE-E49AF6E35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ACE30CE-7576-6763-8265-C2F295CCF1A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3949008-8756-BFB3-BEEB-953F934A494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(Chehalis-Centralia Airport, 2017)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D6E628A0-796E-49C4-9D29-124B7CF71F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r>
              <a:rPr lang="en-US" spc="-5" dirty="0"/>
              <a:t> of 23</a:t>
            </a:r>
          </a:p>
        </p:txBody>
      </p:sp>
      <p:pic>
        <p:nvPicPr>
          <p:cNvPr id="2" name="Picture 1" descr="Aerial view of a flooded runway&#10;&#10;Description automatically generated">
            <a:extLst>
              <a:ext uri="{FF2B5EF4-FFF2-40B4-BE49-F238E27FC236}">
                <a16:creationId xmlns:a16="http://schemas.microsoft.com/office/drawing/2014/main" id="{91A4C1A6-FBCE-92C2-8815-F2050B53ED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4210"/>
          <a:stretch/>
        </p:blipFill>
        <p:spPr>
          <a:xfrm>
            <a:off x="4845692" y="1676400"/>
            <a:ext cx="4222108" cy="2906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D22D79-DC7C-B9C0-7FEB-4957AF89D674}"/>
              </a:ext>
            </a:extLst>
          </p:cNvPr>
          <p:cNvSpPr txBox="1"/>
          <p:nvPr/>
        </p:nvSpPr>
        <p:spPr>
          <a:xfrm>
            <a:off x="609600" y="3636465"/>
            <a:ext cx="8458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Completed -- Fall 2017.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Cost -- $1.14M.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January 2022 Flood Event – Pumped 518.4M gallons</a:t>
            </a:r>
          </a:p>
          <a:p>
            <a:r>
              <a:rPr lang="en-US" dirty="0"/>
              <a:t>         over many days to keep levee dry.</a:t>
            </a:r>
          </a:p>
          <a:p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ROI (2018) -- Protects $45M in assets, ensures $9M</a:t>
            </a:r>
          </a:p>
          <a:p>
            <a:r>
              <a:rPr lang="en-US" dirty="0"/>
              <a:t>         in annual tax revenue.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Read More -- </a:t>
            </a:r>
            <a:r>
              <a:rPr lang="en-US" dirty="0">
                <a:hlinkClick r:id="rId5"/>
              </a:rPr>
              <a:t>Here</a:t>
            </a:r>
            <a:r>
              <a:rPr lang="en-US" dirty="0"/>
              <a:t>.</a:t>
            </a:r>
          </a:p>
        </p:txBody>
      </p:sp>
      <p:pic>
        <p:nvPicPr>
          <p:cNvPr id="6" name="Picture 5" descr="A white tank with a bridge over it&#10;&#10;Description automatically generated">
            <a:extLst>
              <a:ext uri="{FF2B5EF4-FFF2-40B4-BE49-F238E27FC236}">
                <a16:creationId xmlns:a16="http://schemas.microsoft.com/office/drawing/2014/main" id="{41A9E4D5-F886-FF70-63F7-7D70301FB0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" y="1893142"/>
            <a:ext cx="4637344" cy="17337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small wooden building with a pipe in the middle of it&#10;&#10;Description automatically generated">
            <a:extLst>
              <a:ext uri="{FF2B5EF4-FFF2-40B4-BE49-F238E27FC236}">
                <a16:creationId xmlns:a16="http://schemas.microsoft.com/office/drawing/2014/main" id="{BB441318-5999-5740-1729-FCB1296325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660732"/>
            <a:ext cx="1812848" cy="181626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44E5F1-94E3-548F-9B7A-D2FFFD153534}"/>
              </a:ext>
            </a:extLst>
          </p:cNvPr>
          <p:cNvSpPr txBox="1"/>
          <p:nvPr/>
        </p:nvSpPr>
        <p:spPr>
          <a:xfrm>
            <a:off x="7908849" y="5357176"/>
            <a:ext cx="115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ym typeface="Wingdings" panose="05000000000000000000" pitchFamily="2" charset="2"/>
              </a:rPr>
              <a:t> </a:t>
            </a:r>
            <a:r>
              <a:rPr lang="en-US" sz="1600" i="1" dirty="0"/>
              <a:t>Previous WWII-era pump</a:t>
            </a:r>
          </a:p>
        </p:txBody>
      </p:sp>
    </p:spTree>
    <p:extLst>
      <p:ext uri="{BB962C8B-B14F-4D97-AF65-F5344CB8AC3E}">
        <p14:creationId xmlns:p14="http://schemas.microsoft.com/office/powerpoint/2010/main" val="520446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F64E1-4A71-844F-F5DB-A038CBBE3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00AB27C-8571-8DB4-1B26-CCCAFC92BFED}"/>
              </a:ext>
            </a:extLst>
          </p:cNvPr>
          <p:cNvSpPr txBox="1"/>
          <p:nvPr/>
        </p:nvSpPr>
        <p:spPr>
          <a:xfrm>
            <a:off x="1066800" y="1948190"/>
            <a:ext cx="137693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March 12, 2021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DBBAD48-5E6E-005D-1741-22DFED90AEB3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4FC215D8-FCC7-EAD8-29CC-12861F26F6D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r>
              <a:rPr lang="en-US" spc="-5" dirty="0"/>
              <a:t> of 23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23880190-FD2A-2B08-C290-04D151E14465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(China Creek, 2015-2022)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E98AE6-124D-7199-F5BE-9ECB322D115E}"/>
              </a:ext>
            </a:extLst>
          </p:cNvPr>
          <p:cNvSpPr txBox="1"/>
          <p:nvPr/>
        </p:nvSpPr>
        <p:spPr>
          <a:xfrm>
            <a:off x="304801" y="5377190"/>
            <a:ext cx="121919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July 13, 2022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bridge over a river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B76D0034-3DA2-07CB-D1B3-5D650574A4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22" y="4267200"/>
            <a:ext cx="3189778" cy="210312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4140D8-B9FA-75B5-73A6-BC54D967809B}"/>
              </a:ext>
            </a:extLst>
          </p:cNvPr>
          <p:cNvSpPr txBox="1"/>
          <p:nvPr/>
        </p:nvSpPr>
        <p:spPr>
          <a:xfrm>
            <a:off x="7620000" y="5265795"/>
            <a:ext cx="1585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December 28, 2022</a:t>
            </a:r>
          </a:p>
        </p:txBody>
      </p:sp>
      <p:pic>
        <p:nvPicPr>
          <p:cNvPr id="16" name="Picture 15">
            <a:hlinkClick r:id="rId6"/>
            <a:extLst>
              <a:ext uri="{FF2B5EF4-FFF2-40B4-BE49-F238E27FC236}">
                <a16:creationId xmlns:a16="http://schemas.microsoft.com/office/drawing/2014/main" id="{66F2AD96-7CB6-5168-D72A-1ADC71D11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2667" y="1649463"/>
            <a:ext cx="2626533" cy="246888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pic>
        <p:nvPicPr>
          <p:cNvPr id="20" name="Picture 19">
            <a:hlinkClick r:id="rId8"/>
            <a:extLst>
              <a:ext uri="{FF2B5EF4-FFF2-40B4-BE49-F238E27FC236}">
                <a16:creationId xmlns:a16="http://schemas.microsoft.com/office/drawing/2014/main" id="{4784C4BE-5466-49E7-4D0E-BA056B25D7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5090" y="4267200"/>
            <a:ext cx="2702110" cy="210312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pic>
        <p:nvPicPr>
          <p:cNvPr id="2" name="Picture 1" descr="A metal pole with a box and a box on it&#10;&#10;Description automatically generated">
            <a:extLst>
              <a:ext uri="{FF2B5EF4-FFF2-40B4-BE49-F238E27FC236}">
                <a16:creationId xmlns:a16="http://schemas.microsoft.com/office/drawing/2014/main" id="{3B096002-37F5-526D-E585-92988CA774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" t="19607" r="327" b="5883"/>
          <a:stretch/>
        </p:blipFill>
        <p:spPr>
          <a:xfrm>
            <a:off x="5134270" y="1649463"/>
            <a:ext cx="2485730" cy="246888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CB998-DF33-4725-19B5-EC3F117EECE7}"/>
              </a:ext>
            </a:extLst>
          </p:cNvPr>
          <p:cNvSpPr txBox="1"/>
          <p:nvPr/>
        </p:nvSpPr>
        <p:spPr>
          <a:xfrm>
            <a:off x="7620000" y="1981352"/>
            <a:ext cx="13177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CHINA CREEK ABOVE FCS AT CENTRALIA, WA (CCCW1)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https://chehalis.onerain.com/site/?site_id=24631&amp;site=01fd47cb-3203-4be3-9c68-ba0afb33e72c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6343E-9F71-F458-F18C-F1D5B444ED7C}"/>
              </a:ext>
            </a:extLst>
          </p:cNvPr>
          <p:cNvSpPr txBox="1"/>
          <p:nvPr/>
        </p:nvSpPr>
        <p:spPr>
          <a:xfrm>
            <a:off x="70866" y="2304633"/>
            <a:ext cx="1376934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$5.2M</a:t>
            </a:r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Multiple phases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Flood, fish, recreation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Benefits today, tomorrow</a:t>
            </a:r>
          </a:p>
        </p:txBody>
      </p:sp>
    </p:spTree>
    <p:extLst>
      <p:ext uri="{BB962C8B-B14F-4D97-AF65-F5344CB8AC3E}">
        <p14:creationId xmlns:p14="http://schemas.microsoft.com/office/powerpoint/2010/main" val="1868792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73E7D-C67B-63AF-974B-AE80EE4B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247" y="1696046"/>
            <a:ext cx="7095131" cy="346590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(Montesano, 2017-2020)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BC7A3-1B4F-F34E-31A2-9BF64C993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4419600"/>
            <a:ext cx="2590800" cy="2024165"/>
          </a:xfrm>
          <a:prstGeom prst="rect">
            <a:avLst/>
          </a:prstGeom>
        </p:spPr>
      </p:pic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12</a:t>
            </a:fld>
            <a:r>
              <a:rPr lang="en-US" spc="-5" dirty="0"/>
              <a:t> of 23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3C5EE6C-723E-AC5C-A95C-E7E1108D4FAF}"/>
              </a:ext>
            </a:extLst>
          </p:cNvPr>
          <p:cNvSpPr txBox="1">
            <a:spLocks/>
          </p:cNvSpPr>
          <p:nvPr/>
        </p:nvSpPr>
        <p:spPr>
          <a:xfrm>
            <a:off x="-17953" y="1981200"/>
            <a:ext cx="1981200" cy="4191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WWTP from on-coming Wynoochee river using 220+ “log-jacks.”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 million (for “log-jacks”).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cost compared to WWTP relocation and environmental cleanup (in event of WWTP breaching).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F4669D-004D-1C79-E0AF-769DA21EE3BF}"/>
              </a:ext>
            </a:extLst>
          </p:cNvPr>
          <p:cNvSpPr txBox="1"/>
          <p:nvPr/>
        </p:nvSpPr>
        <p:spPr>
          <a:xfrm>
            <a:off x="4166118" y="56579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7, 2022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3FD40-0FC6-91A8-27D8-2567715316BF}"/>
              </a:ext>
            </a:extLst>
          </p:cNvPr>
          <p:cNvSpPr txBox="1"/>
          <p:nvPr/>
        </p:nvSpPr>
        <p:spPr>
          <a:xfrm>
            <a:off x="1976396" y="1693921"/>
            <a:ext cx="871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556251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E8273-C911-79A2-500A-41F2BFFCC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5D4A007-4858-00C9-A450-3A8FC2B91A92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9AE29CF-F230-D622-961B-3C7D2E5FC2EB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(Hoquiam, 2024)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EC7A0112-5C66-72F9-2BCA-1B0486D01C7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13</a:t>
            </a:fld>
            <a:r>
              <a:rPr lang="en-US" spc="-5" dirty="0"/>
              <a:t> of 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50A34B-ADD3-A2A2-12BF-DD324DDE8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880" y="4328160"/>
            <a:ext cx="3019692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846EC3-3BE0-B8C2-DE3C-36A9CEB24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6" y="1889760"/>
            <a:ext cx="5384054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4855E3-F1B1-BA3E-8EA4-1579F8E53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188" y="4328160"/>
            <a:ext cx="2989012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93B9B4-1A53-238E-2F8B-73D18C7E46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1706880"/>
            <a:ext cx="3603404" cy="2560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2A4B07E-B1C0-ADC4-473B-28AEC6F46B1F}"/>
              </a:ext>
            </a:extLst>
          </p:cNvPr>
          <p:cNvSpPr txBox="1"/>
          <p:nvPr/>
        </p:nvSpPr>
        <p:spPr>
          <a:xfrm>
            <a:off x="6172200" y="122670"/>
            <a:ext cx="2895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EXAMPLE</a:t>
            </a:r>
          </a:p>
          <a:p>
            <a:r>
              <a:rPr lang="en-US" sz="2400" b="1" dirty="0"/>
              <a:t>10th St Pump Station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2D6DCC-05FC-DA2D-72E7-A0CB9A38A030}"/>
              </a:ext>
            </a:extLst>
          </p:cNvPr>
          <p:cNvSpPr txBox="1"/>
          <p:nvPr/>
        </p:nvSpPr>
        <p:spPr>
          <a:xfrm>
            <a:off x="1066800" y="122670"/>
            <a:ext cx="2406971" cy="954107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8 pump stations.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$50M cost.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$30M to date (58%).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$12M request (24%).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062E7-718D-A745-3A5E-473849DD51D4}"/>
              </a:ext>
            </a:extLst>
          </p:cNvPr>
          <p:cNvSpPr txBox="1"/>
          <p:nvPr/>
        </p:nvSpPr>
        <p:spPr>
          <a:xfrm>
            <a:off x="3637894" y="122670"/>
            <a:ext cx="2370183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2,735 acres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4,583 parcels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232 businesses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b="1" dirty="0"/>
              <a:t>$1.1B assessed value</a:t>
            </a:r>
          </a:p>
        </p:txBody>
      </p:sp>
    </p:spTree>
    <p:extLst>
      <p:ext uri="{BB962C8B-B14F-4D97-AF65-F5344CB8AC3E}">
        <p14:creationId xmlns:p14="http://schemas.microsoft.com/office/powerpoint/2010/main" val="2117223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3E251-1DDE-E5A4-16CE-822DD5AE7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99D4B4E7-B874-72BA-7639-41E345DAFF34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FE9BEB2F-483A-1B95-E637-6075355866A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14</a:t>
            </a:fld>
            <a:r>
              <a:rPr lang="en-US" spc="-5" dirty="0"/>
              <a:t> of 23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725422D-951F-ABF7-CB6C-C29078D3A65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(Bucoda, 2016)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51001-03F1-6FBC-390E-4413E80F94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152" b="8152"/>
          <a:stretch/>
        </p:blipFill>
        <p:spPr>
          <a:xfrm>
            <a:off x="4800600" y="1660145"/>
            <a:ext cx="4097653" cy="3063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DE117-991B-CA33-073F-EF5DC108E470}"/>
              </a:ext>
            </a:extLst>
          </p:cNvPr>
          <p:cNvSpPr txBox="1"/>
          <p:nvPr/>
        </p:nvSpPr>
        <p:spPr>
          <a:xfrm>
            <a:off x="5257800" y="185211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Foundation Flood Openings Pilot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E709EC-9DB1-8B8F-46AD-9AF86F826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966" y="1651602"/>
            <a:ext cx="2444770" cy="3108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7E8ABF-480D-8527-B565-E40C9BC445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61" t="14166" r="4981"/>
          <a:stretch/>
        </p:blipFill>
        <p:spPr>
          <a:xfrm>
            <a:off x="3241464" y="4811222"/>
            <a:ext cx="3092544" cy="2027728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0A886-CF95-8F14-4E11-40520B3D2FDB}"/>
              </a:ext>
            </a:extLst>
          </p:cNvPr>
          <p:cNvSpPr txBox="1"/>
          <p:nvPr/>
        </p:nvSpPr>
        <p:spPr>
          <a:xfrm>
            <a:off x="-24568" y="2743200"/>
            <a:ext cx="23675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11 Properties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Total -- $ 85,465.43.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Average -- $8,550.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Link – </a:t>
            </a:r>
            <a:r>
              <a:rPr lang="en-US" dirty="0">
                <a:hlinkClick r:id="rId7"/>
              </a:rPr>
              <a:t>here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Web map – </a:t>
            </a:r>
            <a:r>
              <a:rPr lang="en-US" dirty="0">
                <a:hlinkClick r:id="rId8"/>
              </a:rPr>
              <a:t>here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10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8A0CB-7716-1717-6380-D422FA371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222699C-33C7-0DDB-EE3A-187D6CDD71B6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08703883-997E-26CB-DC0D-02F6CC58D4B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15</a:t>
            </a:fld>
            <a:r>
              <a:rPr lang="en-US" spc="-5" dirty="0"/>
              <a:t> of 23</a:t>
            </a: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D9C88104-16C7-E083-20BD-10A4C03B5631}"/>
              </a:ext>
            </a:extLst>
          </p:cNvPr>
          <p:cNvSpPr txBox="1"/>
          <p:nvPr/>
        </p:nvSpPr>
        <p:spPr>
          <a:xfrm>
            <a:off x="1066800" y="1015366"/>
            <a:ext cx="807720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1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1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1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1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1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100" b="1" dirty="0">
                <a:solidFill>
                  <a:srgbClr val="00B050"/>
                </a:solidFill>
                <a:latin typeface="Arial Narrow"/>
                <a:cs typeface="Arial Narrow"/>
              </a:rPr>
              <a:t> (Mid-Basin -- Geographically-Based)</a:t>
            </a:r>
            <a:endParaRPr sz="31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35E9B-9BEB-C28E-3543-2C15F2B1AD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00"/>
          <a:stretch/>
        </p:blipFill>
        <p:spPr>
          <a:xfrm>
            <a:off x="70866" y="2209800"/>
            <a:ext cx="8996934" cy="26480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4BF1A8-4B7F-2CF9-DB23-C2AD5B7FE58B}"/>
              </a:ext>
            </a:extLst>
          </p:cNvPr>
          <p:cNvSpPr txBox="1"/>
          <p:nvPr/>
        </p:nvSpPr>
        <p:spPr>
          <a:xfrm>
            <a:off x="70866" y="1702713"/>
            <a:ext cx="89969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South </a:t>
            </a:r>
            <a:r>
              <a:rPr lang="en-US" sz="2200" b="1" u="sng" dirty="0"/>
              <a:t>City of Chehalis</a:t>
            </a:r>
            <a:r>
              <a:rPr lang="en-US" sz="2200" b="1" dirty="0"/>
              <a:t> </a:t>
            </a:r>
            <a:r>
              <a:rPr lang="en-US" sz="2200" dirty="0"/>
              <a:t>&amp; </a:t>
            </a:r>
            <a:r>
              <a:rPr lang="en-US" sz="2200" b="1" u="sng" dirty="0"/>
              <a:t>Port of Chehalis</a:t>
            </a:r>
            <a:endParaRPr lang="en-US" sz="2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C1A0B6-3F45-2920-2C99-8A8059C132C0}"/>
              </a:ext>
            </a:extLst>
          </p:cNvPr>
          <p:cNvSpPr txBox="1"/>
          <p:nvPr/>
        </p:nvSpPr>
        <p:spPr>
          <a:xfrm>
            <a:off x="685800" y="5105400"/>
            <a:ext cx="8229600" cy="1690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>
              <a:lnSpc>
                <a:spcPct val="120000"/>
              </a:lnSpc>
            </a:pPr>
            <a:r>
              <a:rPr lang="en-US" sz="2200" dirty="0">
                <a:latin typeface="+mj-lt"/>
              </a:rPr>
              <a:t>Geographic flooding strategy with sequenced investments:</a:t>
            </a:r>
          </a:p>
          <a:p>
            <a:pPr marL="285750" marR="0" indent="-28575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latin typeface="+mj-lt"/>
              </a:rPr>
              <a:t>I</a:t>
            </a:r>
            <a:r>
              <a:rPr lang="en-US" sz="2200" b="0" i="0" u="none" strike="noStrike" baseline="0" dirty="0">
                <a:latin typeface="+mj-lt"/>
              </a:rPr>
              <a:t>ncrease flood storage</a:t>
            </a:r>
          </a:p>
          <a:p>
            <a:pPr marL="285750" marR="0" indent="-28575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latin typeface="+mj-lt"/>
              </a:rPr>
              <a:t>R</a:t>
            </a:r>
            <a:r>
              <a:rPr lang="en-US" sz="2200" b="0" i="0" u="none" strike="noStrike" baseline="0" dirty="0">
                <a:latin typeface="+mj-lt"/>
              </a:rPr>
              <a:t>educe flood levels</a:t>
            </a:r>
          </a:p>
          <a:p>
            <a:pPr marL="285750" marR="0" indent="-28575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latin typeface="+mj-lt"/>
              </a:rPr>
              <a:t>M</a:t>
            </a:r>
            <a:r>
              <a:rPr lang="en-US" sz="2200" b="0" i="0" u="none" strike="noStrike" baseline="0" dirty="0">
                <a:latin typeface="+mj-lt"/>
              </a:rPr>
              <a:t>inimize damage, monetary losses</a:t>
            </a:r>
            <a:endParaRPr lang="en-US" sz="2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54935-41CB-B57B-5660-77869A079ED9}"/>
              </a:ext>
            </a:extLst>
          </p:cNvPr>
          <p:cNvSpPr txBox="1"/>
          <p:nvPr/>
        </p:nvSpPr>
        <p:spPr>
          <a:xfrm>
            <a:off x="3048000" y="254913"/>
            <a:ext cx="60198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2023-25 Funding -- </a:t>
            </a:r>
            <a:r>
              <a:rPr lang="en-US" sz="2200" b="1" u="sng" dirty="0">
                <a:hlinkClick r:id="rId5"/>
              </a:rPr>
              <a:t>Flood Storage Investment Plan</a:t>
            </a:r>
            <a:endParaRPr lang="en-US" sz="2200" b="1" u="sng" dirty="0"/>
          </a:p>
        </p:txBody>
      </p:sp>
    </p:spTree>
    <p:extLst>
      <p:ext uri="{BB962C8B-B14F-4D97-AF65-F5344CB8AC3E}">
        <p14:creationId xmlns:p14="http://schemas.microsoft.com/office/powerpoint/2010/main" val="545149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096001" y="253159"/>
            <a:ext cx="2901148" cy="98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Developed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 with State Capital Budget $.</a:t>
            </a: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Maintain</a:t>
            </a: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 with local $.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16</a:t>
            </a:fld>
            <a:r>
              <a:rPr lang="en-US" spc="-5" dirty="0"/>
              <a:t> of 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9B0A40-D7C7-06EC-55B1-18FC640B2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135" y="2208896"/>
            <a:ext cx="195314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37BC52-AFF8-4B40-9802-33B5BEAC5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034" y="2208895"/>
            <a:ext cx="188897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(#2)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5CDEF-E046-BF01-0E18-E1F57B41A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789651"/>
            <a:ext cx="4267200" cy="48397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7ADAA6-FFB1-C4B4-DFDB-405ECF187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135" y="4342496"/>
            <a:ext cx="3913870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14:cNvPr>
              <p14:cNvContentPartPr/>
              <p14:nvPr/>
            </p14:nvContentPartPr>
            <p14:xfrm>
              <a:off x="1163190" y="1875810"/>
              <a:ext cx="98028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7190" y="1804170"/>
                <a:ext cx="10519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14:cNvPr>
              <p14:cNvContentPartPr/>
              <p14:nvPr/>
            </p14:nvContentPartPr>
            <p14:xfrm>
              <a:off x="1038990" y="3151650"/>
              <a:ext cx="532800" cy="51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990" y="3079650"/>
                <a:ext cx="60444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14:cNvPr>
              <p14:cNvContentPartPr/>
              <p14:nvPr/>
            </p14:nvContentPartPr>
            <p14:xfrm>
              <a:off x="1029630" y="6286530"/>
              <a:ext cx="49464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3630" y="6214530"/>
                <a:ext cx="5662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14:cNvPr>
              <p14:cNvContentPartPr/>
              <p14:nvPr/>
            </p14:nvContentPartPr>
            <p14:xfrm>
              <a:off x="1724790" y="6247650"/>
              <a:ext cx="475920" cy="29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89150" y="6175650"/>
                <a:ext cx="547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14:cNvPr>
              <p14:cNvContentPartPr/>
              <p14:nvPr/>
            </p14:nvContentPartPr>
            <p14:xfrm>
              <a:off x="3789750" y="5412090"/>
              <a:ext cx="344160" cy="7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54110" y="5340450"/>
                <a:ext cx="415800" cy="1512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9F84669-9DC5-90F7-810D-4A78A68D91D8}"/>
              </a:ext>
            </a:extLst>
          </p:cNvPr>
          <p:cNvSpPr txBox="1"/>
          <p:nvPr/>
        </p:nvSpPr>
        <p:spPr>
          <a:xfrm>
            <a:off x="5662764" y="1713075"/>
            <a:ext cx="2867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18"/>
              </a:rPr>
              <a:t>www.chehalisriverflood.com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94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21EA32-6D77-7BF6-2860-C84E28E8E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162908"/>
            <a:ext cx="6629400" cy="407963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17</a:t>
            </a:fld>
            <a:r>
              <a:rPr lang="en-US" spc="-5" dirty="0"/>
              <a:t> of 23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(Alert Sign-Ups)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B52AE-BC34-F395-80E4-B2485DE98016}"/>
              </a:ext>
            </a:extLst>
          </p:cNvPr>
          <p:cNvSpPr txBox="1"/>
          <p:nvPr/>
        </p:nvSpPr>
        <p:spPr>
          <a:xfrm>
            <a:off x="71756" y="5396957"/>
            <a:ext cx="229044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Sign-up for email high water alerts </a:t>
            </a:r>
            <a:r>
              <a:rPr lang="en-US" dirty="0">
                <a:hlinkClick r:id="rId5"/>
              </a:rPr>
              <a:t>here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2CC493-4FCD-D52A-ED6C-528599CBE3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823" t="16321" r="2581" b="6217"/>
          <a:stretch/>
        </p:blipFill>
        <p:spPr>
          <a:xfrm>
            <a:off x="76199" y="1857019"/>
            <a:ext cx="4956959" cy="3248381"/>
          </a:xfrm>
          <a:prstGeom prst="rect">
            <a:avLst/>
          </a:prstGeom>
          <a:ln>
            <a:solidFill>
              <a:sysClr val="windowText" lastClr="000000">
                <a:lumMod val="25000"/>
                <a:lumOff val="7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2918464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18F41-A411-9C05-EF3B-CE508EEC4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F2B8F387-B05F-7C9B-655A-3B997224AFB0}"/>
              </a:ext>
            </a:extLst>
          </p:cNvPr>
          <p:cNvSpPr txBox="1"/>
          <p:nvPr/>
        </p:nvSpPr>
        <p:spPr>
          <a:xfrm>
            <a:off x="7162801" y="91181"/>
            <a:ext cx="1826494" cy="1231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Map/</a:t>
            </a: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  <a:sym typeface="Wingdings" panose="05000000000000000000" pitchFamily="2" charset="2"/>
              </a:rPr>
              <a:t>Sites</a:t>
            </a: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  <a:sym typeface="Wingdings" panose="05000000000000000000" pitchFamily="2" charset="2"/>
              </a:rPr>
              <a:t>Rain/Stage</a:t>
            </a: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  <a:sym typeface="Wingdings" panose="05000000000000000000" pitchFamily="2" charset="2"/>
              </a:rPr>
              <a:t>Dashboards</a:t>
            </a: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  <a:sym typeface="Wingdings" panose="05000000000000000000" pitchFamily="2" charset="2"/>
              </a:rPr>
              <a:t>AR</a:t>
            </a: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  <a:sym typeface="Wingdings" panose="05000000000000000000" pitchFamily="2" charset="2"/>
              </a:rPr>
              <a:t>River Forecasts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4D81A443-2079-9A51-FE77-7B05F4F483AB}"/>
              </a:ext>
            </a:extLst>
          </p:cNvPr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3A0B937-7315-23E3-7D12-8D8F76E5F3A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18</a:t>
            </a:fld>
            <a:r>
              <a:rPr lang="en-US" spc="-5" dirty="0"/>
              <a:t> of 23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3197B58F-64B7-62EE-5296-EF2B8FE3D535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Demo (</a:t>
            </a: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  <a:hlinkClick r:id="rId4"/>
              </a:rPr>
              <a:t>www.chehalisriverflood.com</a:t>
            </a: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5C9D6-F70F-7A6F-8B77-58A5EE982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745" y="1629208"/>
            <a:ext cx="6198913" cy="487418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6486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99393-9388-0897-31BE-A0B272D20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26450"/>
            <a:ext cx="1724025" cy="1118904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19</a:t>
            </a:fld>
            <a:r>
              <a:rPr lang="en-US" spc="-5" dirty="0"/>
              <a:t> of 23</a:t>
            </a:r>
          </a:p>
        </p:txBody>
      </p:sp>
      <p:pic>
        <p:nvPicPr>
          <p:cNvPr id="2" name="Online Media 1" title="A Flow-Through Dam for Flood Control on the Chehalis River – 08.30.2024">
            <a:hlinkClick r:id="" action="ppaction://media"/>
            <a:extLst>
              <a:ext uri="{FF2B5EF4-FFF2-40B4-BE49-F238E27FC236}">
                <a16:creationId xmlns:a16="http://schemas.microsoft.com/office/drawing/2014/main" id="{E2E32A7C-D4E7-1102-27C1-20523CB354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0390" y="1905000"/>
            <a:ext cx="7158610" cy="4044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B8D3F5-F29A-F175-5B53-2C01B8BF2F1F}"/>
              </a:ext>
            </a:extLst>
          </p:cNvPr>
          <p:cNvSpPr txBox="1"/>
          <p:nvPr/>
        </p:nvSpPr>
        <p:spPr>
          <a:xfrm>
            <a:off x="7315201" y="1701800"/>
            <a:ext cx="1771332" cy="44012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1. Move through unobstructed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Water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Fish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Sediment</a:t>
            </a:r>
          </a:p>
          <a:p>
            <a:endParaRPr lang="en-US" sz="1400" dirty="0"/>
          </a:p>
          <a:p>
            <a:r>
              <a:rPr lang="en-US" sz="1400" dirty="0"/>
              <a:t>2. Delivers top-to-bottom benefit, Pe Ell to Cosmopolis.</a:t>
            </a:r>
          </a:p>
          <a:p>
            <a:endParaRPr lang="en-US" sz="1400" dirty="0"/>
          </a:p>
          <a:p>
            <a:r>
              <a:rPr lang="en-US" sz="1400" dirty="0"/>
              <a:t>3. Proponent =  Lewis County Flood Control Zone District (</a:t>
            </a:r>
            <a:r>
              <a:rPr lang="en-US" sz="1400" dirty="0">
                <a:hlinkClick r:id="rId7"/>
              </a:rPr>
              <a:t>here</a:t>
            </a:r>
            <a:r>
              <a:rPr lang="en-US" sz="1400" dirty="0"/>
              <a:t>).</a:t>
            </a:r>
          </a:p>
          <a:p>
            <a:endParaRPr lang="en-US" sz="1400" dirty="0"/>
          </a:p>
          <a:p>
            <a:r>
              <a:rPr lang="en-US" sz="1400" dirty="0"/>
              <a:t>4. State DEIS = 11-20-2025</a:t>
            </a:r>
          </a:p>
          <a:p>
            <a:endParaRPr lang="en-US" sz="1400" dirty="0"/>
          </a:p>
          <a:p>
            <a:r>
              <a:rPr lang="en-US" sz="1400" dirty="0"/>
              <a:t>5. Federal Supplemental EIS = “Spring 2026”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815340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Proposed </a:t>
            </a:r>
            <a:r>
              <a:rPr lang="en-US" sz="3100" b="1" u="sng" dirty="0">
                <a:solidFill>
                  <a:srgbClr val="0070C0"/>
                </a:solidFill>
                <a:latin typeface="Arial Narrow"/>
                <a:cs typeface="Arial Narrow"/>
              </a:rPr>
              <a:t>Flow-Through</a:t>
            </a: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 Dam for Flood Control (#3)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995C48-682D-A91E-0606-BF6785B1967C}"/>
              </a:ext>
            </a:extLst>
          </p:cNvPr>
          <p:cNvSpPr txBox="1"/>
          <p:nvPr/>
        </p:nvSpPr>
        <p:spPr>
          <a:xfrm>
            <a:off x="2514600" y="6134062"/>
            <a:ext cx="3248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8"/>
              </a:rPr>
              <a:t>www.chehalisriverbasinfczd.com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C928E-3D3B-4082-51CA-507D168F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C2D993C-C73B-08E5-1FEB-0549276AB4E9}"/>
              </a:ext>
            </a:extLst>
          </p:cNvPr>
          <p:cNvSpPr txBox="1"/>
          <p:nvPr/>
        </p:nvSpPr>
        <p:spPr>
          <a:xfrm>
            <a:off x="231140" y="1857121"/>
            <a:ext cx="82162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5294"/>
              <a:buFont typeface="Wingdings"/>
              <a:buChar char=""/>
              <a:tabLst>
                <a:tab pos="355600" algn="l"/>
              </a:tabLst>
            </a:pP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$938M 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700" b="1" spc="-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spc="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7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age, $300M 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ost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econo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-4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700" b="1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700" b="1" spc="-10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3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B24BBB2-30A5-A2F0-C1E6-073E6E50E064}"/>
              </a:ext>
            </a:extLst>
          </p:cNvPr>
          <p:cNvSpPr txBox="1"/>
          <p:nvPr/>
        </p:nvSpPr>
        <p:spPr>
          <a:xfrm>
            <a:off x="3279140" y="3939090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3AC4E0F-A388-835D-7BE9-190264B45AB4}"/>
              </a:ext>
            </a:extLst>
          </p:cNvPr>
          <p:cNvSpPr/>
          <p:nvPr/>
        </p:nvSpPr>
        <p:spPr>
          <a:xfrm>
            <a:off x="3189048" y="2170812"/>
            <a:ext cx="2861752" cy="173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807C21A-66FC-69F9-32AB-978D266FBF60}"/>
              </a:ext>
            </a:extLst>
          </p:cNvPr>
          <p:cNvSpPr/>
          <p:nvPr/>
        </p:nvSpPr>
        <p:spPr>
          <a:xfrm>
            <a:off x="228600" y="2170812"/>
            <a:ext cx="2610446" cy="1737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3A2FF35-90E3-BF5D-1062-573E72451EA6}"/>
              </a:ext>
            </a:extLst>
          </p:cNvPr>
          <p:cNvSpPr txBox="1"/>
          <p:nvPr/>
        </p:nvSpPr>
        <p:spPr>
          <a:xfrm>
            <a:off x="459740" y="3974729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77</a:t>
            </a:r>
            <a:r>
              <a:rPr sz="1200" b="1" spc="-5" dirty="0">
                <a:latin typeface="Arial"/>
                <a:cs typeface="Arial"/>
              </a:rPr>
              <a:t> (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5)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F7B0007-E25E-B746-965B-F94BBE2490F4}"/>
              </a:ext>
            </a:extLst>
          </p:cNvPr>
          <p:cNvSpPr/>
          <p:nvPr/>
        </p:nvSpPr>
        <p:spPr>
          <a:xfrm>
            <a:off x="4565231" y="4390644"/>
            <a:ext cx="1834054" cy="1741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C3F8C6A-85B1-1DF3-D0AC-D93B8904E0E0}"/>
              </a:ext>
            </a:extLst>
          </p:cNvPr>
          <p:cNvSpPr/>
          <p:nvPr/>
        </p:nvSpPr>
        <p:spPr>
          <a:xfrm>
            <a:off x="6396558" y="3886200"/>
            <a:ext cx="2595041" cy="1737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70B2BF11-9C31-9DAF-9AD1-18CC3DEF111D}"/>
              </a:ext>
            </a:extLst>
          </p:cNvPr>
          <p:cNvSpPr/>
          <p:nvPr/>
        </p:nvSpPr>
        <p:spPr>
          <a:xfrm>
            <a:off x="2895600" y="4395215"/>
            <a:ext cx="2316479" cy="1737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A0CF025-EE50-98A6-4A09-2E9B666724C1}"/>
              </a:ext>
            </a:extLst>
          </p:cNvPr>
          <p:cNvSpPr/>
          <p:nvPr/>
        </p:nvSpPr>
        <p:spPr>
          <a:xfrm>
            <a:off x="6400800" y="2170607"/>
            <a:ext cx="2370515" cy="1773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38F68E0E-FECD-F47E-853D-C0DF98D9D4A7}"/>
              </a:ext>
            </a:extLst>
          </p:cNvPr>
          <p:cNvSpPr/>
          <p:nvPr/>
        </p:nvSpPr>
        <p:spPr>
          <a:xfrm>
            <a:off x="1172756" y="4395215"/>
            <a:ext cx="1875243" cy="1737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805B83A4-DDBE-1AB3-D26B-390F894CAC69}"/>
              </a:ext>
            </a:extLst>
          </p:cNvPr>
          <p:cNvSpPr/>
          <p:nvPr/>
        </p:nvSpPr>
        <p:spPr>
          <a:xfrm>
            <a:off x="6430300" y="5963333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217652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C941A25-51FE-C737-4951-A680AC1559F2}"/>
              </a:ext>
            </a:extLst>
          </p:cNvPr>
          <p:cNvSpPr/>
          <p:nvPr/>
        </p:nvSpPr>
        <p:spPr>
          <a:xfrm>
            <a:off x="6430295" y="591887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0"/>
                </a:moveTo>
                <a:lnTo>
                  <a:pt x="0" y="44450"/>
                </a:lnTo>
                <a:lnTo>
                  <a:pt x="76200" y="889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4798F5BA-E8B6-D38A-B90C-367134D17548}"/>
              </a:ext>
            </a:extLst>
          </p:cNvPr>
          <p:cNvSpPr/>
          <p:nvPr/>
        </p:nvSpPr>
        <p:spPr>
          <a:xfrm>
            <a:off x="7105153" y="5676010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3FB242B9-243B-0588-C4A2-3CE6A6089A40}"/>
              </a:ext>
            </a:extLst>
          </p:cNvPr>
          <p:cNvSpPr/>
          <p:nvPr/>
        </p:nvSpPr>
        <p:spPr>
          <a:xfrm>
            <a:off x="7060698" y="567600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59162C51-E4ED-1332-6FC7-E0821791711E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42741C59-604C-DDCE-0F0C-292F9C2ED1B0}"/>
              </a:ext>
            </a:extLst>
          </p:cNvPr>
          <p:cNvSpPr txBox="1"/>
          <p:nvPr/>
        </p:nvSpPr>
        <p:spPr>
          <a:xfrm>
            <a:off x="78739" y="4800627"/>
            <a:ext cx="9050655" cy="144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01306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 Rout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6, </a:t>
            </a:r>
            <a:r>
              <a:rPr sz="1200" b="1" spc="-20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40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dna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IKE SALSB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AP</a:t>
            </a: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6421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UN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165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IVISION OF 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GE</a:t>
            </a:r>
            <a:r>
              <a:rPr sz="1200" spc="-5" dirty="0">
                <a:latin typeface="Arial"/>
                <a:cs typeface="Arial"/>
              </a:rPr>
              <a:t>NC</a:t>
            </a:r>
            <a:r>
              <a:rPr sz="1200" dirty="0">
                <a:latin typeface="Arial"/>
                <a:cs typeface="Arial"/>
              </a:rPr>
              <a:t>Y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A58C568E-7D1B-F4ED-1F0B-D15B04823455}"/>
              </a:ext>
            </a:extLst>
          </p:cNvPr>
          <p:cNvSpPr txBox="1"/>
          <p:nvPr/>
        </p:nvSpPr>
        <p:spPr>
          <a:xfrm>
            <a:off x="6708140" y="6253784"/>
            <a:ext cx="1118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AGE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</a:p>
        </p:txBody>
      </p:sp>
      <p:sp>
        <p:nvSpPr>
          <p:cNvPr id="21" name="object 123">
            <a:extLst>
              <a:ext uri="{FF2B5EF4-FFF2-40B4-BE49-F238E27FC236}">
                <a16:creationId xmlns:a16="http://schemas.microsoft.com/office/drawing/2014/main" id="{00F78F8F-F97E-D011-11A9-C3FCF1D12E7A}"/>
              </a:ext>
            </a:extLst>
          </p:cNvPr>
          <p:cNvSpPr txBox="1"/>
          <p:nvPr/>
        </p:nvSpPr>
        <p:spPr>
          <a:xfrm>
            <a:off x="1174114" y="946834"/>
            <a:ext cx="72919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2007 Storm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0" name="Slide Number Placeholder 12">
            <a:extLst>
              <a:ext uri="{FF2B5EF4-FFF2-40B4-BE49-F238E27FC236}">
                <a16:creationId xmlns:a16="http://schemas.microsoft.com/office/drawing/2014/main" id="{ADA2CED7-95E3-920C-2AFE-696CCF0A5E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</a:t>
            </a:fld>
            <a:r>
              <a:rPr lang="en-US" spc="-5" dirty="0"/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1751066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43000" y="648676"/>
            <a:ext cx="45840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20</a:t>
            </a:fld>
            <a:r>
              <a:rPr lang="en-US" spc="-5" dirty="0"/>
              <a:t> of 23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7B01F2A2-E1E1-A3B2-2647-2DEB209EE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649" y="2314729"/>
            <a:ext cx="2389626" cy="700216"/>
          </a:xfrm>
          <a:prstGeom prst="rect">
            <a:avLst/>
          </a:prstGeom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FFA7F1B6-01A3-C316-4ED1-AD87EEA9B3F8}"/>
              </a:ext>
            </a:extLst>
          </p:cNvPr>
          <p:cNvGraphicFramePr>
            <a:graphicFrameLocks noGrp="1"/>
          </p:cNvGraphicFramePr>
          <p:nvPr/>
        </p:nvGraphicFramePr>
        <p:xfrm>
          <a:off x="177653" y="3042103"/>
          <a:ext cx="2386226" cy="68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3113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193113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7111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253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linkClick r:id="rId6"/>
                        </a:rPr>
                        <a:t>https://chehalisbasinstrategy.com/</a:t>
                      </a:r>
                      <a:endParaRPr lang="en-US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854C4795-FC14-51D6-EBCE-52991E055855}"/>
              </a:ext>
            </a:extLst>
          </p:cNvPr>
          <p:cNvSpPr txBox="1">
            <a:spLocks/>
          </p:cNvSpPr>
          <p:nvPr/>
        </p:nvSpPr>
        <p:spPr>
          <a:xfrm>
            <a:off x="2907409" y="2875002"/>
            <a:ext cx="4114799" cy="1315745"/>
          </a:xfrm>
          <a:prstGeom prst="rect">
            <a:avLst/>
          </a:prstGeom>
        </p:spPr>
        <p:txBody>
          <a:bodyPr wrap="square" lIns="0" tIns="0" rIns="0" bIns="0" numCol="1" spcCol="457200">
            <a:spAutoFit/>
          </a:bodyPr>
          <a:lstStyle>
            <a:lvl1pPr marL="0">
              <a:defRPr sz="1800" b="1" i="0">
                <a:solidFill>
                  <a:srgbClr val="30303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kern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Chehalis Basin Board</a:t>
            </a:r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b="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leaders, Chehalis and Quinault tribal representatives, local and state government liaisons 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49A1F1C4-406E-307B-CCE6-EBF159DC16C6}"/>
              </a:ext>
            </a:extLst>
          </p:cNvPr>
          <p:cNvSpPr txBox="1">
            <a:spLocks/>
          </p:cNvSpPr>
          <p:nvPr/>
        </p:nvSpPr>
        <p:spPr>
          <a:xfrm>
            <a:off x="552451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Office of Chehalis Basin</a:t>
            </a:r>
          </a:p>
          <a:p>
            <a:pPr marL="0" indent="0" algn="ctr">
              <a:buNone/>
            </a:pPr>
            <a:r>
              <a:rPr lang="en-US" sz="1950" dirty="0"/>
              <a:t>Small team within the WA Department of Ecology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48417CF2-12EF-1FD2-6078-F10AD84FECE4}"/>
              </a:ext>
            </a:extLst>
          </p:cNvPr>
          <p:cNvSpPr txBox="1">
            <a:spLocks/>
          </p:cNvSpPr>
          <p:nvPr/>
        </p:nvSpPr>
        <p:spPr>
          <a:xfrm>
            <a:off x="5390907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“Network of Partners”</a:t>
            </a:r>
          </a:p>
          <a:p>
            <a:pPr marL="0" indent="0" algn="ctr">
              <a:buNone/>
            </a:pPr>
            <a:r>
              <a:rPr lang="en-US" sz="1950" dirty="0"/>
              <a:t>Organizations and local entities who turn ideas into shovel-ready reality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E310AE-94CB-F959-F4FF-21AF2D8B8269}"/>
              </a:ext>
            </a:extLst>
          </p:cNvPr>
          <p:cNvCxnSpPr/>
          <p:nvPr/>
        </p:nvCxnSpPr>
        <p:spPr>
          <a:xfrm flipV="1">
            <a:off x="2009775" y="4124738"/>
            <a:ext cx="571500" cy="62865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5C24129-D971-6F89-EB3C-E257745A3B46}"/>
              </a:ext>
            </a:extLst>
          </p:cNvPr>
          <p:cNvCxnSpPr>
            <a:cxnSpLocks/>
          </p:cNvCxnSpPr>
          <p:nvPr/>
        </p:nvCxnSpPr>
        <p:spPr>
          <a:xfrm>
            <a:off x="4267200" y="5276850"/>
            <a:ext cx="926209" cy="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43E8075-93AE-4227-EE2D-53F3FF9C4BC9}"/>
              </a:ext>
            </a:extLst>
          </p:cNvPr>
          <p:cNvCxnSpPr>
            <a:cxnSpLocks/>
          </p:cNvCxnSpPr>
          <p:nvPr/>
        </p:nvCxnSpPr>
        <p:spPr>
          <a:xfrm flipH="1" flipV="1">
            <a:off x="7315438" y="4134395"/>
            <a:ext cx="621930" cy="57150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bject 24">
            <a:extLst>
              <a:ext uri="{FF2B5EF4-FFF2-40B4-BE49-F238E27FC236}">
                <a16:creationId xmlns:a16="http://schemas.microsoft.com/office/drawing/2014/main" id="{D0618836-C969-9068-F9FA-D803F7B9C68B}"/>
              </a:ext>
            </a:extLst>
          </p:cNvPr>
          <p:cNvSpPr/>
          <p:nvPr/>
        </p:nvSpPr>
        <p:spPr>
          <a:xfrm>
            <a:off x="7543801" y="1752600"/>
            <a:ext cx="1408550" cy="1122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0C079D-C59D-F108-F4DF-A60A79C86A02}"/>
              </a:ext>
            </a:extLst>
          </p:cNvPr>
          <p:cNvSpPr txBox="1"/>
          <p:nvPr/>
        </p:nvSpPr>
        <p:spPr>
          <a:xfrm>
            <a:off x="6191412" y="188574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Appoints 3 member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ED6F6F6-EC33-B485-F8CE-440A1549D97E}"/>
              </a:ext>
            </a:extLst>
          </p:cNvPr>
          <p:cNvCxnSpPr>
            <a:cxnSpLocks/>
          </p:cNvCxnSpPr>
          <p:nvPr/>
        </p:nvCxnSpPr>
        <p:spPr>
          <a:xfrm flipH="1">
            <a:off x="6525695" y="2318737"/>
            <a:ext cx="964860" cy="556265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E96E904-9A4E-BE1D-19FA-225A897ADAA8}"/>
              </a:ext>
            </a:extLst>
          </p:cNvPr>
          <p:cNvSpPr txBox="1"/>
          <p:nvPr/>
        </p:nvSpPr>
        <p:spPr>
          <a:xfrm>
            <a:off x="5029201" y="76200"/>
            <a:ext cx="4038599" cy="14003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2700" marR="0" lvl="0" algn="ctr" defTabSz="914400" eaLnBrk="1" fontAlgn="auto" latinLnBrk="0" hangingPunct="1">
              <a:lnSpc>
                <a:spcPct val="11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kumimoji="0" lang="en-US" sz="1300" b="1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State Law</a:t>
            </a:r>
          </a:p>
          <a:p>
            <a:pPr marL="12700" marR="0" lvl="0" defTabSz="914400" eaLnBrk="1" fontAlgn="auto" latinLnBrk="0" hangingPunct="1">
              <a:lnSpc>
                <a:spcPct val="11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kumimoji="0" lang="en-US" sz="1300" b="1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“The primary purpose of the office is to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aggressively pursue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implementation of an </a:t>
            </a:r>
            <a:r>
              <a:rPr kumimoji="0" lang="en-US" sz="1300" b="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integrated strategy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administer funding for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long-term flood damage reduction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aquatic species restoration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the Chehalis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river basin.” (</a:t>
            </a: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RCW 43.21A.730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573930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620" y="5715000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74364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 (Network of Partners)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125" y="2948939"/>
            <a:ext cx="1385392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283456" y="6294120"/>
            <a:ext cx="1671318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19325" y="2873447"/>
            <a:ext cx="1285875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13425" y="3698711"/>
            <a:ext cx="897667" cy="914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47305" y="3627120"/>
            <a:ext cx="929039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730574" y="3668779"/>
            <a:ext cx="2061400" cy="45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46456" y="1905000"/>
            <a:ext cx="930717" cy="91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981200" y="1682432"/>
            <a:ext cx="1142999" cy="1005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37022" y="4671060"/>
            <a:ext cx="1349587" cy="914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0733" y="4889741"/>
            <a:ext cx="1263048" cy="548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43600" y="5867400"/>
            <a:ext cx="3045345" cy="457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199324" y="5698925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429000" y="1676400"/>
            <a:ext cx="1188231" cy="822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297085" y="5397175"/>
            <a:ext cx="2031248" cy="4571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254762" y="3124201"/>
            <a:ext cx="1678779" cy="457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20581" y="4154833"/>
            <a:ext cx="1042872" cy="6528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172200" y="1828800"/>
            <a:ext cx="921952" cy="914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69974" y="1767841"/>
            <a:ext cx="946629" cy="1280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966564" y="2743201"/>
            <a:ext cx="1977034" cy="150876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343400" y="5029200"/>
            <a:ext cx="865088" cy="952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93008"/>
            <a:ext cx="806502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18" y="5581782"/>
            <a:ext cx="993915" cy="914400"/>
          </a:xfrm>
          <a:prstGeom prst="rect">
            <a:avLst/>
          </a:prstGeom>
        </p:spPr>
      </p:pic>
      <p:sp>
        <p:nvSpPr>
          <p:cNvPr id="33" name="object 2"/>
          <p:cNvSpPr/>
          <p:nvPr/>
        </p:nvSpPr>
        <p:spPr>
          <a:xfrm>
            <a:off x="879470" y="5695816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40" y="5562598"/>
            <a:ext cx="993915" cy="914400"/>
          </a:xfrm>
          <a:prstGeom prst="rect">
            <a:avLst/>
          </a:prstGeom>
        </p:spPr>
      </p:pic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21</a:t>
            </a:fld>
            <a:r>
              <a:rPr lang="en-US" spc="-5" dirty="0"/>
              <a:t> of 23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870EDDE-F671-6D4B-AA4F-7E1AAD7790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168955" y="5130965"/>
            <a:ext cx="819990" cy="626596"/>
          </a:xfrm>
          <a:prstGeom prst="rect">
            <a:avLst/>
          </a:prstGeom>
        </p:spPr>
      </p:pic>
      <p:pic>
        <p:nvPicPr>
          <p:cNvPr id="41" name="Picture 40" descr="A picture containing text, orange, tableware, dishware&#10;&#10;Description automatically generated">
            <a:extLst>
              <a:ext uri="{FF2B5EF4-FFF2-40B4-BE49-F238E27FC236}">
                <a16:creationId xmlns:a16="http://schemas.microsoft.com/office/drawing/2014/main" id="{78B7E9E9-69FD-1323-6B82-C8D36D5F5A0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958" y="4342048"/>
            <a:ext cx="1735124" cy="3281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6579E43-B0AD-B86D-AF2B-2DA2E8D1072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1668"/>
            <a:ext cx="2255652" cy="349262"/>
          </a:xfrm>
          <a:prstGeom prst="rect">
            <a:avLst/>
          </a:prstGeom>
        </p:spPr>
      </p:pic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D5E3C5C5-60FB-709C-8FB2-628AF101CDA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904805"/>
            <a:ext cx="2179988" cy="5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5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Today vs 2007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5433F14-15C5-9FFD-3356-E33DBFE03FCB}"/>
              </a:ext>
            </a:extLst>
          </p:cNvPr>
          <p:cNvSpPr txBox="1"/>
          <p:nvPr/>
        </p:nvSpPr>
        <p:spPr>
          <a:xfrm>
            <a:off x="231140" y="1863566"/>
            <a:ext cx="8684260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Today, we are substantially more aware, better prepared for catastrophic flooding than ever before.</a:t>
            </a:r>
          </a:p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state-of-the art flood warning system.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We’ve completed many cost-efficient local projects and habitat projects.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We’re serving people, local governments, emergency responders, agriculture, fish, and habitat alike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governance, administrative, and funding structure that’s delivering results, and is committed to a balanced basin-wide flood and fish solution (see Local Resolution Library).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982C279-D980-DE3C-A862-6AE04A2A00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22</a:t>
            </a:fld>
            <a:r>
              <a:rPr lang="en-US" spc="-5" dirty="0"/>
              <a:t> of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BD946-F574-24FF-0BA8-8EC5E8F2C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49" y="4842162"/>
            <a:ext cx="4995802" cy="1861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449FEF-8FF6-2F97-EB01-964282DBE6DA}"/>
              </a:ext>
            </a:extLst>
          </p:cNvPr>
          <p:cNvSpPr txBox="1"/>
          <p:nvPr/>
        </p:nvSpPr>
        <p:spPr>
          <a:xfrm>
            <a:off x="5791200" y="5410200"/>
            <a:ext cx="2679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https://chehalisbasinstrategy.com/office-of-chehalis-basin/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B665FE-F786-4CF8-1C37-AF6CF8EADE92}"/>
              </a:ext>
            </a:extLst>
          </p:cNvPr>
          <p:cNvSpPr txBox="1"/>
          <p:nvPr/>
        </p:nvSpPr>
        <p:spPr>
          <a:xfrm>
            <a:off x="4736983" y="375823"/>
            <a:ext cx="3733800" cy="92333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Local Resolutions Library</a:t>
            </a:r>
          </a:p>
          <a:p>
            <a:pPr algn="ctr"/>
            <a:r>
              <a:rPr lang="en-US" dirty="0">
                <a:hlinkClick r:id="rId6"/>
              </a:rPr>
              <a:t>https://www.ezview.wa.gov/site/alias__1492/37643/local_resolutions.aspx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6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Thank You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7BC2FC5D-F569-B3AB-4952-31D31D2C79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23</a:t>
            </a:fld>
            <a:r>
              <a:rPr lang="en-US" spc="-5" dirty="0"/>
              <a:t> of 23</a:t>
            </a: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0456F753-49A3-64C0-E2EB-1B47125772BA}"/>
              </a:ext>
            </a:extLst>
          </p:cNvPr>
          <p:cNvSpPr txBox="1"/>
          <p:nvPr/>
        </p:nvSpPr>
        <p:spPr>
          <a:xfrm>
            <a:off x="1714500" y="3048000"/>
            <a:ext cx="5715000" cy="923330"/>
          </a:xfrm>
          <a:prstGeom prst="rect">
            <a:avLst/>
          </a:prstGeom>
          <a:ln w="15875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Sc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Bo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5" dirty="0">
                <a:latin typeface="Arial"/>
                <a:cs typeface="Arial"/>
              </a:rPr>
              <a:t>c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-70" dirty="0">
                <a:latin typeface="Arial"/>
                <a:cs typeface="Arial"/>
              </a:rPr>
              <a:t>r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Staff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5" dirty="0">
                <a:latin typeface="Arial"/>
                <a:cs typeface="Arial"/>
              </a:rPr>
              <a:t>360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sz="1400" spc="-5" dirty="0">
                <a:latin typeface="Arial"/>
                <a:cs typeface="Arial"/>
              </a:rPr>
              <a:t>480</a:t>
            </a:r>
            <a:r>
              <a:rPr sz="1400" spc="-15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6</a:t>
            </a:r>
            <a:r>
              <a:rPr sz="1400" spc="-15" dirty="0">
                <a:latin typeface="Arial"/>
                <a:cs typeface="Arial"/>
              </a:rPr>
              <a:t>6</a:t>
            </a:r>
            <a:r>
              <a:rPr sz="1400" spc="-5" dirty="0"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@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bg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-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p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n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s.c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947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97317-834D-FA1B-E6D8-59E99A74D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A76F65B-CDDA-4C2D-54E2-3471011DE43F}"/>
              </a:ext>
            </a:extLst>
          </p:cNvPr>
          <p:cNvSpPr txBox="1"/>
          <p:nvPr/>
        </p:nvSpPr>
        <p:spPr>
          <a:xfrm>
            <a:off x="1174114" y="946834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Extra – Flood and Fish Articles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70FFC891-1E42-6E4B-6C69-65324F38851C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4520CDA8-83A7-34E0-C861-E82EF3B71E8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24</a:t>
            </a:fld>
            <a:r>
              <a:rPr lang="en-US" spc="-5" dirty="0"/>
              <a:t> of 23</a:t>
            </a:r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A5FC6F69-BEE0-08C3-40C2-A8E930244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429000"/>
            <a:ext cx="2438400" cy="621982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C0868E74-BDDE-7B5A-A3F3-0C31D5DB2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722884"/>
            <a:ext cx="1959165" cy="5074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hlinkClick r:id="rId7"/>
            <a:extLst>
              <a:ext uri="{FF2B5EF4-FFF2-40B4-BE49-F238E27FC236}">
                <a16:creationId xmlns:a16="http://schemas.microsoft.com/office/drawing/2014/main" id="{295CB0E0-2B27-FA20-4A0D-FEA04AA67A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1152" y="1722884"/>
            <a:ext cx="4280933" cy="42969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78222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3950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Today’s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esentation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6200" y="1905000"/>
            <a:ext cx="6629401" cy="27058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lnSpc>
                <a:spcPct val="16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“Flood Authority”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#1 -- Local Projects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#2 -- Flood Warning System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lnSpc>
                <a:spcPct val="16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“Chehalis River Basin Flood Control Zone District”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lang="en-US"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#3 -- P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roposed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low-through Dam for Flood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ontrol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" y="6248400"/>
            <a:ext cx="6915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77B599B-27DC-268C-5FDD-BF992254CF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</a:t>
            </a:fld>
            <a:r>
              <a:rPr lang="en-US" spc="-5" dirty="0"/>
              <a:t> of 23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FAB72DC5-BFCB-43DA-49B5-9D9581D964C6}"/>
              </a:ext>
            </a:extLst>
          </p:cNvPr>
          <p:cNvSpPr/>
          <p:nvPr/>
        </p:nvSpPr>
        <p:spPr>
          <a:xfrm>
            <a:off x="6772872" y="1676400"/>
            <a:ext cx="2019273" cy="1644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8B7DB3-1824-55D9-8B26-7D874D922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0487" y="5063579"/>
            <a:ext cx="2743200" cy="803821"/>
          </a:xfrm>
          <a:prstGeom prst="rect">
            <a:avLst/>
          </a:prstGeom>
        </p:spPr>
      </p:pic>
      <p:graphicFrame>
        <p:nvGraphicFramePr>
          <p:cNvPr id="11" name="Table 39">
            <a:extLst>
              <a:ext uri="{FF2B5EF4-FFF2-40B4-BE49-F238E27FC236}">
                <a16:creationId xmlns:a16="http://schemas.microsoft.com/office/drawing/2014/main" id="{AB3F4FBA-D922-878C-4557-63786C32E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40924"/>
              </p:ext>
            </p:extLst>
          </p:nvPr>
        </p:nvGraphicFramePr>
        <p:xfrm>
          <a:off x="3100487" y="5882640"/>
          <a:ext cx="2743200" cy="822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81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728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7"/>
                        </a:rPr>
                        <a:t>https://chehalisbasinstrategy.com/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1C6F34C-3876-85B7-2535-F4BB89BF9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5817" y="3505200"/>
            <a:ext cx="211338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8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8444" y="4343400"/>
            <a:ext cx="3022956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5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-8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deen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(2011)</a:t>
            </a:r>
            <a:endParaRPr lang="en-US" sz="1600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lang="en-US"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Hoquiam (2017)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4600" y="4343400"/>
            <a:ext cx="287854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625475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9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899086"/>
            <a:ext cx="5864860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lang="en-US"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cused on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lang="en-US"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rmed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s/c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ommun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onmenta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app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tions</a:t>
            </a:r>
            <a:r>
              <a:rPr sz="1600" b="1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esented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inter-local agreement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3729" y="4343400"/>
            <a:ext cx="2878542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buFont typeface="Wingdings" panose="05000000000000000000" pitchFamily="2" charset="2"/>
              <a:buChar char="Ø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Lewis County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Cent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Cheha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Napa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(2011)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13714" y="2109771"/>
            <a:ext cx="1990089" cy="1752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68F22463-CC7D-0B34-E212-5E0BA7E83E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</a:t>
            </a:fld>
            <a:r>
              <a:rPr lang="en-US" spc="-5" dirty="0"/>
              <a:t> of 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4F61B-53BB-9BAE-D952-A91C08DBC47C}"/>
              </a:ext>
            </a:extLst>
          </p:cNvPr>
          <p:cNvSpPr txBox="1"/>
          <p:nvPr/>
        </p:nvSpPr>
        <p:spPr>
          <a:xfrm>
            <a:off x="990600" y="5978592"/>
            <a:ext cx="5943600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buSzPct val="100000"/>
              <a:tabLst>
                <a:tab pos="355600" algn="l"/>
              </a:tabLst>
            </a:pPr>
            <a:r>
              <a:rPr lang="en-US" sz="1800" b="1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communities identify, develop, implement </a:t>
            </a:r>
            <a:r>
              <a:rPr lang="en-US" sz="1800" i="1" u="sng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flood hazard reduction solutions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Local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(#1)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3FF8CA54-251F-3E8D-867B-D5B304BBC6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5</a:t>
            </a:fld>
            <a:r>
              <a:rPr lang="en-US" spc="-5" dirty="0"/>
              <a:t> of 23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BA2F1FB-E7BD-68E5-BDB4-0A03DCFE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853566"/>
            <a:ext cx="6705600" cy="4678204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 flood damage.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Protect people, property, infrastructure.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 readiness, response, resiliency.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Drinking Water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(Boistfort, Bucoda).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Wastewater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(Montesano, Pe Ell).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Emergency Response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(Grays Harbor County, Chehalis-Centralia Airport).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Economic Infrastructure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(Montesano, Port of Chehalis, Port of Grays Harbor).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 Protection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(Aberdeen, Adna, Bucoda, Centralia, Chehalis, Chehalis Tribe, Hoquiam, Oakville).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Flood Warning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(Basin-wide).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C81068-6050-3ABB-86C1-D00E24337F3B}"/>
              </a:ext>
            </a:extLst>
          </p:cNvPr>
          <p:cNvSpPr txBox="1"/>
          <p:nvPr/>
        </p:nvSpPr>
        <p:spPr>
          <a:xfrm>
            <a:off x="6939534" y="2438400"/>
            <a:ext cx="2133600" cy="31393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State Capital Budget:</a:t>
            </a:r>
          </a:p>
          <a:p>
            <a:r>
              <a:rPr lang="en-US" dirty="0"/>
              <a:t>2012-13 -- $  5.0M</a:t>
            </a:r>
          </a:p>
          <a:p>
            <a:r>
              <a:rPr lang="en-US" dirty="0"/>
              <a:t>2013-15 -- $10.7M</a:t>
            </a:r>
          </a:p>
          <a:p>
            <a:r>
              <a:rPr lang="en-US" dirty="0"/>
              <a:t>2015-17 -- $15.7M</a:t>
            </a:r>
          </a:p>
          <a:p>
            <a:r>
              <a:rPr lang="en-US" dirty="0"/>
              <a:t>2017-19 -- $  9.6M</a:t>
            </a:r>
          </a:p>
          <a:p>
            <a:r>
              <a:rPr lang="en-US" dirty="0"/>
              <a:t>2019-21 -- $  6.3M</a:t>
            </a:r>
          </a:p>
          <a:p>
            <a:r>
              <a:rPr lang="en-US" dirty="0"/>
              <a:t>2021-23 -- $  4.1M</a:t>
            </a:r>
          </a:p>
          <a:p>
            <a:r>
              <a:rPr lang="en-US" dirty="0"/>
              <a:t>2023-25 -- </a:t>
            </a:r>
            <a:r>
              <a:rPr lang="en-US" u="dbl" dirty="0"/>
              <a:t>$  3.6M</a:t>
            </a:r>
            <a:endParaRPr lang="en-US" dirty="0"/>
          </a:p>
          <a:p>
            <a:r>
              <a:rPr lang="en-US" dirty="0"/>
              <a:t>                   </a:t>
            </a:r>
            <a:r>
              <a:rPr lang="en-US" b="1" dirty="0">
                <a:highlight>
                  <a:srgbClr val="FFFF00"/>
                </a:highlight>
              </a:rPr>
              <a:t>$55.0M</a:t>
            </a:r>
            <a:endParaRPr lang="en-US" dirty="0"/>
          </a:p>
          <a:p>
            <a:endParaRPr lang="en-US" dirty="0"/>
          </a:p>
          <a:p>
            <a:r>
              <a:rPr lang="en-US" b="1" i="1" dirty="0">
                <a:solidFill>
                  <a:schemeClr val="tx2"/>
                </a:solidFill>
              </a:rPr>
              <a:t>2025-27 -- $  3.0M</a:t>
            </a:r>
          </a:p>
        </p:txBody>
      </p:sp>
    </p:spTree>
    <p:extLst>
      <p:ext uri="{BB962C8B-B14F-4D97-AF65-F5344CB8AC3E}">
        <p14:creationId xmlns:p14="http://schemas.microsoft.com/office/powerpoint/2010/main" val="3203655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water with blue dots&#10;&#10;AI-generated content may be incorrect.">
            <a:extLst>
              <a:ext uri="{FF2B5EF4-FFF2-40B4-BE49-F238E27FC236}">
                <a16:creationId xmlns:a16="http://schemas.microsoft.com/office/drawing/2014/main" id="{7EB5A5BC-B96E-F568-DD43-07DA6728D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915" y="1661160"/>
            <a:ext cx="7071285" cy="4663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2012-24)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6</a:t>
            </a:fld>
            <a:r>
              <a:rPr lang="en-US" spc="-5" dirty="0"/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418005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AC27D1-F85C-3FA5-05E0-9117B44415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12" b="2432"/>
          <a:stretch/>
        </p:blipFill>
        <p:spPr>
          <a:xfrm>
            <a:off x="1204773" y="1676400"/>
            <a:ext cx="6860148" cy="48269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7</a:t>
            </a:fld>
            <a:r>
              <a:rPr lang="en-US" spc="-5" dirty="0"/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943658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(Pe Ell, 2014)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8</a:t>
            </a:fld>
            <a:r>
              <a:rPr lang="en-US" spc="-5" dirty="0"/>
              <a:t> of 23</a:t>
            </a:r>
          </a:p>
        </p:txBody>
      </p:sp>
      <p:pic>
        <p:nvPicPr>
          <p:cNvPr id="3" name="Picture 2" descr="A kitchen with blue cabinets&#10;&#10;Description automatically generated with medium confidence">
            <a:extLst>
              <a:ext uri="{FF2B5EF4-FFF2-40B4-BE49-F238E27FC236}">
                <a16:creationId xmlns:a16="http://schemas.microsoft.com/office/drawing/2014/main" id="{36AD21CB-611E-0217-7257-76E92A6CE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1" y="4139746"/>
            <a:ext cx="2833676" cy="21143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A sign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57C60CE9-59CB-A0F0-330C-D10CAA5D35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t="16759" r="21578" b="13028"/>
          <a:stretch/>
        </p:blipFill>
        <p:spPr>
          <a:xfrm>
            <a:off x="1371601" y="1709998"/>
            <a:ext cx="3524978" cy="23567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C480E865-5C33-B17C-509D-014091AC6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709998"/>
            <a:ext cx="3146430" cy="23567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EAC588A-39A7-C113-E553-5B7F1C230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5175" y="4139746"/>
            <a:ext cx="5327656" cy="2215991"/>
          </a:xfrm>
        </p:spPr>
        <p:txBody>
          <a:bodyPr/>
          <a:lstStyle/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Project = Design/construct 900’ dike (between Chehalis river and WWTP).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Cost = $521,000.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Photos = 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7"/>
              </a:rPr>
              <a:t>Here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Website = 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8"/>
              </a:rPr>
              <a:t>Here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4213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(Napavine)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0B68FE36-B291-C3A3-A77F-8B16B97826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" t="17905" r="5755" b="7866"/>
          <a:stretch/>
        </p:blipFill>
        <p:spPr>
          <a:xfrm>
            <a:off x="5562600" y="44519"/>
            <a:ext cx="2209800" cy="13736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D93DCA-DB2F-0FE5-6AD7-DBB03980E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93214"/>
            <a:ext cx="994088" cy="1288475"/>
          </a:xfrm>
          <a:prstGeom prst="rect">
            <a:avLst/>
          </a:prstGeom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A6023B25-94DC-61A6-3C9E-BD120A5F1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943" y="1828800"/>
            <a:ext cx="4083257" cy="2369880"/>
          </a:xfrm>
        </p:spPr>
        <p:txBody>
          <a:bodyPr/>
          <a:lstStyle/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= Study drainage improvements.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= $37,684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= Focus on:</a:t>
            </a:r>
          </a:p>
          <a:p>
            <a:pPr marL="801688" lvl="1" indent="-344488">
              <a:buFont typeface="Courier New" panose="02070309020205020404" pitchFamily="49" charset="0"/>
              <a:buChar char="o"/>
            </a:pPr>
            <a:r>
              <a:rPr lang="en-US" sz="14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(ditch and culvert cleaning, including minor ditch reshaping, mowing, and clearing vegetation).</a:t>
            </a:r>
          </a:p>
          <a:p>
            <a:pPr marL="801688" lvl="1" indent="-344488">
              <a:buFont typeface="Courier New" panose="02070309020205020404" pitchFamily="49" charset="0"/>
              <a:buChar char="o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coordination with WSDOT on </a:t>
            </a:r>
            <a:r>
              <a:rPr lang="en-US" sz="14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drainage infrastructure design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90680F-FA5D-C354-3AF2-F0957220D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1647925"/>
            <a:ext cx="4856042" cy="460669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" name="Slide Number Placeholder 12">
            <a:extLst>
              <a:ext uri="{FF2B5EF4-FFF2-40B4-BE49-F238E27FC236}">
                <a16:creationId xmlns:a16="http://schemas.microsoft.com/office/drawing/2014/main" id="{F327F937-9826-FE0F-BFB7-0F6D44387DA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9</a:t>
            </a:fld>
            <a:r>
              <a:rPr lang="en-US" spc="-5" dirty="0"/>
              <a:t> of 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9EB619-715B-08BA-DE3A-9BC6B6CE62D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0763"/>
          <a:stretch/>
        </p:blipFill>
        <p:spPr>
          <a:xfrm>
            <a:off x="897299" y="4038600"/>
            <a:ext cx="3257349" cy="22449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BAA9CE-5880-3B0E-3238-9672458997C6}"/>
              </a:ext>
            </a:extLst>
          </p:cNvPr>
          <p:cNvSpPr txBox="1"/>
          <p:nvPr/>
        </p:nvSpPr>
        <p:spPr>
          <a:xfrm>
            <a:off x="7990840" y="1320942"/>
            <a:ext cx="12460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Here (11/2017)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837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8B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3689</TotalTime>
  <Words>1235</Words>
  <Application>Microsoft Office PowerPoint</Application>
  <PresentationFormat>On-screen Show (4:3)</PresentationFormat>
  <Paragraphs>247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 Narrow</vt:lpstr>
      <vt:lpstr>Calibri</vt:lpstr>
      <vt:lpstr>Courier New</vt:lpstr>
      <vt:lpstr>Open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 Boettcher</cp:lastModifiedBy>
  <cp:revision>642</cp:revision>
  <dcterms:created xsi:type="dcterms:W3CDTF">2014-07-10T07:00:35Z</dcterms:created>
  <dcterms:modified xsi:type="dcterms:W3CDTF">2025-10-29T22:14:56Z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2014-07-07T00:00:00Z</vt:filetime>
  </property>
  <property fmtid="{D5CDD505-2E9C-101B-9397-08002B2CF9AE}" pid="3" name="LastSaved">
    <vt:filetime>2014-07-10T00:00:00Z</vt:filetime>
  </property>
</Properties>
</file>