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.jpg" ContentType="image/jpg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318" r:id="rId2"/>
    <p:sldId id="313" r:id="rId3"/>
    <p:sldId id="314" r:id="rId4"/>
    <p:sldId id="315" r:id="rId5"/>
    <p:sldId id="316" r:id="rId6"/>
    <p:sldId id="317" r:id="rId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ves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6" autoAdjust="0"/>
    <p:restoredTop sz="93814" autoAdjust="0"/>
  </p:normalViewPr>
  <p:slideViewPr>
    <p:cSldViewPr>
      <p:cViewPr varScale="1">
        <p:scale>
          <a:sx n="104" d="100"/>
          <a:sy n="104" d="100"/>
        </p:scale>
        <p:origin x="1806" y="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2-03T19:23:22.626" idx="1">
    <p:pos x="2772" y="1797"/>
    <p:text> – (WE SHOULD THE ACREAGE HERE)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A6AA4-A592-41AE-AA85-D32435CA2451}" type="datetimeFigureOut">
              <a:rPr lang="en-US" smtClean="0"/>
              <a:pPr/>
              <a:t>12/6/2016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1C037-A379-479E-B93A-646B1E682D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47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439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3801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0720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4677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2688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5799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4560" y="870429"/>
            <a:ext cx="7294879" cy="492443"/>
          </a:xfrm>
        </p:spPr>
        <p:txBody>
          <a:bodyPr lIns="0" tIns="0" rIns="0" bIns="0"/>
          <a:lstStyle>
            <a:lvl1pPr>
              <a:defRPr sz="3200" b="1" i="0">
                <a:solidFill>
                  <a:srgbClr val="303030"/>
                </a:solidFill>
                <a:latin typeface="Arial Narrow"/>
                <a:cs typeface="Arial Narrow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303030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505200" y="6408717"/>
            <a:ext cx="2223392" cy="215444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 dirty="0"/>
              <a:t>Lower Basin Share Session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0099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512887"/>
            <a:ext cx="8458200" cy="87630"/>
          </a:xfrm>
          <a:custGeom>
            <a:avLst/>
            <a:gdLst/>
            <a:ahLst/>
            <a:cxnLst/>
            <a:rect l="l" t="t" r="r" b="b"/>
            <a:pathLst>
              <a:path w="8458200" h="87630">
                <a:moveTo>
                  <a:pt x="0" y="87312"/>
                </a:moveTo>
                <a:lnTo>
                  <a:pt x="8458200" y="87312"/>
                </a:lnTo>
                <a:lnTo>
                  <a:pt x="8458200" y="0"/>
                </a:lnTo>
                <a:lnTo>
                  <a:pt x="0" y="0"/>
                </a:lnTo>
                <a:lnTo>
                  <a:pt x="0" y="87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247650" y="0"/>
            <a:ext cx="793750" cy="1841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7067550" y="6553187"/>
            <a:ext cx="2076450" cy="80010"/>
          </a:xfrm>
          <a:custGeom>
            <a:avLst/>
            <a:gdLst/>
            <a:ahLst/>
            <a:cxnLst/>
            <a:rect l="l" t="t" r="r" b="b"/>
            <a:pathLst>
              <a:path w="2076450" h="80009">
                <a:moveTo>
                  <a:pt x="0" y="79387"/>
                </a:moveTo>
                <a:lnTo>
                  <a:pt x="2076450" y="79387"/>
                </a:lnTo>
                <a:lnTo>
                  <a:pt x="2076450" y="0"/>
                </a:lnTo>
                <a:lnTo>
                  <a:pt x="0" y="0"/>
                </a:lnTo>
                <a:lnTo>
                  <a:pt x="0" y="793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4560" y="870429"/>
            <a:ext cx="7294879" cy="432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0303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140" y="1899086"/>
            <a:ext cx="8681719" cy="4319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303030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990840" y="6349506"/>
            <a:ext cx="167004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000099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‹#›</a:t>
            </a:fld>
            <a:endParaRPr spc="-5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61484-DC63-46F6-91F2-C8ACC01306AB}" type="datetimeFigureOut">
              <a:rPr lang="en-US" smtClean="0"/>
              <a:pPr/>
              <a:t>12/6/2016</a:t>
            </a:fld>
            <a:endParaRPr lang="en-US" dirty="0"/>
          </a:p>
        </p:txBody>
      </p:sp>
      <p:sp>
        <p:nvSpPr>
          <p:cNvPr id="11" name="Holder 4"/>
          <p:cNvSpPr>
            <a:spLocks noGrp="1"/>
          </p:cNvSpPr>
          <p:nvPr>
            <p:ph type="ftr" sz="quarter" idx="3"/>
          </p:nvPr>
        </p:nvSpPr>
        <p:spPr>
          <a:xfrm>
            <a:off x="3505200" y="6408717"/>
            <a:ext cx="2223392" cy="215444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 dirty="0"/>
              <a:t>Lower Basin Share Session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zview.wa.gov/site/alias__1492/34489/local_projects.aspx" TargetMode="External"/><Relationship Id="rId5" Type="http://schemas.openxmlformats.org/officeDocument/2006/relationships/hyperlink" Target="http://www.ezview.wa.gov/graysharborfloodrelief" TargetMode="Externa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wilson@co.grays-harbor.wa.us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8" y="1895263"/>
            <a:ext cx="8610600" cy="337925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4560" y="870429"/>
            <a:ext cx="729487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lang="en-US" sz="2800" i="1" spc="-5" dirty="0" err="1"/>
              <a:t>Wishkah</a:t>
            </a:r>
            <a:r>
              <a:rPr lang="en-US" sz="2800" i="1" spc="-5" dirty="0"/>
              <a:t> Road Floodwall (GHC)</a:t>
            </a:r>
            <a:endParaRPr sz="2800" i="1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</a:t>
            </a:fld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276137" y="6349506"/>
            <a:ext cx="22098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5" dirty="0"/>
              <a:t>12-06-2016</a:t>
            </a:r>
          </a:p>
          <a:p>
            <a:pPr marL="12700" algn="ctr">
              <a:lnSpc>
                <a:spcPct val="100000"/>
              </a:lnSpc>
            </a:pPr>
            <a:r>
              <a:rPr lang="en-US" spc="5" dirty="0"/>
              <a:t>Lower Basin Share Session</a:t>
            </a:r>
            <a:endParaRPr dirty="0"/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908396" y="228600"/>
            <a:ext cx="7854604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30303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marL="262255"/>
            <a:r>
              <a:rPr lang="en-US" sz="3400" kern="0" spc="-5" dirty="0"/>
              <a:t>PRESENTATION #5</a:t>
            </a:r>
            <a:endParaRPr lang="en-US" sz="3400" kern="0" dirty="0"/>
          </a:p>
        </p:txBody>
      </p:sp>
      <p:sp>
        <p:nvSpPr>
          <p:cNvPr id="2" name="Rectangle 1"/>
          <p:cNvSpPr/>
          <p:nvPr/>
        </p:nvSpPr>
        <p:spPr>
          <a:xfrm>
            <a:off x="533400" y="532507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entury Gothic" pitchFamily="34" charset="0"/>
                <a:hlinkClick r:id="rId5"/>
              </a:rPr>
              <a:t>www.ezview.wa.</a:t>
            </a:r>
            <a:r>
              <a:rPr lang="en-US">
                <a:latin typeface="Century Gothic" pitchFamily="34" charset="0"/>
                <a:hlinkClick r:id="rId5"/>
              </a:rPr>
              <a:t>gov/graysharborfloodrelief</a:t>
            </a:r>
            <a:endParaRPr lang="en-US" dirty="0">
              <a:latin typeface="Century Gothic" pitchFamily="34" charset="0"/>
            </a:endParaRPr>
          </a:p>
          <a:p>
            <a:pPr algn="ctr"/>
            <a:endParaRPr lang="en-US" sz="1100" dirty="0">
              <a:latin typeface="Century Gothic" pitchFamily="34" charset="0"/>
            </a:endParaRPr>
          </a:p>
          <a:p>
            <a:pPr algn="ctr"/>
            <a:r>
              <a:rPr lang="en-US" dirty="0">
                <a:latin typeface="Century Gothic" pitchFamily="34" charset="0"/>
                <a:hlinkClick r:id="rId6"/>
              </a:rPr>
              <a:t>www.ezview.wa.gov/site/alias__1492/34489/local_projects.aspx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13" name="Arrow: Right 12"/>
          <p:cNvSpPr/>
          <p:nvPr/>
        </p:nvSpPr>
        <p:spPr>
          <a:xfrm rot="19293604">
            <a:off x="2684339" y="4012052"/>
            <a:ext cx="762077" cy="321460"/>
          </a:xfrm>
          <a:prstGeom prst="rightArrow">
            <a:avLst>
              <a:gd name="adj1" fmla="val 38564"/>
              <a:gd name="adj2" fmla="val 9955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/>
          <p:cNvSpPr/>
          <p:nvPr/>
        </p:nvSpPr>
        <p:spPr>
          <a:xfrm rot="8582581">
            <a:off x="4190960" y="2217200"/>
            <a:ext cx="762077" cy="321460"/>
          </a:xfrm>
          <a:prstGeom prst="rightArrow">
            <a:avLst>
              <a:gd name="adj1" fmla="val 38564"/>
              <a:gd name="adj2" fmla="val 9955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/>
          <p:cNvSpPr/>
          <p:nvPr/>
        </p:nvSpPr>
        <p:spPr>
          <a:xfrm rot="16644451">
            <a:off x="7361805" y="3964859"/>
            <a:ext cx="762077" cy="321460"/>
          </a:xfrm>
          <a:prstGeom prst="rightArrow">
            <a:avLst>
              <a:gd name="adj1" fmla="val 38564"/>
              <a:gd name="adj2" fmla="val 9955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4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38400"/>
            <a:ext cx="6829425" cy="389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4560" y="870429"/>
            <a:ext cx="729487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lang="en-US" sz="2800" i="1" spc="-5" dirty="0"/>
              <a:t>Project Description/Overview:</a:t>
            </a:r>
            <a:endParaRPr sz="2800" i="1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2</a:t>
            </a:fld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276137" y="6349506"/>
            <a:ext cx="22098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5" dirty="0"/>
              <a:t>12-06-2016</a:t>
            </a:r>
          </a:p>
          <a:p>
            <a:pPr marL="12700" algn="ctr">
              <a:lnSpc>
                <a:spcPct val="100000"/>
              </a:lnSpc>
            </a:pPr>
            <a:r>
              <a:rPr lang="en-US" spc="5" dirty="0"/>
              <a:t>Lower Basin Share Session</a:t>
            </a:r>
            <a:endParaRPr dirty="0"/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908396" y="228600"/>
            <a:ext cx="7854604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30303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marL="262255"/>
            <a:r>
              <a:rPr lang="en-US" sz="3400" kern="0" spc="-5" dirty="0"/>
              <a:t>Wishkah Road Floodwall </a:t>
            </a:r>
            <a:endParaRPr lang="en-US" sz="3400" kern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600200"/>
            <a:ext cx="2868492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66800" y="1981200"/>
            <a:ext cx="510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Approximately 0.5 miles for Sheet Piling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Replacement of 6 culverts with Tide Gates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Removable Flood Gates at 4 locations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Cleanup &amp; Habitat Improvements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Engineers Estimate ±$5 Million</a:t>
            </a:r>
          </a:p>
        </p:txBody>
      </p:sp>
    </p:spTree>
    <p:extLst>
      <p:ext uri="{BB962C8B-B14F-4D97-AF65-F5344CB8AC3E}">
        <p14:creationId xmlns:p14="http://schemas.microsoft.com/office/powerpoint/2010/main" val="1326272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4560" y="870429"/>
            <a:ext cx="729487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lang="en-US" sz="2800" i="1" dirty="0"/>
              <a:t>Current Status: On - Track</a:t>
            </a:r>
            <a:endParaRPr sz="2800" i="1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3</a:t>
            </a:fld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276137" y="6349506"/>
            <a:ext cx="22098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5" dirty="0"/>
              <a:t>12-06-2016</a:t>
            </a:r>
          </a:p>
          <a:p>
            <a:pPr marL="12700" algn="ctr">
              <a:lnSpc>
                <a:spcPct val="100000"/>
              </a:lnSpc>
            </a:pPr>
            <a:r>
              <a:rPr lang="en-US" spc="5" dirty="0"/>
              <a:t>Lower Basin Share Session</a:t>
            </a: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2286000"/>
            <a:ext cx="342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/>
              <a:t> 60 % Design Submittal Completed</a:t>
            </a:r>
          </a:p>
          <a:p>
            <a:pPr>
              <a:buFont typeface="Arial" pitchFamily="34" charset="0"/>
              <a:buChar char="•"/>
            </a:pPr>
            <a:endParaRPr lang="en-US" b="1" dirty="0"/>
          </a:p>
          <a:p>
            <a:pPr>
              <a:buFont typeface="Arial" pitchFamily="34" charset="0"/>
              <a:buChar char="•"/>
            </a:pPr>
            <a:r>
              <a:rPr lang="en-US" b="1" dirty="0"/>
              <a:t> Draft JARPA, HPA &amp; Biological Assessments read for team review</a:t>
            </a:r>
          </a:p>
          <a:p>
            <a:pPr>
              <a:buFont typeface="Arial" pitchFamily="34" charset="0"/>
              <a:buChar char="•"/>
            </a:pPr>
            <a:endParaRPr lang="en-US" b="1" dirty="0"/>
          </a:p>
          <a:p>
            <a:pPr>
              <a:buFont typeface="Arial" pitchFamily="34" charset="0"/>
              <a:buChar char="•"/>
            </a:pPr>
            <a:r>
              <a:rPr lang="en-US" b="1" dirty="0"/>
              <a:t>Coordination with Depts. of Ecology and Fish &amp; Wildlife Complete </a:t>
            </a:r>
          </a:p>
          <a:p>
            <a:pPr>
              <a:buFont typeface="Arial" pitchFamily="34" charset="0"/>
              <a:buChar char="•"/>
            </a:pPr>
            <a:endParaRPr lang="en-US" b="1" dirty="0"/>
          </a:p>
          <a:p>
            <a:pPr>
              <a:buFont typeface="Arial" pitchFamily="34" charset="0"/>
              <a:buChar char="•"/>
            </a:pPr>
            <a:r>
              <a:rPr lang="en-US" b="1" dirty="0"/>
              <a:t>On Schedule for Summer 2017 Construction</a:t>
            </a:r>
          </a:p>
          <a:p>
            <a:pPr>
              <a:buFont typeface="Arial" pitchFamily="34" charset="0"/>
              <a:buChar char="•"/>
            </a:pPr>
            <a:endParaRPr lang="en-US" b="1" dirty="0"/>
          </a:p>
          <a:p>
            <a:pPr>
              <a:buFont typeface="Arial" pitchFamily="34" charset="0"/>
              <a:buChar char="•"/>
            </a:pPr>
            <a:endParaRPr 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209800"/>
            <a:ext cx="528760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410200" y="16764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Completed Activities:</a:t>
            </a:r>
          </a:p>
        </p:txBody>
      </p:sp>
    </p:spTree>
    <p:extLst>
      <p:ext uri="{BB962C8B-B14F-4D97-AF65-F5344CB8AC3E}">
        <p14:creationId xmlns:p14="http://schemas.microsoft.com/office/powerpoint/2010/main" val="4077542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4560" y="870429"/>
            <a:ext cx="729487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lang="en-US" sz="2800" i="1" dirty="0"/>
              <a:t>Upcoming Planned Activities:</a:t>
            </a:r>
            <a:endParaRPr sz="2800" i="1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4</a:t>
            </a:fld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276137" y="6349506"/>
            <a:ext cx="22098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5" dirty="0"/>
              <a:t>12-06-2016</a:t>
            </a:r>
          </a:p>
          <a:p>
            <a:pPr marL="12700" algn="ctr">
              <a:lnSpc>
                <a:spcPct val="100000"/>
              </a:lnSpc>
            </a:pPr>
            <a:r>
              <a:rPr lang="en-US" spc="5" dirty="0"/>
              <a:t>Lower Basin Share Session</a:t>
            </a:r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25146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JARPA Permit Submission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Hydraulic Project Approval Submission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Shorelines &amp; Critical Areas Application Submission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Biological Assessment Submission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981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Permitting: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45720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60% Plans, Specifications &amp; Engineer’s Estimates -  Review w/ GHC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Incorporation of Permit Approval Requirements &amp; Comments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Completion of Construction Ready Plans, Specs, and Engineer’s Estimate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Project Bid Manual Assembly, Bidding Support, and Construction Support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40386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Engineering:</a:t>
            </a:r>
          </a:p>
        </p:txBody>
      </p:sp>
    </p:spTree>
    <p:extLst>
      <p:ext uri="{BB962C8B-B14F-4D97-AF65-F5344CB8AC3E}">
        <p14:creationId xmlns:p14="http://schemas.microsoft.com/office/powerpoint/2010/main" val="3721849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4560" y="870429"/>
            <a:ext cx="729487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lang="en-US" sz="2800" i="1" dirty="0"/>
              <a:t>Controversies and/or Complexities:</a:t>
            </a:r>
            <a:endParaRPr sz="2800" i="1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5</a:t>
            </a:fld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276137" y="6349506"/>
            <a:ext cx="22098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5" dirty="0"/>
              <a:t>12-06-2016</a:t>
            </a:r>
          </a:p>
          <a:p>
            <a:pPr marL="12700" algn="ctr">
              <a:lnSpc>
                <a:spcPct val="100000"/>
              </a:lnSpc>
            </a:pPr>
            <a:r>
              <a:rPr lang="en-US" spc="5" dirty="0"/>
              <a:t>Lower Basin Share Session</a:t>
            </a: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25146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Proximity to Wishkah River and Category 1 Wetlands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Determination that drainage to culverts where not fish bearing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Mitigation and Clean Up strategy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1981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Permitting: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4419600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Structural design of the sheet pile wall in very poor soils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Design of the South Wall Termination to Existing Concrete Retaining Wall 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Check Valve and Self-Regulating Tide gate Design 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Removable Flood Gate Design and Alternate Analysis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8-12 Week Lead time required for the necessary sheets to be milled and shipped to the site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3886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Engineering:</a:t>
            </a:r>
          </a:p>
        </p:txBody>
      </p:sp>
    </p:spTree>
    <p:extLst>
      <p:ext uri="{BB962C8B-B14F-4D97-AF65-F5344CB8AC3E}">
        <p14:creationId xmlns:p14="http://schemas.microsoft.com/office/powerpoint/2010/main" val="2270015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4560" y="870429"/>
            <a:ext cx="729487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lang="en-US" sz="2800" i="1" dirty="0"/>
              <a:t>Further Information:</a:t>
            </a:r>
            <a:endParaRPr sz="2800" i="1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6</a:t>
            </a:fld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276137" y="6349506"/>
            <a:ext cx="22098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5" dirty="0"/>
              <a:t>12-06-2016</a:t>
            </a:r>
          </a:p>
          <a:p>
            <a:pPr marL="12700" algn="ctr">
              <a:lnSpc>
                <a:spcPct val="100000"/>
              </a:lnSpc>
            </a:pPr>
            <a:r>
              <a:rPr lang="en-US" spc="5" dirty="0"/>
              <a:t>Lower Basin Share Session</a:t>
            </a:r>
            <a:endParaRPr dirty="0"/>
          </a:p>
        </p:txBody>
      </p:sp>
      <p:pic>
        <p:nvPicPr>
          <p:cNvPr id="6" name="Picture 5" descr="Wishkah Flood Wall-479-001_Sml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1905000"/>
            <a:ext cx="2357438" cy="4191000"/>
          </a:xfrm>
          <a:prstGeom prst="rect">
            <a:avLst/>
          </a:prstGeom>
        </p:spPr>
      </p:pic>
      <p:pic>
        <p:nvPicPr>
          <p:cNvPr id="7" name="Picture 6" descr="Wishkah Flood Wall-716-001_Sml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0" y="2209800"/>
            <a:ext cx="5418666" cy="304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3238" y="5257562"/>
            <a:ext cx="610076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Grays Harbor County Public Works</a:t>
            </a:r>
          </a:p>
          <a:p>
            <a:r>
              <a:rPr lang="en-US" sz="2000" dirty="0"/>
              <a:t>Rob Wilson, County Engineer – 360 249-4222, </a:t>
            </a:r>
            <a:r>
              <a:rPr lang="en-US" sz="2000" dirty="0">
                <a:hlinkClick r:id="rId6"/>
              </a:rPr>
              <a:t>rwilson@co.grays-harbor.wa.us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033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8BB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1697</TotalTime>
  <Words>343</Words>
  <Application>Microsoft Office PowerPoint</Application>
  <PresentationFormat>On-screen Show (4:3)</PresentationFormat>
  <Paragraphs>64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Century Gothic</vt:lpstr>
      <vt:lpstr>Office Theme</vt:lpstr>
      <vt:lpstr>Wishkah Road Floodwall (GHC)</vt:lpstr>
      <vt:lpstr>Project Description/Overview:</vt:lpstr>
      <vt:lpstr>Current Status: On - Track</vt:lpstr>
      <vt:lpstr>Upcoming Planned Activities:</vt:lpstr>
      <vt:lpstr>Controversies and/or Complexities:</vt:lpstr>
      <vt:lpstr>Further Information: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Chehalis River Flood Authority Education and Outreach Subcommittee</dc:title>
  <dc:creator>stacy</dc:creator>
  <cp:lastModifiedBy>Scott Boettcher</cp:lastModifiedBy>
  <cp:revision>255</cp:revision>
  <dcterms:created xsi:type="dcterms:W3CDTF">2014-07-10T07:00:35Z</dcterms:created>
  <dcterms:modified xsi:type="dcterms:W3CDTF">2016-12-06T15:13:12Z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2014-07-07T00:00:00Z</vt:filetime>
  </property>
  <property fmtid="{D5CDD505-2E9C-101B-9397-08002B2CF9AE}" pid="3" name="LastSaved">
    <vt:filetime>2014-07-10T00:00:00Z</vt:filetime>
  </property>
</Properties>
</file>