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257" r:id="rId2"/>
    <p:sldId id="277" r:id="rId3"/>
    <p:sldId id="337" r:id="rId4"/>
    <p:sldId id="278" r:id="rId5"/>
    <p:sldId id="285" r:id="rId6"/>
    <p:sldId id="300" r:id="rId7"/>
    <p:sldId id="315" r:id="rId8"/>
    <p:sldId id="323" r:id="rId9"/>
    <p:sldId id="345" r:id="rId10"/>
    <p:sldId id="330" r:id="rId11"/>
    <p:sldId id="335" r:id="rId12"/>
    <p:sldId id="318" r:id="rId13"/>
    <p:sldId id="349" r:id="rId14"/>
    <p:sldId id="347" r:id="rId15"/>
    <p:sldId id="348" r:id="rId16"/>
    <p:sldId id="342" r:id="rId17"/>
    <p:sldId id="344" r:id="rId18"/>
    <p:sldId id="346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veWeb" initials="LiveWeb" lastIdx="3" clrIdx="0"/>
  <p:cmAuthor id="1" name="Jim Kramer" initials="JK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ECFF"/>
    <a:srgbClr val="0000FF"/>
    <a:srgbClr val="0066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553" autoAdjust="0"/>
  </p:normalViewPr>
  <p:slideViewPr>
    <p:cSldViewPr>
      <p:cViewPr>
        <p:scale>
          <a:sx n="80" d="100"/>
          <a:sy n="80" d="100"/>
        </p:scale>
        <p:origin x="-56" y="7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cott\Desktop\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499170676582093E-2"/>
          <c:y val="0.2099700509441528"/>
          <c:w val="0.92458647747156608"/>
          <c:h val="0.64851297070939051"/>
        </c:manualLayout>
      </c:layout>
      <c:barChart>
        <c:barDir val="col"/>
        <c:grouping val="clustered"/>
        <c:varyColors val="0"/>
        <c:ser>
          <c:idx val="1"/>
          <c:order val="0"/>
          <c:tx>
            <c:v>Rank</c:v>
          </c:tx>
          <c:invertIfNegative val="0"/>
          <c:cat>
            <c:numRef>
              <c:f>Sheet1!$B$2:$B$84</c:f>
              <c:numCache>
                <c:formatCode>General</c:formatCode>
                <c:ptCount val="83"/>
                <c:pt idx="0">
                  <c:v>1932</c:v>
                </c:pt>
                <c:pt idx="1">
                  <c:v>1933</c:v>
                </c:pt>
                <c:pt idx="2">
                  <c:v>1934</c:v>
                </c:pt>
                <c:pt idx="3">
                  <c:v>1935</c:v>
                </c:pt>
                <c:pt idx="4">
                  <c:v>1936</c:v>
                </c:pt>
                <c:pt idx="5">
                  <c:v>1937</c:v>
                </c:pt>
                <c:pt idx="6">
                  <c:v>1938</c:v>
                </c:pt>
                <c:pt idx="7">
                  <c:v>1939</c:v>
                </c:pt>
                <c:pt idx="8">
                  <c:v>1940</c:v>
                </c:pt>
                <c:pt idx="9">
                  <c:v>1941</c:v>
                </c:pt>
                <c:pt idx="10">
                  <c:v>1942</c:v>
                </c:pt>
                <c:pt idx="11">
                  <c:v>1943</c:v>
                </c:pt>
                <c:pt idx="12">
                  <c:v>1944</c:v>
                </c:pt>
                <c:pt idx="13">
                  <c:v>1945</c:v>
                </c:pt>
                <c:pt idx="14">
                  <c:v>1946</c:v>
                </c:pt>
                <c:pt idx="15">
                  <c:v>1947</c:v>
                </c:pt>
                <c:pt idx="16">
                  <c:v>1948</c:v>
                </c:pt>
                <c:pt idx="17">
                  <c:v>1949</c:v>
                </c:pt>
                <c:pt idx="18">
                  <c:v>1950</c:v>
                </c:pt>
                <c:pt idx="19">
                  <c:v>1951</c:v>
                </c:pt>
                <c:pt idx="20">
                  <c:v>1952</c:v>
                </c:pt>
                <c:pt idx="21">
                  <c:v>1953</c:v>
                </c:pt>
                <c:pt idx="22">
                  <c:v>1954</c:v>
                </c:pt>
                <c:pt idx="23">
                  <c:v>1955</c:v>
                </c:pt>
                <c:pt idx="24">
                  <c:v>1956</c:v>
                </c:pt>
                <c:pt idx="25">
                  <c:v>1957</c:v>
                </c:pt>
                <c:pt idx="26">
                  <c:v>1958</c:v>
                </c:pt>
                <c:pt idx="27">
                  <c:v>1959</c:v>
                </c:pt>
                <c:pt idx="28">
                  <c:v>1960</c:v>
                </c:pt>
                <c:pt idx="29">
                  <c:v>1961</c:v>
                </c:pt>
                <c:pt idx="30">
                  <c:v>1962</c:v>
                </c:pt>
                <c:pt idx="31">
                  <c:v>1963</c:v>
                </c:pt>
                <c:pt idx="32">
                  <c:v>1964</c:v>
                </c:pt>
                <c:pt idx="33">
                  <c:v>1965</c:v>
                </c:pt>
                <c:pt idx="34">
                  <c:v>1966</c:v>
                </c:pt>
                <c:pt idx="35">
                  <c:v>1967</c:v>
                </c:pt>
                <c:pt idx="36">
                  <c:v>1968</c:v>
                </c:pt>
                <c:pt idx="37">
                  <c:v>1969</c:v>
                </c:pt>
                <c:pt idx="38">
                  <c:v>1970</c:v>
                </c:pt>
                <c:pt idx="39">
                  <c:v>1971</c:v>
                </c:pt>
                <c:pt idx="40">
                  <c:v>1972</c:v>
                </c:pt>
                <c:pt idx="41">
                  <c:v>1973</c:v>
                </c:pt>
                <c:pt idx="42">
                  <c:v>1974</c:v>
                </c:pt>
                <c:pt idx="43">
                  <c:v>1975</c:v>
                </c:pt>
                <c:pt idx="44">
                  <c:v>1976</c:v>
                </c:pt>
                <c:pt idx="45">
                  <c:v>1977</c:v>
                </c:pt>
                <c:pt idx="46">
                  <c:v>1978</c:v>
                </c:pt>
                <c:pt idx="47">
                  <c:v>1979</c:v>
                </c:pt>
                <c:pt idx="48">
                  <c:v>1980</c:v>
                </c:pt>
                <c:pt idx="49">
                  <c:v>1981</c:v>
                </c:pt>
                <c:pt idx="50">
                  <c:v>1982</c:v>
                </c:pt>
                <c:pt idx="51">
                  <c:v>1983</c:v>
                </c:pt>
                <c:pt idx="52">
                  <c:v>1984</c:v>
                </c:pt>
                <c:pt idx="53">
                  <c:v>1985</c:v>
                </c:pt>
                <c:pt idx="54">
                  <c:v>1986</c:v>
                </c:pt>
                <c:pt idx="55">
                  <c:v>1987</c:v>
                </c:pt>
                <c:pt idx="56">
                  <c:v>1988</c:v>
                </c:pt>
                <c:pt idx="57">
                  <c:v>1989</c:v>
                </c:pt>
                <c:pt idx="58">
                  <c:v>1990</c:v>
                </c:pt>
                <c:pt idx="59">
                  <c:v>1990</c:v>
                </c:pt>
                <c:pt idx="60">
                  <c:v>1991</c:v>
                </c:pt>
                <c:pt idx="61">
                  <c:v>1992</c:v>
                </c:pt>
                <c:pt idx="62">
                  <c:v>1993</c:v>
                </c:pt>
                <c:pt idx="63">
                  <c:v>1994</c:v>
                </c:pt>
                <c:pt idx="64">
                  <c:v>1995</c:v>
                </c:pt>
                <c:pt idx="65">
                  <c:v>1996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  <c:pt idx="81">
                  <c:v>2011</c:v>
                </c:pt>
                <c:pt idx="82">
                  <c:v>2012</c:v>
                </c:pt>
              </c:numCache>
            </c:numRef>
          </c:cat>
          <c:val>
            <c:numRef>
              <c:f>Sheet1!$A$3:$A$84</c:f>
              <c:numCache>
                <c:formatCode>General</c:formatCode>
                <c:ptCount val="82"/>
                <c:pt idx="0">
                  <c:v>9</c:v>
                </c:pt>
                <c:pt idx="2">
                  <c:v>13</c:v>
                </c:pt>
                <c:pt idx="4">
                  <c:v>7</c:v>
                </c:pt>
                <c:pt idx="18">
                  <c:v>13</c:v>
                </c:pt>
                <c:pt idx="38">
                  <c:v>11</c:v>
                </c:pt>
                <c:pt idx="39">
                  <c:v>6</c:v>
                </c:pt>
                <c:pt idx="41">
                  <c:v>16</c:v>
                </c:pt>
                <c:pt idx="42">
                  <c:v>10</c:v>
                </c:pt>
                <c:pt idx="53">
                  <c:v>4</c:v>
                </c:pt>
                <c:pt idx="57">
                  <c:v>3</c:v>
                </c:pt>
                <c:pt idx="58">
                  <c:v>8</c:v>
                </c:pt>
                <c:pt idx="64">
                  <c:v>2</c:v>
                </c:pt>
                <c:pt idx="65">
                  <c:v>12</c:v>
                </c:pt>
                <c:pt idx="75">
                  <c:v>15</c:v>
                </c:pt>
                <c:pt idx="76">
                  <c:v>1</c:v>
                </c:pt>
                <c:pt idx="78">
                  <c:v>5</c:v>
                </c:pt>
              </c:numCache>
            </c:numRef>
          </c:val>
        </c:ser>
        <c:ser>
          <c:idx val="0"/>
          <c:order val="1"/>
          <c:tx>
            <c:v>CFS</c:v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#9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#13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7.233796296296230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#7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/>
                      <a:t>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tx>
                <c:rich>
                  <a:bodyPr/>
                  <a:lstStyle/>
                  <a:p>
                    <a:r>
                      <a:rPr lang="en-US" dirty="0"/>
                      <a:t>#13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8"/>
              <c:tx>
                <c:rich>
                  <a:bodyPr/>
                  <a:lstStyle/>
                  <a:p>
                    <a:r>
                      <a:rPr lang="en-US" dirty="0"/>
                      <a:t>#11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9"/>
              <c:layout/>
              <c:tx>
                <c:rich>
                  <a:bodyPr/>
                  <a:lstStyle/>
                  <a:p>
                    <a:r>
                      <a:rPr lang="en-US" dirty="0"/>
                      <a:t>11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0"/>
              <c:layout/>
              <c:tx>
                <c:rich>
                  <a:bodyPr/>
                  <a:lstStyle/>
                  <a:p>
                    <a:r>
                      <a:rPr lang="en-US" dirty="0"/>
                      <a:t>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1"/>
              <c:tx>
                <c:rich>
                  <a:bodyPr/>
                  <a:lstStyle/>
                  <a:p>
                    <a:r>
                      <a:rPr lang="en-US" dirty="0"/>
                      <a:t>#12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2"/>
              <c:layout/>
              <c:tx>
                <c:rich>
                  <a:bodyPr/>
                  <a:lstStyle/>
                  <a:p>
                    <a:r>
                      <a:rPr lang="en-US" dirty="0"/>
                      <a:t>16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3"/>
              <c:layout/>
              <c:tx>
                <c:rich>
                  <a:bodyPr/>
                  <a:lstStyle/>
                  <a:p>
                    <a:r>
                      <a:rPr lang="en-US" dirty="0"/>
                      <a:t>10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3"/>
              <c:tx>
                <c:rich>
                  <a:bodyPr/>
                  <a:lstStyle/>
                  <a:p>
                    <a:r>
                      <a:rPr lang="en-US" dirty="0"/>
                      <a:t>#4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4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4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7"/>
              <c:tx>
                <c:rich>
                  <a:bodyPr/>
                  <a:lstStyle/>
                  <a:p>
                    <a:r>
                      <a:rPr lang="en-US" dirty="0"/>
                      <a:t>#3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8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3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9"/>
              <c:layout/>
              <c:tx>
                <c:rich>
                  <a:bodyPr/>
                  <a:lstStyle/>
                  <a:p>
                    <a:r>
                      <a:rPr lang="en-US" dirty="0"/>
                      <a:t>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4"/>
              <c:tx>
                <c:rich>
                  <a:bodyPr/>
                  <a:lstStyle/>
                  <a:p>
                    <a:r>
                      <a:rPr lang="en-US" dirty="0"/>
                      <a:t>#2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5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2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6"/>
              <c:layout/>
              <c:tx>
                <c:rich>
                  <a:bodyPr/>
                  <a:lstStyle/>
                  <a:p>
                    <a:r>
                      <a:rPr lang="en-US" dirty="0"/>
                      <a:t>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5"/>
              <c:tx>
                <c:rich>
                  <a:bodyPr/>
                  <a:lstStyle/>
                  <a:p>
                    <a:r>
                      <a:rPr lang="en-US" dirty="0"/>
                      <a:t>#15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6"/>
              <c:layout/>
              <c:tx>
                <c:rich>
                  <a:bodyPr/>
                  <a:lstStyle/>
                  <a:p>
                    <a:r>
                      <a:rPr lang="en-US" dirty="0"/>
                      <a:t>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7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1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8"/>
              <c:tx>
                <c:rich>
                  <a:bodyPr/>
                  <a:lstStyle/>
                  <a:p>
                    <a:r>
                      <a:rPr lang="en-US" dirty="0"/>
                      <a:t>#5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9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5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Sheet1!$B$2:$B$84</c:f>
              <c:numCache>
                <c:formatCode>General</c:formatCode>
                <c:ptCount val="83"/>
                <c:pt idx="0">
                  <c:v>1932</c:v>
                </c:pt>
                <c:pt idx="1">
                  <c:v>1933</c:v>
                </c:pt>
                <c:pt idx="2">
                  <c:v>1934</c:v>
                </c:pt>
                <c:pt idx="3">
                  <c:v>1935</c:v>
                </c:pt>
                <c:pt idx="4">
                  <c:v>1936</c:v>
                </c:pt>
                <c:pt idx="5">
                  <c:v>1937</c:v>
                </c:pt>
                <c:pt idx="6">
                  <c:v>1938</c:v>
                </c:pt>
                <c:pt idx="7">
                  <c:v>1939</c:v>
                </c:pt>
                <c:pt idx="8">
                  <c:v>1940</c:v>
                </c:pt>
                <c:pt idx="9">
                  <c:v>1941</c:v>
                </c:pt>
                <c:pt idx="10">
                  <c:v>1942</c:v>
                </c:pt>
                <c:pt idx="11">
                  <c:v>1943</c:v>
                </c:pt>
                <c:pt idx="12">
                  <c:v>1944</c:v>
                </c:pt>
                <c:pt idx="13">
                  <c:v>1945</c:v>
                </c:pt>
                <c:pt idx="14">
                  <c:v>1946</c:v>
                </c:pt>
                <c:pt idx="15">
                  <c:v>1947</c:v>
                </c:pt>
                <c:pt idx="16">
                  <c:v>1948</c:v>
                </c:pt>
                <c:pt idx="17">
                  <c:v>1949</c:v>
                </c:pt>
                <c:pt idx="18">
                  <c:v>1950</c:v>
                </c:pt>
                <c:pt idx="19">
                  <c:v>1951</c:v>
                </c:pt>
                <c:pt idx="20">
                  <c:v>1952</c:v>
                </c:pt>
                <c:pt idx="21">
                  <c:v>1953</c:v>
                </c:pt>
                <c:pt idx="22">
                  <c:v>1954</c:v>
                </c:pt>
                <c:pt idx="23">
                  <c:v>1955</c:v>
                </c:pt>
                <c:pt idx="24">
                  <c:v>1956</c:v>
                </c:pt>
                <c:pt idx="25">
                  <c:v>1957</c:v>
                </c:pt>
                <c:pt idx="26">
                  <c:v>1958</c:v>
                </c:pt>
                <c:pt idx="27">
                  <c:v>1959</c:v>
                </c:pt>
                <c:pt idx="28">
                  <c:v>1960</c:v>
                </c:pt>
                <c:pt idx="29">
                  <c:v>1961</c:v>
                </c:pt>
                <c:pt idx="30">
                  <c:v>1962</c:v>
                </c:pt>
                <c:pt idx="31">
                  <c:v>1963</c:v>
                </c:pt>
                <c:pt idx="32">
                  <c:v>1964</c:v>
                </c:pt>
                <c:pt idx="33">
                  <c:v>1965</c:v>
                </c:pt>
                <c:pt idx="34">
                  <c:v>1966</c:v>
                </c:pt>
                <c:pt idx="35">
                  <c:v>1967</c:v>
                </c:pt>
                <c:pt idx="36">
                  <c:v>1968</c:v>
                </c:pt>
                <c:pt idx="37">
                  <c:v>1969</c:v>
                </c:pt>
                <c:pt idx="38">
                  <c:v>1970</c:v>
                </c:pt>
                <c:pt idx="39">
                  <c:v>1971</c:v>
                </c:pt>
                <c:pt idx="40">
                  <c:v>1972</c:v>
                </c:pt>
                <c:pt idx="41">
                  <c:v>1973</c:v>
                </c:pt>
                <c:pt idx="42">
                  <c:v>1974</c:v>
                </c:pt>
                <c:pt idx="43">
                  <c:v>1975</c:v>
                </c:pt>
                <c:pt idx="44">
                  <c:v>1976</c:v>
                </c:pt>
                <c:pt idx="45">
                  <c:v>1977</c:v>
                </c:pt>
                <c:pt idx="46">
                  <c:v>1978</c:v>
                </c:pt>
                <c:pt idx="47">
                  <c:v>1979</c:v>
                </c:pt>
                <c:pt idx="48">
                  <c:v>1980</c:v>
                </c:pt>
                <c:pt idx="49">
                  <c:v>1981</c:v>
                </c:pt>
                <c:pt idx="50">
                  <c:v>1982</c:v>
                </c:pt>
                <c:pt idx="51">
                  <c:v>1983</c:v>
                </c:pt>
                <c:pt idx="52">
                  <c:v>1984</c:v>
                </c:pt>
                <c:pt idx="53">
                  <c:v>1985</c:v>
                </c:pt>
                <c:pt idx="54">
                  <c:v>1986</c:v>
                </c:pt>
                <c:pt idx="55">
                  <c:v>1987</c:v>
                </c:pt>
                <c:pt idx="56">
                  <c:v>1988</c:v>
                </c:pt>
                <c:pt idx="57">
                  <c:v>1989</c:v>
                </c:pt>
                <c:pt idx="58">
                  <c:v>1990</c:v>
                </c:pt>
                <c:pt idx="59">
                  <c:v>1990</c:v>
                </c:pt>
                <c:pt idx="60">
                  <c:v>1991</c:v>
                </c:pt>
                <c:pt idx="61">
                  <c:v>1992</c:v>
                </c:pt>
                <c:pt idx="62">
                  <c:v>1993</c:v>
                </c:pt>
                <c:pt idx="63">
                  <c:v>1994</c:v>
                </c:pt>
                <c:pt idx="64">
                  <c:v>1995</c:v>
                </c:pt>
                <c:pt idx="65">
                  <c:v>1996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  <c:pt idx="81">
                  <c:v>2011</c:v>
                </c:pt>
                <c:pt idx="82">
                  <c:v>2012</c:v>
                </c:pt>
              </c:numCache>
            </c:numRef>
          </c:cat>
          <c:val>
            <c:numRef>
              <c:f>Sheet1!$C$2:$C$84</c:f>
              <c:numCache>
                <c:formatCode>#,##0</c:formatCode>
                <c:ptCount val="83"/>
                <c:pt idx="1">
                  <c:v>45700</c:v>
                </c:pt>
                <c:pt idx="3">
                  <c:v>38000</c:v>
                </c:pt>
                <c:pt idx="5">
                  <c:v>48400</c:v>
                </c:pt>
                <c:pt idx="19">
                  <c:v>38000</c:v>
                </c:pt>
                <c:pt idx="39">
                  <c:v>40800</c:v>
                </c:pt>
                <c:pt idx="40">
                  <c:v>49200</c:v>
                </c:pt>
                <c:pt idx="42">
                  <c:v>37400</c:v>
                </c:pt>
                <c:pt idx="43">
                  <c:v>44800</c:v>
                </c:pt>
                <c:pt idx="54">
                  <c:v>51600</c:v>
                </c:pt>
                <c:pt idx="58">
                  <c:v>68700</c:v>
                </c:pt>
                <c:pt idx="59">
                  <c:v>48000</c:v>
                </c:pt>
                <c:pt idx="65">
                  <c:v>74800</c:v>
                </c:pt>
                <c:pt idx="66">
                  <c:v>38700</c:v>
                </c:pt>
                <c:pt idx="76">
                  <c:v>37900</c:v>
                </c:pt>
                <c:pt idx="77">
                  <c:v>79100</c:v>
                </c:pt>
                <c:pt idx="79">
                  <c:v>50700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88174592"/>
        <c:axId val="88176128"/>
      </c:barChart>
      <c:catAx>
        <c:axId val="88174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8176128"/>
        <c:crosses val="autoZero"/>
        <c:auto val="1"/>
        <c:lblAlgn val="ctr"/>
        <c:lblOffset val="100"/>
        <c:noMultiLvlLbl val="0"/>
      </c:catAx>
      <c:valAx>
        <c:axId val="88176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low"/>
        <c:crossAx val="881745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3-07-23T14:23:44.829" idx="1">
    <p:pos x="10" y="10"/>
    <p:text>i would suggest you spotlight Mary's River and Montesano wastewater treatment plant. 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2DD86DC-7452-4115-814A-F3214D3F3095}" type="datetimeFigureOut">
              <a:rPr lang="en-US"/>
              <a:pPr>
                <a:defRPr/>
              </a:pPr>
              <a:t>9/23/2013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0BD7E9D-3852-4898-B73A-E5A6E820FE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6354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BD7E9D-3852-4898-B73A-E5A6E820FEC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4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Large confetti"/>
          <p:cNvSpPr>
            <a:spLocks noChangeArrowheads="1"/>
          </p:cNvSpPr>
          <p:nvPr/>
        </p:nvSpPr>
        <p:spPr bwMode="ltGray">
          <a:xfrm>
            <a:off x="485775" y="1549400"/>
            <a:ext cx="8156575" cy="1689100"/>
          </a:xfrm>
          <a:prstGeom prst="rect">
            <a:avLst/>
          </a:prstGeom>
          <a:pattFill prst="lgConfetti">
            <a:fgClr>
              <a:schemeClr val="accent2">
                <a:alpha val="50195"/>
              </a:schemeClr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ltGray">
          <a:xfrm>
            <a:off x="228600" y="3206750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ltGray">
          <a:xfrm>
            <a:off x="228600" y="1482725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ltGray">
          <a:xfrm>
            <a:off x="8623300" y="1246188"/>
            <a:ext cx="79375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ltGray">
          <a:xfrm>
            <a:off x="434975" y="125253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ltGray">
          <a:xfrm>
            <a:off x="2830513" y="5783263"/>
            <a:ext cx="3481387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" name="Rectangle 8" descr="Large confetti"/>
          <p:cNvSpPr>
            <a:spLocks noChangeArrowheads="1"/>
          </p:cNvSpPr>
          <p:nvPr/>
        </p:nvSpPr>
        <p:spPr bwMode="ltGray">
          <a:xfrm>
            <a:off x="4095750" y="5734050"/>
            <a:ext cx="949325" cy="176213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433" name="Rectangle 9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  <a:pattFill prst="lgConfetti">
            <a:fgClr>
              <a:schemeClr val="accent2"/>
            </a:fgClr>
            <a:bgClr>
              <a:schemeClr val="folHlink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43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0CC6C-E77A-4D28-8523-EA681208FAA6}" type="datetime1">
              <a:rPr lang="en-US" smtClean="0"/>
              <a:t>9/23/2013</a:t>
            </a:fld>
            <a:endParaRPr lang="en-US" dirty="0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DB012CD-362A-4864-9BAF-B31F31FE07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527673"/>
      </p:ext>
    </p:extLst>
  </p:cSld>
  <p:clrMapOvr>
    <a:masterClrMapping/>
  </p:clrMapOvr>
  <p:transition>
    <p:pull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1A430-3969-4662-BAAF-604E0774424C}" type="datetime1">
              <a:rPr lang="en-US" smtClean="0"/>
              <a:t>9/23/2013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C64C-4D0C-4DE6-8BC6-971BF71137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158355"/>
      </p:ext>
    </p:extLst>
  </p:cSld>
  <p:clrMapOvr>
    <a:masterClrMapping/>
  </p:clrMapOvr>
  <p:transition>
    <p:pull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2" y="284165"/>
            <a:ext cx="2047522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4" y="284165"/>
            <a:ext cx="60071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7AC9D-8FA4-41B6-B1F9-40EC27587AD9}" type="datetime1">
              <a:rPr lang="en-US" smtClean="0"/>
              <a:t>9/23/2013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22A64-2E23-4639-AAF5-609862C32D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16975"/>
      </p:ext>
    </p:extLst>
  </p:cSld>
  <p:clrMapOvr>
    <a:masterClrMapping/>
  </p:clrMapOvr>
  <p:transition>
    <p:pull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77333" y="1905000"/>
            <a:ext cx="7653867" cy="41910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19560-C50A-45C4-BFA4-33373BBA3839}" type="datetime1">
              <a:rPr lang="en-US" smtClean="0"/>
              <a:t>9/23/2013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F5180-BB79-4E8D-9C5D-47EE3F677B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176993"/>
      </p:ext>
    </p:extLst>
  </p:cSld>
  <p:clrMapOvr>
    <a:masterClrMapping/>
  </p:clrMapOvr>
  <p:transition>
    <p:pull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3" y="1905000"/>
            <a:ext cx="3759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759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733E4-F1D6-4C62-B39D-281F0D4609D4}" type="datetime1">
              <a:rPr lang="en-US" smtClean="0"/>
              <a:t>9/23/2013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4878D-766E-4182-A759-A78D8E1E79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1039"/>
      </p:ext>
    </p:extLst>
  </p:cSld>
  <p:clrMapOvr>
    <a:masterClrMapping/>
  </p:clrMapOvr>
  <p:transition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F303B-E1DB-4F8B-BF8E-B09275A3D1C4}" type="datetime1">
              <a:rPr lang="en-US" smtClean="0"/>
              <a:t>9/23/2013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B0D5F-2253-4C9A-8838-AC1B9E8B03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17447"/>
      </p:ext>
    </p:extLst>
  </p:cSld>
  <p:clrMapOvr>
    <a:masterClrMapping/>
  </p:clrMapOvr>
  <p:transition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0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0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B9ADE-3F19-4A18-B0CD-4663B0C7A659}" type="datetime1">
              <a:rPr lang="en-US" smtClean="0"/>
              <a:t>9/23/2013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A537B-1A19-4FB1-9EDE-3E48D9D071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43178"/>
      </p:ext>
    </p:extLst>
  </p:cSld>
  <p:clrMapOvr>
    <a:masterClrMapping/>
  </p:clrMapOvr>
  <p:transition>
    <p:pull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3" y="1905000"/>
            <a:ext cx="375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75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5A97A-131D-463D-B2E3-5C09EA827489}" type="datetime1">
              <a:rPr lang="en-US" smtClean="0"/>
              <a:t>9/23/2013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C02D9-AE5B-40E8-8ADA-51EDC120E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898012"/>
      </p:ext>
    </p:extLst>
  </p:cSld>
  <p:clrMapOvr>
    <a:masterClrMapping/>
  </p:clrMapOvr>
  <p:transition>
    <p:pull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4"/>
            <a:ext cx="404142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6D353-513B-452E-B0B9-C429BCF774CE}" type="datetime1">
              <a:rPr lang="en-US" smtClean="0"/>
              <a:t>9/23/2013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9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CFBF9-0517-4463-80FA-6C4C58DE13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697665"/>
      </p:ext>
    </p:extLst>
  </p:cSld>
  <p:clrMapOvr>
    <a:masterClrMapping/>
  </p:clrMapOvr>
  <p:transition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A9911-337B-4778-85AF-34DD67E904F5}" type="datetime1">
              <a:rPr lang="en-US" smtClean="0"/>
              <a:t>9/23/2013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5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4D1B9-D2BB-4FD2-B71E-3B410D9A50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590396"/>
      </p:ext>
    </p:extLst>
  </p:cSld>
  <p:clrMapOvr>
    <a:masterClrMapping/>
  </p:clrMapOvr>
  <p:transition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E716E-FCAC-4C9C-9BF0-AB87E3B78388}" type="datetime1">
              <a:rPr lang="en-US" smtClean="0"/>
              <a:t>9/23/2013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4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46810-4C78-4415-9D6B-1918384380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58727"/>
      </p:ext>
    </p:extLst>
  </p:cSld>
  <p:clrMapOvr>
    <a:masterClrMapping/>
  </p:clrMapOvr>
  <p:transition>
    <p:pull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9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7" y="273052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49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0E34F-4164-43EC-8587-1F276A29011C}" type="datetime1">
              <a:rPr lang="en-US" smtClean="0"/>
              <a:t>9/23/2013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0F5BC-5DFE-494E-9793-1132939436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712288"/>
      </p:ext>
    </p:extLst>
  </p:cSld>
  <p:clrMapOvr>
    <a:masterClrMapping/>
  </p:clrMapOvr>
  <p:transition>
    <p:pull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152F1-11FF-41DE-A300-BC174718B267}" type="datetime1">
              <a:rPr lang="en-US" smtClean="0"/>
              <a:t>9/23/2013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F197D-8AD6-4992-9012-3385BD1686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613855"/>
      </p:ext>
    </p:extLst>
  </p:cSld>
  <p:clrMapOvr>
    <a:masterClrMapping/>
  </p:clrMapOvr>
  <p:transition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 descr="Large confetti"/>
          <p:cNvSpPr>
            <a:spLocks noGrp="1" noChangeArrowheads="1"/>
          </p:cNvSpPr>
          <p:nvPr>
            <p:ph type="title"/>
          </p:nvPr>
        </p:nvSpPr>
        <p:spPr bwMode="auto">
          <a:xfrm>
            <a:off x="1095375" y="284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1905000"/>
            <a:ext cx="76533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A19F77A9-26A5-4C5A-BC81-CC6509F57AEF}" type="datetime1">
              <a:rPr lang="en-US" smtClean="0"/>
              <a:t>9/23/2013</a:t>
            </a:fld>
            <a:endParaRPr lang="en-US" dirty="0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512888"/>
            <a:ext cx="8458200" cy="873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1" name="Rectangle 7" descr="Large confetti"/>
          <p:cNvSpPr>
            <a:spLocks noChangeArrowheads="1"/>
          </p:cNvSpPr>
          <p:nvPr/>
        </p:nvSpPr>
        <p:spPr bwMode="ltGray">
          <a:xfrm>
            <a:off x="247650" y="0"/>
            <a:ext cx="793750" cy="18415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067550" y="6553200"/>
            <a:ext cx="2076450" cy="79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2409" name="Rectangle 9" descr="Large confetti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2938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95EC9A-189E-48A2-A37D-AA5D3963DD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7924800" y="6296025"/>
            <a:ext cx="312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fld id="{ACB8F882-3E01-443A-AB86-E3F62EEEFE93}" type="slidenum">
              <a:rPr lang="en-US" sz="1000">
                <a:solidFill>
                  <a:srgbClr val="000099"/>
                </a:solidFill>
                <a:latin typeface="Arial Narrow" pitchFamily="34" charset="0"/>
              </a:rPr>
              <a:pPr/>
              <a:t>‹#›</a:t>
            </a:fld>
            <a:endParaRPr lang="en-US" sz="1000" dirty="0">
              <a:solidFill>
                <a:srgbClr val="000099"/>
              </a:solidFill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ransition>
    <p:pull dir="ru"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85000"/>
        <a:buFont typeface="Wingdings" pitchFamily="2" charset="2"/>
        <a:buChar char="n"/>
        <a:defRPr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ü"/>
        <a:defRPr sz="1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1200">
          <a:solidFill>
            <a:schemeClr val="tx2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hyperlink" Target="http://www.ezview.wa.gov/pr/site/alias__1751/overview/34427/overview.aspx" TargetMode="Externa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maps.google.com/maps/ms?msid=213449183006026953271.0004c5444a869363789f3&amp;msa=0&amp;ll=47.323931,-123.359985&amp;spn=0.86759,1.590271&amp;iwloc=0004d6a2ce54d7b480114" TargetMode="External"/><Relationship Id="rId13" Type="http://schemas.openxmlformats.org/officeDocument/2006/relationships/hyperlink" Target="https://maps.google.com/maps/ms?msid=213449183006026953271.0004c5444a869363789f3&amp;msa=0&amp;ll=46.914627,-123.244629&amp;spn=0.87429,1.590271&amp;iwloc=0004d6a2ce54d79035888" TargetMode="External"/><Relationship Id="rId18" Type="http://schemas.openxmlformats.org/officeDocument/2006/relationships/hyperlink" Target="http://www.ezview.wa.gov/pr/Portals/_1492/images/default/Habitat%20Projects%20Gov%20Cap%20Budget%202013.pdf" TargetMode="External"/><Relationship Id="rId3" Type="http://schemas.openxmlformats.org/officeDocument/2006/relationships/hyperlink" Target="http://www.ezview.wa.gov/pr/site/alias__1742/overview/34337/overview.aspx" TargetMode="External"/><Relationship Id="rId7" Type="http://schemas.openxmlformats.org/officeDocument/2006/relationships/hyperlink" Target="http://www.ezview.wa.gov/pr/site/alias__1763/overview/34596/overview.aspx" TargetMode="External"/><Relationship Id="rId12" Type="http://schemas.openxmlformats.org/officeDocument/2006/relationships/hyperlink" Target="http://www.ezview.wa.gov/pr/site/alias__1751/overview/34427/overview.aspx" TargetMode="External"/><Relationship Id="rId17" Type="http://schemas.openxmlformats.org/officeDocument/2006/relationships/hyperlink" Target="http://www.ezview.wa.gov/pr/Portals/_1728/Documents/2013-02-21%20Sickman-Ford%20Overflow%20Bridge%20--%20Fully%20Signed.pdf" TargetMode="External"/><Relationship Id="rId2" Type="http://schemas.openxmlformats.org/officeDocument/2006/relationships/hyperlink" Target="http://www.ezview.wa.gov/pr/site/alias__1741/overview/34327/overview.aspx" TargetMode="External"/><Relationship Id="rId16" Type="http://schemas.openxmlformats.org/officeDocument/2006/relationships/hyperlink" Target="http://www.ezview.wa.gov/pr/Portals/_1728/Documents/2012-07-03%20Chehalis%20Tribe%20Flood%20Gage%20--%20Fully%20Signed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zview.wa.gov/pr/site/alias__1744/overview/34357/overview.aspx" TargetMode="External"/><Relationship Id="rId11" Type="http://schemas.openxmlformats.org/officeDocument/2006/relationships/hyperlink" Target="http://www.ezview.wa.gov/pr/site/alias__1749/overview/34407/overview.aspx" TargetMode="External"/><Relationship Id="rId5" Type="http://schemas.openxmlformats.org/officeDocument/2006/relationships/hyperlink" Target="http://www.ezview.wa.gov/pr/site/alias__1743/overview/34347/overview.aspx" TargetMode="External"/><Relationship Id="rId15" Type="http://schemas.openxmlformats.org/officeDocument/2006/relationships/hyperlink" Target="http://www.ezview.wa.gov/pr/site/alias__1746/overview/34377/overview.aspx" TargetMode="External"/><Relationship Id="rId10" Type="http://schemas.openxmlformats.org/officeDocument/2006/relationships/hyperlink" Target="http://www.ezview.wa.gov/pr/site/alias__1748/overview/34397/overview.aspx" TargetMode="External"/><Relationship Id="rId4" Type="http://schemas.openxmlformats.org/officeDocument/2006/relationships/hyperlink" Target="https://maps.google.com/maps/ms?msid=213449183006026953271.0004c5444a869363789f3&amp;msa=0&amp;ll=47.255,-123.442383&amp;spn=0.868721,1.590271&amp;iwloc=0004d6a2ce54d8123beb4" TargetMode="External"/><Relationship Id="rId9" Type="http://schemas.openxmlformats.org/officeDocument/2006/relationships/hyperlink" Target="http://www.ezview.wa.gov/pr/site/alias__1747/overview/34387/overview.aspx" TargetMode="External"/><Relationship Id="rId14" Type="http://schemas.openxmlformats.org/officeDocument/2006/relationships/hyperlink" Target="http://www.ezview.wa.gov/pr/site/alias__1750/34417/DesktopDefault.aspx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ezview.wa.gov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scottb@sbgh-partners.com" TargetMode="External"/><Relationship Id="rId3" Type="http://schemas.openxmlformats.org/officeDocument/2006/relationships/hyperlink" Target="mailto:jcook@aberdeenwa.gov" TargetMode="External"/><Relationship Id="rId7" Type="http://schemas.openxmlformats.org/officeDocument/2006/relationships/hyperlink" Target="mailto:wcormier@co.grays-harbor.wa.u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dna.Fund@lewiscountywa.gov" TargetMode="External"/><Relationship Id="rId5" Type="http://schemas.openxmlformats.org/officeDocument/2006/relationships/hyperlink" Target="mailto:vraines@cosmopolis.us.com" TargetMode="External"/><Relationship Id="rId10" Type="http://schemas.openxmlformats.org/officeDocument/2006/relationships/hyperlink" Target="mailto:mayor@montesano.us" TargetMode="External"/><Relationship Id="rId4" Type="http://schemas.openxmlformats.org/officeDocument/2006/relationships/hyperlink" Target="mailto:jdomingo@aberdeenwa.gov" TargetMode="External"/><Relationship Id="rId9" Type="http://schemas.openxmlformats.org/officeDocument/2006/relationships/hyperlink" Target="mailto:jkramer.consulting@gmail.c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://www.ecy.wa.gov/programs/wq/tmdl/ChehalisRvrTMDLSummary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hehalisbasinpartnership.org/" TargetMode="Externa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zview.wa.gov/site/alias__1492/34489/local_projects.aspx#map" TargetMode="External"/><Relationship Id="rId2" Type="http://schemas.openxmlformats.org/officeDocument/2006/relationships/hyperlink" Target="https://www.ezview.wa.gov/site/alias__1492/34489/local_projects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 descr="Large confetti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Chehalis River Basin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389063" y="3429000"/>
            <a:ext cx="6400800" cy="1981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i="1" dirty="0" smtClean="0"/>
              <a:t>Overview of Work Program and Issues</a:t>
            </a:r>
          </a:p>
          <a:p>
            <a:pPr eaLnBrk="1" hangingPunct="1">
              <a:buFont typeface="Arial" charset="0"/>
              <a:buNone/>
            </a:pPr>
            <a:endParaRPr lang="en-US" dirty="0"/>
          </a:p>
          <a:p>
            <a:pPr eaLnBrk="1" hangingPunct="1"/>
            <a:r>
              <a:rPr lang="en-US" dirty="0"/>
              <a:t>September 25, 2013</a:t>
            </a:r>
          </a:p>
          <a:p>
            <a:pPr eaLnBrk="1" hangingPunct="1"/>
            <a:r>
              <a:rPr lang="en-US" dirty="0"/>
              <a:t>Aberdeen Rotary Club</a:t>
            </a:r>
          </a:p>
          <a:p>
            <a:pPr eaLnBrk="1" hangingPunct="1"/>
            <a:r>
              <a:rPr lang="en-US" dirty="0"/>
              <a:t>12:00 Noon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Example Project – City of Montesano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12" y="2118859"/>
            <a:ext cx="3019888" cy="2834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3714750"/>
            <a:ext cx="3073400" cy="2305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4476750"/>
            <a:ext cx="2870200" cy="215265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1" y="1828800"/>
            <a:ext cx="5867399" cy="1828800"/>
          </a:xfrm>
        </p:spPr>
        <p:txBody>
          <a:bodyPr/>
          <a:lstStyle/>
          <a:p>
            <a:r>
              <a:rPr lang="en-US" dirty="0"/>
              <a:t>Revetment to Protect Montesano </a:t>
            </a:r>
            <a:r>
              <a:rPr lang="en-US" dirty="0" smtClean="0"/>
              <a:t>Road, Adjacent Facilities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Mary’s River Lumber = 120 </a:t>
            </a:r>
            <a:r>
              <a:rPr lang="en-US" dirty="0"/>
              <a:t>f</a:t>
            </a:r>
            <a:r>
              <a:rPr lang="en-US" dirty="0" smtClean="0"/>
              <a:t>amily </a:t>
            </a:r>
            <a:r>
              <a:rPr lang="en-US" dirty="0"/>
              <a:t>w</a:t>
            </a:r>
            <a:r>
              <a:rPr lang="en-US" dirty="0" smtClean="0"/>
              <a:t>age jobs.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State Highway (SR 107) = At risk of damage.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Montesano STP = Risk of overtopping.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Solutions and Alternative = Balance time, cost, results.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Project </a:t>
            </a:r>
            <a:r>
              <a:rPr lang="en-US" dirty="0" smtClean="0">
                <a:hlinkClick r:id="rId5"/>
              </a:rPr>
              <a:t>website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8371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Local Projects (2012, 2013) --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54771"/>
              </p:ext>
            </p:extLst>
          </p:nvPr>
        </p:nvGraphicFramePr>
        <p:xfrm>
          <a:off x="152400" y="1752600"/>
          <a:ext cx="8839200" cy="46021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3153"/>
                <a:gridCol w="5085950"/>
                <a:gridCol w="1017190"/>
                <a:gridCol w="1092907"/>
              </a:tblGrid>
              <a:tr h="173667">
                <a:tc>
                  <a:txBody>
                    <a:bodyPr/>
                    <a:lstStyle/>
                    <a:p>
                      <a:pPr algn="ctr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Sponsor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</a:rPr>
                        <a:t>Projects (</a:t>
                      </a:r>
                      <a:r>
                        <a:rPr lang="en-US" sz="1200" b="1" u="sng" strike="noStrike" dirty="0" smtClean="0">
                          <a:effectLst/>
                          <a:latin typeface="Corbel" pitchFamily="34" charset="0"/>
                        </a:rPr>
                        <a:t>and</a:t>
                      </a:r>
                      <a:r>
                        <a:rPr lang="en-US" sz="1200" b="1" u="sng" strike="noStrike" baseline="0" dirty="0" smtClean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b="1" u="sng" strike="noStrike" dirty="0" smtClean="0">
                          <a:effectLst/>
                          <a:latin typeface="Corbel" pitchFamily="34" charset="0"/>
                        </a:rPr>
                        <a:t>web</a:t>
                      </a:r>
                      <a:r>
                        <a:rPr lang="en-US" sz="1200" b="1" u="sng" strike="noStrike" baseline="0" dirty="0" smtClean="0">
                          <a:effectLst/>
                          <a:latin typeface="Corbel" pitchFamily="34" charset="0"/>
                        </a:rPr>
                        <a:t> content</a:t>
                      </a:r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</a:rPr>
                        <a:t>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</a:rPr>
                        <a:t>Allocated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</a:rPr>
                        <a:t> Pending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1.</a:t>
                      </a:r>
                      <a:r>
                        <a:rPr lang="en-US" sz="1200" u="none" strike="noStrike" baseline="0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2"/>
                        </a:rPr>
                        <a:t>Burger King Trail/Dike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24,600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140,000 </a:t>
                      </a:r>
                    </a:p>
                  </a:txBody>
                  <a:tcPr marL="6350" marR="6350" marT="6350" marB="0">
                    <a:noFill/>
                  </a:tcPr>
                </a:tc>
              </a:tr>
              <a:tr h="176894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2.</a:t>
                      </a:r>
                      <a:r>
                        <a:rPr lang="en-US" sz="1200" u="none" strike="noStrike" baseline="0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3"/>
                        </a:rPr>
                        <a:t>Dike Bank of Wishkah North of Highway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47,000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270,000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3.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4"/>
                        </a:rPr>
                        <a:t>Market Street Dike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  -  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670,000 </a:t>
                      </a: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4.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5"/>
                        </a:rPr>
                        <a:t>Southside Dike/Levee Certification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 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50,000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-  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5.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Bucoda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6"/>
                        </a:rPr>
                        <a:t>Bucoda Levee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347,000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-   </a:t>
                      </a: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6.</a:t>
                      </a:r>
                      <a:r>
                        <a:rPr lang="en-US" sz="1200" u="none" strike="noStrike" baseline="0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err="1" smtClean="0">
                          <a:effectLst/>
                          <a:latin typeface="Corbel" pitchFamily="34" charset="0"/>
                        </a:rPr>
                        <a:t>Cosmopolis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7"/>
                        </a:rPr>
                        <a:t>Mill Creek Dam Improvements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 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737,750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-  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7.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Grays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Harbor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8"/>
                        </a:rPr>
                        <a:t>Elma-Porter Flood Mitigation Project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  -  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584,000 </a:t>
                      </a: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8.</a:t>
                      </a:r>
                      <a:r>
                        <a:rPr lang="en-US" sz="1200" u="none" strike="noStrike" baseline="0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Grays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Harbor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9"/>
                        </a:rPr>
                        <a:t>Wishkah Road Flood Levee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 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815,000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-  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9.</a:t>
                      </a:r>
                      <a:r>
                        <a:rPr lang="en-US" sz="1200" u="none" strike="noStrike" baseline="0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Lewis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0"/>
                        </a:rPr>
                        <a:t>Adna Levee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 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244,145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-   </a:t>
                      </a: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10.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Lewis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1"/>
                        </a:rPr>
                        <a:t>Airport Levee (Phase I)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1,239,829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-  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11.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Montesano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2"/>
                        </a:rPr>
                        <a:t>Revetment for Montesano Rd., Sewage Treatment Plant, Mary’s River Lumber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6,102,426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-   </a:t>
                      </a: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12.</a:t>
                      </a:r>
                      <a:r>
                        <a:rPr lang="en-US" sz="1200" u="none" strike="noStrike" baseline="0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err="1" smtClean="0">
                          <a:effectLst/>
                          <a:latin typeface="Corbel" pitchFamily="34" charset="0"/>
                        </a:rPr>
                        <a:t>Pe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Ell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  <a:hlinkClick r:id="rId13"/>
                        </a:rPr>
                        <a:t>Wastewater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3"/>
                        </a:rPr>
                        <a:t>Treatment Plant Flood Prevention Dike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521,000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-  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13.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WA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Cons. Comm.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4"/>
                        </a:rPr>
                        <a:t>Critter Pads and Evacuation Routes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500,000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850,000 </a:t>
                      </a: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14.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WDFW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(</a:t>
                      </a:r>
                      <a:r>
                        <a:rPr lang="en-US" sz="1200" i="1" u="none" strike="noStrike" baseline="0" dirty="0" smtClean="0">
                          <a:effectLst/>
                          <a:latin typeface="Corbel" pitchFamily="34" charset="0"/>
                        </a:rPr>
                        <a:t>GHC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5"/>
                        </a:rPr>
                        <a:t>Satsop River Floodplain Restoration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50,000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450,000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15.</a:t>
                      </a:r>
                      <a:r>
                        <a:rPr lang="en-US" sz="1200" u="none" strike="noStrike" baseline="0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Chehalis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Tribe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6"/>
                        </a:rPr>
                        <a:t>Flood Gage Station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   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50,000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-   </a:t>
                      </a: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16.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Chehalis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Tribe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7"/>
                        </a:rPr>
                        <a:t>Sickman-Ford Overflow Bridge Project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2,075,000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-  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marL="228600" indent="-228600"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  <a:buAutoNum type="arabicPeriod" startAt="17"/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TBD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8"/>
                        </a:rPr>
                        <a:t>Restoration -- Allen Creek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  -  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990,000 </a:t>
                      </a: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18.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 T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BD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8"/>
                        </a:rPr>
                        <a:t>Restoration -- Oxbow Reconnect at RM 78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  -  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861,000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marL="228600" indent="-228600"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  <a:buAutoNum type="arabicPeriod" startAt="19"/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TBD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8"/>
                        </a:rPr>
                        <a:t>Restoration -- Oxbow Lake Reconnect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  -  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1,149,000 </a:t>
                      </a: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marL="228600" indent="-228600"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  <a:buAutoNum type="arabicPeriod" startAt="20"/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TBD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8"/>
                        </a:rPr>
                        <a:t>Restoration -- Basin-wide Salmon Recovery Strategy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  -  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1,350,000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 gridSpan="2">
                  <a:txBody>
                    <a:bodyPr/>
                    <a:lstStyle/>
                    <a:p>
                      <a:pPr algn="r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Total =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12,803,750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7,314,000 </a:t>
                      </a:r>
                    </a:p>
                  </a:txBody>
                  <a:tcPr marL="6350" marR="6350" marT="635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987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u="sng" dirty="0" smtClean="0"/>
              <a:t>Key Tool</a:t>
            </a:r>
            <a:r>
              <a:rPr lang="en-US" dirty="0" smtClean="0"/>
              <a:t> to Understanding </a:t>
            </a:r>
            <a:r>
              <a:rPr lang="en-US" dirty="0"/>
              <a:t>H</a:t>
            </a:r>
            <a:r>
              <a:rPr lang="en-US" dirty="0" smtClean="0"/>
              <a:t>ow the Basin Functions – “Chehalis River Hydraulic Model”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282929" cy="60590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ym typeface="Wingdings" pitchFamily="2" charset="2"/>
              </a:rPr>
              <a:t>Science-based model to inform decision-makers on hydraulic effects of potential flood relief options (at basin-wide and localized scales).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033" y="2438400"/>
            <a:ext cx="5968767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84870" y="2133600"/>
            <a:ext cx="2415529" cy="241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None/>
            </a:pPr>
            <a:endParaRPr lang="en-US" kern="0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0" dirty="0" smtClean="0">
                <a:sym typeface="Wingdings" pitchFamily="2" charset="2"/>
              </a:rPr>
              <a:t>Covers mouth of Chehalis River upstream to Pe Ell (108 miles).</a:t>
            </a:r>
            <a:endParaRPr lang="en-US" kern="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9" y="3733800"/>
            <a:ext cx="228211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9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Hydraulic Analysis Model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61999" y="1752600"/>
            <a:ext cx="1828801" cy="3041520"/>
          </a:xfrm>
        </p:spPr>
        <p:txBody>
          <a:bodyPr/>
          <a:lstStyle/>
          <a:p>
            <a:r>
              <a:rPr lang="en-US" dirty="0" smtClean="0"/>
              <a:t>Example: Basin-wide effects analysis </a:t>
            </a:r>
            <a:r>
              <a:rPr lang="en-US" sz="1400" b="0" dirty="0" smtClean="0"/>
              <a:t>(</a:t>
            </a:r>
            <a:r>
              <a:rPr lang="en-US" sz="1400" b="0" dirty="0"/>
              <a:t>Chehalis Basin Flood Hazard Mitigation Alternatives </a:t>
            </a:r>
            <a:r>
              <a:rPr lang="en-US" sz="1400" b="0" dirty="0" smtClean="0"/>
              <a:t>Report 12/2012)</a:t>
            </a:r>
            <a:endParaRPr lang="en-US" sz="14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00200"/>
            <a:ext cx="6607534" cy="4754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5029200"/>
            <a:ext cx="251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Table 1 (pg.70) -- “Mainstem Dam, Upper Chehalis”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90783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9807" y="3124200"/>
            <a:ext cx="5167993" cy="3200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2600"/>
            <a:ext cx="7653337" cy="3745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hlinkClick r:id="rId3"/>
              </a:rPr>
              <a:t>www.chehalisriverflood.com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38199" y="2362200"/>
            <a:ext cx="3061608" cy="410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Front-facing website.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Back-end data collection, data synchronization.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Improves forecasting and early-warning.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3517" y="1691640"/>
            <a:ext cx="1588083" cy="12801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48" y="2240280"/>
            <a:ext cx="3336052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/>
          <a:srcRect b="41055"/>
          <a:stretch>
            <a:fillRect/>
          </a:stretch>
        </p:blipFill>
        <p:spPr bwMode="auto">
          <a:xfrm>
            <a:off x="1245421" y="4953000"/>
            <a:ext cx="2335979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78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511529" cy="374520"/>
          </a:xfrm>
        </p:spPr>
        <p:txBody>
          <a:bodyPr/>
          <a:lstStyle/>
          <a:p>
            <a:r>
              <a:rPr lang="en-US" dirty="0" smtClean="0"/>
              <a:t>Localized tracking, forecasting . . .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421764" y="1743840"/>
            <a:ext cx="3335310" cy="3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hlinkClick r:id="rId3"/>
              </a:rPr>
              <a:t>www.chehalisriverflood.com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057400"/>
            <a:ext cx="7239000" cy="3883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352800"/>
            <a:ext cx="3541006" cy="30175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288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Program Elements (now to Nov. 2014)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September 2013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5" y="1219200"/>
            <a:ext cx="1320225" cy="164592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7391399" cy="4191000"/>
          </a:xfrm>
        </p:spPr>
        <p:txBody>
          <a:bodyPr/>
          <a:lstStyle/>
          <a:p>
            <a:r>
              <a:rPr lang="en-US" dirty="0" smtClean="0"/>
              <a:t>Collect aquatic </a:t>
            </a:r>
            <a:r>
              <a:rPr lang="en-US" dirty="0"/>
              <a:t>species, water </a:t>
            </a:r>
            <a:r>
              <a:rPr lang="en-US" dirty="0" smtClean="0"/>
              <a:t>quality, hydrologic data.</a:t>
            </a:r>
            <a:endParaRPr lang="en-US" dirty="0"/>
          </a:p>
          <a:p>
            <a:r>
              <a:rPr lang="en-US" dirty="0"/>
              <a:t>Model analyses </a:t>
            </a:r>
            <a:r>
              <a:rPr lang="en-US" dirty="0" smtClean="0"/>
              <a:t>to understand impacts/benefits on fish</a:t>
            </a:r>
            <a:r>
              <a:rPr lang="en-US" dirty="0"/>
              <a:t>, wildlife, water quality, sediment, streamflow and </a:t>
            </a:r>
            <a:r>
              <a:rPr lang="en-US" dirty="0" smtClean="0"/>
              <a:t>flooding.</a:t>
            </a:r>
            <a:endParaRPr lang="en-US" dirty="0"/>
          </a:p>
          <a:p>
            <a:pPr marL="344488"/>
            <a:r>
              <a:rPr lang="en-US" dirty="0" smtClean="0"/>
              <a:t>Develop DRAFT and FINAL dam </a:t>
            </a:r>
            <a:r>
              <a:rPr lang="en-US" dirty="0"/>
              <a:t>design/operation </a:t>
            </a:r>
            <a:r>
              <a:rPr lang="en-US" dirty="0" smtClean="0"/>
              <a:t>plan, </a:t>
            </a:r>
            <a:r>
              <a:rPr lang="en-US" dirty="0"/>
              <a:t>and </a:t>
            </a:r>
            <a:r>
              <a:rPr lang="en-US" dirty="0" smtClean="0"/>
              <a:t>assess costs, benefits, impacts</a:t>
            </a:r>
            <a:r>
              <a:rPr lang="en-US" dirty="0"/>
              <a:t>.</a:t>
            </a:r>
          </a:p>
          <a:p>
            <a:pPr marL="344488"/>
            <a:r>
              <a:rPr lang="en-US" dirty="0"/>
              <a:t>Develop DRAFT and FINAL </a:t>
            </a:r>
            <a:r>
              <a:rPr lang="en-US" dirty="0" smtClean="0"/>
              <a:t>aquatic species </a:t>
            </a:r>
            <a:r>
              <a:rPr lang="en-US" dirty="0"/>
              <a:t>enhancement plan</a:t>
            </a:r>
            <a:r>
              <a:rPr lang="en-US" dirty="0" smtClean="0"/>
              <a:t>.</a:t>
            </a:r>
          </a:p>
          <a:p>
            <a:pPr marL="344488"/>
            <a:r>
              <a:rPr lang="en-US" dirty="0"/>
              <a:t>Technical, </a:t>
            </a:r>
            <a:r>
              <a:rPr lang="en-US" dirty="0" smtClean="0"/>
              <a:t>Policy, Public </a:t>
            </a:r>
            <a:r>
              <a:rPr lang="en-US" dirty="0"/>
              <a:t>Workshops.</a:t>
            </a:r>
          </a:p>
          <a:p>
            <a:r>
              <a:rPr lang="en-US" dirty="0" smtClean="0"/>
              <a:t>Consultant/agency report (9/2014).</a:t>
            </a:r>
          </a:p>
          <a:p>
            <a:r>
              <a:rPr lang="en-US" dirty="0" smtClean="0"/>
              <a:t>Recommendation (11/2014).</a:t>
            </a:r>
          </a:p>
          <a:p>
            <a:endParaRPr lang="en-US" dirty="0"/>
          </a:p>
        </p:txBody>
      </p:sp>
      <p:sp>
        <p:nvSpPr>
          <p:cNvPr id="8" name="Content Placeholder 11"/>
          <p:cNvSpPr txBox="1">
            <a:spLocks/>
          </p:cNvSpPr>
          <p:nvPr/>
        </p:nvSpPr>
        <p:spPr bwMode="auto">
          <a:xfrm>
            <a:off x="5105400" y="3810001"/>
            <a:ext cx="3962400" cy="2560320"/>
          </a:xfrm>
          <a:prstGeom prst="rect">
            <a:avLst/>
          </a:prstGeom>
          <a:ln w="25400" cap="flat" cmpd="sng" algn="ctr">
            <a:noFill/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" indent="0" algn="ctr">
              <a:buFont typeface="Wingdings" pitchFamily="2" charset="2"/>
              <a:buNone/>
            </a:pPr>
            <a:r>
              <a:rPr lang="en-US" kern="0" dirty="0" smtClean="0"/>
              <a:t>Downstream snorkel surveys (Chehalis River)</a:t>
            </a:r>
            <a:endParaRPr lang="en-US" kern="0" dirty="0"/>
          </a:p>
        </p:txBody>
      </p:sp>
      <p:pic>
        <p:nvPicPr>
          <p:cNvPr id="10" name="Picture 9" descr="Chehalis snorkel July 2013.JPG"/>
          <p:cNvPicPr>
            <a:picLocks noChangeAspect="1"/>
          </p:cNvPicPr>
          <p:nvPr/>
        </p:nvPicPr>
        <p:blipFill>
          <a:blip r:embed="rId3" cstate="print"/>
          <a:srcRect r="20833" b="21111"/>
          <a:stretch>
            <a:fillRect/>
          </a:stretch>
        </p:blipFill>
        <p:spPr>
          <a:xfrm>
            <a:off x="5334000" y="3886200"/>
            <a:ext cx="3566160" cy="190583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3400" y="4953000"/>
            <a:ext cx="4190999" cy="1523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 smtClean="0"/>
              <a:t>Seine collections (Chehalis River)</a:t>
            </a:r>
            <a:endParaRPr lang="en-US" b="1" dirty="0"/>
          </a:p>
        </p:txBody>
      </p:sp>
      <p:pic>
        <p:nvPicPr>
          <p:cNvPr id="12" name="Picture 11" descr="Seining July 2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510" y="5029200"/>
            <a:ext cx="1554480" cy="116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1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Resources</a:t>
            </a:r>
            <a:r>
              <a:rPr lang="en-US" dirty="0"/>
              <a:t>, </a:t>
            </a:r>
            <a:r>
              <a:rPr lang="en-US" dirty="0" smtClean="0"/>
              <a:t>Additional Information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335952" y="1600200"/>
            <a:ext cx="2427048" cy="453084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kern="0" dirty="0" smtClean="0">
                <a:hlinkClick r:id="rId2"/>
              </a:rPr>
              <a:t>www.ezview.wa.gov</a:t>
            </a:r>
            <a:endParaRPr lang="en-US" kern="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 smtClean="0"/>
              <a:t>Local Projects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 smtClean="0"/>
              <a:t>Meetings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 smtClean="0"/>
              <a:t>Capital Budget Implementation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 smtClean="0"/>
              <a:t>Outreach &amp; Education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 smtClean="0"/>
              <a:t>Basin Gages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 smtClean="0"/>
              <a:t>Recent Documents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 smtClean="0"/>
              <a:t>Contacts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 smtClean="0"/>
              <a:t>And More!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5257800" cy="489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8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433456" y="3352800"/>
            <a:ext cx="4100945" cy="152400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Jim Cook, </a:t>
            </a:r>
            <a:r>
              <a:rPr lang="en-US" sz="1400" i="1" dirty="0" smtClean="0"/>
              <a:t>Aberdeen Rep.</a:t>
            </a:r>
            <a:endParaRPr lang="en-US" sz="1400" i="1" dirty="0"/>
          </a:p>
          <a:p>
            <a:pPr marL="0" indent="0">
              <a:buNone/>
            </a:pPr>
            <a:r>
              <a:rPr lang="en-US" sz="1400" b="0" dirty="0"/>
              <a:t>Chehalis </a:t>
            </a:r>
            <a:r>
              <a:rPr lang="en-US" sz="1400" b="0" dirty="0" smtClean="0"/>
              <a:t>River Basin </a:t>
            </a:r>
            <a:r>
              <a:rPr lang="en-US" sz="1400" b="0" dirty="0"/>
              <a:t>Flood Authority</a:t>
            </a:r>
          </a:p>
          <a:p>
            <a:pPr marL="0" indent="0">
              <a:buNone/>
            </a:pPr>
            <a:r>
              <a:rPr lang="en-US" sz="1400" b="0" dirty="0" smtClean="0"/>
              <a:t>360/533-0069</a:t>
            </a:r>
          </a:p>
          <a:p>
            <a:pPr marL="0" indent="0">
              <a:buNone/>
            </a:pPr>
            <a:r>
              <a:rPr lang="en-US" sz="1400" b="0" dirty="0" smtClean="0">
                <a:hlinkClick r:id="rId3"/>
              </a:rPr>
              <a:t>jcook@aberdeenwa.gov</a:t>
            </a:r>
            <a:endParaRPr lang="en-US" sz="1400" b="0" dirty="0" smtClean="0"/>
          </a:p>
          <a:p>
            <a:pPr marL="0" indent="0">
              <a:buNone/>
            </a:pPr>
            <a:r>
              <a:rPr lang="en-US" sz="1400" b="0" dirty="0" smtClean="0">
                <a:hlinkClick r:id="rId4"/>
              </a:rPr>
              <a:t>jdomingo@aberdeenwa.gov</a:t>
            </a:r>
            <a:endParaRPr lang="en-US" sz="1400" b="0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52400" y="1887980"/>
            <a:ext cx="4115820" cy="1160020"/>
          </a:xfrm>
          <a:ln w="12700">
            <a:solidFill>
              <a:schemeClr val="accent6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400" dirty="0" smtClean="0"/>
              <a:t>Vickie Raines, </a:t>
            </a:r>
            <a:r>
              <a:rPr lang="en-US" sz="1400" i="1" dirty="0" smtClean="0"/>
              <a:t>Chair</a:t>
            </a:r>
          </a:p>
          <a:p>
            <a:pPr marL="0" indent="0">
              <a:buNone/>
            </a:pPr>
            <a:r>
              <a:rPr lang="en-US" sz="1400" b="0" dirty="0" smtClean="0"/>
              <a:t>Chehalis River Basin Flood Authority</a:t>
            </a:r>
          </a:p>
          <a:p>
            <a:pPr marL="0" indent="0">
              <a:buNone/>
            </a:pPr>
            <a:r>
              <a:rPr lang="en-US" sz="1400" b="0" dirty="0" smtClean="0"/>
              <a:t>360/590-4100 </a:t>
            </a:r>
          </a:p>
          <a:p>
            <a:pPr marL="0" indent="0">
              <a:buNone/>
            </a:pPr>
            <a:r>
              <a:rPr lang="en-US" sz="1400" b="0" dirty="0" smtClean="0">
                <a:hlinkClick r:id="rId5"/>
              </a:rPr>
              <a:t>vraines@cosmopolis.us.com</a:t>
            </a:r>
            <a:endParaRPr lang="en-US" sz="1400" b="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419601" y="1887980"/>
            <a:ext cx="4114800" cy="1388620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400" dirty="0"/>
              <a:t>Edna Fund, </a:t>
            </a:r>
            <a:r>
              <a:rPr lang="en-US" sz="1400" i="1" dirty="0"/>
              <a:t>Chair</a:t>
            </a:r>
          </a:p>
          <a:p>
            <a:pPr marL="0" indent="0">
              <a:buNone/>
            </a:pPr>
            <a:r>
              <a:rPr lang="en-US" sz="1400" b="0" dirty="0"/>
              <a:t>Community Outreach and Education Subcommmittee (Flood Authority)</a:t>
            </a:r>
          </a:p>
          <a:p>
            <a:pPr marL="0" indent="0">
              <a:buNone/>
            </a:pPr>
            <a:r>
              <a:rPr lang="en-US" sz="1400" b="0" dirty="0" smtClean="0"/>
              <a:t>360/269-7515</a:t>
            </a:r>
            <a:endParaRPr lang="en-US" sz="1400" b="0" dirty="0"/>
          </a:p>
          <a:p>
            <a:pPr marL="0" indent="0">
              <a:buNone/>
            </a:pPr>
            <a:r>
              <a:rPr lang="en-US" sz="1400" b="0" dirty="0">
                <a:hlinkClick r:id="rId6"/>
              </a:rPr>
              <a:t>Edna.Fund@lewiscountywa.gov</a:t>
            </a:r>
            <a:endParaRPr lang="en-US" sz="1400" b="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155050" y="3080427"/>
            <a:ext cx="4112150" cy="114300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Wes Cormier, </a:t>
            </a:r>
            <a:r>
              <a:rPr lang="en-US" sz="1400" i="1" dirty="0" smtClean="0"/>
              <a:t>Grays Harbor County Rep.</a:t>
            </a:r>
            <a:endParaRPr lang="en-US" sz="1400" i="1" dirty="0"/>
          </a:p>
          <a:p>
            <a:pPr marL="0" indent="0">
              <a:buNone/>
            </a:pPr>
            <a:r>
              <a:rPr lang="en-US" sz="1400" b="0" dirty="0"/>
              <a:t>Chehalis </a:t>
            </a:r>
            <a:r>
              <a:rPr lang="en-US" sz="1400" b="0" dirty="0" smtClean="0"/>
              <a:t>River Basin </a:t>
            </a:r>
            <a:r>
              <a:rPr lang="en-US" sz="1400" b="0" dirty="0"/>
              <a:t>Flood Authority</a:t>
            </a:r>
          </a:p>
          <a:p>
            <a:pPr marL="0" indent="0">
              <a:buNone/>
            </a:pPr>
            <a:r>
              <a:rPr lang="en-US" sz="1400" b="0" dirty="0"/>
              <a:t>360/249-3731 x-304</a:t>
            </a:r>
            <a:endParaRPr lang="en-US" sz="1400" b="0" dirty="0" smtClean="0"/>
          </a:p>
          <a:p>
            <a:pPr marL="0" indent="0">
              <a:buNone/>
            </a:pPr>
            <a:r>
              <a:rPr lang="en-US" sz="1400" b="0" dirty="0" smtClean="0">
                <a:hlinkClick r:id="rId7"/>
              </a:rPr>
              <a:t>wcormier@co.grays-harbor.wa.us</a:t>
            </a:r>
            <a:endParaRPr lang="en-US" sz="1400" b="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419600" y="4953000"/>
            <a:ext cx="4114801" cy="142672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/>
              <a:t>Scott Boettcher, </a:t>
            </a:r>
            <a:r>
              <a:rPr lang="en-US" sz="1400" i="1" dirty="0" smtClean="0"/>
              <a:t>Staff</a:t>
            </a:r>
          </a:p>
          <a:p>
            <a:pPr marL="0" indent="0">
              <a:buFont typeface="Wingdings" pitchFamily="2" charset="2"/>
              <a:buNone/>
            </a:pPr>
            <a:r>
              <a:rPr lang="en-US" sz="1400" b="0" dirty="0" smtClean="0"/>
              <a:t>Chehalis River Basin Flood Authority</a:t>
            </a:r>
          </a:p>
          <a:p>
            <a:pPr marL="0" indent="0">
              <a:buFont typeface="Wingdings" pitchFamily="2" charset="2"/>
              <a:buNone/>
            </a:pPr>
            <a:r>
              <a:rPr lang="en-US" sz="1400" b="0" dirty="0" smtClean="0"/>
              <a:t>360/480-6600</a:t>
            </a:r>
          </a:p>
          <a:p>
            <a:pPr marL="0" indent="0">
              <a:buFont typeface="Wingdings" pitchFamily="2" charset="2"/>
              <a:buNone/>
            </a:pPr>
            <a:r>
              <a:rPr lang="en-US" sz="1400" b="0" dirty="0" smtClean="0">
                <a:hlinkClick r:id="rId8"/>
              </a:rPr>
              <a:t>scottb@sbgh-partners.com</a:t>
            </a:r>
            <a:endParaRPr lang="en-US" sz="1400" b="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52400" y="5431280"/>
            <a:ext cx="4112150" cy="135052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Jim Kramer, </a:t>
            </a:r>
            <a:r>
              <a:rPr lang="en-US" sz="1400" i="1" dirty="0" smtClean="0"/>
              <a:t>Facilitator</a:t>
            </a:r>
          </a:p>
          <a:p>
            <a:pPr marL="0" indent="0">
              <a:buNone/>
            </a:pPr>
            <a:r>
              <a:rPr lang="en-US" sz="1400" b="0" dirty="0" smtClean="0"/>
              <a:t>Governor’s Chehalis Basin Work Group, and Chehalis River Basin Flood </a:t>
            </a:r>
            <a:r>
              <a:rPr lang="en-US" sz="1400" b="0" dirty="0"/>
              <a:t>Authority</a:t>
            </a:r>
          </a:p>
          <a:p>
            <a:pPr marL="0" indent="0">
              <a:buNone/>
            </a:pPr>
            <a:r>
              <a:rPr lang="en-US" sz="1400" b="0" dirty="0" smtClean="0"/>
              <a:t>206/841-2145</a:t>
            </a:r>
          </a:p>
          <a:p>
            <a:pPr marL="0" indent="0">
              <a:buNone/>
            </a:pPr>
            <a:r>
              <a:rPr lang="en-US" sz="1400" b="0" dirty="0" smtClean="0">
                <a:hlinkClick r:id="rId9"/>
              </a:rPr>
              <a:t>jkramer.consulting@gmail.com</a:t>
            </a:r>
            <a:endParaRPr lang="en-US" sz="1400" b="0" dirty="0" smtClean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52400" y="4255854"/>
            <a:ext cx="4100945" cy="114300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Ken Estes, </a:t>
            </a:r>
            <a:r>
              <a:rPr lang="en-US" sz="1400" i="1" dirty="0" smtClean="0"/>
              <a:t>Montesano Rep.</a:t>
            </a:r>
            <a:endParaRPr lang="en-US" sz="1400" i="1" dirty="0"/>
          </a:p>
          <a:p>
            <a:pPr marL="0" indent="0">
              <a:buNone/>
            </a:pPr>
            <a:r>
              <a:rPr lang="en-US" sz="1400" b="0" dirty="0"/>
              <a:t>Chehalis </a:t>
            </a:r>
            <a:r>
              <a:rPr lang="en-US" sz="1400" b="0" dirty="0" smtClean="0"/>
              <a:t>River Basin </a:t>
            </a:r>
            <a:r>
              <a:rPr lang="en-US" sz="1400" b="0" dirty="0"/>
              <a:t>Flood Authority</a:t>
            </a:r>
          </a:p>
          <a:p>
            <a:pPr marL="0" indent="0">
              <a:buNone/>
            </a:pPr>
            <a:r>
              <a:rPr lang="en-US" sz="1400" b="0" dirty="0"/>
              <a:t>360/249-3021 </a:t>
            </a:r>
            <a:r>
              <a:rPr lang="en-US" sz="1400" b="0" dirty="0" smtClean="0"/>
              <a:t>x-102</a:t>
            </a:r>
          </a:p>
          <a:p>
            <a:pPr marL="0" indent="0">
              <a:buNone/>
            </a:pPr>
            <a:r>
              <a:rPr lang="en-US" sz="1400" b="0" dirty="0" smtClean="0">
                <a:hlinkClick r:id="rId10"/>
              </a:rPr>
              <a:t>mayor@montesano.us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40101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38298"/>
            <a:ext cx="7975667" cy="48703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Share perspectives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Encourage discussion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Key messages we’d like to leave you with . . 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Broad agreement -- </a:t>
            </a:r>
            <a:r>
              <a:rPr lang="en-US" dirty="0" smtClean="0"/>
              <a:t>For </a:t>
            </a:r>
            <a:r>
              <a:rPr lang="en-US" dirty="0"/>
              <a:t>the first time in a century there is </a:t>
            </a:r>
            <a:r>
              <a:rPr lang="en-US" u="sng" dirty="0"/>
              <a:t>broad agreement </a:t>
            </a:r>
            <a:r>
              <a:rPr lang="en-US" u="sng" dirty="0" smtClean="0"/>
              <a:t>across the Basin on next </a:t>
            </a:r>
            <a:r>
              <a:rPr lang="en-US" u="sng" dirty="0"/>
              <a:t>steps to </a:t>
            </a:r>
            <a:r>
              <a:rPr lang="en-US" u="sng" dirty="0" smtClean="0"/>
              <a:t>reduce flood </a:t>
            </a:r>
            <a:r>
              <a:rPr lang="en-US" u="sng" dirty="0"/>
              <a:t>damage and enhance salmon </a:t>
            </a:r>
            <a:r>
              <a:rPr lang="en-US" u="sng" dirty="0" smtClean="0"/>
              <a:t>runs</a:t>
            </a:r>
            <a:r>
              <a:rPr lang="en-US" dirty="0" smtClean="0"/>
              <a:t> in the Basin.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Basin-wide strategy -- </a:t>
            </a:r>
            <a:r>
              <a:rPr lang="en-US" dirty="0" smtClean="0"/>
              <a:t>A </a:t>
            </a:r>
            <a:r>
              <a:rPr lang="en-US" u="sng" dirty="0"/>
              <a:t>Basin-wide </a:t>
            </a:r>
            <a:r>
              <a:rPr lang="en-US" u="sng" dirty="0" smtClean="0"/>
              <a:t>strategy</a:t>
            </a:r>
            <a:r>
              <a:rPr lang="en-US" dirty="0" smtClean="0"/>
              <a:t> is needed to protect </a:t>
            </a:r>
            <a:r>
              <a:rPr lang="en-US" dirty="0"/>
              <a:t>c</a:t>
            </a:r>
            <a:r>
              <a:rPr lang="en-US" dirty="0" smtClean="0"/>
              <a:t>ommunities </a:t>
            </a:r>
            <a:r>
              <a:rPr lang="en-US" dirty="0"/>
              <a:t>a</a:t>
            </a:r>
            <a:r>
              <a:rPr lang="en-US" dirty="0" smtClean="0"/>
              <a:t>long </a:t>
            </a:r>
            <a:r>
              <a:rPr lang="en-US" dirty="0"/>
              <a:t>the </a:t>
            </a:r>
            <a:r>
              <a:rPr lang="en-US" dirty="0" smtClean="0"/>
              <a:t>river </a:t>
            </a:r>
            <a:r>
              <a:rPr lang="en-US" dirty="0"/>
              <a:t>and </a:t>
            </a:r>
            <a:r>
              <a:rPr lang="en-US" dirty="0" smtClean="0"/>
              <a:t>enhance aquatic species.</a:t>
            </a:r>
            <a:endParaRPr lang="en-US" dirty="0"/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Collaboration of Governor’s Chehalis Basin Work Group, Chehalis River Basin Flood Authority and WA State Agencies – </a:t>
            </a:r>
            <a:r>
              <a:rPr lang="en-US" dirty="0" smtClean="0"/>
              <a:t>Together, a </a:t>
            </a:r>
            <a:r>
              <a:rPr lang="en-US" u="sng" dirty="0" smtClean="0"/>
              <a:t>galvanizing force for action</a:t>
            </a:r>
            <a:r>
              <a:rPr lang="en-US" dirty="0"/>
              <a:t>!</a:t>
            </a:r>
            <a:endParaRPr lang="en-US" dirty="0" smtClean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Governor’s Chehalis Basin Work Group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610600" cy="4191000"/>
          </a:xfrm>
        </p:spPr>
        <p:txBody>
          <a:bodyPr/>
          <a:lstStyle/>
          <a:p>
            <a:r>
              <a:rPr lang="en-US" dirty="0" smtClean="0"/>
              <a:t>Appointed by Gov. Gregoire (2012); Re-confirmed by Gov. Inslee (2013)</a:t>
            </a:r>
          </a:p>
          <a:p>
            <a:r>
              <a:rPr lang="en-US" dirty="0" smtClean="0"/>
              <a:t>Developed </a:t>
            </a:r>
            <a:r>
              <a:rPr lang="en-US" dirty="0"/>
              <a:t>N</a:t>
            </a:r>
            <a:r>
              <a:rPr lang="en-US" dirty="0" smtClean="0"/>
              <a:t>ext </a:t>
            </a:r>
            <a:r>
              <a:rPr lang="en-US" dirty="0"/>
              <a:t>S</a:t>
            </a:r>
            <a:r>
              <a:rPr lang="en-US" dirty="0" smtClean="0"/>
              <a:t>teps Framework, $28.2 capital budget request (2013-15)</a:t>
            </a:r>
          </a:p>
          <a:p>
            <a:r>
              <a:rPr lang="en-US" dirty="0" smtClean="0"/>
              <a:t>Looking Forward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b="0" dirty="0" smtClean="0"/>
              <a:t>Tasked by Gov. Inslee to </a:t>
            </a:r>
            <a:r>
              <a:rPr lang="en-US" b="0" u="sng" dirty="0" smtClean="0"/>
              <a:t>oversee implementation of 2013-15 budget</a:t>
            </a:r>
            <a:r>
              <a:rPr lang="en-US" b="0" dirty="0" smtClean="0"/>
              <a:t>, </a:t>
            </a:r>
            <a:r>
              <a:rPr lang="en-US" b="0" u="sng" dirty="0" smtClean="0"/>
              <a:t>recommend next steps by December 2014</a:t>
            </a:r>
            <a:r>
              <a:rPr lang="en-US" b="0" dirty="0" smtClean="0"/>
              <a:t> for: Water retention; I-5; Other </a:t>
            </a:r>
            <a:r>
              <a:rPr lang="en-US" b="0" dirty="0"/>
              <a:t>b</a:t>
            </a:r>
            <a:r>
              <a:rPr lang="en-US" b="0" dirty="0" smtClean="0"/>
              <a:t>asin improvements; Aquatic species enhancement.</a:t>
            </a:r>
          </a:p>
          <a:p>
            <a:r>
              <a:rPr lang="en-US" dirty="0" smtClean="0"/>
              <a:t>Members are: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David Burnett (Chairman Chehalis Tribe)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Karen Valenzuela (Thurston County Commissioner, Vice-Chair Flood Authority)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Vickie Raines (Mayor Cosmopolis, Chair Flood Authority)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J Vander Stoep (Private Attorney, </a:t>
            </a:r>
            <a:r>
              <a:rPr lang="en-US" dirty="0" err="1" smtClean="0"/>
              <a:t>Pe</a:t>
            </a:r>
            <a:r>
              <a:rPr lang="en-US" dirty="0"/>
              <a:t> </a:t>
            </a:r>
            <a:r>
              <a:rPr lang="en-US" dirty="0" smtClean="0"/>
              <a:t>Ell Alternate Flood Authority)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Jay Gordon (President Washington Dairy Federation and Chehalis Farmer)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Sandi Triggs (Capital Budget Advisor to Governor)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Keith Phillips (Governor’s Energy and Environment Advisor)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80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Chehalis River Basin Flood Authority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1017591" y="4731990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Grays Harbor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Lewis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Thurston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Aberdeen</a:t>
            </a: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6248400" y="4724400"/>
            <a:ext cx="4038600" cy="191259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Napavine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Oakville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Town of Pe Ell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</a:pPr>
            <a:r>
              <a:rPr lang="en-US" dirty="0" smtClean="0"/>
              <a:t>Town of Bucoda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762000" y="1752600"/>
            <a:ext cx="6629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Formed in 2008</a:t>
            </a:r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dirty="0" smtClean="0"/>
          </a:p>
          <a:p>
            <a:pPr marL="350838" indent="-350838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ym typeface="Wingdings" pitchFamily="2" charset="2"/>
              </a:rPr>
              <a:t>F</a:t>
            </a:r>
            <a:r>
              <a:rPr lang="en-US" dirty="0" smtClean="0">
                <a:sym typeface="Wingdings" pitchFamily="2" charset="2"/>
              </a:rPr>
              <a:t>ormal body focused on: </a:t>
            </a:r>
            <a:r>
              <a:rPr lang="en-US" b="0" dirty="0" smtClean="0">
                <a:sym typeface="Wingdings" pitchFamily="2" charset="2"/>
              </a:rPr>
              <a:t>(1) f</a:t>
            </a:r>
            <a:r>
              <a:rPr lang="en-US" b="0" dirty="0" smtClean="0"/>
              <a:t>lood </a:t>
            </a:r>
            <a:r>
              <a:rPr lang="en-US" b="0" dirty="0"/>
              <a:t>hazard </a:t>
            </a:r>
            <a:r>
              <a:rPr lang="en-US" b="0" dirty="0" smtClean="0"/>
              <a:t>mitigation throughout </a:t>
            </a:r>
            <a:r>
              <a:rPr lang="en-US" b="0" dirty="0"/>
              <a:t>the </a:t>
            </a:r>
            <a:r>
              <a:rPr lang="en-US" b="0" dirty="0" smtClean="0"/>
              <a:t>Basin; and (2) decision-making that is . . . . 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informed by science.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protective of Basin residents/communities.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environmentally appropriate.</a:t>
            </a:r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dirty="0" smtClean="0"/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Basin jurisdictions represented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3733800" y="4742381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Centralia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Chehalis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/>
              <a:t>City of Cosmopolis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/>
              <a:t>City of </a:t>
            </a:r>
            <a:r>
              <a:rPr lang="en-US" dirty="0" smtClean="0"/>
              <a:t>Montesano</a:t>
            </a:r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310" y="2057400"/>
            <a:ext cx="1990090" cy="175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54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762000" y="1752600"/>
            <a:ext cx="8350832" cy="48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ts val="324"/>
              </a:spcBef>
              <a:spcAft>
                <a:spcPts val="0"/>
              </a:spcAft>
              <a:defRPr/>
            </a:pPr>
            <a:r>
              <a:rPr lang="en-US" dirty="0" smtClean="0"/>
              <a:t>2007 Flood -- $938M Basin-wide damage, </a:t>
            </a:r>
            <a:r>
              <a:rPr lang="en-US" dirty="0"/>
              <a:t>$</a:t>
            </a:r>
            <a:r>
              <a:rPr lang="en-US" dirty="0" smtClean="0"/>
              <a:t>300M lost </a:t>
            </a:r>
            <a:r>
              <a:rPr lang="en-US" dirty="0"/>
              <a:t>economic activity (</a:t>
            </a:r>
            <a:r>
              <a:rPr lang="en-US" dirty="0" smtClean="0"/>
              <a:t>WA) </a:t>
            </a: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3200400" y="3881735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City of Centralia 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STEVE RINGMAN / SEATTLE </a:t>
            </a:r>
            <a:r>
              <a:rPr lang="en-US" sz="1200" dirty="0">
                <a:latin typeface="+mn-lt"/>
              </a:rPr>
              <a:t>TIMES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70812"/>
            <a:ext cx="2861752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70812"/>
            <a:ext cx="2610450" cy="1737360"/>
          </a:xfrm>
          <a:prstGeom prst="rect">
            <a:avLst/>
          </a:prstGeom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381000" y="3917373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>
                <a:latin typeface="+mn-lt"/>
              </a:rPr>
              <a:t>Exit 77 </a:t>
            </a:r>
            <a:r>
              <a:rPr lang="en-US" sz="1200" b="1" dirty="0" smtClean="0">
                <a:latin typeface="+mn-lt"/>
              </a:rPr>
              <a:t>(I-5) in Chehalis 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STEVE RINGMAN / SEATTLE </a:t>
            </a:r>
            <a:r>
              <a:rPr lang="en-US" sz="1200" dirty="0">
                <a:latin typeface="+mn-lt"/>
              </a:rPr>
              <a:t>TIMES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7" name="Picture 4" descr="CIMG133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39" t="-28890" r="31506" b="13329"/>
          <a:stretch/>
        </p:blipFill>
        <p:spPr bwMode="auto">
          <a:xfrm>
            <a:off x="3747164" y="3810000"/>
            <a:ext cx="2501236" cy="232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2" descr="C:\Users\Scott\Desktop\Ross Pics\DSC_63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56" y="3886200"/>
            <a:ext cx="2595044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6534647" y="5830669"/>
            <a:ext cx="2819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Photos Source:  </a:t>
            </a:r>
            <a:r>
              <a:rPr lang="en-US" sz="1200" dirty="0" smtClean="0">
                <a:latin typeface="+mn-lt"/>
              </a:rPr>
              <a:t>LEWIS COUNTY,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DIVISION OF EMERGENCY MANAGEMENT</a:t>
            </a:r>
            <a:endParaRPr lang="en-US" sz="1200" dirty="0">
              <a:latin typeface="+mn-lt"/>
            </a:endParaRPr>
          </a:p>
        </p:txBody>
      </p:sp>
      <p:pic>
        <p:nvPicPr>
          <p:cNvPr id="22" name="Picture 4" descr="P10102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64" y="4395216"/>
            <a:ext cx="2316481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70604"/>
            <a:ext cx="2370516" cy="17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395216"/>
            <a:ext cx="1875245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6319829" y="5963334"/>
            <a:ext cx="233371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010399" y="5660291"/>
            <a:ext cx="1" cy="20710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7381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998538" cy="17526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Ranked high </a:t>
            </a:r>
            <a:r>
              <a:rPr lang="en-US" dirty="0"/>
              <a:t>f</a:t>
            </a:r>
            <a:r>
              <a:rPr lang="en-US" dirty="0" smtClean="0"/>
              <a:t>low events (1932 - 2012) . . .</a:t>
            </a:r>
            <a:endParaRPr lang="en-US" b="0" dirty="0" smtClean="0"/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b="0" dirty="0" smtClean="0"/>
              <a:t>I-5 closed 1990, 1996, 2007, 2009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Five largest events since 1986 -- </a:t>
            </a:r>
            <a:r>
              <a:rPr lang="en-US" i="1" dirty="0"/>
              <a:t>Frequent </a:t>
            </a:r>
            <a:r>
              <a:rPr lang="en-US" i="1" dirty="0" smtClean="0"/>
              <a:t>floods </a:t>
            </a:r>
            <a:r>
              <a:rPr lang="en-US" i="1" dirty="0"/>
              <a:t>are getting worse and damage is </a:t>
            </a:r>
            <a:r>
              <a:rPr lang="en-US" i="1" dirty="0" smtClean="0"/>
              <a:t>increasing . . . </a:t>
            </a:r>
            <a:endParaRPr lang="en-US" dirty="0" smtClean="0"/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b="1" dirty="0" smtClean="0"/>
              <a:t>Chart -- </a:t>
            </a:r>
            <a:r>
              <a:rPr lang="en-US" sz="1600" b="1" i="1" dirty="0" smtClean="0"/>
              <a:t>Chehalis </a:t>
            </a:r>
            <a:r>
              <a:rPr lang="en-US" sz="1600" b="1" i="1" dirty="0"/>
              <a:t>River Flow Rates near Grand Mound </a:t>
            </a:r>
            <a:r>
              <a:rPr lang="en-US" sz="1600" b="1" i="1" dirty="0" smtClean="0"/>
              <a:t>(</a:t>
            </a:r>
            <a:r>
              <a:rPr lang="en-US" b="1" i="1" dirty="0" smtClean="0"/>
              <a:t>cubic ft./sec.</a:t>
            </a:r>
            <a:r>
              <a:rPr lang="en-US" sz="1600" b="1" i="1" dirty="0" smtClean="0"/>
              <a:t>)</a:t>
            </a:r>
            <a:endParaRPr lang="en-US" b="1" i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028366"/>
              </p:ext>
            </p:extLst>
          </p:nvPr>
        </p:nvGraphicFramePr>
        <p:xfrm>
          <a:off x="0" y="2590800"/>
          <a:ext cx="9144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71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998538" cy="19812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Chehalis </a:t>
            </a:r>
            <a:r>
              <a:rPr lang="en-US" dirty="0"/>
              <a:t>is the second largest river </a:t>
            </a:r>
            <a:r>
              <a:rPr lang="en-US" dirty="0" smtClean="0"/>
              <a:t>basin in </a:t>
            </a:r>
            <a:r>
              <a:rPr lang="en-US" dirty="0"/>
              <a:t>the state, rich in natural </a:t>
            </a:r>
            <a:r>
              <a:rPr lang="en-US" dirty="0" smtClean="0"/>
              <a:t>resources . . 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Populations are 15-25% of historic levels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TMDL for the basin </a:t>
            </a:r>
            <a:r>
              <a:rPr lang="en-US" sz="1200" b="0" dirty="0" smtClean="0"/>
              <a:t>(</a:t>
            </a:r>
            <a:r>
              <a:rPr lang="en-US" sz="1200" b="0" dirty="0" smtClean="0">
                <a:hlinkClick r:id="rId2"/>
              </a:rPr>
              <a:t>http</a:t>
            </a:r>
            <a:r>
              <a:rPr lang="en-US" sz="1200" b="0" dirty="0">
                <a:hlinkClick r:id="rId2"/>
              </a:rPr>
              <a:t>://</a:t>
            </a:r>
            <a:r>
              <a:rPr lang="en-US" sz="1200" b="0" dirty="0" smtClean="0">
                <a:hlinkClick r:id="rId2"/>
              </a:rPr>
              <a:t>www.ecy.wa.gov/programs/wq/tmdl/ChehalisRvrTMDLSummary.html</a:t>
            </a:r>
            <a:r>
              <a:rPr lang="en-US" sz="1200" b="0" dirty="0" smtClean="0"/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endParaRPr lang="en-US" i="1" dirty="0" smtClean="0"/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b="1" i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20269"/>
            <a:ext cx="3200400" cy="2545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81400"/>
            <a:ext cx="3457081" cy="2573056"/>
          </a:xfrm>
          <a:prstGeom prst="rect">
            <a:avLst/>
          </a:prstGeom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05283" y="6059269"/>
            <a:ext cx="31047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Upper Chehalis (5/31/2010) </a:t>
            </a:r>
          </a:p>
          <a:p>
            <a:pPr eaLnBrk="1" hangingPunct="1"/>
            <a:r>
              <a:rPr lang="en-US" sz="1200" dirty="0"/>
              <a:t>JAMES E. </a:t>
            </a:r>
            <a:r>
              <a:rPr lang="en-US" sz="1200" dirty="0" smtClean="0"/>
              <a:t>WILCOX / WILD GAME FISH CONSERVATION INTERNATIONAL</a:t>
            </a:r>
            <a:endParaRPr lang="en-US" sz="1200" dirty="0">
              <a:latin typeface="+mn-lt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800600" y="6123801"/>
            <a:ext cx="31047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>
                <a:latin typeface="+mn-lt"/>
                <a:hlinkClick r:id="rId5"/>
              </a:rPr>
              <a:t>www.chehalisbasinpartnership.org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555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Need -- Strategy, Action, Tools . . 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038600"/>
            <a:ext cx="1766455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" descr="chehalis_basin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19600" y="3352800"/>
            <a:ext cx="2654710" cy="2743200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965960"/>
            <a:ext cx="1764792" cy="1310988"/>
          </a:xfrm>
          <a:prstGeom prst="rect">
            <a:avLst/>
          </a:prstGeom>
        </p:spPr>
      </p:pic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6108192" y="2634778"/>
            <a:ext cx="12016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William D. Ruckelshaus Center</a:t>
            </a:r>
            <a:endParaRPr lang="en-US" sz="12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1676400"/>
            <a:ext cx="1766454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85800" y="1828800"/>
            <a:ext cx="3733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u="sng" dirty="0" smtClean="0"/>
              <a:t>Strategy = Basin-wide Solution</a:t>
            </a:r>
          </a:p>
          <a:p>
            <a:pPr>
              <a:buSzPct val="100000"/>
              <a:buFont typeface="+mj-lt"/>
              <a:buAutoNum type="alphaUcPeriod"/>
            </a:pPr>
            <a:r>
              <a:rPr lang="en-US" b="0" dirty="0" smtClean="0"/>
              <a:t>Significant </a:t>
            </a:r>
            <a:r>
              <a:rPr lang="en-US" b="0" dirty="0"/>
              <a:t>reduction </a:t>
            </a:r>
            <a:r>
              <a:rPr lang="en-US" b="0" dirty="0" smtClean="0"/>
              <a:t>in </a:t>
            </a:r>
            <a:r>
              <a:rPr lang="en-US" b="0" dirty="0"/>
              <a:t>flood </a:t>
            </a:r>
            <a:r>
              <a:rPr lang="en-US" b="0" dirty="0" smtClean="0"/>
              <a:t>damage and enhancement of aquatic resources.</a:t>
            </a:r>
            <a:endParaRPr lang="en-US" b="0" dirty="0"/>
          </a:p>
          <a:p>
            <a:pPr>
              <a:buSzPct val="100000"/>
              <a:buFont typeface="+mj-lt"/>
              <a:buAutoNum type="alphaUcPeriod"/>
            </a:pPr>
            <a:r>
              <a:rPr lang="en-US" b="0" dirty="0"/>
              <a:t>Solving </a:t>
            </a:r>
            <a:r>
              <a:rPr lang="en-US" b="0" dirty="0" smtClean="0"/>
              <a:t>one’s </a:t>
            </a:r>
            <a:r>
              <a:rPr lang="en-US" b="0" dirty="0"/>
              <a:t>problems doesn’t increase </a:t>
            </a:r>
            <a:r>
              <a:rPr lang="en-US" b="0" dirty="0" smtClean="0"/>
              <a:t>another’s.</a:t>
            </a:r>
            <a:endParaRPr lang="en-US" b="0" dirty="0"/>
          </a:p>
          <a:p>
            <a:pPr>
              <a:buSzPct val="100000"/>
              <a:buFont typeface="+mj-lt"/>
              <a:buAutoNum type="alphaUcPeriod"/>
            </a:pPr>
            <a:r>
              <a:rPr lang="en-US" b="0" dirty="0" smtClean="0"/>
              <a:t>Maintain focus in five </a:t>
            </a:r>
            <a:r>
              <a:rPr lang="en-US" b="0" dirty="0"/>
              <a:t>areas: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major capital </a:t>
            </a:r>
            <a:r>
              <a:rPr lang="en-US" dirty="0" smtClean="0"/>
              <a:t>projects.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localized </a:t>
            </a:r>
            <a:r>
              <a:rPr lang="en-US" dirty="0" smtClean="0"/>
              <a:t>projects.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land use </a:t>
            </a:r>
            <a:r>
              <a:rPr lang="en-US" dirty="0" smtClean="0"/>
              <a:t>management.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aquatic species and habitat enhancements.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flood </a:t>
            </a:r>
            <a:r>
              <a:rPr lang="en-US" dirty="0" smtClean="0"/>
              <a:t>warning, emergency response.</a:t>
            </a:r>
          </a:p>
        </p:txBody>
      </p:sp>
    </p:spTree>
    <p:extLst>
      <p:ext uri="{BB962C8B-B14F-4D97-AF65-F5344CB8AC3E}">
        <p14:creationId xmlns:p14="http://schemas.microsoft.com/office/powerpoint/2010/main" val="38795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5375" y="457200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marL="0" lvl="1"/>
            <a:r>
              <a:rPr lang="en-US" kern="0" dirty="0" smtClean="0"/>
              <a:t>Action – Capital Projects (2012, 2013)</a:t>
            </a:r>
            <a:endParaRPr lang="en-US" kern="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095375" y="990600"/>
            <a:ext cx="651327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0" dirty="0" smtClean="0"/>
              <a:t>(</a:t>
            </a:r>
            <a:r>
              <a:rPr lang="en-US" sz="1400" dirty="0">
                <a:hlinkClick r:id="rId2"/>
              </a:rPr>
              <a:t>https://www.ezview.wa.gov/site/alias__1492/34489/local_projects.aspx</a:t>
            </a:r>
            <a:r>
              <a:rPr lang="en-US" sz="1600" b="0" dirty="0" smtClean="0"/>
              <a:t>)</a:t>
            </a:r>
            <a:endParaRPr lang="en-US" sz="1600" b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1" y="1828800"/>
            <a:ext cx="281940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u="sng" dirty="0" smtClean="0"/>
              <a:t>2012 Capital Budget: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$5.0M – Local projects.</a:t>
            </a:r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u="sng" dirty="0" smtClean="0"/>
              <a:t>2013 Capital Budget: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$9.2M -- Design evaluations by 2014 for Upper Basin dam (~</a:t>
            </a:r>
            <a:r>
              <a:rPr lang="en-US" sz="1400" b="0" i="1" dirty="0" smtClean="0"/>
              <a:t>$5.6M</a:t>
            </a:r>
            <a:r>
              <a:rPr lang="en-US" sz="1400" b="0" dirty="0" smtClean="0"/>
              <a:t>) and I-5 protection (~</a:t>
            </a:r>
            <a:r>
              <a:rPr lang="en-US" sz="1400" b="0" i="1" dirty="0" smtClean="0"/>
              <a:t>$3.4M</a:t>
            </a:r>
            <a:r>
              <a:rPr lang="en-US" sz="1400" b="0" dirty="0" smtClean="0"/>
              <a:t>).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/>
              <a:t>$</a:t>
            </a:r>
            <a:r>
              <a:rPr lang="en-US" sz="1400" b="0" dirty="0" smtClean="0"/>
              <a:t>15.1M </a:t>
            </a:r>
            <a:r>
              <a:rPr lang="en-US" sz="1400" b="0" dirty="0"/>
              <a:t>-- Local </a:t>
            </a:r>
            <a:r>
              <a:rPr lang="en-US" sz="1400" b="0" dirty="0" smtClean="0"/>
              <a:t>projects and fish and aquatic species enhancements.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$1.8M -- Local programs (buyouts, flood proofing, home elevations).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$2.2M – Implementation capacity, technical experts.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600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/>
              <a:t> </a:t>
            </a:r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936868"/>
            <a:ext cx="6309360" cy="402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6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ES">
  <a:themeElements>
    <a:clrScheme name="Ricepaper 9">
      <a:dk1>
        <a:srgbClr val="000000"/>
      </a:dk1>
      <a:lt1>
        <a:srgbClr val="FF7C80"/>
      </a:lt1>
      <a:dk2>
        <a:srgbClr val="333333"/>
      </a:dk2>
      <a:lt2>
        <a:srgbClr val="000000"/>
      </a:lt2>
      <a:accent1>
        <a:srgbClr val="78C0B2"/>
      </a:accent1>
      <a:accent2>
        <a:srgbClr val="CC0000"/>
      </a:accent2>
      <a:accent3>
        <a:srgbClr val="FFBFC0"/>
      </a:accent3>
      <a:accent4>
        <a:srgbClr val="000000"/>
      </a:accent4>
      <a:accent5>
        <a:srgbClr val="BEDCD5"/>
      </a:accent5>
      <a:accent6>
        <a:srgbClr val="B90000"/>
      </a:accent6>
      <a:hlink>
        <a:srgbClr val="598BBD"/>
      </a:hlink>
      <a:folHlink>
        <a:srgbClr val="CC0000"/>
      </a:folHlink>
    </a:clrScheme>
    <a:fontScheme name="Ricepaper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icepaper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paper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6">
        <a:dk1>
          <a:srgbClr val="00264C"/>
        </a:dk1>
        <a:lt1>
          <a:srgbClr val="FF7C80"/>
        </a:lt1>
        <a:dk2>
          <a:srgbClr val="333333"/>
        </a:dk2>
        <a:lt2>
          <a:srgbClr val="003399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1F4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7">
        <a:dk1>
          <a:srgbClr val="00264C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1F4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8">
        <a:dk1>
          <a:srgbClr val="000000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000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9">
        <a:dk1>
          <a:srgbClr val="000000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CC0000"/>
        </a:accent2>
        <a:accent3>
          <a:srgbClr val="FFBFC0"/>
        </a:accent3>
        <a:accent4>
          <a:srgbClr val="000000"/>
        </a:accent4>
        <a:accent5>
          <a:srgbClr val="BEDCD5"/>
        </a:accent5>
        <a:accent6>
          <a:srgbClr val="B90000"/>
        </a:accent6>
        <a:hlink>
          <a:srgbClr val="598BBD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EES</Template>
  <TotalTime>3457</TotalTime>
  <Words>1406</Words>
  <Application>Microsoft Office PowerPoint</Application>
  <PresentationFormat>On-screen Show (4:3)</PresentationFormat>
  <Paragraphs>298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EES</vt:lpstr>
      <vt:lpstr>Chehalis River Basin</vt:lpstr>
      <vt:lpstr>Today’s Presentation</vt:lpstr>
      <vt:lpstr>Governor’s Chehalis Basin Work Group</vt:lpstr>
      <vt:lpstr>Chehalis River Basin Flood Authority</vt:lpstr>
      <vt:lpstr>Background</vt:lpstr>
      <vt:lpstr>Background</vt:lpstr>
      <vt:lpstr>Background</vt:lpstr>
      <vt:lpstr>Need -- Strategy, Action, Tools . . .</vt:lpstr>
      <vt:lpstr>PowerPoint Presentation</vt:lpstr>
      <vt:lpstr>Example Project – City of Montesano</vt:lpstr>
      <vt:lpstr>Local Projects (2012, 2013) -- </vt:lpstr>
      <vt:lpstr>Key Tool to Understanding How the Basin Functions – “Chehalis River Hydraulic Model”</vt:lpstr>
      <vt:lpstr>Tools -- Hydraulic Analysis Model</vt:lpstr>
      <vt:lpstr>Tools -- Flood Warning System</vt:lpstr>
      <vt:lpstr>Tools -- Flood Warning System</vt:lpstr>
      <vt:lpstr>Work Program Elements (now to Nov. 2014)</vt:lpstr>
      <vt:lpstr>Resources, Additional Information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ScottBoettcher</cp:lastModifiedBy>
  <cp:revision>507</cp:revision>
  <dcterms:created xsi:type="dcterms:W3CDTF">2012-12-26T17:37:50Z</dcterms:created>
  <dcterms:modified xsi:type="dcterms:W3CDTF">2013-09-23T21:07:11Z</dcterms:modified>
</cp:coreProperties>
</file>