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58" r:id="rId5"/>
    <p:sldId id="263" r:id="rId6"/>
    <p:sldId id="261" r:id="rId7"/>
    <p:sldId id="262" r:id="rId8"/>
    <p:sldId id="265" r:id="rId9"/>
    <p:sldId id="268" r:id="rId10"/>
    <p:sldId id="267" r:id="rId11"/>
    <p:sldId id="272" r:id="rId12"/>
    <p:sldId id="266" r:id="rId13"/>
    <p:sldId id="269" r:id="rId14"/>
    <p:sldId id="260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3817" autoAdjust="0"/>
  </p:normalViewPr>
  <p:slideViewPr>
    <p:cSldViewPr>
      <p:cViewPr varScale="1">
        <p:scale>
          <a:sx n="103" d="100"/>
          <a:sy n="103" d="100"/>
        </p:scale>
        <p:origin x="18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44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AA4-A592-41AE-AA85-D32435CA2451}" type="datetimeFigureOut">
              <a:rPr lang="en-US" smtClean="0"/>
              <a:t>1/24/2022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C037-A379-479E-B93A-646B1E682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0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54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48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08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2851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549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36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862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87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33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75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79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1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17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77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5" dirty="0"/>
              <a:t>January 24, 2022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B4B5-4AA8-4BD3-BC03-B19749A42FD0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5" dirty="0"/>
              <a:t>January 24, 2022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00BC-6714-4DDB-B2F1-027069577E09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5" dirty="0"/>
              <a:t>January 24, 2022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710C-881E-4BE0-B627-BE8BC5249B68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5" dirty="0"/>
              <a:t>January 24, 2022</a:t>
            </a: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F4E2-5F8A-4A59-9AD0-9EFA0EF53A86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5" dirty="0"/>
              <a:t>January 24, 2022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CEAD-088F-4860-8223-B780117E81B8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12887"/>
            <a:ext cx="8458200" cy="87630"/>
          </a:xfrm>
          <a:custGeom>
            <a:avLst/>
            <a:gdLst/>
            <a:ahLst/>
            <a:cxnLst/>
            <a:rect l="l" t="t" r="r" b="b"/>
            <a:pathLst>
              <a:path w="8458200" h="87630">
                <a:moveTo>
                  <a:pt x="0" y="87312"/>
                </a:moveTo>
                <a:lnTo>
                  <a:pt x="8458200" y="87312"/>
                </a:lnTo>
                <a:lnTo>
                  <a:pt x="8458200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0"/>
            <a:ext cx="793750" cy="184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067550" y="6553187"/>
            <a:ext cx="2076450" cy="80010"/>
          </a:xfrm>
          <a:custGeom>
            <a:avLst/>
            <a:gdLst/>
            <a:ahLst/>
            <a:cxnLst/>
            <a:rect l="l" t="t" r="r" b="b"/>
            <a:pathLst>
              <a:path w="2076450" h="80009">
                <a:moveTo>
                  <a:pt x="0" y="79387"/>
                </a:moveTo>
                <a:lnTo>
                  <a:pt x="2076450" y="79387"/>
                </a:lnTo>
                <a:lnTo>
                  <a:pt x="2076450" y="0"/>
                </a:lnTo>
                <a:lnTo>
                  <a:pt x="0" y="0"/>
                </a:lnTo>
                <a:lnTo>
                  <a:pt x="0" y="79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77409" y="6461546"/>
            <a:ext cx="787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5" dirty="0"/>
              <a:t>January 24, 2022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FE78-B182-43DF-A115-5CDBD5A6E760}" type="datetime1">
              <a:rPr lang="en-US" smtClean="0"/>
              <a:t>1/24/2022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lewiscountywa.gov/departments/emergency-management/lewis-county-aler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vers.lewiscountywa.gov/#/" TargetMode="External"/><Relationship Id="rId5" Type="http://schemas.openxmlformats.org/officeDocument/2006/relationships/hyperlink" Target="https://chehalis.onerain.com/upload/files/6a9bf8e2-f04b-4165-8a9f-ce031d5db6b4.pdf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://www.chehalisriverfloo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halis.onerain.com/sensor/?site_id=14914&amp;site=f0af762e-4e06-44cc-b43b-6ff6edd15474&amp;device_id=2&amp;device=4b1ec86b-d81f-4004-bed3-c827b7870c42" TargetMode="External"/><Relationship Id="rId5" Type="http://schemas.openxmlformats.org/officeDocument/2006/relationships/hyperlink" Target="https://chehalis.onerain.com/sensor/?site_id=14913&amp;site=7d5bd40f-ea9a-4fd3-97d2-40ef7c587df1&amp;device_id=2&amp;device=888dcb56-32db-4e82-ae29-efc82b7eae1d" TargetMode="External"/><Relationship Id="rId4" Type="http://schemas.openxmlformats.org/officeDocument/2006/relationships/hyperlink" Target="https://chehalis.onerain.com/sensor/?site_id=14910&amp;site=072089ea-92d1-4158-8e62-62b4828d560a&amp;device_id=2&amp;device=b986c37e-65fa-4e4e-b799-d70808faa3c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zview.wa.gov/site/alias__1492/37643/local_resolutions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dutch@localacces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chehalisriverflood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chehalisriverflood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chehalisriverflood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chehalisriverflood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chehalisriverflood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775" y="1549400"/>
            <a:ext cx="8156575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600" y="3206743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4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8600" y="1482718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5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623300" y="1246657"/>
            <a:ext cx="79375" cy="2235200"/>
          </a:xfrm>
          <a:custGeom>
            <a:avLst/>
            <a:gdLst/>
            <a:ahLst/>
            <a:cxnLst/>
            <a:rect l="l" t="t" r="r" b="b"/>
            <a:pathLst>
              <a:path w="79375" h="2235200">
                <a:moveTo>
                  <a:pt x="33570" y="0"/>
                </a:moveTo>
                <a:lnTo>
                  <a:pt x="20302" y="4578"/>
                </a:lnTo>
                <a:lnTo>
                  <a:pt x="9654" y="13272"/>
                </a:lnTo>
                <a:lnTo>
                  <a:pt x="2571" y="25134"/>
                </a:lnTo>
                <a:lnTo>
                  <a:pt x="0" y="39219"/>
                </a:lnTo>
                <a:lnTo>
                  <a:pt x="468" y="2201161"/>
                </a:lnTo>
                <a:lnTo>
                  <a:pt x="5047" y="2214428"/>
                </a:lnTo>
                <a:lnTo>
                  <a:pt x="13740" y="2225077"/>
                </a:lnTo>
                <a:lnTo>
                  <a:pt x="25603" y="2232160"/>
                </a:lnTo>
                <a:lnTo>
                  <a:pt x="39687" y="2234731"/>
                </a:lnTo>
                <a:lnTo>
                  <a:pt x="45804" y="2234263"/>
                </a:lnTo>
                <a:lnTo>
                  <a:pt x="59072" y="2229684"/>
                </a:lnTo>
                <a:lnTo>
                  <a:pt x="69720" y="2220990"/>
                </a:lnTo>
                <a:lnTo>
                  <a:pt x="76803" y="2209128"/>
                </a:lnTo>
                <a:lnTo>
                  <a:pt x="79375" y="2195044"/>
                </a:lnTo>
                <a:lnTo>
                  <a:pt x="77939" y="28708"/>
                </a:lnTo>
                <a:lnTo>
                  <a:pt x="72292" y="17077"/>
                </a:lnTo>
                <a:lnTo>
                  <a:pt x="62742" y="7905"/>
                </a:lnTo>
                <a:lnTo>
                  <a:pt x="49699" y="1957"/>
                </a:lnTo>
                <a:lnTo>
                  <a:pt x="3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34975" y="1252833"/>
            <a:ext cx="78105" cy="2235200"/>
          </a:xfrm>
          <a:custGeom>
            <a:avLst/>
            <a:gdLst/>
            <a:ahLst/>
            <a:cxnLst/>
            <a:rect l="l" t="t" r="r" b="b"/>
            <a:pathLst>
              <a:path w="78104" h="2235200">
                <a:moveTo>
                  <a:pt x="34040" y="0"/>
                </a:moveTo>
                <a:lnTo>
                  <a:pt x="20624" y="4251"/>
                </a:lnTo>
                <a:lnTo>
                  <a:pt x="9822" y="12760"/>
                </a:lnTo>
                <a:lnTo>
                  <a:pt x="2619" y="24538"/>
                </a:lnTo>
                <a:lnTo>
                  <a:pt x="0" y="38599"/>
                </a:lnTo>
                <a:lnTo>
                  <a:pt x="930" y="2204449"/>
                </a:lnTo>
                <a:lnTo>
                  <a:pt x="6074" y="2216543"/>
                </a:lnTo>
                <a:lnTo>
                  <a:pt x="15267" y="2226152"/>
                </a:lnTo>
                <a:lnTo>
                  <a:pt x="27994" y="2232447"/>
                </a:lnTo>
                <a:lnTo>
                  <a:pt x="43737" y="2234601"/>
                </a:lnTo>
                <a:lnTo>
                  <a:pt x="57155" y="2230356"/>
                </a:lnTo>
                <a:lnTo>
                  <a:pt x="67960" y="2221852"/>
                </a:lnTo>
                <a:lnTo>
                  <a:pt x="75166" y="2210075"/>
                </a:lnTo>
                <a:lnTo>
                  <a:pt x="77787" y="2196012"/>
                </a:lnTo>
                <a:lnTo>
                  <a:pt x="76853" y="30146"/>
                </a:lnTo>
                <a:lnTo>
                  <a:pt x="71706" y="18054"/>
                </a:lnTo>
                <a:lnTo>
                  <a:pt x="62511" y="8447"/>
                </a:lnTo>
                <a:lnTo>
                  <a:pt x="49784" y="2152"/>
                </a:lnTo>
                <a:lnTo>
                  <a:pt x="34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30512" y="5783256"/>
            <a:ext cx="3481704" cy="78105"/>
          </a:xfrm>
          <a:custGeom>
            <a:avLst/>
            <a:gdLst/>
            <a:ahLst/>
            <a:cxnLst/>
            <a:rect l="l" t="t" r="r" b="b"/>
            <a:pathLst>
              <a:path w="3481704" h="78104">
                <a:moveTo>
                  <a:pt x="3442500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299" y="43747"/>
                </a:lnTo>
                <a:lnTo>
                  <a:pt x="4546" y="57161"/>
                </a:lnTo>
                <a:lnTo>
                  <a:pt x="13052" y="67963"/>
                </a:lnTo>
                <a:lnTo>
                  <a:pt x="24831" y="75167"/>
                </a:lnTo>
                <a:lnTo>
                  <a:pt x="38900" y="77787"/>
                </a:lnTo>
                <a:lnTo>
                  <a:pt x="3447346" y="77499"/>
                </a:lnTo>
                <a:lnTo>
                  <a:pt x="3460762" y="73248"/>
                </a:lnTo>
                <a:lnTo>
                  <a:pt x="3471564" y="64739"/>
                </a:lnTo>
                <a:lnTo>
                  <a:pt x="3478767" y="52961"/>
                </a:lnTo>
                <a:lnTo>
                  <a:pt x="3481387" y="38900"/>
                </a:lnTo>
                <a:lnTo>
                  <a:pt x="3481088" y="34052"/>
                </a:lnTo>
                <a:lnTo>
                  <a:pt x="3476841" y="20636"/>
                </a:lnTo>
                <a:lnTo>
                  <a:pt x="3468337" y="9830"/>
                </a:lnTo>
                <a:lnTo>
                  <a:pt x="3456561" y="2622"/>
                </a:lnTo>
                <a:lnTo>
                  <a:pt x="3442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095750" y="5734050"/>
            <a:ext cx="949325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85800" y="1752600"/>
            <a:ext cx="77724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85775" y="2133331"/>
            <a:ext cx="81451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hehalis</a:t>
            </a:r>
            <a:r>
              <a:rPr sz="3200" b="1" spc="-3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iver</a:t>
            </a:r>
            <a:r>
              <a:rPr sz="3200" b="1" spc="-1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asin</a:t>
            </a:r>
            <a:r>
              <a:rPr lang="en-US" sz="3200" b="1" dirty="0">
                <a:solidFill>
                  <a:srgbClr val="FF7C80"/>
                </a:solidFill>
                <a:latin typeface="Arial Narrow"/>
                <a:cs typeface="Arial Narrow"/>
              </a:rPr>
              <a:t> Flood Authority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775" y="3485570"/>
            <a:ext cx="8177212" cy="70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ct val="135000"/>
              </a:lnSpc>
            </a:pPr>
            <a:r>
              <a:rPr lang="en-US" b="1" i="1" spc="-5" dirty="0">
                <a:solidFill>
                  <a:srgbClr val="303030"/>
                </a:solidFill>
                <a:latin typeface="Arial"/>
                <a:cs typeface="Arial"/>
              </a:rPr>
              <a:t>Recent Flood Event</a:t>
            </a:r>
            <a:endParaRPr lang="en-US" sz="1800" b="1" i="1" u="sng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r>
              <a:rPr lang="en-US" b="1" i="1" spc="-5" dirty="0">
                <a:solidFill>
                  <a:srgbClr val="303030"/>
                </a:solidFill>
                <a:latin typeface="Arial"/>
                <a:cs typeface="Arial"/>
              </a:rPr>
              <a:t>January 6-9, 2022</a:t>
            </a:r>
            <a:endParaRPr lang="en-US" b="1" spc="-10" dirty="0">
              <a:solidFill>
                <a:srgbClr val="303030"/>
              </a:solidFill>
              <a:latin typeface="Arial"/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7AFBC9-1515-45B8-8AE0-8E83C946D2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</a:t>
            </a:fld>
            <a:r>
              <a:rPr lang="en-US" spc="-5" dirty="0"/>
              <a:t> of 15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0751E0C1-1BE4-493B-9203-FBC2BCA80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75389"/>
              </p:ext>
            </p:extLst>
          </p:nvPr>
        </p:nvGraphicFramePr>
        <p:xfrm>
          <a:off x="520700" y="4634212"/>
          <a:ext cx="81102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110">
                  <a:extLst>
                    <a:ext uri="{9D8B030D-6E8A-4147-A177-3AD203B41FA5}">
                      <a16:colId xmlns:a16="http://schemas.microsoft.com/office/drawing/2014/main" val="3776865583"/>
                    </a:ext>
                  </a:extLst>
                </a:gridCol>
                <a:gridCol w="4055110">
                  <a:extLst>
                    <a:ext uri="{9D8B030D-6E8A-4147-A177-3AD203B41FA5}">
                      <a16:colId xmlns:a16="http://schemas.microsoft.com/office/drawing/2014/main" val="421489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Edna Fund, Vice-Chair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Chehalis River Basin Flood Authority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Scott Boettcher, Staff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Chehalis River Basin Flood Authority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447797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223009B6-4756-4DC8-85C5-D7936C45928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FCAD3BB2-1FDD-4B96-8A4F-00114347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29" y="3188650"/>
            <a:ext cx="3010271" cy="35169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74114" y="946834"/>
            <a:ext cx="58362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50"/>
                </a:solidFill>
                <a:latin typeface="Arial Narrow"/>
                <a:cs typeface="Arial Narrow"/>
              </a:rPr>
              <a:t>II.  Reflections/Lessons Learned</a:t>
            </a:r>
            <a:r>
              <a:rPr sz="3200" b="1" spc="-3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5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D54EB-B743-4755-9CFA-8EEF506F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828800"/>
            <a:ext cx="4724400" cy="4154984"/>
          </a:xfrm>
        </p:spPr>
        <p:txBody>
          <a:bodyPr/>
          <a:lstStyle/>
          <a:p>
            <a:r>
              <a:rPr lang="en-US" dirty="0"/>
              <a:t>Flood Warning System Works!</a:t>
            </a:r>
            <a:endParaRPr lang="en-US" dirty="0">
              <a:latin typeface="+mn-lt"/>
            </a:endParaRPr>
          </a:p>
          <a:p>
            <a:endParaRPr lang="en-US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Website -- </a:t>
            </a:r>
            <a:r>
              <a:rPr lang="en-US" b="0" dirty="0">
                <a:latin typeface="+mn-lt"/>
              </a:rPr>
              <a:t>25,000 user logins (Jan 1-10)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Inundation Maps -- </a:t>
            </a:r>
            <a:r>
              <a:rPr lang="en-US" b="0" dirty="0">
                <a:latin typeface="+mn-lt"/>
              </a:rPr>
              <a:t>73,000 hits (Jan 6-7)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8BBD"/>
                </a:solidFill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alert </a:t>
            </a:r>
            <a:r>
              <a:rPr lang="en-US" b="1" dirty="0">
                <a:solidFill>
                  <a:srgbClr val="598BBD"/>
                </a:solidFill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sign-ups </a:t>
            </a:r>
            <a:r>
              <a:rPr lang="en-US" b="1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endParaRPr lang="en-US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Also: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98BBD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Lewis County Rivers</a:t>
            </a:r>
            <a:endParaRPr lang="en-US" b="0" dirty="0">
              <a:solidFill>
                <a:srgbClr val="598BBD"/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98BBD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Lewis County Alert</a:t>
            </a:r>
            <a:endParaRPr lang="en-US" b="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4673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10</a:t>
            </a:fld>
            <a:r>
              <a:rPr lang="en-US" spc="-5" dirty="0"/>
              <a:t> of 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7BC4F-0FA7-40E1-99D1-DCD2B7267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962198"/>
            <a:ext cx="3886200" cy="41629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E4364E-1338-4060-A787-198D4C7DCE61}"/>
              </a:ext>
            </a:extLst>
          </p:cNvPr>
          <p:cNvSpPr txBox="1">
            <a:spLocks/>
          </p:cNvSpPr>
          <p:nvPr/>
        </p:nvSpPr>
        <p:spPr>
          <a:xfrm>
            <a:off x="5410200" y="1633090"/>
            <a:ext cx="42788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30303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kern="0" dirty="0">
                <a:solidFill>
                  <a:schemeClr val="tx1"/>
                </a:solidFill>
                <a:hlinkClick r:id="rId9"/>
              </a:rPr>
              <a:t>www.chehalisriverflood.com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4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58362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50"/>
                </a:solidFill>
                <a:latin typeface="Arial Narrow"/>
                <a:cs typeface="Arial Narrow"/>
              </a:rPr>
              <a:t>II.  Reflections/Lessons Learned</a:t>
            </a:r>
            <a:r>
              <a:rPr sz="3200" b="1" spc="-3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5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D54EB-B743-4755-9CFA-8EEF506F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899087"/>
            <a:ext cx="8858433" cy="2769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Media Works! 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party posts drove Flood Warning System volumes.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4673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11</a:t>
            </a:fld>
            <a:r>
              <a:rPr lang="en-US" spc="-5" dirty="0"/>
              <a:t> of 15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A9C1F1-45DE-4F9D-B3E6-E4BF7ECD8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76" y="2209874"/>
            <a:ext cx="4239937" cy="4038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1A9B34-C172-48C4-A1C3-C32CD128A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15" y="2209874"/>
            <a:ext cx="3561185" cy="4315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453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58362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50"/>
                </a:solidFill>
                <a:latin typeface="Arial Narrow"/>
                <a:cs typeface="Arial Narrow"/>
              </a:rPr>
              <a:t>II.  Reflections/Lessons Learned</a:t>
            </a:r>
            <a:r>
              <a:rPr sz="3200" b="1" spc="-3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5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39" y="6349506"/>
            <a:ext cx="475179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12</a:t>
            </a:fld>
            <a:r>
              <a:rPr lang="en-US" spc="-5" dirty="0"/>
              <a:t> of 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2BBBD-7E7D-4C5F-A0D3-4C929B2E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905000"/>
            <a:ext cx="8681719" cy="13849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Ranked high flow events (1932 - 2012) . .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</a:rPr>
              <a:t>I-5 closed 1990, 1996, 2007, 2009.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</a:rPr>
              <a:t>Five largest events since 1986.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Recent event (1/07/2022) peaked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0" dirty="0">
                <a:solidFill>
                  <a:schemeClr val="tx1"/>
                </a:solidFill>
              </a:rPr>
              <a:t>44,600 cfs (9-10 event); Closed I-5 (~5 hours).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7BDC56A-F80F-418F-82F0-D26E1B5F8781}"/>
              </a:ext>
            </a:extLst>
          </p:cNvPr>
          <p:cNvGrpSpPr/>
          <p:nvPr/>
        </p:nvGrpSpPr>
        <p:grpSpPr>
          <a:xfrm>
            <a:off x="106567" y="3425689"/>
            <a:ext cx="8930864" cy="2802557"/>
            <a:chOff x="90200" y="3282727"/>
            <a:chExt cx="8930864" cy="2802557"/>
          </a:xfrm>
        </p:grpSpPr>
        <p:sp>
          <p:nvSpPr>
            <p:cNvPr id="133" name="object 3">
              <a:extLst>
                <a:ext uri="{FF2B5EF4-FFF2-40B4-BE49-F238E27FC236}">
                  <a16:creationId xmlns:a16="http://schemas.microsoft.com/office/drawing/2014/main" id="{21CED292-EFE8-4F0C-A119-AD72E59D52AA}"/>
                </a:ext>
              </a:extLst>
            </p:cNvPr>
            <p:cNvSpPr/>
            <p:nvPr/>
          </p:nvSpPr>
          <p:spPr>
            <a:xfrm>
              <a:off x="527304" y="5466588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3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4">
              <a:extLst>
                <a:ext uri="{FF2B5EF4-FFF2-40B4-BE49-F238E27FC236}">
                  <a16:creationId xmlns:a16="http://schemas.microsoft.com/office/drawing/2014/main" id="{26B8D979-19FE-4E21-952F-51CAFC8E4352}"/>
                </a:ext>
              </a:extLst>
            </p:cNvPr>
            <p:cNvSpPr/>
            <p:nvPr/>
          </p:nvSpPr>
          <p:spPr>
            <a:xfrm>
              <a:off x="527304" y="5202935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5">
              <a:extLst>
                <a:ext uri="{FF2B5EF4-FFF2-40B4-BE49-F238E27FC236}">
                  <a16:creationId xmlns:a16="http://schemas.microsoft.com/office/drawing/2014/main" id="{5A2F03F3-61DE-468A-A836-FE871CED2D90}"/>
                </a:ext>
              </a:extLst>
            </p:cNvPr>
            <p:cNvSpPr/>
            <p:nvPr/>
          </p:nvSpPr>
          <p:spPr>
            <a:xfrm>
              <a:off x="527304" y="4940808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6">
              <a:extLst>
                <a:ext uri="{FF2B5EF4-FFF2-40B4-BE49-F238E27FC236}">
                  <a16:creationId xmlns:a16="http://schemas.microsoft.com/office/drawing/2014/main" id="{029773E3-EFFE-4110-9C1D-C664349F8813}"/>
                </a:ext>
              </a:extLst>
            </p:cNvPr>
            <p:cNvSpPr/>
            <p:nvPr/>
          </p:nvSpPr>
          <p:spPr>
            <a:xfrm>
              <a:off x="527304" y="4677155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7">
              <a:extLst>
                <a:ext uri="{FF2B5EF4-FFF2-40B4-BE49-F238E27FC236}">
                  <a16:creationId xmlns:a16="http://schemas.microsoft.com/office/drawing/2014/main" id="{AC3372EF-2273-424D-AD30-0E040E869E52}"/>
                </a:ext>
              </a:extLst>
            </p:cNvPr>
            <p:cNvSpPr/>
            <p:nvPr/>
          </p:nvSpPr>
          <p:spPr>
            <a:xfrm>
              <a:off x="527304" y="4413503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8">
              <a:extLst>
                <a:ext uri="{FF2B5EF4-FFF2-40B4-BE49-F238E27FC236}">
                  <a16:creationId xmlns:a16="http://schemas.microsoft.com/office/drawing/2014/main" id="{5D645090-9501-4779-8C42-AA566001AEF0}"/>
                </a:ext>
              </a:extLst>
            </p:cNvPr>
            <p:cNvSpPr/>
            <p:nvPr/>
          </p:nvSpPr>
          <p:spPr>
            <a:xfrm>
              <a:off x="527304" y="4149852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9">
              <a:extLst>
                <a:ext uri="{FF2B5EF4-FFF2-40B4-BE49-F238E27FC236}">
                  <a16:creationId xmlns:a16="http://schemas.microsoft.com/office/drawing/2014/main" id="{9D4E086A-E256-4F0A-A8CE-0DF0DED080E4}"/>
                </a:ext>
              </a:extLst>
            </p:cNvPr>
            <p:cNvSpPr/>
            <p:nvPr/>
          </p:nvSpPr>
          <p:spPr>
            <a:xfrm>
              <a:off x="527304" y="3886200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0">
              <a:extLst>
                <a:ext uri="{FF2B5EF4-FFF2-40B4-BE49-F238E27FC236}">
                  <a16:creationId xmlns:a16="http://schemas.microsoft.com/office/drawing/2014/main" id="{AB373498-779C-46CD-8824-87F0D34D86BB}"/>
                </a:ext>
              </a:extLst>
            </p:cNvPr>
            <p:cNvSpPr/>
            <p:nvPr/>
          </p:nvSpPr>
          <p:spPr>
            <a:xfrm>
              <a:off x="527304" y="3622547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1">
              <a:extLst>
                <a:ext uri="{FF2B5EF4-FFF2-40B4-BE49-F238E27FC236}">
                  <a16:creationId xmlns:a16="http://schemas.microsoft.com/office/drawing/2014/main" id="{1029BD76-A390-4B4C-A67D-416F7DE48D31}"/>
                </a:ext>
              </a:extLst>
            </p:cNvPr>
            <p:cNvSpPr/>
            <p:nvPr/>
          </p:nvSpPr>
          <p:spPr>
            <a:xfrm>
              <a:off x="527304" y="3358896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2">
              <a:extLst>
                <a:ext uri="{FF2B5EF4-FFF2-40B4-BE49-F238E27FC236}">
                  <a16:creationId xmlns:a16="http://schemas.microsoft.com/office/drawing/2014/main" id="{DE11AF7A-4BE6-411A-A2BC-E5E7CF47380B}"/>
                </a:ext>
              </a:extLst>
            </p:cNvPr>
            <p:cNvSpPr/>
            <p:nvPr/>
          </p:nvSpPr>
          <p:spPr>
            <a:xfrm>
              <a:off x="8510016" y="572947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28" y="0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3">
              <a:extLst>
                <a:ext uri="{FF2B5EF4-FFF2-40B4-BE49-F238E27FC236}">
                  <a16:creationId xmlns:a16="http://schemas.microsoft.com/office/drawing/2014/main" id="{A608CDC2-016E-428C-A777-E71CAF4CBEB6}"/>
                </a:ext>
              </a:extLst>
            </p:cNvPr>
            <p:cNvSpPr/>
            <p:nvPr/>
          </p:nvSpPr>
          <p:spPr>
            <a:xfrm>
              <a:off x="8307323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2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">
              <a:extLst>
                <a:ext uri="{FF2B5EF4-FFF2-40B4-BE49-F238E27FC236}">
                  <a16:creationId xmlns:a16="http://schemas.microsoft.com/office/drawing/2014/main" id="{B557BAD3-AFB1-448F-92EC-AA75EA0A58F2}"/>
                </a:ext>
              </a:extLst>
            </p:cNvPr>
            <p:cNvSpPr/>
            <p:nvPr/>
          </p:nvSpPr>
          <p:spPr>
            <a:xfrm>
              <a:off x="8205216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2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5">
              <a:extLst>
                <a:ext uri="{FF2B5EF4-FFF2-40B4-BE49-F238E27FC236}">
                  <a16:creationId xmlns:a16="http://schemas.microsoft.com/office/drawing/2014/main" id="{6C39978E-180A-45D1-BE24-7FCC8546A8F9}"/>
                </a:ext>
              </a:extLst>
            </p:cNvPr>
            <p:cNvSpPr/>
            <p:nvPr/>
          </p:nvSpPr>
          <p:spPr>
            <a:xfrm>
              <a:off x="7185659" y="572947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16" y="0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6">
              <a:extLst>
                <a:ext uri="{FF2B5EF4-FFF2-40B4-BE49-F238E27FC236}">
                  <a16:creationId xmlns:a16="http://schemas.microsoft.com/office/drawing/2014/main" id="{BD814AA0-91A5-491C-A4BF-EA4ABC003D97}"/>
                </a:ext>
              </a:extLst>
            </p:cNvPr>
            <p:cNvSpPr/>
            <p:nvPr/>
          </p:nvSpPr>
          <p:spPr>
            <a:xfrm>
              <a:off x="7085076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2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7">
              <a:extLst>
                <a:ext uri="{FF2B5EF4-FFF2-40B4-BE49-F238E27FC236}">
                  <a16:creationId xmlns:a16="http://schemas.microsoft.com/office/drawing/2014/main" id="{CD2DAC26-9450-48B7-84CF-BA0D082F32B0}"/>
                </a:ext>
              </a:extLst>
            </p:cNvPr>
            <p:cNvSpPr/>
            <p:nvPr/>
          </p:nvSpPr>
          <p:spPr>
            <a:xfrm>
              <a:off x="6473952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2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8">
              <a:extLst>
                <a:ext uri="{FF2B5EF4-FFF2-40B4-BE49-F238E27FC236}">
                  <a16:creationId xmlns:a16="http://schemas.microsoft.com/office/drawing/2014/main" id="{270B620A-FDCB-40FE-B154-492D0B17922C}"/>
                </a:ext>
              </a:extLst>
            </p:cNvPr>
            <p:cNvSpPr/>
            <p:nvPr/>
          </p:nvSpPr>
          <p:spPr>
            <a:xfrm>
              <a:off x="6371844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1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9">
              <a:extLst>
                <a:ext uri="{FF2B5EF4-FFF2-40B4-BE49-F238E27FC236}">
                  <a16:creationId xmlns:a16="http://schemas.microsoft.com/office/drawing/2014/main" id="{F2A98990-C5D3-4179-879B-6A16F1954C73}"/>
                </a:ext>
              </a:extLst>
            </p:cNvPr>
            <p:cNvSpPr/>
            <p:nvPr/>
          </p:nvSpPr>
          <p:spPr>
            <a:xfrm>
              <a:off x="5963411" y="572947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28" y="0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20">
              <a:extLst>
                <a:ext uri="{FF2B5EF4-FFF2-40B4-BE49-F238E27FC236}">
                  <a16:creationId xmlns:a16="http://schemas.microsoft.com/office/drawing/2014/main" id="{C5F2F124-2E53-4F25-A745-6CA74A177784}"/>
                </a:ext>
              </a:extLst>
            </p:cNvPr>
            <p:cNvSpPr/>
            <p:nvPr/>
          </p:nvSpPr>
          <p:spPr>
            <a:xfrm>
              <a:off x="4843271" y="572947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28" y="0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21">
              <a:extLst>
                <a:ext uri="{FF2B5EF4-FFF2-40B4-BE49-F238E27FC236}">
                  <a16:creationId xmlns:a16="http://schemas.microsoft.com/office/drawing/2014/main" id="{3748D208-B8AE-4459-B96C-76D1EBF02F9D}"/>
                </a:ext>
              </a:extLst>
            </p:cNvPr>
            <p:cNvSpPr/>
            <p:nvPr/>
          </p:nvSpPr>
          <p:spPr>
            <a:xfrm>
              <a:off x="4741164" y="572947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815" y="0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22">
              <a:extLst>
                <a:ext uri="{FF2B5EF4-FFF2-40B4-BE49-F238E27FC236}">
                  <a16:creationId xmlns:a16="http://schemas.microsoft.com/office/drawing/2014/main" id="{47BCCF6D-C496-4505-BD5A-CB78D72A289D}"/>
                </a:ext>
              </a:extLst>
            </p:cNvPr>
            <p:cNvSpPr/>
            <p:nvPr/>
          </p:nvSpPr>
          <p:spPr>
            <a:xfrm>
              <a:off x="4538471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1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23">
              <a:extLst>
                <a:ext uri="{FF2B5EF4-FFF2-40B4-BE49-F238E27FC236}">
                  <a16:creationId xmlns:a16="http://schemas.microsoft.com/office/drawing/2014/main" id="{57BDFE52-3BFB-49B2-AE9A-53CBF4C57F5C}"/>
                </a:ext>
              </a:extLst>
            </p:cNvPr>
            <p:cNvSpPr/>
            <p:nvPr/>
          </p:nvSpPr>
          <p:spPr>
            <a:xfrm>
              <a:off x="4436364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1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24">
              <a:extLst>
                <a:ext uri="{FF2B5EF4-FFF2-40B4-BE49-F238E27FC236}">
                  <a16:creationId xmlns:a16="http://schemas.microsoft.com/office/drawing/2014/main" id="{DCDA652F-4BDB-480C-B6E7-F02ED7092025}"/>
                </a:ext>
              </a:extLst>
            </p:cNvPr>
            <p:cNvSpPr/>
            <p:nvPr/>
          </p:nvSpPr>
          <p:spPr>
            <a:xfrm>
              <a:off x="2398776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2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25">
              <a:extLst>
                <a:ext uri="{FF2B5EF4-FFF2-40B4-BE49-F238E27FC236}">
                  <a16:creationId xmlns:a16="http://schemas.microsoft.com/office/drawing/2014/main" id="{6ED40109-3D47-436F-9C8A-A3B9E55FCB6C}"/>
                </a:ext>
              </a:extLst>
            </p:cNvPr>
            <p:cNvSpPr/>
            <p:nvPr/>
          </p:nvSpPr>
          <p:spPr>
            <a:xfrm>
              <a:off x="972311" y="572947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69">
                  <a:moveTo>
                    <a:pt x="0" y="0"/>
                  </a:moveTo>
                  <a:lnTo>
                    <a:pt x="51815" y="0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26">
              <a:extLst>
                <a:ext uri="{FF2B5EF4-FFF2-40B4-BE49-F238E27FC236}">
                  <a16:creationId xmlns:a16="http://schemas.microsoft.com/office/drawing/2014/main" id="{B4C0EAFA-79CA-49F9-9731-D3C184F857C6}"/>
                </a:ext>
              </a:extLst>
            </p:cNvPr>
            <p:cNvSpPr/>
            <p:nvPr/>
          </p:nvSpPr>
          <p:spPr>
            <a:xfrm>
              <a:off x="769619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2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27">
              <a:extLst>
                <a:ext uri="{FF2B5EF4-FFF2-40B4-BE49-F238E27FC236}">
                  <a16:creationId xmlns:a16="http://schemas.microsoft.com/office/drawing/2014/main" id="{CE4BAC93-DFB9-45AD-84A2-619DEC523017}"/>
                </a:ext>
              </a:extLst>
            </p:cNvPr>
            <p:cNvSpPr/>
            <p:nvPr/>
          </p:nvSpPr>
          <p:spPr>
            <a:xfrm>
              <a:off x="565404" y="5728715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4">
                  <a:moveTo>
                    <a:pt x="0" y="762"/>
                  </a:moveTo>
                  <a:lnTo>
                    <a:pt x="50292" y="762"/>
                  </a:lnTo>
                </a:path>
              </a:pathLst>
            </a:custGeom>
            <a:ln w="31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28">
              <a:extLst>
                <a:ext uri="{FF2B5EF4-FFF2-40B4-BE49-F238E27FC236}">
                  <a16:creationId xmlns:a16="http://schemas.microsoft.com/office/drawing/2014/main" id="{E0911DF5-1AC2-45EA-ACDF-C7B389FBDEAB}"/>
                </a:ext>
              </a:extLst>
            </p:cNvPr>
            <p:cNvSpPr/>
            <p:nvPr/>
          </p:nvSpPr>
          <p:spPr>
            <a:xfrm>
              <a:off x="8484869" y="3645408"/>
              <a:ext cx="0" cy="2085339"/>
            </a:xfrm>
            <a:custGeom>
              <a:avLst/>
              <a:gdLst/>
              <a:ahLst/>
              <a:cxnLst/>
              <a:rect l="l" t="t" r="r" b="b"/>
              <a:pathLst>
                <a:path h="2085339">
                  <a:moveTo>
                    <a:pt x="0" y="0"/>
                  </a:moveTo>
                  <a:lnTo>
                    <a:pt x="0" y="2084831"/>
                  </a:lnTo>
                </a:path>
              </a:pathLst>
            </a:custGeom>
            <a:ln w="51562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29">
              <a:extLst>
                <a:ext uri="{FF2B5EF4-FFF2-40B4-BE49-F238E27FC236}">
                  <a16:creationId xmlns:a16="http://schemas.microsoft.com/office/drawing/2014/main" id="{E2A086B5-7EFB-459A-B668-0BDDE8D842D5}"/>
                </a:ext>
              </a:extLst>
            </p:cNvPr>
            <p:cNvSpPr/>
            <p:nvPr/>
          </p:nvSpPr>
          <p:spPr>
            <a:xfrm>
              <a:off x="7262621" y="3759708"/>
              <a:ext cx="0" cy="1971039"/>
            </a:xfrm>
            <a:custGeom>
              <a:avLst/>
              <a:gdLst/>
              <a:ahLst/>
              <a:cxnLst/>
              <a:rect l="l" t="t" r="r" b="b"/>
              <a:pathLst>
                <a:path h="1971039">
                  <a:moveTo>
                    <a:pt x="0" y="0"/>
                  </a:moveTo>
                  <a:lnTo>
                    <a:pt x="0" y="1970531"/>
                  </a:lnTo>
                </a:path>
              </a:pathLst>
            </a:custGeom>
            <a:ln w="51562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30">
              <a:extLst>
                <a:ext uri="{FF2B5EF4-FFF2-40B4-BE49-F238E27FC236}">
                  <a16:creationId xmlns:a16="http://schemas.microsoft.com/office/drawing/2014/main" id="{A6C82CAC-7EC4-4353-8CF8-FF1F7C168AE7}"/>
                </a:ext>
              </a:extLst>
            </p:cNvPr>
            <p:cNvSpPr/>
            <p:nvPr/>
          </p:nvSpPr>
          <p:spPr>
            <a:xfrm>
              <a:off x="6549390" y="3919728"/>
              <a:ext cx="0" cy="1811020"/>
            </a:xfrm>
            <a:custGeom>
              <a:avLst/>
              <a:gdLst/>
              <a:ahLst/>
              <a:cxnLst/>
              <a:rect l="l" t="t" r="r" b="b"/>
              <a:pathLst>
                <a:path h="1811020">
                  <a:moveTo>
                    <a:pt x="0" y="0"/>
                  </a:moveTo>
                  <a:lnTo>
                    <a:pt x="0" y="1810512"/>
                  </a:lnTo>
                </a:path>
              </a:pathLst>
            </a:custGeom>
            <a:ln w="51562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31">
              <a:extLst>
                <a:ext uri="{FF2B5EF4-FFF2-40B4-BE49-F238E27FC236}">
                  <a16:creationId xmlns:a16="http://schemas.microsoft.com/office/drawing/2014/main" id="{BFB3963B-FEB8-45D9-AC52-CD33E3134FE1}"/>
                </a:ext>
              </a:extLst>
            </p:cNvPr>
            <p:cNvSpPr/>
            <p:nvPr/>
          </p:nvSpPr>
          <p:spPr>
            <a:xfrm>
              <a:off x="6142482" y="4370832"/>
              <a:ext cx="0" cy="1359535"/>
            </a:xfrm>
            <a:custGeom>
              <a:avLst/>
              <a:gdLst/>
              <a:ahLst/>
              <a:cxnLst/>
              <a:rect l="l" t="t" r="r" b="b"/>
              <a:pathLst>
                <a:path h="1359535">
                  <a:moveTo>
                    <a:pt x="0" y="0"/>
                  </a:moveTo>
                  <a:lnTo>
                    <a:pt x="0" y="1359408"/>
                  </a:lnTo>
                </a:path>
              </a:pathLst>
            </a:custGeom>
            <a:ln w="51561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32">
              <a:extLst>
                <a:ext uri="{FF2B5EF4-FFF2-40B4-BE49-F238E27FC236}">
                  <a16:creationId xmlns:a16="http://schemas.microsoft.com/office/drawing/2014/main" id="{D5604882-42A8-42ED-A77B-860CD02CC570}"/>
                </a:ext>
              </a:extLst>
            </p:cNvPr>
            <p:cNvSpPr/>
            <p:nvPr/>
          </p:nvSpPr>
          <p:spPr>
            <a:xfrm>
              <a:off x="8689085" y="4395215"/>
              <a:ext cx="0" cy="1335405"/>
            </a:xfrm>
            <a:custGeom>
              <a:avLst/>
              <a:gdLst/>
              <a:ahLst/>
              <a:cxnLst/>
              <a:rect l="l" t="t" r="r" b="b"/>
              <a:pathLst>
                <a:path h="1335404">
                  <a:moveTo>
                    <a:pt x="0" y="0"/>
                  </a:moveTo>
                  <a:lnTo>
                    <a:pt x="0" y="1335024"/>
                  </a:lnTo>
                </a:path>
              </a:pathLst>
            </a:custGeom>
            <a:ln w="51562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33">
              <a:extLst>
                <a:ext uri="{FF2B5EF4-FFF2-40B4-BE49-F238E27FC236}">
                  <a16:creationId xmlns:a16="http://schemas.microsoft.com/office/drawing/2014/main" id="{970C497E-3BA5-4C8B-9852-E88C5D05B5B2}"/>
                </a:ext>
              </a:extLst>
            </p:cNvPr>
            <p:cNvSpPr/>
            <p:nvPr/>
          </p:nvSpPr>
          <p:spPr>
            <a:xfrm>
              <a:off x="4716017" y="4434840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400"/>
                  </a:lnTo>
                </a:path>
              </a:pathLst>
            </a:custGeom>
            <a:ln w="51561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34">
              <a:extLst>
                <a:ext uri="{FF2B5EF4-FFF2-40B4-BE49-F238E27FC236}">
                  <a16:creationId xmlns:a16="http://schemas.microsoft.com/office/drawing/2014/main" id="{61BE3938-38B3-4ED3-A0F1-6CA3B883E862}"/>
                </a:ext>
              </a:extLst>
            </p:cNvPr>
            <p:cNvSpPr/>
            <p:nvPr/>
          </p:nvSpPr>
          <p:spPr>
            <a:xfrm>
              <a:off x="1151382" y="4454652"/>
              <a:ext cx="0" cy="1275715"/>
            </a:xfrm>
            <a:custGeom>
              <a:avLst/>
              <a:gdLst/>
              <a:ahLst/>
              <a:cxnLst/>
              <a:rect l="l" t="t" r="r" b="b"/>
              <a:pathLst>
                <a:path h="1275714">
                  <a:moveTo>
                    <a:pt x="0" y="0"/>
                  </a:moveTo>
                  <a:lnTo>
                    <a:pt x="0" y="1275588"/>
                  </a:lnTo>
                </a:path>
              </a:pathLst>
            </a:custGeom>
            <a:ln w="51561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35">
              <a:extLst>
                <a:ext uri="{FF2B5EF4-FFF2-40B4-BE49-F238E27FC236}">
                  <a16:creationId xmlns:a16="http://schemas.microsoft.com/office/drawing/2014/main" id="{CC69C343-E14D-4640-B46A-1815721E8556}"/>
                </a:ext>
              </a:extLst>
            </p:cNvPr>
            <p:cNvSpPr/>
            <p:nvPr/>
          </p:nvSpPr>
          <p:spPr>
            <a:xfrm>
              <a:off x="6651497" y="4465332"/>
              <a:ext cx="0" cy="1264920"/>
            </a:xfrm>
            <a:custGeom>
              <a:avLst/>
              <a:gdLst/>
              <a:ahLst/>
              <a:cxnLst/>
              <a:rect l="l" t="t" r="r" b="b"/>
              <a:pathLst>
                <a:path h="1264920">
                  <a:moveTo>
                    <a:pt x="0" y="0"/>
                  </a:moveTo>
                  <a:lnTo>
                    <a:pt x="0" y="1264907"/>
                  </a:lnTo>
                </a:path>
              </a:pathLst>
            </a:custGeom>
            <a:ln w="51562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36">
              <a:extLst>
                <a:ext uri="{FF2B5EF4-FFF2-40B4-BE49-F238E27FC236}">
                  <a16:creationId xmlns:a16="http://schemas.microsoft.com/office/drawing/2014/main" id="{2BEB20B5-6262-4AFD-AB1E-DFE7329147A7}"/>
                </a:ext>
              </a:extLst>
            </p:cNvPr>
            <p:cNvSpPr/>
            <p:nvPr/>
          </p:nvSpPr>
          <p:spPr>
            <a:xfrm>
              <a:off x="743712" y="4526279"/>
              <a:ext cx="0" cy="1203960"/>
            </a:xfrm>
            <a:custGeom>
              <a:avLst/>
              <a:gdLst/>
              <a:ahLst/>
              <a:cxnLst/>
              <a:rect l="l" t="t" r="r" b="b"/>
              <a:pathLst>
                <a:path h="1203960">
                  <a:moveTo>
                    <a:pt x="0" y="0"/>
                  </a:moveTo>
                  <a:lnTo>
                    <a:pt x="0" y="1203960"/>
                  </a:lnTo>
                </a:path>
              </a:pathLst>
            </a:custGeom>
            <a:ln w="53085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37">
              <a:extLst>
                <a:ext uri="{FF2B5EF4-FFF2-40B4-BE49-F238E27FC236}">
                  <a16:creationId xmlns:a16="http://schemas.microsoft.com/office/drawing/2014/main" id="{395A5945-7CB2-4256-AE53-8D4BD0151712}"/>
                </a:ext>
              </a:extLst>
            </p:cNvPr>
            <p:cNvSpPr/>
            <p:nvPr/>
          </p:nvSpPr>
          <p:spPr>
            <a:xfrm>
              <a:off x="5021579" y="4550664"/>
              <a:ext cx="0" cy="1179830"/>
            </a:xfrm>
            <a:custGeom>
              <a:avLst/>
              <a:gdLst/>
              <a:ahLst/>
              <a:cxnLst/>
              <a:rect l="l" t="t" r="r" b="b"/>
              <a:pathLst>
                <a:path h="1179829">
                  <a:moveTo>
                    <a:pt x="0" y="0"/>
                  </a:moveTo>
                  <a:lnTo>
                    <a:pt x="0" y="1179576"/>
                  </a:lnTo>
                </a:path>
              </a:pathLst>
            </a:custGeom>
            <a:ln w="53085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8" name="object 38">
              <a:extLst>
                <a:ext uri="{FF2B5EF4-FFF2-40B4-BE49-F238E27FC236}">
                  <a16:creationId xmlns:a16="http://schemas.microsoft.com/office/drawing/2014/main" id="{F40054DA-A2A2-4435-8BC8-01BC2CB42A93}"/>
                </a:ext>
              </a:extLst>
            </p:cNvPr>
            <p:cNvSpPr/>
            <p:nvPr/>
          </p:nvSpPr>
          <p:spPr>
            <a:xfrm>
              <a:off x="4613909" y="4655820"/>
              <a:ext cx="0" cy="1074420"/>
            </a:xfrm>
            <a:custGeom>
              <a:avLst/>
              <a:gdLst/>
              <a:ahLst/>
              <a:cxnLst/>
              <a:rect l="l" t="t" r="r" b="b"/>
              <a:pathLst>
                <a:path h="1074420">
                  <a:moveTo>
                    <a:pt x="0" y="0"/>
                  </a:moveTo>
                  <a:lnTo>
                    <a:pt x="0" y="1074419"/>
                  </a:lnTo>
                </a:path>
              </a:pathLst>
            </a:custGeom>
            <a:ln w="51561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39">
              <a:extLst>
                <a:ext uri="{FF2B5EF4-FFF2-40B4-BE49-F238E27FC236}">
                  <a16:creationId xmlns:a16="http://schemas.microsoft.com/office/drawing/2014/main" id="{FBCEE402-06C7-4488-8F01-48B31B38F81E}"/>
                </a:ext>
              </a:extLst>
            </p:cNvPr>
            <p:cNvSpPr/>
            <p:nvPr/>
          </p:nvSpPr>
          <p:spPr>
            <a:xfrm>
              <a:off x="7364730" y="4710684"/>
              <a:ext cx="0" cy="1019810"/>
            </a:xfrm>
            <a:custGeom>
              <a:avLst/>
              <a:gdLst/>
              <a:ahLst/>
              <a:cxnLst/>
              <a:rect l="l" t="t" r="r" b="b"/>
              <a:pathLst>
                <a:path h="1019810">
                  <a:moveTo>
                    <a:pt x="0" y="0"/>
                  </a:moveTo>
                  <a:lnTo>
                    <a:pt x="0" y="1019555"/>
                  </a:lnTo>
                </a:path>
              </a:pathLst>
            </a:custGeom>
            <a:ln w="51562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40">
              <a:extLst>
                <a:ext uri="{FF2B5EF4-FFF2-40B4-BE49-F238E27FC236}">
                  <a16:creationId xmlns:a16="http://schemas.microsoft.com/office/drawing/2014/main" id="{6EEC6350-F19E-4EBB-9989-1A4ABB6CC7E4}"/>
                </a:ext>
              </a:extLst>
            </p:cNvPr>
            <p:cNvSpPr/>
            <p:nvPr/>
          </p:nvSpPr>
          <p:spPr>
            <a:xfrm>
              <a:off x="2577083" y="4728971"/>
              <a:ext cx="0" cy="1001394"/>
            </a:xfrm>
            <a:custGeom>
              <a:avLst/>
              <a:gdLst/>
              <a:ahLst/>
              <a:cxnLst/>
              <a:rect l="l" t="t" r="r" b="b"/>
              <a:pathLst>
                <a:path h="1001395">
                  <a:moveTo>
                    <a:pt x="0" y="0"/>
                  </a:moveTo>
                  <a:lnTo>
                    <a:pt x="0" y="1001267"/>
                  </a:lnTo>
                </a:path>
              </a:pathLst>
            </a:custGeom>
            <a:ln w="53086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41">
              <a:extLst>
                <a:ext uri="{FF2B5EF4-FFF2-40B4-BE49-F238E27FC236}">
                  <a16:creationId xmlns:a16="http://schemas.microsoft.com/office/drawing/2014/main" id="{89EC5331-0B24-471E-8C2C-C91B93EF31D2}"/>
                </a:ext>
              </a:extLst>
            </p:cNvPr>
            <p:cNvSpPr/>
            <p:nvPr/>
          </p:nvSpPr>
          <p:spPr>
            <a:xfrm>
              <a:off x="947166" y="4728971"/>
              <a:ext cx="0" cy="1001394"/>
            </a:xfrm>
            <a:custGeom>
              <a:avLst/>
              <a:gdLst/>
              <a:ahLst/>
              <a:cxnLst/>
              <a:rect l="l" t="t" r="r" b="b"/>
              <a:pathLst>
                <a:path h="1001395">
                  <a:moveTo>
                    <a:pt x="0" y="0"/>
                  </a:moveTo>
                  <a:lnTo>
                    <a:pt x="0" y="1001267"/>
                  </a:lnTo>
                </a:path>
              </a:pathLst>
            </a:custGeom>
            <a:ln w="51561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42">
              <a:extLst>
                <a:ext uri="{FF2B5EF4-FFF2-40B4-BE49-F238E27FC236}">
                  <a16:creationId xmlns:a16="http://schemas.microsoft.com/office/drawing/2014/main" id="{D46C17D3-2433-401E-9227-92D608B294CD}"/>
                </a:ext>
              </a:extLst>
            </p:cNvPr>
            <p:cNvSpPr/>
            <p:nvPr/>
          </p:nvSpPr>
          <p:spPr>
            <a:xfrm>
              <a:off x="8382761" y="4732020"/>
              <a:ext cx="0" cy="998219"/>
            </a:xfrm>
            <a:custGeom>
              <a:avLst/>
              <a:gdLst/>
              <a:ahLst/>
              <a:cxnLst/>
              <a:rect l="l" t="t" r="r" b="b"/>
              <a:pathLst>
                <a:path h="998220">
                  <a:moveTo>
                    <a:pt x="0" y="0"/>
                  </a:moveTo>
                  <a:lnTo>
                    <a:pt x="0" y="998219"/>
                  </a:lnTo>
                </a:path>
              </a:pathLst>
            </a:custGeom>
            <a:ln w="51562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43">
              <a:extLst>
                <a:ext uri="{FF2B5EF4-FFF2-40B4-BE49-F238E27FC236}">
                  <a16:creationId xmlns:a16="http://schemas.microsoft.com/office/drawing/2014/main" id="{BE85CF44-7F1A-4811-A352-1AC275BFF2F9}"/>
                </a:ext>
              </a:extLst>
            </p:cNvPr>
            <p:cNvSpPr/>
            <p:nvPr/>
          </p:nvSpPr>
          <p:spPr>
            <a:xfrm>
              <a:off x="4920234" y="4745735"/>
              <a:ext cx="0" cy="984885"/>
            </a:xfrm>
            <a:custGeom>
              <a:avLst/>
              <a:gdLst/>
              <a:ahLst/>
              <a:cxnLst/>
              <a:rect l="l" t="t" r="r" b="b"/>
              <a:pathLst>
                <a:path h="984885">
                  <a:moveTo>
                    <a:pt x="0" y="0"/>
                  </a:moveTo>
                  <a:lnTo>
                    <a:pt x="0" y="984504"/>
                  </a:lnTo>
                </a:path>
              </a:pathLst>
            </a:custGeom>
            <a:ln w="51561">
              <a:solidFill>
                <a:srgbClr val="78C0B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44">
              <a:extLst>
                <a:ext uri="{FF2B5EF4-FFF2-40B4-BE49-F238E27FC236}">
                  <a16:creationId xmlns:a16="http://schemas.microsoft.com/office/drawing/2014/main" id="{E65D8E33-31D5-42B5-9C39-222D3BE9964D}"/>
                </a:ext>
              </a:extLst>
            </p:cNvPr>
            <p:cNvSpPr/>
            <p:nvPr/>
          </p:nvSpPr>
          <p:spPr>
            <a:xfrm>
              <a:off x="565404" y="3358896"/>
              <a:ext cx="0" cy="2411095"/>
            </a:xfrm>
            <a:custGeom>
              <a:avLst/>
              <a:gdLst/>
              <a:ahLst/>
              <a:cxnLst/>
              <a:rect l="l" t="t" r="r" b="b"/>
              <a:pathLst>
                <a:path h="2411095">
                  <a:moveTo>
                    <a:pt x="0" y="0"/>
                  </a:moveTo>
                  <a:lnTo>
                    <a:pt x="0" y="2410967"/>
                  </a:lnTo>
                </a:path>
              </a:pathLst>
            </a:custGeom>
            <a:ln w="9143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45">
              <a:extLst>
                <a:ext uri="{FF2B5EF4-FFF2-40B4-BE49-F238E27FC236}">
                  <a16:creationId xmlns:a16="http://schemas.microsoft.com/office/drawing/2014/main" id="{E993A881-C118-4DBF-8C4A-12AB4A5A3B3B}"/>
                </a:ext>
              </a:extLst>
            </p:cNvPr>
            <p:cNvSpPr/>
            <p:nvPr/>
          </p:nvSpPr>
          <p:spPr>
            <a:xfrm>
              <a:off x="527304" y="5730240"/>
              <a:ext cx="8493760" cy="0"/>
            </a:xfrm>
            <a:custGeom>
              <a:avLst/>
              <a:gdLst/>
              <a:ahLst/>
              <a:cxnLst/>
              <a:rect l="l" t="t" r="r" b="b"/>
              <a:pathLst>
                <a:path w="8493760">
                  <a:moveTo>
                    <a:pt x="0" y="0"/>
                  </a:moveTo>
                  <a:lnTo>
                    <a:pt x="8493252" y="0"/>
                  </a:lnTo>
                </a:path>
              </a:pathLst>
            </a:custGeom>
            <a:ln w="9143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46">
              <a:extLst>
                <a:ext uri="{FF2B5EF4-FFF2-40B4-BE49-F238E27FC236}">
                  <a16:creationId xmlns:a16="http://schemas.microsoft.com/office/drawing/2014/main" id="{52679125-944D-4307-A112-6946E7FBC390}"/>
                </a:ext>
              </a:extLst>
            </p:cNvPr>
            <p:cNvSpPr/>
            <p:nvPr/>
          </p:nvSpPr>
          <p:spPr>
            <a:xfrm>
              <a:off x="408647" y="5725667"/>
              <a:ext cx="8585842" cy="3596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47">
              <a:extLst>
                <a:ext uri="{FF2B5EF4-FFF2-40B4-BE49-F238E27FC236}">
                  <a16:creationId xmlns:a16="http://schemas.microsoft.com/office/drawing/2014/main" id="{B7F1B8D8-4CE8-4F02-8792-410443D41E12}"/>
                </a:ext>
              </a:extLst>
            </p:cNvPr>
            <p:cNvSpPr/>
            <p:nvPr/>
          </p:nvSpPr>
          <p:spPr>
            <a:xfrm>
              <a:off x="972311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8" name="object 48">
              <a:extLst>
                <a:ext uri="{FF2B5EF4-FFF2-40B4-BE49-F238E27FC236}">
                  <a16:creationId xmlns:a16="http://schemas.microsoft.com/office/drawing/2014/main" id="{D5EA2A2E-FA3A-4E65-8A0D-21B3C840BBBF}"/>
                </a:ext>
              </a:extLst>
            </p:cNvPr>
            <p:cNvSpPr/>
            <p:nvPr/>
          </p:nvSpPr>
          <p:spPr>
            <a:xfrm>
              <a:off x="1074419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9" name="object 49">
              <a:extLst>
                <a:ext uri="{FF2B5EF4-FFF2-40B4-BE49-F238E27FC236}">
                  <a16:creationId xmlns:a16="http://schemas.microsoft.com/office/drawing/2014/main" id="{6FAAA48A-5517-4926-8EA2-AEB5EE9A6767}"/>
                </a:ext>
              </a:extLst>
            </p:cNvPr>
            <p:cNvSpPr/>
            <p:nvPr/>
          </p:nvSpPr>
          <p:spPr>
            <a:xfrm>
              <a:off x="1176527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0" name="object 50">
              <a:extLst>
                <a:ext uri="{FF2B5EF4-FFF2-40B4-BE49-F238E27FC236}">
                  <a16:creationId xmlns:a16="http://schemas.microsoft.com/office/drawing/2014/main" id="{703372F5-03E7-4A79-A9E4-9A2564D07416}"/>
                </a:ext>
              </a:extLst>
            </p:cNvPr>
            <p:cNvSpPr/>
            <p:nvPr/>
          </p:nvSpPr>
          <p:spPr>
            <a:xfrm>
              <a:off x="127863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1" name="object 51">
              <a:extLst>
                <a:ext uri="{FF2B5EF4-FFF2-40B4-BE49-F238E27FC236}">
                  <a16:creationId xmlns:a16="http://schemas.microsoft.com/office/drawing/2014/main" id="{09C93490-50B8-410C-B769-FC72C56BA63F}"/>
                </a:ext>
              </a:extLst>
            </p:cNvPr>
            <p:cNvSpPr/>
            <p:nvPr/>
          </p:nvSpPr>
          <p:spPr>
            <a:xfrm>
              <a:off x="1380744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2" name="object 52">
              <a:extLst>
                <a:ext uri="{FF2B5EF4-FFF2-40B4-BE49-F238E27FC236}">
                  <a16:creationId xmlns:a16="http://schemas.microsoft.com/office/drawing/2014/main" id="{0F471F81-FB5A-41AF-9D23-BC14E5DC73F7}"/>
                </a:ext>
              </a:extLst>
            </p:cNvPr>
            <p:cNvSpPr/>
            <p:nvPr/>
          </p:nvSpPr>
          <p:spPr>
            <a:xfrm>
              <a:off x="1482852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3" name="object 53">
              <a:extLst>
                <a:ext uri="{FF2B5EF4-FFF2-40B4-BE49-F238E27FC236}">
                  <a16:creationId xmlns:a16="http://schemas.microsoft.com/office/drawing/2014/main" id="{B0C50C93-22F9-4B6F-BCC2-35FD1B563EC8}"/>
                </a:ext>
              </a:extLst>
            </p:cNvPr>
            <p:cNvSpPr/>
            <p:nvPr/>
          </p:nvSpPr>
          <p:spPr>
            <a:xfrm>
              <a:off x="1991867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54">
              <a:extLst>
                <a:ext uri="{FF2B5EF4-FFF2-40B4-BE49-F238E27FC236}">
                  <a16:creationId xmlns:a16="http://schemas.microsoft.com/office/drawing/2014/main" id="{B9203FBC-E19D-4CDF-BCE4-0CEA5EE1FC9C}"/>
                </a:ext>
              </a:extLst>
            </p:cNvPr>
            <p:cNvSpPr/>
            <p:nvPr/>
          </p:nvSpPr>
          <p:spPr>
            <a:xfrm>
              <a:off x="209397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5" name="object 55">
              <a:extLst>
                <a:ext uri="{FF2B5EF4-FFF2-40B4-BE49-F238E27FC236}">
                  <a16:creationId xmlns:a16="http://schemas.microsoft.com/office/drawing/2014/main" id="{4642FFBE-ACE4-4D3C-AA57-FA1C0257FB4F}"/>
                </a:ext>
              </a:extLst>
            </p:cNvPr>
            <p:cNvSpPr/>
            <p:nvPr/>
          </p:nvSpPr>
          <p:spPr>
            <a:xfrm>
              <a:off x="2194560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6" name="object 56">
              <a:extLst>
                <a:ext uri="{FF2B5EF4-FFF2-40B4-BE49-F238E27FC236}">
                  <a16:creationId xmlns:a16="http://schemas.microsoft.com/office/drawing/2014/main" id="{89BBE6CD-37AD-4D20-82AA-13BEA436905F}"/>
                </a:ext>
              </a:extLst>
            </p:cNvPr>
            <p:cNvSpPr/>
            <p:nvPr/>
          </p:nvSpPr>
          <p:spPr>
            <a:xfrm>
              <a:off x="2296667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7" name="object 57">
              <a:extLst>
                <a:ext uri="{FF2B5EF4-FFF2-40B4-BE49-F238E27FC236}">
                  <a16:creationId xmlns:a16="http://schemas.microsoft.com/office/drawing/2014/main" id="{EF42B3F8-59BD-4B1B-B330-658F86B7F78E}"/>
                </a:ext>
              </a:extLst>
            </p:cNvPr>
            <p:cNvSpPr/>
            <p:nvPr/>
          </p:nvSpPr>
          <p:spPr>
            <a:xfrm>
              <a:off x="239877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8" name="object 58">
              <a:extLst>
                <a:ext uri="{FF2B5EF4-FFF2-40B4-BE49-F238E27FC236}">
                  <a16:creationId xmlns:a16="http://schemas.microsoft.com/office/drawing/2014/main" id="{74DCEC21-0977-4A3F-903C-B42F3E858CA7}"/>
                </a:ext>
              </a:extLst>
            </p:cNvPr>
            <p:cNvSpPr/>
            <p:nvPr/>
          </p:nvSpPr>
          <p:spPr>
            <a:xfrm>
              <a:off x="250088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9" name="object 59">
              <a:extLst>
                <a:ext uri="{FF2B5EF4-FFF2-40B4-BE49-F238E27FC236}">
                  <a16:creationId xmlns:a16="http://schemas.microsoft.com/office/drawing/2014/main" id="{AD0738F5-26DF-47F1-B478-E88781E2FBAA}"/>
                </a:ext>
              </a:extLst>
            </p:cNvPr>
            <p:cNvSpPr/>
            <p:nvPr/>
          </p:nvSpPr>
          <p:spPr>
            <a:xfrm>
              <a:off x="3009900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0" name="object 60">
              <a:extLst>
                <a:ext uri="{FF2B5EF4-FFF2-40B4-BE49-F238E27FC236}">
                  <a16:creationId xmlns:a16="http://schemas.microsoft.com/office/drawing/2014/main" id="{999AFC41-3010-4529-9642-DA09403BD38A}"/>
                </a:ext>
              </a:extLst>
            </p:cNvPr>
            <p:cNvSpPr/>
            <p:nvPr/>
          </p:nvSpPr>
          <p:spPr>
            <a:xfrm>
              <a:off x="3112007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1" name="object 61">
              <a:extLst>
                <a:ext uri="{FF2B5EF4-FFF2-40B4-BE49-F238E27FC236}">
                  <a16:creationId xmlns:a16="http://schemas.microsoft.com/office/drawing/2014/main" id="{61CD7F27-0FA5-4594-BDA3-4239BF48F69A}"/>
                </a:ext>
              </a:extLst>
            </p:cNvPr>
            <p:cNvSpPr/>
            <p:nvPr/>
          </p:nvSpPr>
          <p:spPr>
            <a:xfrm>
              <a:off x="321411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2" name="object 62">
              <a:extLst>
                <a:ext uri="{FF2B5EF4-FFF2-40B4-BE49-F238E27FC236}">
                  <a16:creationId xmlns:a16="http://schemas.microsoft.com/office/drawing/2014/main" id="{EA5C0316-F03D-4672-8F30-58EDBB22B292}"/>
                </a:ext>
              </a:extLst>
            </p:cNvPr>
            <p:cNvSpPr/>
            <p:nvPr/>
          </p:nvSpPr>
          <p:spPr>
            <a:xfrm>
              <a:off x="331622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3" name="object 63">
              <a:extLst>
                <a:ext uri="{FF2B5EF4-FFF2-40B4-BE49-F238E27FC236}">
                  <a16:creationId xmlns:a16="http://schemas.microsoft.com/office/drawing/2014/main" id="{0B7B1F81-617D-429A-965A-0FB6FF396463}"/>
                </a:ext>
              </a:extLst>
            </p:cNvPr>
            <p:cNvSpPr/>
            <p:nvPr/>
          </p:nvSpPr>
          <p:spPr>
            <a:xfrm>
              <a:off x="3416808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4" name="object 64">
              <a:extLst>
                <a:ext uri="{FF2B5EF4-FFF2-40B4-BE49-F238E27FC236}">
                  <a16:creationId xmlns:a16="http://schemas.microsoft.com/office/drawing/2014/main" id="{08543149-8E9B-478B-B86E-466B364638FB}"/>
                </a:ext>
              </a:extLst>
            </p:cNvPr>
            <p:cNvSpPr/>
            <p:nvPr/>
          </p:nvSpPr>
          <p:spPr>
            <a:xfrm>
              <a:off x="3518915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5" name="object 65">
              <a:extLst>
                <a:ext uri="{FF2B5EF4-FFF2-40B4-BE49-F238E27FC236}">
                  <a16:creationId xmlns:a16="http://schemas.microsoft.com/office/drawing/2014/main" id="{B989E22B-1195-414B-B7FE-01DFF7910D16}"/>
                </a:ext>
              </a:extLst>
            </p:cNvPr>
            <p:cNvSpPr/>
            <p:nvPr/>
          </p:nvSpPr>
          <p:spPr>
            <a:xfrm>
              <a:off x="4027932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6" name="object 66">
              <a:extLst>
                <a:ext uri="{FF2B5EF4-FFF2-40B4-BE49-F238E27FC236}">
                  <a16:creationId xmlns:a16="http://schemas.microsoft.com/office/drawing/2014/main" id="{C4E88D2A-0704-414A-A391-F1CD46467E3A}"/>
                </a:ext>
              </a:extLst>
            </p:cNvPr>
            <p:cNvSpPr/>
            <p:nvPr/>
          </p:nvSpPr>
          <p:spPr>
            <a:xfrm>
              <a:off x="4130040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7" name="object 67">
              <a:extLst>
                <a:ext uri="{FF2B5EF4-FFF2-40B4-BE49-F238E27FC236}">
                  <a16:creationId xmlns:a16="http://schemas.microsoft.com/office/drawing/2014/main" id="{44A7BBED-11C5-4C0C-952C-B4719FBD12A1}"/>
                </a:ext>
              </a:extLst>
            </p:cNvPr>
            <p:cNvSpPr/>
            <p:nvPr/>
          </p:nvSpPr>
          <p:spPr>
            <a:xfrm>
              <a:off x="4232147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8" name="object 68">
              <a:extLst>
                <a:ext uri="{FF2B5EF4-FFF2-40B4-BE49-F238E27FC236}">
                  <a16:creationId xmlns:a16="http://schemas.microsoft.com/office/drawing/2014/main" id="{3FAE3638-0075-419B-B374-B49FEA99C636}"/>
                </a:ext>
              </a:extLst>
            </p:cNvPr>
            <p:cNvSpPr/>
            <p:nvPr/>
          </p:nvSpPr>
          <p:spPr>
            <a:xfrm>
              <a:off x="4334255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9" name="object 69">
              <a:extLst>
                <a:ext uri="{FF2B5EF4-FFF2-40B4-BE49-F238E27FC236}">
                  <a16:creationId xmlns:a16="http://schemas.microsoft.com/office/drawing/2014/main" id="{B4962E62-428E-4A6F-9269-447CF7B16B1D}"/>
                </a:ext>
              </a:extLst>
            </p:cNvPr>
            <p:cNvSpPr/>
            <p:nvPr/>
          </p:nvSpPr>
          <p:spPr>
            <a:xfrm>
              <a:off x="4436364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0" name="object 70">
              <a:extLst>
                <a:ext uri="{FF2B5EF4-FFF2-40B4-BE49-F238E27FC236}">
                  <a16:creationId xmlns:a16="http://schemas.microsoft.com/office/drawing/2014/main" id="{3754BCC7-2791-4BC5-8970-FE0DB9C78F26}"/>
                </a:ext>
              </a:extLst>
            </p:cNvPr>
            <p:cNvSpPr/>
            <p:nvPr/>
          </p:nvSpPr>
          <p:spPr>
            <a:xfrm>
              <a:off x="4538471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1" name="object 71">
              <a:extLst>
                <a:ext uri="{FF2B5EF4-FFF2-40B4-BE49-F238E27FC236}">
                  <a16:creationId xmlns:a16="http://schemas.microsoft.com/office/drawing/2014/main" id="{D9E85DB8-C771-4A56-9E58-AD2D774C6CEA}"/>
                </a:ext>
              </a:extLst>
            </p:cNvPr>
            <p:cNvSpPr/>
            <p:nvPr/>
          </p:nvSpPr>
          <p:spPr>
            <a:xfrm>
              <a:off x="5047488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2" name="object 72">
              <a:extLst>
                <a:ext uri="{FF2B5EF4-FFF2-40B4-BE49-F238E27FC236}">
                  <a16:creationId xmlns:a16="http://schemas.microsoft.com/office/drawing/2014/main" id="{C0596887-440E-4CFA-B113-3F0FE7C4D9EC}"/>
                </a:ext>
              </a:extLst>
            </p:cNvPr>
            <p:cNvSpPr/>
            <p:nvPr/>
          </p:nvSpPr>
          <p:spPr>
            <a:xfrm>
              <a:off x="514959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3" name="object 73">
              <a:extLst>
                <a:ext uri="{FF2B5EF4-FFF2-40B4-BE49-F238E27FC236}">
                  <a16:creationId xmlns:a16="http://schemas.microsoft.com/office/drawing/2014/main" id="{DC5E6DEF-B30A-4F45-8666-3E4B7F37C1C8}"/>
                </a:ext>
              </a:extLst>
            </p:cNvPr>
            <p:cNvSpPr/>
            <p:nvPr/>
          </p:nvSpPr>
          <p:spPr>
            <a:xfrm>
              <a:off x="525170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4" name="object 74">
              <a:extLst>
                <a:ext uri="{FF2B5EF4-FFF2-40B4-BE49-F238E27FC236}">
                  <a16:creationId xmlns:a16="http://schemas.microsoft.com/office/drawing/2014/main" id="{96B5C44E-6E0B-4E17-9D9E-841ED63D0A32}"/>
                </a:ext>
              </a:extLst>
            </p:cNvPr>
            <p:cNvSpPr/>
            <p:nvPr/>
          </p:nvSpPr>
          <p:spPr>
            <a:xfrm>
              <a:off x="5352288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5" name="object 75">
              <a:extLst>
                <a:ext uri="{FF2B5EF4-FFF2-40B4-BE49-F238E27FC236}">
                  <a16:creationId xmlns:a16="http://schemas.microsoft.com/office/drawing/2014/main" id="{123F5EF9-6430-4B40-A6FB-2D2FDE99D741}"/>
                </a:ext>
              </a:extLst>
            </p:cNvPr>
            <p:cNvSpPr/>
            <p:nvPr/>
          </p:nvSpPr>
          <p:spPr>
            <a:xfrm>
              <a:off x="545439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6" name="object 76">
              <a:extLst>
                <a:ext uri="{FF2B5EF4-FFF2-40B4-BE49-F238E27FC236}">
                  <a16:creationId xmlns:a16="http://schemas.microsoft.com/office/drawing/2014/main" id="{EC85312F-3E0B-47AF-9ABC-245949A11FE0}"/>
                </a:ext>
              </a:extLst>
            </p:cNvPr>
            <p:cNvSpPr/>
            <p:nvPr/>
          </p:nvSpPr>
          <p:spPr>
            <a:xfrm>
              <a:off x="555650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7" name="object 77">
              <a:extLst>
                <a:ext uri="{FF2B5EF4-FFF2-40B4-BE49-F238E27FC236}">
                  <a16:creationId xmlns:a16="http://schemas.microsoft.com/office/drawing/2014/main" id="{A1EE32D7-A3C1-4E8D-A5F5-CF8BD6D0DC92}"/>
                </a:ext>
              </a:extLst>
            </p:cNvPr>
            <p:cNvSpPr/>
            <p:nvPr/>
          </p:nvSpPr>
          <p:spPr>
            <a:xfrm>
              <a:off x="6065520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8" name="object 78">
              <a:extLst>
                <a:ext uri="{FF2B5EF4-FFF2-40B4-BE49-F238E27FC236}">
                  <a16:creationId xmlns:a16="http://schemas.microsoft.com/office/drawing/2014/main" id="{364B25A0-FD05-4DBE-A9BD-88B9D26DB418}"/>
                </a:ext>
              </a:extLst>
            </p:cNvPr>
            <p:cNvSpPr/>
            <p:nvPr/>
          </p:nvSpPr>
          <p:spPr>
            <a:xfrm>
              <a:off x="6167628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9" name="object 79">
              <a:extLst>
                <a:ext uri="{FF2B5EF4-FFF2-40B4-BE49-F238E27FC236}">
                  <a16:creationId xmlns:a16="http://schemas.microsoft.com/office/drawing/2014/main" id="{B63B530B-30C0-4799-A68E-3A37594D564F}"/>
                </a:ext>
              </a:extLst>
            </p:cNvPr>
            <p:cNvSpPr/>
            <p:nvPr/>
          </p:nvSpPr>
          <p:spPr>
            <a:xfrm>
              <a:off x="6269735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0" name="object 80">
              <a:extLst>
                <a:ext uri="{FF2B5EF4-FFF2-40B4-BE49-F238E27FC236}">
                  <a16:creationId xmlns:a16="http://schemas.microsoft.com/office/drawing/2014/main" id="{2EE38F36-054C-44AE-A533-32E6F9DE85E2}"/>
                </a:ext>
              </a:extLst>
            </p:cNvPr>
            <p:cNvSpPr/>
            <p:nvPr/>
          </p:nvSpPr>
          <p:spPr>
            <a:xfrm>
              <a:off x="6371844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1" name="object 81">
              <a:extLst>
                <a:ext uri="{FF2B5EF4-FFF2-40B4-BE49-F238E27FC236}">
                  <a16:creationId xmlns:a16="http://schemas.microsoft.com/office/drawing/2014/main" id="{49A4297C-8B9A-4AF0-8459-0C751F6BBCB6}"/>
                </a:ext>
              </a:extLst>
            </p:cNvPr>
            <p:cNvSpPr/>
            <p:nvPr/>
          </p:nvSpPr>
          <p:spPr>
            <a:xfrm>
              <a:off x="6473952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2" name="object 82">
              <a:extLst>
                <a:ext uri="{FF2B5EF4-FFF2-40B4-BE49-F238E27FC236}">
                  <a16:creationId xmlns:a16="http://schemas.microsoft.com/office/drawing/2014/main" id="{A4CC22EB-1CF8-49F1-877A-AF0EDA3E763E}"/>
                </a:ext>
              </a:extLst>
            </p:cNvPr>
            <p:cNvSpPr/>
            <p:nvPr/>
          </p:nvSpPr>
          <p:spPr>
            <a:xfrm>
              <a:off x="6574535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3" name="object 83">
              <a:extLst>
                <a:ext uri="{FF2B5EF4-FFF2-40B4-BE49-F238E27FC236}">
                  <a16:creationId xmlns:a16="http://schemas.microsoft.com/office/drawing/2014/main" id="{F9A3D0CD-E216-41B1-8F79-382F36EC8FA8}"/>
                </a:ext>
              </a:extLst>
            </p:cNvPr>
            <p:cNvSpPr/>
            <p:nvPr/>
          </p:nvSpPr>
          <p:spPr>
            <a:xfrm>
              <a:off x="667664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4" name="object 84">
              <a:extLst>
                <a:ext uri="{FF2B5EF4-FFF2-40B4-BE49-F238E27FC236}">
                  <a16:creationId xmlns:a16="http://schemas.microsoft.com/office/drawing/2014/main" id="{D0AF7CB1-A70D-401F-9268-B6E43F45BC9C}"/>
                </a:ext>
              </a:extLst>
            </p:cNvPr>
            <p:cNvSpPr/>
            <p:nvPr/>
          </p:nvSpPr>
          <p:spPr>
            <a:xfrm>
              <a:off x="6778752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5" name="object 85">
              <a:extLst>
                <a:ext uri="{FF2B5EF4-FFF2-40B4-BE49-F238E27FC236}">
                  <a16:creationId xmlns:a16="http://schemas.microsoft.com/office/drawing/2014/main" id="{9EB12047-AB86-4C73-8922-3923A2A32727}"/>
                </a:ext>
              </a:extLst>
            </p:cNvPr>
            <p:cNvSpPr/>
            <p:nvPr/>
          </p:nvSpPr>
          <p:spPr>
            <a:xfrm>
              <a:off x="7287768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6" name="object 86">
              <a:extLst>
                <a:ext uri="{FF2B5EF4-FFF2-40B4-BE49-F238E27FC236}">
                  <a16:creationId xmlns:a16="http://schemas.microsoft.com/office/drawing/2014/main" id="{8777D1D4-A4B4-466F-B226-81F99FCBD415}"/>
                </a:ext>
              </a:extLst>
            </p:cNvPr>
            <p:cNvSpPr/>
            <p:nvPr/>
          </p:nvSpPr>
          <p:spPr>
            <a:xfrm>
              <a:off x="738987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7" name="object 87">
              <a:extLst>
                <a:ext uri="{FF2B5EF4-FFF2-40B4-BE49-F238E27FC236}">
                  <a16:creationId xmlns:a16="http://schemas.microsoft.com/office/drawing/2014/main" id="{17345CFE-3300-4686-A38E-6E8C68A40657}"/>
                </a:ext>
              </a:extLst>
            </p:cNvPr>
            <p:cNvSpPr/>
            <p:nvPr/>
          </p:nvSpPr>
          <p:spPr>
            <a:xfrm>
              <a:off x="749198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8" name="object 88">
              <a:extLst>
                <a:ext uri="{FF2B5EF4-FFF2-40B4-BE49-F238E27FC236}">
                  <a16:creationId xmlns:a16="http://schemas.microsoft.com/office/drawing/2014/main" id="{7657228E-86C7-42BB-9518-B1BE8EB8E526}"/>
                </a:ext>
              </a:extLst>
            </p:cNvPr>
            <p:cNvSpPr/>
            <p:nvPr/>
          </p:nvSpPr>
          <p:spPr>
            <a:xfrm>
              <a:off x="7594092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9" name="object 89">
              <a:extLst>
                <a:ext uri="{FF2B5EF4-FFF2-40B4-BE49-F238E27FC236}">
                  <a16:creationId xmlns:a16="http://schemas.microsoft.com/office/drawing/2014/main" id="{8C53D898-507D-4832-A11D-2AAD85E5C01B}"/>
                </a:ext>
              </a:extLst>
            </p:cNvPr>
            <p:cNvSpPr/>
            <p:nvPr/>
          </p:nvSpPr>
          <p:spPr>
            <a:xfrm>
              <a:off x="7696200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0" name="object 90">
              <a:extLst>
                <a:ext uri="{FF2B5EF4-FFF2-40B4-BE49-F238E27FC236}">
                  <a16:creationId xmlns:a16="http://schemas.microsoft.com/office/drawing/2014/main" id="{76ACA3E0-8F82-4678-AB7A-5D975352563E}"/>
                </a:ext>
              </a:extLst>
            </p:cNvPr>
            <p:cNvSpPr/>
            <p:nvPr/>
          </p:nvSpPr>
          <p:spPr>
            <a:xfrm>
              <a:off x="779678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1" name="object 91">
              <a:extLst>
                <a:ext uri="{FF2B5EF4-FFF2-40B4-BE49-F238E27FC236}">
                  <a16:creationId xmlns:a16="http://schemas.microsoft.com/office/drawing/2014/main" id="{790E6621-8D0D-4612-BC79-BD9E65D772E6}"/>
                </a:ext>
              </a:extLst>
            </p:cNvPr>
            <p:cNvSpPr/>
            <p:nvPr/>
          </p:nvSpPr>
          <p:spPr>
            <a:xfrm>
              <a:off x="830732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2" name="object 92">
              <a:extLst>
                <a:ext uri="{FF2B5EF4-FFF2-40B4-BE49-F238E27FC236}">
                  <a16:creationId xmlns:a16="http://schemas.microsoft.com/office/drawing/2014/main" id="{4DE34FE4-3FAC-4123-BE84-FB04259F3C72}"/>
                </a:ext>
              </a:extLst>
            </p:cNvPr>
            <p:cNvSpPr/>
            <p:nvPr/>
          </p:nvSpPr>
          <p:spPr>
            <a:xfrm>
              <a:off x="8407907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" name="object 93">
              <a:extLst>
                <a:ext uri="{FF2B5EF4-FFF2-40B4-BE49-F238E27FC236}">
                  <a16:creationId xmlns:a16="http://schemas.microsoft.com/office/drawing/2014/main" id="{EDADB2D9-195A-4527-B26D-B48AFDB2F102}"/>
                </a:ext>
              </a:extLst>
            </p:cNvPr>
            <p:cNvSpPr/>
            <p:nvPr/>
          </p:nvSpPr>
          <p:spPr>
            <a:xfrm>
              <a:off x="851001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4" name="object 94">
              <a:extLst>
                <a:ext uri="{FF2B5EF4-FFF2-40B4-BE49-F238E27FC236}">
                  <a16:creationId xmlns:a16="http://schemas.microsoft.com/office/drawing/2014/main" id="{2880BFF4-8BCD-43B2-85D2-BFE2772CA0B8}"/>
                </a:ext>
              </a:extLst>
            </p:cNvPr>
            <p:cNvSpPr/>
            <p:nvPr/>
          </p:nvSpPr>
          <p:spPr>
            <a:xfrm>
              <a:off x="8612123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5" name="object 95">
              <a:extLst>
                <a:ext uri="{FF2B5EF4-FFF2-40B4-BE49-F238E27FC236}">
                  <a16:creationId xmlns:a16="http://schemas.microsoft.com/office/drawing/2014/main" id="{6E8E6ECF-0D30-4EA7-B848-DDB1C0B8D105}"/>
                </a:ext>
              </a:extLst>
            </p:cNvPr>
            <p:cNvSpPr/>
            <p:nvPr/>
          </p:nvSpPr>
          <p:spPr>
            <a:xfrm>
              <a:off x="8714231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6" name="object 96">
              <a:extLst>
                <a:ext uri="{FF2B5EF4-FFF2-40B4-BE49-F238E27FC236}">
                  <a16:creationId xmlns:a16="http://schemas.microsoft.com/office/drawing/2014/main" id="{23E5E745-C3AB-4A1C-B59A-E20626834EF6}"/>
                </a:ext>
              </a:extLst>
            </p:cNvPr>
            <p:cNvSpPr/>
            <p:nvPr/>
          </p:nvSpPr>
          <p:spPr>
            <a:xfrm>
              <a:off x="8816340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7" name="object 97">
              <a:extLst>
                <a:ext uri="{FF2B5EF4-FFF2-40B4-BE49-F238E27FC236}">
                  <a16:creationId xmlns:a16="http://schemas.microsoft.com/office/drawing/2014/main" id="{6BC1CDD2-9926-4617-89B4-B3562C145E81}"/>
                </a:ext>
              </a:extLst>
            </p:cNvPr>
            <p:cNvSpPr/>
            <p:nvPr/>
          </p:nvSpPr>
          <p:spPr>
            <a:xfrm>
              <a:off x="8918447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8" name="object 98">
              <a:extLst>
                <a:ext uri="{FF2B5EF4-FFF2-40B4-BE49-F238E27FC236}">
                  <a16:creationId xmlns:a16="http://schemas.microsoft.com/office/drawing/2014/main" id="{A950C5CF-13D0-412C-9825-415E4A20766C}"/>
                </a:ext>
              </a:extLst>
            </p:cNvPr>
            <p:cNvSpPr/>
            <p:nvPr/>
          </p:nvSpPr>
          <p:spPr>
            <a:xfrm>
              <a:off x="9020556" y="573024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9" name="object 99">
              <a:extLst>
                <a:ext uri="{FF2B5EF4-FFF2-40B4-BE49-F238E27FC236}">
                  <a16:creationId xmlns:a16="http://schemas.microsoft.com/office/drawing/2014/main" id="{7F67837D-8A30-4FF6-8466-35FBA29F3E54}"/>
                </a:ext>
              </a:extLst>
            </p:cNvPr>
            <p:cNvSpPr txBox="1"/>
            <p:nvPr/>
          </p:nvSpPr>
          <p:spPr>
            <a:xfrm>
              <a:off x="695766" y="4326810"/>
              <a:ext cx="9588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9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0" name="object 100">
              <a:extLst>
                <a:ext uri="{FF2B5EF4-FFF2-40B4-BE49-F238E27FC236}">
                  <a16:creationId xmlns:a16="http://schemas.microsoft.com/office/drawing/2014/main" id="{2C17ABC0-67D1-4ED1-90C2-ACC96457A699}"/>
                </a:ext>
              </a:extLst>
            </p:cNvPr>
            <p:cNvSpPr txBox="1"/>
            <p:nvPr/>
          </p:nvSpPr>
          <p:spPr>
            <a:xfrm>
              <a:off x="864380" y="4503266"/>
              <a:ext cx="16573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13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1" name="object 101">
              <a:extLst>
                <a:ext uri="{FF2B5EF4-FFF2-40B4-BE49-F238E27FC236}">
                  <a16:creationId xmlns:a16="http://schemas.microsoft.com/office/drawing/2014/main" id="{629008E0-E968-476D-9B10-029D34A275B1}"/>
                </a:ext>
              </a:extLst>
            </p:cNvPr>
            <p:cNvSpPr txBox="1"/>
            <p:nvPr/>
          </p:nvSpPr>
          <p:spPr>
            <a:xfrm>
              <a:off x="1103197" y="4255595"/>
              <a:ext cx="9588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7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2" name="object 102">
              <a:extLst>
                <a:ext uri="{FF2B5EF4-FFF2-40B4-BE49-F238E27FC236}">
                  <a16:creationId xmlns:a16="http://schemas.microsoft.com/office/drawing/2014/main" id="{E2877EA1-8CCA-4A8D-98FD-D9BC03CB4F60}"/>
                </a:ext>
              </a:extLst>
            </p:cNvPr>
            <p:cNvSpPr txBox="1"/>
            <p:nvPr/>
          </p:nvSpPr>
          <p:spPr>
            <a:xfrm>
              <a:off x="2494103" y="4529704"/>
              <a:ext cx="16573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13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3" name="object 103">
              <a:extLst>
                <a:ext uri="{FF2B5EF4-FFF2-40B4-BE49-F238E27FC236}">
                  <a16:creationId xmlns:a16="http://schemas.microsoft.com/office/drawing/2014/main" id="{D7F4C059-EFE0-44EA-B246-602CA63621F3}"/>
                </a:ext>
              </a:extLst>
            </p:cNvPr>
            <p:cNvSpPr txBox="1"/>
            <p:nvPr/>
          </p:nvSpPr>
          <p:spPr>
            <a:xfrm>
              <a:off x="4531257" y="4455959"/>
              <a:ext cx="16573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11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4" name="object 104">
              <a:extLst>
                <a:ext uri="{FF2B5EF4-FFF2-40B4-BE49-F238E27FC236}">
                  <a16:creationId xmlns:a16="http://schemas.microsoft.com/office/drawing/2014/main" id="{162D5C25-6002-44C7-89F6-5874E8DFBC81}"/>
                </a:ext>
              </a:extLst>
            </p:cNvPr>
            <p:cNvSpPr txBox="1"/>
            <p:nvPr/>
          </p:nvSpPr>
          <p:spPr>
            <a:xfrm>
              <a:off x="4668121" y="4234598"/>
              <a:ext cx="9588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6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5" name="object 105">
              <a:extLst>
                <a:ext uri="{FF2B5EF4-FFF2-40B4-BE49-F238E27FC236}">
                  <a16:creationId xmlns:a16="http://schemas.microsoft.com/office/drawing/2014/main" id="{0D436492-E3DD-4CE8-A9C9-D9CD5E7DCEFF}"/>
                </a:ext>
              </a:extLst>
            </p:cNvPr>
            <p:cNvSpPr txBox="1"/>
            <p:nvPr/>
          </p:nvSpPr>
          <p:spPr>
            <a:xfrm>
              <a:off x="4836735" y="4545641"/>
              <a:ext cx="16573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16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6" name="object 106">
              <a:extLst>
                <a:ext uri="{FF2B5EF4-FFF2-40B4-BE49-F238E27FC236}">
                  <a16:creationId xmlns:a16="http://schemas.microsoft.com/office/drawing/2014/main" id="{BC34AF00-E5BA-4223-B1B6-C366A9895681}"/>
                </a:ext>
              </a:extLst>
            </p:cNvPr>
            <p:cNvSpPr txBox="1"/>
            <p:nvPr/>
          </p:nvSpPr>
          <p:spPr>
            <a:xfrm>
              <a:off x="4938561" y="4350591"/>
              <a:ext cx="16573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10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37" name="object 107">
              <a:extLst>
                <a:ext uri="{FF2B5EF4-FFF2-40B4-BE49-F238E27FC236}">
                  <a16:creationId xmlns:a16="http://schemas.microsoft.com/office/drawing/2014/main" id="{9FF365E4-CF81-4CE4-A180-4C1F9CB4F025}"/>
                </a:ext>
              </a:extLst>
            </p:cNvPr>
            <p:cNvSpPr txBox="1"/>
            <p:nvPr/>
          </p:nvSpPr>
          <p:spPr>
            <a:xfrm>
              <a:off x="6073035" y="4093565"/>
              <a:ext cx="138430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0" dirty="0"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238" name="object 108">
              <a:extLst>
                <a:ext uri="{FF2B5EF4-FFF2-40B4-BE49-F238E27FC236}">
                  <a16:creationId xmlns:a16="http://schemas.microsoft.com/office/drawing/2014/main" id="{CA65893F-169D-43B5-B252-808E0203CA95}"/>
                </a:ext>
              </a:extLst>
            </p:cNvPr>
            <p:cNvSpPr txBox="1"/>
            <p:nvPr/>
          </p:nvSpPr>
          <p:spPr>
            <a:xfrm>
              <a:off x="6480446" y="3642981"/>
              <a:ext cx="138430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0" dirty="0"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239" name="object 109">
              <a:extLst>
                <a:ext uri="{FF2B5EF4-FFF2-40B4-BE49-F238E27FC236}">
                  <a16:creationId xmlns:a16="http://schemas.microsoft.com/office/drawing/2014/main" id="{8EC6C8EB-FCE4-4BFC-A6B5-9CE1270E87AF}"/>
                </a:ext>
              </a:extLst>
            </p:cNvPr>
            <p:cNvSpPr txBox="1"/>
            <p:nvPr/>
          </p:nvSpPr>
          <p:spPr>
            <a:xfrm>
              <a:off x="6603673" y="4266193"/>
              <a:ext cx="9588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8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40" name="object 110">
              <a:extLst>
                <a:ext uri="{FF2B5EF4-FFF2-40B4-BE49-F238E27FC236}">
                  <a16:creationId xmlns:a16="http://schemas.microsoft.com/office/drawing/2014/main" id="{28A1DE7F-67D2-4B10-9DD3-53C8DF9CA68E}"/>
                </a:ext>
              </a:extLst>
            </p:cNvPr>
            <p:cNvSpPr txBox="1"/>
            <p:nvPr/>
          </p:nvSpPr>
          <p:spPr>
            <a:xfrm>
              <a:off x="2017267" y="3413546"/>
              <a:ext cx="5314950" cy="2971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i="1" spc="-10" dirty="0">
                  <a:latin typeface="Arial"/>
                  <a:cs typeface="Arial"/>
                </a:rPr>
                <a:t>Ch</a:t>
              </a:r>
              <a:r>
                <a:rPr sz="1400" b="1" i="1" spc="-5" dirty="0">
                  <a:latin typeface="Arial"/>
                  <a:cs typeface="Arial"/>
                </a:rPr>
                <a:t>e</a:t>
              </a:r>
              <a:r>
                <a:rPr sz="1400" b="1" i="1" spc="-10" dirty="0">
                  <a:latin typeface="Arial"/>
                  <a:cs typeface="Arial"/>
                </a:rPr>
                <a:t>h</a:t>
              </a:r>
              <a:r>
                <a:rPr sz="1400" b="1" i="1" spc="-5" dirty="0">
                  <a:latin typeface="Arial"/>
                  <a:cs typeface="Arial"/>
                </a:rPr>
                <a:t>a</a:t>
              </a:r>
              <a:r>
                <a:rPr sz="1400" b="1" i="1" spc="5" dirty="0">
                  <a:latin typeface="Arial"/>
                  <a:cs typeface="Arial"/>
                </a:rPr>
                <a:t>li</a:t>
              </a:r>
              <a:r>
                <a:rPr sz="1400" b="1" i="1" dirty="0">
                  <a:latin typeface="Arial"/>
                  <a:cs typeface="Arial"/>
                </a:rPr>
                <a:t>s</a:t>
              </a:r>
              <a:r>
                <a:rPr sz="1400" b="1" i="1" spc="-30" dirty="0">
                  <a:latin typeface="Arial"/>
                  <a:cs typeface="Arial"/>
                </a:rPr>
                <a:t> </a:t>
              </a:r>
              <a:r>
                <a:rPr sz="1400" b="1" i="1" spc="-10" dirty="0">
                  <a:latin typeface="Arial"/>
                  <a:cs typeface="Arial"/>
                </a:rPr>
                <a:t>R</a:t>
              </a:r>
              <a:r>
                <a:rPr sz="1400" b="1" i="1" spc="5" dirty="0">
                  <a:latin typeface="Arial"/>
                  <a:cs typeface="Arial"/>
                </a:rPr>
                <a:t>i</a:t>
              </a:r>
              <a:r>
                <a:rPr sz="1400" b="1" i="1" spc="-5" dirty="0">
                  <a:latin typeface="Arial"/>
                  <a:cs typeface="Arial"/>
                </a:rPr>
                <a:t>ve</a:t>
              </a:r>
              <a:r>
                <a:rPr sz="1400" b="1" i="1" dirty="0">
                  <a:latin typeface="Arial"/>
                  <a:cs typeface="Arial"/>
                </a:rPr>
                <a:t>r</a:t>
              </a:r>
              <a:r>
                <a:rPr sz="1400" b="1" i="1" spc="-15" dirty="0">
                  <a:latin typeface="Arial"/>
                  <a:cs typeface="Arial"/>
                </a:rPr>
                <a:t> </a:t>
              </a:r>
              <a:r>
                <a:rPr sz="1400" b="1" i="1" spc="-10" dirty="0">
                  <a:latin typeface="Arial"/>
                  <a:cs typeface="Arial"/>
                </a:rPr>
                <a:t>F</a:t>
              </a:r>
              <a:r>
                <a:rPr sz="1400" b="1" i="1" spc="5" dirty="0">
                  <a:latin typeface="Arial"/>
                  <a:cs typeface="Arial"/>
                </a:rPr>
                <a:t>l</a:t>
              </a:r>
              <a:r>
                <a:rPr sz="1400" b="1" i="1" spc="-10" dirty="0">
                  <a:latin typeface="Arial"/>
                  <a:cs typeface="Arial"/>
                </a:rPr>
                <a:t>o</a:t>
              </a:r>
              <a:r>
                <a:rPr sz="1400" b="1" i="1" dirty="0">
                  <a:latin typeface="Arial"/>
                  <a:cs typeface="Arial"/>
                </a:rPr>
                <a:t>w</a:t>
              </a:r>
              <a:r>
                <a:rPr sz="1400" b="1" i="1" spc="-20" dirty="0">
                  <a:latin typeface="Arial"/>
                  <a:cs typeface="Arial"/>
                </a:rPr>
                <a:t> </a:t>
              </a:r>
              <a:r>
                <a:rPr sz="1400" b="1" i="1" spc="-10" dirty="0">
                  <a:latin typeface="Arial"/>
                  <a:cs typeface="Arial"/>
                </a:rPr>
                <a:t>R</a:t>
              </a:r>
              <a:r>
                <a:rPr sz="1400" b="1" i="1" spc="-5" dirty="0">
                  <a:latin typeface="Arial"/>
                  <a:cs typeface="Arial"/>
                </a:rPr>
                <a:t>a</a:t>
              </a:r>
              <a:r>
                <a:rPr sz="1400" b="1" i="1" dirty="0">
                  <a:latin typeface="Arial"/>
                  <a:cs typeface="Arial"/>
                </a:rPr>
                <a:t>t</a:t>
              </a:r>
              <a:r>
                <a:rPr sz="1400" b="1" i="1" spc="-5" dirty="0">
                  <a:latin typeface="Arial"/>
                  <a:cs typeface="Arial"/>
                </a:rPr>
                <a:t>e</a:t>
              </a:r>
              <a:r>
                <a:rPr sz="1400" b="1" i="1" dirty="0">
                  <a:latin typeface="Arial"/>
                  <a:cs typeface="Arial"/>
                </a:rPr>
                <a:t>s</a:t>
              </a:r>
              <a:r>
                <a:rPr sz="1400" b="1" i="1" spc="-30" dirty="0">
                  <a:latin typeface="Arial"/>
                  <a:cs typeface="Arial"/>
                </a:rPr>
                <a:t> </a:t>
              </a:r>
              <a:r>
                <a:rPr sz="1400" b="1" i="1" spc="-10" dirty="0">
                  <a:latin typeface="Arial"/>
                  <a:cs typeface="Arial"/>
                </a:rPr>
                <a:t>n</a:t>
              </a:r>
              <a:r>
                <a:rPr sz="1400" b="1" i="1" spc="-5" dirty="0">
                  <a:latin typeface="Arial"/>
                  <a:cs typeface="Arial"/>
                </a:rPr>
                <a:t>ea</a:t>
              </a:r>
              <a:r>
                <a:rPr sz="1400" b="1" i="1" dirty="0">
                  <a:latin typeface="Arial"/>
                  <a:cs typeface="Arial"/>
                </a:rPr>
                <a:t>r </a:t>
              </a:r>
              <a:r>
                <a:rPr sz="1400" b="1" i="1" spc="-5" dirty="0">
                  <a:latin typeface="Arial"/>
                  <a:cs typeface="Arial"/>
                </a:rPr>
                <a:t>G</a:t>
              </a:r>
              <a:r>
                <a:rPr sz="1400" b="1" i="1" spc="5" dirty="0">
                  <a:latin typeface="Arial"/>
                  <a:cs typeface="Arial"/>
                </a:rPr>
                <a:t>r</a:t>
              </a:r>
              <a:r>
                <a:rPr sz="1400" b="1" i="1" spc="-5" dirty="0">
                  <a:latin typeface="Arial"/>
                  <a:cs typeface="Arial"/>
                </a:rPr>
                <a:t>a</a:t>
              </a:r>
              <a:r>
                <a:rPr sz="1400" b="1" i="1" spc="-10" dirty="0">
                  <a:latin typeface="Arial"/>
                  <a:cs typeface="Arial"/>
                </a:rPr>
                <a:t>n</a:t>
              </a:r>
              <a:r>
                <a:rPr sz="1400" b="1" i="1" dirty="0">
                  <a:latin typeface="Arial"/>
                  <a:cs typeface="Arial"/>
                </a:rPr>
                <a:t>d</a:t>
              </a:r>
              <a:r>
                <a:rPr sz="1400" b="1" i="1" spc="-25" dirty="0">
                  <a:latin typeface="Arial"/>
                  <a:cs typeface="Arial"/>
                </a:rPr>
                <a:t> </a:t>
              </a:r>
              <a:r>
                <a:rPr sz="1400" b="1" i="1" spc="-10" dirty="0">
                  <a:latin typeface="Arial"/>
                  <a:cs typeface="Arial"/>
                </a:rPr>
                <a:t>Moun</a:t>
              </a:r>
              <a:r>
                <a:rPr sz="1400" b="1" i="1" dirty="0">
                  <a:latin typeface="Arial"/>
                  <a:cs typeface="Arial"/>
                </a:rPr>
                <a:t>d</a:t>
              </a:r>
              <a:r>
                <a:rPr sz="1400" b="1" i="1" spc="-25" dirty="0">
                  <a:latin typeface="Arial"/>
                  <a:cs typeface="Arial"/>
                </a:rPr>
                <a:t> </a:t>
              </a:r>
              <a:r>
                <a:rPr sz="1400" b="1" i="1" dirty="0">
                  <a:latin typeface="Arial"/>
                  <a:cs typeface="Arial"/>
                </a:rPr>
                <a:t>(</a:t>
              </a:r>
              <a:r>
                <a:rPr sz="1400" b="1" i="1" spc="-5" dirty="0">
                  <a:latin typeface="Arial"/>
                  <a:cs typeface="Arial"/>
                </a:rPr>
                <a:t>c</a:t>
              </a:r>
              <a:r>
                <a:rPr sz="1400" b="1" i="1" spc="-10" dirty="0">
                  <a:latin typeface="Arial"/>
                  <a:cs typeface="Arial"/>
                </a:rPr>
                <a:t>ub</a:t>
              </a:r>
              <a:r>
                <a:rPr sz="1400" b="1" i="1" spc="5" dirty="0">
                  <a:latin typeface="Arial"/>
                  <a:cs typeface="Arial"/>
                </a:rPr>
                <a:t>i</a:t>
              </a:r>
              <a:r>
                <a:rPr sz="1400" b="1" i="1" dirty="0">
                  <a:latin typeface="Arial"/>
                  <a:cs typeface="Arial"/>
                </a:rPr>
                <a:t>c</a:t>
              </a:r>
              <a:r>
                <a:rPr sz="1400" b="1" i="1" spc="-30" dirty="0">
                  <a:latin typeface="Arial"/>
                  <a:cs typeface="Arial"/>
                </a:rPr>
                <a:t> </a:t>
              </a:r>
              <a:r>
                <a:rPr sz="1400" b="1" i="1" dirty="0">
                  <a:latin typeface="Arial"/>
                  <a:cs typeface="Arial"/>
                </a:rPr>
                <a:t>ft</a:t>
              </a:r>
              <a:r>
                <a:rPr sz="1400" b="1" i="1" spc="5" dirty="0">
                  <a:latin typeface="Arial"/>
                  <a:cs typeface="Arial"/>
                </a:rPr>
                <a:t>./</a:t>
              </a:r>
              <a:r>
                <a:rPr sz="1400" b="1" i="1" spc="-5" dirty="0">
                  <a:latin typeface="Arial"/>
                  <a:cs typeface="Arial"/>
                </a:rPr>
                <a:t>se</a:t>
              </a:r>
              <a:r>
                <a:rPr sz="1400" b="1" i="1" spc="-15" dirty="0">
                  <a:latin typeface="Arial"/>
                  <a:cs typeface="Arial"/>
                </a:rPr>
                <a:t>c</a:t>
              </a:r>
              <a:r>
                <a:rPr sz="1400" b="1" i="1" spc="5" dirty="0">
                  <a:latin typeface="Arial"/>
                  <a:cs typeface="Arial"/>
                </a:rPr>
                <a:t>.</a:t>
              </a:r>
              <a:r>
                <a:rPr sz="1400" b="1" i="1" dirty="0">
                  <a:latin typeface="Arial"/>
                  <a:cs typeface="Arial"/>
                </a:rPr>
                <a:t>) </a:t>
              </a:r>
              <a:r>
                <a:rPr sz="1400" b="1" i="1" spc="-60" dirty="0">
                  <a:latin typeface="Arial"/>
                  <a:cs typeface="Arial"/>
                </a:rPr>
                <a:t> </a:t>
              </a:r>
              <a:r>
                <a:rPr sz="2400" b="1" spc="-15" baseline="-24305" dirty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endParaRPr sz="2400" baseline="-24305" dirty="0">
                <a:latin typeface="Arial"/>
                <a:cs typeface="Arial"/>
              </a:endParaRPr>
            </a:p>
          </p:txBody>
        </p:sp>
        <p:sp>
          <p:nvSpPr>
            <p:cNvPr id="241" name="object 111">
              <a:extLst>
                <a:ext uri="{FF2B5EF4-FFF2-40B4-BE49-F238E27FC236}">
                  <a16:creationId xmlns:a16="http://schemas.microsoft.com/office/drawing/2014/main" id="{CCEA6679-4FE8-40F7-83EC-8E7E71F8E38F}"/>
                </a:ext>
              </a:extLst>
            </p:cNvPr>
            <p:cNvSpPr txBox="1"/>
            <p:nvPr/>
          </p:nvSpPr>
          <p:spPr>
            <a:xfrm>
              <a:off x="7281643" y="4511299"/>
              <a:ext cx="16573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12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42" name="object 112">
              <a:extLst>
                <a:ext uri="{FF2B5EF4-FFF2-40B4-BE49-F238E27FC236}">
                  <a16:creationId xmlns:a16="http://schemas.microsoft.com/office/drawing/2014/main" id="{53D47446-899C-4AC6-AB98-DA053C055193}"/>
                </a:ext>
              </a:extLst>
            </p:cNvPr>
            <p:cNvSpPr txBox="1"/>
            <p:nvPr/>
          </p:nvSpPr>
          <p:spPr>
            <a:xfrm>
              <a:off x="8300284" y="4532424"/>
              <a:ext cx="16573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15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43" name="object 113">
              <a:extLst>
                <a:ext uri="{FF2B5EF4-FFF2-40B4-BE49-F238E27FC236}">
                  <a16:creationId xmlns:a16="http://schemas.microsoft.com/office/drawing/2014/main" id="{7A1C34E8-175A-474D-B91F-A919CFC01D8B}"/>
                </a:ext>
              </a:extLst>
            </p:cNvPr>
            <p:cNvSpPr txBox="1"/>
            <p:nvPr/>
          </p:nvSpPr>
          <p:spPr>
            <a:xfrm>
              <a:off x="8415826" y="3368787"/>
              <a:ext cx="138430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0" dirty="0"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244" name="object 114">
              <a:extLst>
                <a:ext uri="{FF2B5EF4-FFF2-40B4-BE49-F238E27FC236}">
                  <a16:creationId xmlns:a16="http://schemas.microsoft.com/office/drawing/2014/main" id="{018EF84D-F11D-45D2-93F4-2BBB3E6C3425}"/>
                </a:ext>
              </a:extLst>
            </p:cNvPr>
            <p:cNvSpPr txBox="1"/>
            <p:nvPr/>
          </p:nvSpPr>
          <p:spPr>
            <a:xfrm>
              <a:off x="8619532" y="4117329"/>
              <a:ext cx="138430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0" dirty="0"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245" name="object 115">
              <a:extLst>
                <a:ext uri="{FF2B5EF4-FFF2-40B4-BE49-F238E27FC236}">
                  <a16:creationId xmlns:a16="http://schemas.microsoft.com/office/drawing/2014/main" id="{4A53A099-389C-4961-970B-6F46660A5891}"/>
                </a:ext>
              </a:extLst>
            </p:cNvPr>
            <p:cNvSpPr txBox="1"/>
            <p:nvPr/>
          </p:nvSpPr>
          <p:spPr>
            <a:xfrm>
              <a:off x="90200" y="4864383"/>
              <a:ext cx="378460" cy="9429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3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875"/>
                </a:spcBef>
              </a:pPr>
              <a:r>
                <a:rPr sz="1000" spc="-15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875"/>
                </a:spcBef>
              </a:pPr>
              <a:r>
                <a:rPr sz="1000" spc="-15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  <a:p>
              <a:pPr marR="5080" algn="r">
                <a:lnSpc>
                  <a:spcPct val="100000"/>
                </a:lnSpc>
                <a:spcBef>
                  <a:spcPts val="875"/>
                </a:spcBef>
              </a:pPr>
              <a:r>
                <a:rPr sz="1000" spc="-10" dirty="0">
                  <a:latin typeface="Arial"/>
                  <a:cs typeface="Arial"/>
                </a:rPr>
                <a:t>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46" name="object 116">
              <a:extLst>
                <a:ext uri="{FF2B5EF4-FFF2-40B4-BE49-F238E27FC236}">
                  <a16:creationId xmlns:a16="http://schemas.microsoft.com/office/drawing/2014/main" id="{5114775E-A382-469A-9FB7-6404F7CCFF24}"/>
                </a:ext>
              </a:extLst>
            </p:cNvPr>
            <p:cNvSpPr txBox="1"/>
            <p:nvPr/>
          </p:nvSpPr>
          <p:spPr>
            <a:xfrm>
              <a:off x="90200" y="4600774"/>
              <a:ext cx="3778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4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47" name="object 117">
              <a:extLst>
                <a:ext uri="{FF2B5EF4-FFF2-40B4-BE49-F238E27FC236}">
                  <a16:creationId xmlns:a16="http://schemas.microsoft.com/office/drawing/2014/main" id="{DC75A78C-E0C1-4A47-A229-E7C0BC81FC35}"/>
                </a:ext>
              </a:extLst>
            </p:cNvPr>
            <p:cNvSpPr txBox="1"/>
            <p:nvPr/>
          </p:nvSpPr>
          <p:spPr>
            <a:xfrm>
              <a:off x="90200" y="4337165"/>
              <a:ext cx="3778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5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48" name="object 118">
              <a:extLst>
                <a:ext uri="{FF2B5EF4-FFF2-40B4-BE49-F238E27FC236}">
                  <a16:creationId xmlns:a16="http://schemas.microsoft.com/office/drawing/2014/main" id="{D4C51302-F4F0-4EDF-8CB3-4F4CA2DC8475}"/>
                </a:ext>
              </a:extLst>
            </p:cNvPr>
            <p:cNvSpPr txBox="1"/>
            <p:nvPr/>
          </p:nvSpPr>
          <p:spPr>
            <a:xfrm>
              <a:off x="90200" y="4073555"/>
              <a:ext cx="3778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6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49" name="object 119">
              <a:extLst>
                <a:ext uri="{FF2B5EF4-FFF2-40B4-BE49-F238E27FC236}">
                  <a16:creationId xmlns:a16="http://schemas.microsoft.com/office/drawing/2014/main" id="{4D93E61E-AB5F-423D-A2CD-13D4C0376010}"/>
                </a:ext>
              </a:extLst>
            </p:cNvPr>
            <p:cNvSpPr txBox="1"/>
            <p:nvPr/>
          </p:nvSpPr>
          <p:spPr>
            <a:xfrm>
              <a:off x="90200" y="3809946"/>
              <a:ext cx="3778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7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50" name="object 120">
              <a:extLst>
                <a:ext uri="{FF2B5EF4-FFF2-40B4-BE49-F238E27FC236}">
                  <a16:creationId xmlns:a16="http://schemas.microsoft.com/office/drawing/2014/main" id="{5721B81C-CC61-44FF-BF09-459C39D374A7}"/>
                </a:ext>
              </a:extLst>
            </p:cNvPr>
            <p:cNvSpPr txBox="1"/>
            <p:nvPr/>
          </p:nvSpPr>
          <p:spPr>
            <a:xfrm>
              <a:off x="90200" y="3546337"/>
              <a:ext cx="3778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8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251" name="object 121">
              <a:extLst>
                <a:ext uri="{FF2B5EF4-FFF2-40B4-BE49-F238E27FC236}">
                  <a16:creationId xmlns:a16="http://schemas.microsoft.com/office/drawing/2014/main" id="{295123EC-2F6D-40BF-A029-47D88E78404A}"/>
                </a:ext>
              </a:extLst>
            </p:cNvPr>
            <p:cNvSpPr txBox="1"/>
            <p:nvPr/>
          </p:nvSpPr>
          <p:spPr>
            <a:xfrm>
              <a:off x="90200" y="3282727"/>
              <a:ext cx="37782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spc="-15" dirty="0">
                  <a:latin typeface="Arial"/>
                  <a:cs typeface="Arial"/>
                </a:rPr>
                <a:t>9</a:t>
              </a:r>
              <a:r>
                <a:rPr sz="1000" dirty="0">
                  <a:latin typeface="Arial"/>
                  <a:cs typeface="Arial"/>
                </a:rPr>
                <a:t>0</a:t>
              </a:r>
              <a:r>
                <a:rPr sz="1000" spc="-15" dirty="0">
                  <a:latin typeface="Arial"/>
                  <a:cs typeface="Arial"/>
                </a:rPr>
                <a:t>000</a:t>
              </a:r>
              <a:endParaRPr sz="1000" dirty="0">
                <a:latin typeface="Arial"/>
                <a:cs typeface="Arial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548943A-3F8D-4E36-B2DF-053AF5A4C750}"/>
              </a:ext>
            </a:extLst>
          </p:cNvPr>
          <p:cNvSpPr/>
          <p:nvPr/>
        </p:nvSpPr>
        <p:spPr>
          <a:xfrm>
            <a:off x="519601" y="4424169"/>
            <a:ext cx="458216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4697305-555D-4D88-9296-B3E3E4E92C0C}"/>
              </a:ext>
            </a:extLst>
          </p:cNvPr>
          <p:cNvSpPr/>
          <p:nvPr/>
        </p:nvSpPr>
        <p:spPr>
          <a:xfrm>
            <a:off x="4832215" y="4454702"/>
            <a:ext cx="458216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4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58362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50"/>
                </a:solidFill>
                <a:latin typeface="Arial Narrow"/>
                <a:cs typeface="Arial Narrow"/>
              </a:rPr>
              <a:t>II.  Reflections/Lessons Learned</a:t>
            </a:r>
            <a:r>
              <a:rPr sz="3200" b="1" spc="-3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5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D54EB-B743-4755-9CFA-8EEF506F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99086"/>
            <a:ext cx="8608059" cy="276999"/>
          </a:xfrm>
        </p:spPr>
        <p:txBody>
          <a:bodyPr/>
          <a:lstStyle/>
          <a:p>
            <a:r>
              <a:rPr lang="en-US" dirty="0"/>
              <a:t>How Do Previous Events Compare?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4673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13</a:t>
            </a:fld>
            <a:r>
              <a:rPr lang="en-US" spc="-5" dirty="0"/>
              <a:t> of 15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399F8E-06C7-4A7F-BCDF-ABF7F996A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29117"/>
              </p:ext>
            </p:extLst>
          </p:nvPr>
        </p:nvGraphicFramePr>
        <p:xfrm>
          <a:off x="304800" y="2303145"/>
          <a:ext cx="8534399" cy="356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5764">
                  <a:extLst>
                    <a:ext uri="{9D8B030D-6E8A-4147-A177-3AD203B41FA5}">
                      <a16:colId xmlns:a16="http://schemas.microsoft.com/office/drawing/2014/main" val="3388127251"/>
                    </a:ext>
                  </a:extLst>
                </a:gridCol>
                <a:gridCol w="1191395">
                  <a:extLst>
                    <a:ext uri="{9D8B030D-6E8A-4147-A177-3AD203B41FA5}">
                      <a16:colId xmlns:a16="http://schemas.microsoft.com/office/drawing/2014/main" val="575439619"/>
                    </a:ext>
                  </a:extLst>
                </a:gridCol>
                <a:gridCol w="1191395">
                  <a:extLst>
                    <a:ext uri="{9D8B030D-6E8A-4147-A177-3AD203B41FA5}">
                      <a16:colId xmlns:a16="http://schemas.microsoft.com/office/drawing/2014/main" val="3436744719"/>
                    </a:ext>
                  </a:extLst>
                </a:gridCol>
                <a:gridCol w="1191395">
                  <a:extLst>
                    <a:ext uri="{9D8B030D-6E8A-4147-A177-3AD203B41FA5}">
                      <a16:colId xmlns:a16="http://schemas.microsoft.com/office/drawing/2014/main" val="10649787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37668272"/>
                    </a:ext>
                  </a:extLst>
                </a:gridCol>
              </a:tblGrid>
              <a:tr h="6190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 Peak Flow (kCFS)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1996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2007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Diff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50721"/>
                  </a:ext>
                </a:extLst>
              </a:tr>
              <a:tr h="95237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j-lt"/>
                          <a:hlinkClick r:id="rId4"/>
                        </a:rPr>
                        <a:t>Newaukum River Near Chehalis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13.3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13.9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37073"/>
                  </a:ext>
                </a:extLst>
              </a:tr>
              <a:tr h="95237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j-lt"/>
                          <a:hlinkClick r:id="rId5"/>
                        </a:rPr>
                        <a:t>Skookumchuck River Near Bucoda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11.3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071875"/>
                  </a:ext>
                </a:extLst>
              </a:tr>
              <a:tr h="104046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j-lt"/>
                          <a:hlinkClick r:id="rId6"/>
                        </a:rPr>
                        <a:t>Chehalis River Near Grand Mound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74.8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79.1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44.6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2022:</a:t>
                      </a:r>
                    </a:p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60% </a:t>
                      </a:r>
                      <a:r>
                        <a:rPr lang="en-US" sz="1800" b="0" u="none" strike="noStrike" dirty="0">
                          <a:effectLst/>
                          <a:latin typeface="+mj-lt"/>
                        </a:rPr>
                        <a:t>of 1996</a:t>
                      </a: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 2007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55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70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7694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/>
                <a:cs typeface="Arial Narrow"/>
              </a:rPr>
              <a:t>III.  Take Aways</a:t>
            </a:r>
            <a:r>
              <a:rPr sz="3200" b="1"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D54EB-B743-4755-9CFA-8EEF506F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415498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For as wet as it was, we were lucky.  Even though it wasn’t a 2007 event, it was still a top 10 event.</a:t>
            </a:r>
          </a:p>
          <a:p>
            <a:pPr marL="342900" indent="-342900">
              <a:buFont typeface="+mj-lt"/>
              <a:buAutoNum type="arabicPeriod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Positive factors (over 1996 or 2007)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Lower peak flows in the Chehalis.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Greater on-the-ground flood awareness (Flood Warning System).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Greater flood protection improvements (Airport Pump).</a:t>
            </a:r>
          </a:p>
          <a:p>
            <a:pPr marL="342900" indent="-342900">
              <a:buFont typeface="+mj-lt"/>
              <a:buAutoNum type="arabicPeriod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Lowering peak flows in the Chehalis, through a predictable upper-basin mainstem retention structure (versus relying on luck), is key to limiting significant future flood damage from catastrophic (and top 10) floods.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Continuing support for a basin-wide solution (large and small projects, aquatic species and habitat, early flood awareness) remains critical.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  <a:hlinkClick r:id="rId4"/>
              </a:rPr>
              <a:t>Local Resolutions </a:t>
            </a:r>
            <a:r>
              <a:rPr lang="en-US" dirty="0">
                <a:latin typeface="+mj-lt"/>
                <a:cs typeface="Arial" panose="020B0604020202020204" pitchFamily="34" charset="0"/>
              </a:rPr>
              <a:t>-- City of Chehalis (2010, 2016, 2020, 2021).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4673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14</a:t>
            </a:fld>
            <a:r>
              <a:rPr lang="en-US" spc="-5" dirty="0"/>
              <a:t> of 15</a:t>
            </a:r>
          </a:p>
        </p:txBody>
      </p:sp>
    </p:spTree>
    <p:extLst>
      <p:ext uri="{BB962C8B-B14F-4D97-AF65-F5344CB8AC3E}">
        <p14:creationId xmlns:p14="http://schemas.microsoft.com/office/powerpoint/2010/main" val="327640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7694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latin typeface="Arial Narrow"/>
                <a:cs typeface="Arial Narrow"/>
              </a:rPr>
              <a:t>Thank You!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D54EB-B743-4755-9CFA-8EEF506F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2769989"/>
          </a:xfrm>
        </p:spPr>
        <p:txBody>
          <a:bodyPr/>
          <a:lstStyle/>
          <a:p>
            <a:pPr algn="ctr"/>
            <a:r>
              <a:rPr lang="en-US" dirty="0"/>
              <a:t>Edna Fund, </a:t>
            </a:r>
            <a:r>
              <a:rPr lang="en-US" i="1" dirty="0"/>
              <a:t>Lewis County Representative</a:t>
            </a:r>
          </a:p>
          <a:p>
            <a:pPr algn="ctr"/>
            <a:r>
              <a:rPr lang="en-US" b="0" dirty="0"/>
              <a:t>Vice-Chair, Chehalis River Basin Flood Authority</a:t>
            </a:r>
          </a:p>
          <a:p>
            <a:pPr algn="ctr"/>
            <a:r>
              <a:rPr lang="en-US" b="0" dirty="0"/>
              <a:t>Member, Chehalis Basin Board</a:t>
            </a:r>
          </a:p>
          <a:p>
            <a:pPr algn="ctr"/>
            <a:r>
              <a:rPr lang="en-US" b="0" dirty="0"/>
              <a:t>360/269-7515</a:t>
            </a:r>
          </a:p>
          <a:p>
            <a:pPr algn="ctr"/>
            <a:r>
              <a:rPr lang="en-US" b="0" dirty="0">
                <a:hlinkClick r:id="rId4"/>
              </a:rPr>
              <a:t>dutch@localaccess.com</a:t>
            </a:r>
            <a:endParaRPr lang="en-US" b="0" dirty="0"/>
          </a:p>
          <a:p>
            <a:pPr algn="ctr"/>
            <a:endParaRPr lang="en-US" b="0" dirty="0"/>
          </a:p>
          <a:p>
            <a:pPr algn="ctr"/>
            <a:r>
              <a:rPr lang="en-US" dirty="0"/>
              <a:t>Scott Boettcher</a:t>
            </a:r>
          </a:p>
          <a:p>
            <a:pPr algn="ctr"/>
            <a:r>
              <a:rPr lang="en-US" b="0" dirty="0"/>
              <a:t>Staff, Chehalis River Basin Flood Authority</a:t>
            </a:r>
          </a:p>
          <a:p>
            <a:pPr algn="ctr"/>
            <a:r>
              <a:rPr lang="en-US" b="0" dirty="0"/>
              <a:t>360/480-6600</a:t>
            </a:r>
          </a:p>
          <a:p>
            <a:pPr algn="ctr"/>
            <a:r>
              <a:rPr lang="en-US" b="0" dirty="0">
                <a:hlinkClick r:id="rId5"/>
              </a:rPr>
              <a:t>scottb@sbgh-partners.com</a:t>
            </a:r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4673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15</a:t>
            </a:fld>
            <a:r>
              <a:rPr lang="en-US" spc="-5" dirty="0"/>
              <a:t> of 15</a:t>
            </a:r>
          </a:p>
        </p:txBody>
      </p:sp>
    </p:spTree>
    <p:extLst>
      <p:ext uri="{BB962C8B-B14F-4D97-AF65-F5344CB8AC3E}">
        <p14:creationId xmlns:p14="http://schemas.microsoft.com/office/powerpoint/2010/main" val="360038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Today’s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esentation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D54EB-B743-4755-9CFA-8EEF506F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166199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I.    The Event . . . </a:t>
            </a:r>
            <a:r>
              <a:rPr lang="en-US" b="0" dirty="0">
                <a:solidFill>
                  <a:schemeClr val="tx1"/>
                </a:solidFill>
              </a:rPr>
              <a:t>Quick look at rainfall, gages, event characteristics.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II.    Reflections/Lessons Learned . . . </a:t>
            </a:r>
            <a:r>
              <a:rPr lang="en-US" b="0" dirty="0">
                <a:solidFill>
                  <a:schemeClr val="tx1"/>
                </a:solidFill>
              </a:rPr>
              <a:t>What worked, what did we learn, etc.</a:t>
            </a:r>
          </a:p>
          <a:p>
            <a:endParaRPr lang="en-US" dirty="0"/>
          </a:p>
          <a:p>
            <a:pPr marL="400050" indent="-400050">
              <a:buAutoNum type="romanUcPeriod" startAt="3"/>
            </a:pPr>
            <a:r>
              <a:rPr lang="en-US" dirty="0">
                <a:solidFill>
                  <a:srgbClr val="FF0000"/>
                </a:solidFill>
              </a:rPr>
              <a:t>Take Aways . . . </a:t>
            </a:r>
            <a:r>
              <a:rPr lang="en-US" b="0" dirty="0">
                <a:solidFill>
                  <a:schemeClr val="tx1"/>
                </a:solidFill>
              </a:rPr>
              <a:t>What</a:t>
            </a:r>
          </a:p>
          <a:p>
            <a:r>
              <a:rPr lang="en-US" b="0" dirty="0">
                <a:solidFill>
                  <a:schemeClr val="tx1"/>
                </a:solidFill>
              </a:rPr>
              <a:t>       can we conclude?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</a:t>
            </a:fld>
            <a:r>
              <a:rPr lang="en-US" spc="-5" dirty="0"/>
              <a:t> of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616EE-BAD9-47C5-8E2A-50342E4F6F1D}"/>
              </a:ext>
            </a:extLst>
          </p:cNvPr>
          <p:cNvSpPr txBox="1"/>
          <p:nvPr/>
        </p:nvSpPr>
        <p:spPr>
          <a:xfrm>
            <a:off x="2921459" y="5943600"/>
            <a:ext cx="4774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r>
              <a:rPr lang="en-US" sz="1200" cap="all" dirty="0" err="1">
                <a:latin typeface="Arial" panose="020B0604020202020204" pitchFamily="34" charset="0"/>
                <a:cs typeface="Arial" panose="020B0604020202020204" pitchFamily="34" charset="0"/>
              </a:rPr>
              <a:t>chehalis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flooded area with houses and power lines&#10;&#10;Description automatically generated with low confidence">
            <a:extLst>
              <a:ext uri="{FF2B5EF4-FFF2-40B4-BE49-F238E27FC236}">
                <a16:creationId xmlns:a16="http://schemas.microsoft.com/office/drawing/2014/main" id="{E836AB3A-2BA4-440C-AA5F-EEE76D515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1" b="1"/>
          <a:stretch/>
        </p:blipFill>
        <p:spPr>
          <a:xfrm>
            <a:off x="2971800" y="2883059"/>
            <a:ext cx="6121081" cy="3060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I. 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T</a:t>
            </a: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he Event</a:t>
            </a:r>
            <a:r>
              <a:rPr sz="3200" b="1" spc="-3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3</a:t>
            </a:fld>
            <a:r>
              <a:rPr lang="en-US" spc="-5" dirty="0"/>
              <a:t> of 15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EDF29FA-DF6B-4984-8FD5-08C85986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66" y="1899087"/>
            <a:ext cx="3662934" cy="360098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30-Day Rainfall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Gage Totals Since 10-01-2021: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Hoquiam ~ 96 inches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Beeville (Mason County) ~ 87 inches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Newaukum/Weyco (Lewis County) ~ 58 inches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Huckleberry Ridge (Lewis County) ~ 68 inches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Twin Cities: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8-11 inches snow 12/26-27/2021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4.25 inches rain 1/02-07/2022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52785-2BE1-46DD-A051-06569B4D703A}"/>
              </a:ext>
            </a:extLst>
          </p:cNvPr>
          <p:cNvSpPr txBox="1">
            <a:spLocks/>
          </p:cNvSpPr>
          <p:nvPr/>
        </p:nvSpPr>
        <p:spPr>
          <a:xfrm>
            <a:off x="5029200" y="6320796"/>
            <a:ext cx="2438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30303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kern="0" dirty="0">
                <a:solidFill>
                  <a:schemeClr val="tx1"/>
                </a:solidFill>
                <a:hlinkClick r:id="rId4"/>
              </a:rPr>
              <a:t>www.chehalisriverflood.com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89139B9-F82F-4175-AFFA-6F1B27627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3"/>
          <a:stretch/>
        </p:blipFill>
        <p:spPr bwMode="auto">
          <a:xfrm>
            <a:off x="3657600" y="1676400"/>
            <a:ext cx="5486400" cy="463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1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I. 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T</a:t>
            </a: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he Event</a:t>
            </a:r>
            <a:r>
              <a:rPr sz="3200" b="1" spc="-3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4</a:t>
            </a:fld>
            <a:r>
              <a:rPr lang="en-US" spc="-5" dirty="0"/>
              <a:t> of 15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EDF29FA-DF6B-4984-8FD5-08C85986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752600"/>
            <a:ext cx="8681719" cy="5539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Newaukum River Near Chehalis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Actual 205.59 (2022)	Record 205.48 (1996)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52785-2BE1-46DD-A051-06569B4D703A}"/>
              </a:ext>
            </a:extLst>
          </p:cNvPr>
          <p:cNvSpPr txBox="1">
            <a:spLocks/>
          </p:cNvSpPr>
          <p:nvPr/>
        </p:nvSpPr>
        <p:spPr>
          <a:xfrm>
            <a:off x="70867" y="6122186"/>
            <a:ext cx="9084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30303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kern="0" dirty="0">
                <a:solidFill>
                  <a:schemeClr val="tx1"/>
                </a:solidFill>
                <a:hlinkClick r:id="rId4"/>
              </a:rPr>
              <a:t>www.chehalisriverflood.com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FDCDBF-0AA4-41A0-83A3-B4FCDD4F0CCE}"/>
              </a:ext>
            </a:extLst>
          </p:cNvPr>
          <p:cNvGrpSpPr/>
          <p:nvPr/>
        </p:nvGrpSpPr>
        <p:grpSpPr>
          <a:xfrm>
            <a:off x="76200" y="2286000"/>
            <a:ext cx="9013537" cy="3886200"/>
            <a:chOff x="0" y="1710056"/>
            <a:chExt cx="12192000" cy="514794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97F969-AD90-412C-8DE2-775A8DAEC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710056"/>
              <a:ext cx="12192000" cy="514794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52043F-A77F-475C-AABB-325D73FB9DC8}"/>
                </a:ext>
              </a:extLst>
            </p:cNvPr>
            <p:cNvSpPr/>
            <p:nvPr/>
          </p:nvSpPr>
          <p:spPr>
            <a:xfrm>
              <a:off x="8366296" y="2517077"/>
              <a:ext cx="1840831" cy="613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New record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75DD53A-285F-4E72-9FDF-F3AE4DA0A4AD}"/>
                </a:ext>
              </a:extLst>
            </p:cNvPr>
            <p:cNvCxnSpPr/>
            <p:nvPr/>
          </p:nvCxnSpPr>
          <p:spPr>
            <a:xfrm>
              <a:off x="10181726" y="2823882"/>
              <a:ext cx="672353" cy="502024"/>
            </a:xfrm>
            <a:prstGeom prst="straightConnector1">
              <a:avLst/>
            </a:prstGeom>
            <a:ln w="508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42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I. 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T</a:t>
            </a: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he Event</a:t>
            </a:r>
            <a:r>
              <a:rPr sz="3200" b="1" spc="-3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5</a:t>
            </a:fld>
            <a:r>
              <a:rPr lang="en-US" spc="-5" dirty="0"/>
              <a:t> of 15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EDF29FA-DF6B-4984-8FD5-08C85986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752600"/>
            <a:ext cx="8681719" cy="83099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Skookumchuck River Near Bucoda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Actual 215.99 (2022)	Record 216.02 (1996)</a:t>
            </a:r>
          </a:p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52785-2BE1-46DD-A051-06569B4D703A}"/>
              </a:ext>
            </a:extLst>
          </p:cNvPr>
          <p:cNvSpPr txBox="1">
            <a:spLocks/>
          </p:cNvSpPr>
          <p:nvPr/>
        </p:nvSpPr>
        <p:spPr>
          <a:xfrm>
            <a:off x="70867" y="6122186"/>
            <a:ext cx="9084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30303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kern="0" dirty="0">
                <a:solidFill>
                  <a:schemeClr val="tx1"/>
                </a:solidFill>
                <a:hlinkClick r:id="rId4"/>
              </a:rPr>
              <a:t>www.chehalisriverflood.com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369087-3659-4B55-8AD6-DCECFDD27715}"/>
              </a:ext>
            </a:extLst>
          </p:cNvPr>
          <p:cNvGrpSpPr/>
          <p:nvPr/>
        </p:nvGrpSpPr>
        <p:grpSpPr>
          <a:xfrm>
            <a:off x="70866" y="2286000"/>
            <a:ext cx="9013154" cy="3476406"/>
            <a:chOff x="0" y="1849048"/>
            <a:chExt cx="12192000" cy="43705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C98F14-62AD-4B52-A893-D9A9C827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849048"/>
              <a:ext cx="12192000" cy="437055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F61398-E09C-4F58-B22B-3FD5D9AA6442}"/>
                </a:ext>
              </a:extLst>
            </p:cNvPr>
            <p:cNvSpPr/>
            <p:nvPr/>
          </p:nvSpPr>
          <p:spPr>
            <a:xfrm>
              <a:off x="7900629" y="2478256"/>
              <a:ext cx="1840831" cy="613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Near record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89592AC-7981-461A-98DF-5AF37E40C19B}"/>
                </a:ext>
              </a:extLst>
            </p:cNvPr>
            <p:cNvCxnSpPr/>
            <p:nvPr/>
          </p:nvCxnSpPr>
          <p:spPr>
            <a:xfrm>
              <a:off x="9716059" y="2785061"/>
              <a:ext cx="672353" cy="502024"/>
            </a:xfrm>
            <a:prstGeom prst="straightConnector1">
              <a:avLst/>
            </a:prstGeom>
            <a:ln w="508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2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I. 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T</a:t>
            </a: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he Event</a:t>
            </a:r>
            <a:r>
              <a:rPr sz="3200" b="1" spc="-3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6</a:t>
            </a:fld>
            <a:r>
              <a:rPr lang="en-US" spc="-5" dirty="0"/>
              <a:t> of 15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EDF29FA-DF6B-4984-8FD5-08C85986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752600"/>
            <a:ext cx="8681719" cy="5539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Chehalis River Near Grand Mound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Actual 145.21 (2022)	Record 147.26 (2007)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52785-2BE1-46DD-A051-06569B4D703A}"/>
              </a:ext>
            </a:extLst>
          </p:cNvPr>
          <p:cNvSpPr txBox="1">
            <a:spLocks/>
          </p:cNvSpPr>
          <p:nvPr/>
        </p:nvSpPr>
        <p:spPr>
          <a:xfrm>
            <a:off x="70867" y="6122186"/>
            <a:ext cx="9084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30303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kern="0" dirty="0">
                <a:solidFill>
                  <a:schemeClr val="tx1"/>
                </a:solidFill>
                <a:hlinkClick r:id="rId4"/>
              </a:rPr>
              <a:t>www.chehalisriverflood.com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4A87B-AC23-408A-8E27-52AC0B761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0" y="2297832"/>
            <a:ext cx="8605070" cy="38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I. 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T</a:t>
            </a: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he Event</a:t>
            </a:r>
            <a:r>
              <a:rPr sz="3200" b="1" spc="-3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7</a:t>
            </a:fld>
            <a:r>
              <a:rPr lang="en-US" spc="-5" dirty="0"/>
              <a:t> of 15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EDF29FA-DF6B-4984-8FD5-08C85986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752600"/>
            <a:ext cx="8681719" cy="83099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Satsop River Near Satsop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Actual 41.76 (2022)	Record 42.79 (1935)</a:t>
            </a:r>
          </a:p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52785-2BE1-46DD-A051-06569B4D703A}"/>
              </a:ext>
            </a:extLst>
          </p:cNvPr>
          <p:cNvSpPr txBox="1">
            <a:spLocks/>
          </p:cNvSpPr>
          <p:nvPr/>
        </p:nvSpPr>
        <p:spPr>
          <a:xfrm>
            <a:off x="70867" y="6122186"/>
            <a:ext cx="9084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30303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kern="0" dirty="0">
                <a:solidFill>
                  <a:schemeClr val="tx1"/>
                </a:solidFill>
                <a:hlinkClick r:id="rId4"/>
              </a:rPr>
              <a:t>www.chehalisriverflood.com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69B11-D3B1-4B0B-995A-B251CB724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85" y="2286000"/>
            <a:ext cx="9059628" cy="38185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F8C5BB-AE2E-4983-85FE-8B4D2F063A53}"/>
              </a:ext>
            </a:extLst>
          </p:cNvPr>
          <p:cNvSpPr/>
          <p:nvPr/>
        </p:nvSpPr>
        <p:spPr>
          <a:xfrm>
            <a:off x="6400800" y="2652883"/>
            <a:ext cx="1360867" cy="48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Near record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1409BC-4364-49FB-B4B8-6C2A9F26D853}"/>
              </a:ext>
            </a:extLst>
          </p:cNvPr>
          <p:cNvCxnSpPr/>
          <p:nvPr/>
        </p:nvCxnSpPr>
        <p:spPr>
          <a:xfrm>
            <a:off x="7742889" y="2896920"/>
            <a:ext cx="497049" cy="399317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6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I. 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T</a:t>
            </a:r>
            <a:r>
              <a:rPr lang="en-US" sz="3200" b="1" dirty="0">
                <a:solidFill>
                  <a:srgbClr val="00B0F0"/>
                </a:solidFill>
                <a:latin typeface="Arial Narrow"/>
                <a:cs typeface="Arial Narrow"/>
              </a:rPr>
              <a:t>he Event</a:t>
            </a:r>
            <a:r>
              <a:rPr sz="3200" b="1" spc="-3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F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8</a:t>
            </a:fld>
            <a:r>
              <a:rPr lang="en-US" spc="-5" dirty="0"/>
              <a:t> of 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6044A-B300-4B75-BA65-8FB0373A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66" y="1899086"/>
            <a:ext cx="8841993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Conspiring Weather Conditions: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/>
              <a:t>Significant snow on the ground.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/>
              <a:t>Heavy rain, Warming temperatures.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/>
              <a:t>Category 4 Atmospheric River (2 ARs).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wet!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Basin-wide.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415E4-5EDE-4777-AEC4-4B92D0473FCA}"/>
              </a:ext>
            </a:extLst>
          </p:cNvPr>
          <p:cNvSpPr txBox="1"/>
          <p:nvPr/>
        </p:nvSpPr>
        <p:spPr>
          <a:xfrm>
            <a:off x="5109565" y="4392076"/>
            <a:ext cx="1541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REUTERS PHOTO</a:t>
            </a:r>
          </a:p>
        </p:txBody>
      </p:sp>
      <p:pic>
        <p:nvPicPr>
          <p:cNvPr id="17" name="Picture 16" descr="A picture containing outdoor, boat&#10;&#10;Description automatically generated">
            <a:extLst>
              <a:ext uri="{FF2B5EF4-FFF2-40B4-BE49-F238E27FC236}">
                <a16:creationId xmlns:a16="http://schemas.microsoft.com/office/drawing/2014/main" id="{F1138C2B-6740-4AC6-B8EC-17B9A69DD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11" y="3615688"/>
            <a:ext cx="3448168" cy="25861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A9CF1D-D0BD-4629-98F6-3D2E6C2E2CB4}"/>
              </a:ext>
            </a:extLst>
          </p:cNvPr>
          <p:cNvSpPr txBox="1"/>
          <p:nvPr/>
        </p:nvSpPr>
        <p:spPr>
          <a:xfrm>
            <a:off x="1636911" y="6200001"/>
            <a:ext cx="34481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Kris koski</a:t>
            </a:r>
            <a:r>
              <a:rPr lang="en-US" sz="1200" b="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200" cap="all" dirty="0">
                <a:latin typeface="Arial" panose="020B0604020202020204" pitchFamily="34" charset="0"/>
                <a:cs typeface="Arial" panose="020B0604020202020204" pitchFamily="34" charset="0"/>
              </a:rPr>
              <a:t>port of grays harbor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outdoor, tree, yellow&#10;&#10;Description automatically generated">
            <a:extLst>
              <a:ext uri="{FF2B5EF4-FFF2-40B4-BE49-F238E27FC236}">
                <a16:creationId xmlns:a16="http://schemas.microsoft.com/office/drawing/2014/main" id="{7BB7CBD9-A3A0-47E6-B907-1A43F8BB5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26" y="1723916"/>
            <a:ext cx="3922508" cy="26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8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58362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00B050"/>
                </a:solidFill>
                <a:latin typeface="Arial Narrow"/>
                <a:cs typeface="Arial Narrow"/>
              </a:rPr>
              <a:t>II.  Reflections/Lessons Learned</a:t>
            </a:r>
            <a:r>
              <a:rPr sz="3200" b="1" spc="-3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endParaRPr sz="3200" dirty="0">
              <a:solidFill>
                <a:srgbClr val="00B050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/>
              <a:t>January 24, 2022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D54EB-B743-4755-9CFA-8EEF506F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40" y="1899087"/>
            <a:ext cx="8858433" cy="1384995"/>
          </a:xfrm>
        </p:spPr>
        <p:txBody>
          <a:bodyPr/>
          <a:lstStyle/>
          <a:p>
            <a:r>
              <a:rPr lang="en-US" dirty="0"/>
              <a:t>Pumps Work!  Chehalis-Centralia Airport Pump: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umped continuously for several days at 10,000 gpm.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days = ~ 518 million gallons of water!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 within levee stayed protected, along with millions $ of infrastructure and 1,000+ jobs.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 = $1.14M.  Value protected = $45M (and $9M annual tax dollars).  ROI = 39:1!</a:t>
            </a:r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A795EF0-EC69-4426-B77B-11BDE8676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391160" cy="153888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9</a:t>
            </a:fld>
            <a:r>
              <a:rPr lang="en-US" spc="-5" dirty="0"/>
              <a:t> of 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8EAFA-7C3C-47F8-AD04-EF460D9B5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" y="4038600"/>
            <a:ext cx="1987114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3F2021-ADF1-459F-9C5C-8AF53DBD6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4" y="3950936"/>
            <a:ext cx="3709539" cy="237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2D4B271B-07F3-49EB-BDA0-E9F6CDF65F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56" y="3397751"/>
            <a:ext cx="2506938" cy="31249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8D5B54-DA4C-480B-AD02-639C2D6DE4D9}"/>
              </a:ext>
            </a:extLst>
          </p:cNvPr>
          <p:cNvSpPr txBox="1"/>
          <p:nvPr/>
        </p:nvSpPr>
        <p:spPr>
          <a:xfrm>
            <a:off x="5335620" y="3733800"/>
            <a:ext cx="1903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Today (2015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en-US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899D39-0E83-48C3-AFCC-32833C2113D3}"/>
              </a:ext>
            </a:extLst>
          </p:cNvPr>
          <p:cNvSpPr txBox="1"/>
          <p:nvPr/>
        </p:nvSpPr>
        <p:spPr>
          <a:xfrm>
            <a:off x="167200" y="3798336"/>
            <a:ext cx="2176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Before (1940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 to </a:t>
            </a:r>
            <a:r>
              <a:rPr lang="en-US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2015):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high angle view of a parking lot&#10;&#10;Description automatically generated with low confidence">
            <a:extLst>
              <a:ext uri="{FF2B5EF4-FFF2-40B4-BE49-F238E27FC236}">
                <a16:creationId xmlns:a16="http://schemas.microsoft.com/office/drawing/2014/main" id="{20D55F2F-F93E-4D2E-9FBD-FA623EF312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8341"/>
          <a:stretch/>
        </p:blipFill>
        <p:spPr>
          <a:xfrm>
            <a:off x="6727373" y="126379"/>
            <a:ext cx="2362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8B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933</Words>
  <Application>Microsoft Office PowerPoint</Application>
  <PresentationFormat>On-screen Show (4:3)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 Boettcher</cp:lastModifiedBy>
  <cp:revision>435</cp:revision>
  <dcterms:created xsi:type="dcterms:W3CDTF">2014-07-10T07:00:35Z</dcterms:created>
  <dcterms:modified xsi:type="dcterms:W3CDTF">2022-01-24T21:58:52Z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2014-07-07T00:00:00Z</vt:filetime>
  </property>
  <property fmtid="{D5CDD505-2E9C-101B-9397-08002B2CF9AE}" pid="3" name="LastSaved">
    <vt:filetime>2014-07-10T00:00:00Z</vt:filetime>
  </property>
</Properties>
</file>