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9" r:id="rId4"/>
    <p:sldId id="260" r:id="rId5"/>
    <p:sldId id="261" r:id="rId6"/>
    <p:sldId id="276" r:id="rId7"/>
    <p:sldId id="265" r:id="rId8"/>
    <p:sldId id="266" r:id="rId9"/>
    <p:sldId id="267" r:id="rId10"/>
    <p:sldId id="269" r:id="rId11"/>
    <p:sldId id="268" r:id="rId12"/>
    <p:sldId id="271" r:id="rId13"/>
    <p:sldId id="272" r:id="rId14"/>
    <p:sldId id="282" r:id="rId15"/>
    <p:sldId id="284" r:id="rId16"/>
    <p:sldId id="281" r:id="rId17"/>
    <p:sldId id="278" r:id="rId18"/>
    <p:sldId id="273" r:id="rId19"/>
    <p:sldId id="280" r:id="rId20"/>
    <p:sldId id="277" r:id="rId21"/>
    <p:sldId id="257" r:id="rId22"/>
    <p:sldId id="279" r:id="rId23"/>
    <p:sldId id="274" r:id="rId24"/>
    <p:sldId id="275" r:id="rId25"/>
    <p:sldId id="263" r:id="rId26"/>
    <p:sldId id="262" r:id="rId27"/>
    <p:sldId id="264" r:id="rId28"/>
    <p:sldId id="283" r:id="rId29"/>
    <p:sldId id="25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9" autoAdjust="0"/>
    <p:restoredTop sz="94660"/>
  </p:normalViewPr>
  <p:slideViewPr>
    <p:cSldViewPr snapToGrid="0">
      <p:cViewPr varScale="1">
        <p:scale>
          <a:sx n="88" d="100"/>
          <a:sy n="88" d="100"/>
        </p:scale>
        <p:origin x="4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654D1-7499-43ED-8EB3-23BF77831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FEE5F3-3A5D-45EB-B263-92FC7613A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EFDA9-3C2C-4DAF-9D8B-3469DF01A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E56C-5B1D-4860-A15D-8D4BE3731A25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1269A-53C3-4D24-AACB-4EC7F2F8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F21B6-31C5-475D-820B-BDCBE3902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132C-937F-484E-BDD4-C2B4321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24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AFDB9-E97F-4BF0-AC8F-AF5CC2312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80185B-FE39-49AA-A2D1-F4D52F0C0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0D695-D858-40B6-9565-60CFEFFC4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E56C-5B1D-4860-A15D-8D4BE3731A25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95F1F-96FD-471C-A642-04537C3C6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39429-8083-47FC-869F-F3DB4D08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132C-937F-484E-BDD4-C2B4321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5FFE55-CCBB-4127-8F56-863D09235E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18AA48-8775-4772-8BE6-986D9916B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DB4AB-2769-4A7F-96BB-AC84A357E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E56C-5B1D-4860-A15D-8D4BE3731A25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DB977-7ACC-4394-A109-FF001D6C0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51E5D-4A8D-491C-B34F-A39B93DC8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132C-937F-484E-BDD4-C2B4321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8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D9691-3104-44BA-B6B8-47DF30E12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248F3-900C-4002-8EDB-4BFA13FA8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4F6C7-A4BE-4775-883B-1C2081D28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E56C-5B1D-4860-A15D-8D4BE3731A25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E495A-669B-4684-A0CF-DE172550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B0F92-5634-4BCC-841E-0390EC77A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132C-937F-484E-BDD4-C2B4321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8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3D2C3-8B1C-447F-B85B-A5FC06A24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94444-EBFD-41D0-8186-B687D9FD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882C6-5D65-4FD1-890C-4F44F583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E56C-5B1D-4860-A15D-8D4BE3731A25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638E3-9D56-452B-92BB-75042396A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DCA8F-1A31-45AF-A735-E960EC4D8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132C-937F-484E-BDD4-C2B4321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43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A2DC3-0AA1-4A9D-AECF-F09B4E9DD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9EB32-5F6A-4DF9-87A1-4E6414FC0F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F117A-A6E7-448D-AB2A-646A8C62B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B3B75-464B-413E-903E-82856F58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E56C-5B1D-4860-A15D-8D4BE3731A25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E4A51-2045-4D6A-BDF3-8160D81ED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3792C-D63F-49D2-850E-A90569A8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132C-937F-484E-BDD4-C2B4321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38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97B89-ED0B-49BD-AB6F-4E4A056AA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A3276-FD51-4E04-AB21-D7B7E7557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73F17-700B-4E1D-8B39-E35E3932A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81B8B5-DEF0-4C8F-8F9C-A0A49BD166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30546-6758-4060-ADBC-DD8818CA02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324EBC-C282-4442-A21D-4B0C32BCE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E56C-5B1D-4860-A15D-8D4BE3731A25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36C1D4-90EA-4C77-AD18-697F0F12A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27F452-ACC2-4CC2-82CA-46A8988B2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132C-937F-484E-BDD4-C2B4321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2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06284-882A-461F-B08F-C66E95204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54A660-7B3D-421C-AAF1-EAAD0273B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E56C-5B1D-4860-A15D-8D4BE3731A25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7D329-CF99-4EC1-9C8F-B08F31606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1F9AD-D5C8-4F18-ACB0-B9FB8790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132C-937F-484E-BDD4-C2B4321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68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43A071-313E-403E-AD46-21F75018A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E56C-5B1D-4860-A15D-8D4BE3731A25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A4B2E4-C9D3-4FA0-9779-D0764464F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9860C-F95E-4F44-AA78-C5AF40B72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132C-937F-484E-BDD4-C2B4321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6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B993D-8D98-47B7-A338-9F75C88E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A292F-4277-4F45-A263-B9B733AE7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25F7D6-3375-446E-AA94-FCF243E2C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BF22C-1896-4A5D-AADC-7DAB260C0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E56C-5B1D-4860-A15D-8D4BE3731A25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0C4EC-1C9A-4C66-8122-8B5F29237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D9829-A0B4-47FD-887B-4CF5637C9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132C-937F-484E-BDD4-C2B4321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2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8DEC5-DD3A-47EE-B612-C39BAD756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BE93A9-13F0-4A02-9054-F71F94C85E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6FD01D-2338-4EC7-91B8-77FBB0386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A1E8E-C469-4A87-8913-BFE0AB0B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E56C-5B1D-4860-A15D-8D4BE3731A25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FBEA1-A928-42E3-943A-47C91A9E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86753-38F9-4FD5-B46B-FBE72DF43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4132C-937F-484E-BDD4-C2B4321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82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A9E951-3B15-4E58-8C05-4E48573C1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E6FED-F4CD-44C4-AE39-B8E873F55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8144E-A7A4-4B87-ABA1-7B5FBECD2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9E56C-5B1D-4860-A15D-8D4BE3731A25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B3A1F-0256-46A5-A35D-630703AAF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8C991-C413-4535-92F5-E770714BA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4132C-937F-484E-BDD4-C2B4321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8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Chehalis River is seen from above as it flows through properties inundating roadways in Rochester on Saturday.">
            <a:extLst>
              <a:ext uri="{FF2B5EF4-FFF2-40B4-BE49-F238E27FC236}">
                <a16:creationId xmlns:a16="http://schemas.microsoft.com/office/drawing/2014/main" id="{0DF80486-E266-401F-B533-60EA5C04B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6B61EC-96FC-482E-BF1E-430B6F7A8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604020202020204" pitchFamily="34" charset="0"/>
              </a:rPr>
              <a:t>Flood Summary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604020202020204" pitchFamily="34" charset="0"/>
              </a:rPr>
            </a:b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604020202020204" pitchFamily="34" charset="0"/>
              </a:rPr>
              <a:t>January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0BFA95-3430-41E1-9038-50D9FB4ED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816505"/>
            <a:ext cx="12097407" cy="1655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Chehalis River Basin Flood Authority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A5307-2A02-4E1D-81B3-AE4CB3DE76ED}"/>
              </a:ext>
            </a:extLst>
          </p:cNvPr>
          <p:cNvSpPr txBox="1"/>
          <p:nvPr/>
        </p:nvSpPr>
        <p:spPr>
          <a:xfrm>
            <a:off x="0" y="6426342"/>
            <a:ext cx="61065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cap="all" dirty="0">
                <a:solidFill>
                  <a:schemeClr val="bg1"/>
                </a:solidFill>
                <a:effectLst/>
                <a:latin typeface="pt serif" panose="020A0603040505020204" pitchFamily="18" charset="0"/>
              </a:rPr>
              <a:t>JARED WENZELBURGER / JARED@CHRONLINE.COM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62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50261-BE8A-4DBD-8851-CC41F91F3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 Demi" panose="020B0704020202020204" pitchFamily="34" charset="0"/>
              </a:rPr>
              <a:t>Huckleberry Ridge Rain – 67.62 inches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B87D2-B686-4455-B927-679803AC7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112"/>
            <a:ext cx="12192000" cy="431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54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405A2B-46FD-4569-80C2-0A7380062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venir Next LT Pro Demi" panose="020B0704020202020204" pitchFamily="34" charset="0"/>
              </a:rPr>
              <a:t>Newaukum</a:t>
            </a:r>
            <a:r>
              <a:rPr lang="en-US" dirty="0">
                <a:latin typeface="Avenir Next LT Pro Demi" panose="020B0704020202020204" pitchFamily="34" charset="0"/>
              </a:rPr>
              <a:t> – Weyco Rain – 57.75 inches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6BFB34-7CE3-47CB-A2AC-281B8D166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276"/>
            <a:ext cx="12192000" cy="433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60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6698B-B310-48A4-8CFD-FDD4A2A1B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 Demi" panose="020B0704020202020204" pitchFamily="34" charset="0"/>
              </a:rPr>
              <a:t>Riverside Rain and Temperature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1784D6-EC1F-40FA-B59E-E8187577AB79}"/>
              </a:ext>
            </a:extLst>
          </p:cNvPr>
          <p:cNvGrpSpPr/>
          <p:nvPr/>
        </p:nvGrpSpPr>
        <p:grpSpPr>
          <a:xfrm>
            <a:off x="0" y="1363892"/>
            <a:ext cx="12192000" cy="5493506"/>
            <a:chOff x="0" y="1363892"/>
            <a:chExt cx="12192000" cy="54935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87F9D2-5970-4926-955C-3F3D6CAB3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63892"/>
              <a:ext cx="12192000" cy="5128983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ED329AD-CEE1-476A-A5A3-87DA3CF42338}"/>
                </a:ext>
              </a:extLst>
            </p:cNvPr>
            <p:cNvCxnSpPr/>
            <p:nvPr/>
          </p:nvCxnSpPr>
          <p:spPr>
            <a:xfrm flipH="1">
              <a:off x="745672" y="4473785"/>
              <a:ext cx="10642600" cy="0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7" name="Arrow: Left-Right 6">
              <a:extLst>
                <a:ext uri="{FF2B5EF4-FFF2-40B4-BE49-F238E27FC236}">
                  <a16:creationId xmlns:a16="http://schemas.microsoft.com/office/drawing/2014/main" id="{87264B4D-9645-4A60-BF0E-488AD923FF2E}"/>
                </a:ext>
              </a:extLst>
            </p:cNvPr>
            <p:cNvSpPr/>
            <p:nvPr/>
          </p:nvSpPr>
          <p:spPr>
            <a:xfrm>
              <a:off x="2843427" y="6128351"/>
              <a:ext cx="3917092" cy="729047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Snow buildup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5314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41FF8-D4C2-453B-8752-332E45D4C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 Demi" panose="020B0704020202020204" pitchFamily="34" charset="0"/>
              </a:rPr>
              <a:t>NWS Forecasts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325C6E-1654-49D7-AF89-194C9C73B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CB9D50-C3DB-4F12-A8DF-4D7C7D730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251CB38-B3B8-46CE-BFD3-A60DA5235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C8C089-B54D-4CFB-A889-344BD89B4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5" t="18308" r="18079" b="46433"/>
          <a:stretch/>
        </p:blipFill>
        <p:spPr>
          <a:xfrm>
            <a:off x="4171950" y="2352687"/>
            <a:ext cx="3886200" cy="3042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C9BE09-759C-44AF-9BF0-EF17B4D24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2" t="33778" r="17862" b="30963"/>
          <a:stretch/>
        </p:blipFill>
        <p:spPr>
          <a:xfrm>
            <a:off x="114300" y="2352687"/>
            <a:ext cx="3886200" cy="3042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1ABB35-3558-4286-81DB-9ADBE4EAF7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71" t="16889" r="17085" b="47926"/>
          <a:stretch/>
        </p:blipFill>
        <p:spPr>
          <a:xfrm>
            <a:off x="8229600" y="2387661"/>
            <a:ext cx="3886200" cy="29725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CBDEA9-D66E-4287-9CC0-6DD0E6665EC6}"/>
              </a:ext>
            </a:extLst>
          </p:cNvPr>
          <p:cNvSpPr txBox="1"/>
          <p:nvPr/>
        </p:nvSpPr>
        <p:spPr>
          <a:xfrm>
            <a:off x="951007" y="1800895"/>
            <a:ext cx="221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Chehalis at Doty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A71953-A96F-4FD5-A166-D3065A1F4810}"/>
              </a:ext>
            </a:extLst>
          </p:cNvPr>
          <p:cNvSpPr txBox="1"/>
          <p:nvPr/>
        </p:nvSpPr>
        <p:spPr>
          <a:xfrm>
            <a:off x="4433756" y="1800895"/>
            <a:ext cx="336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Newaukum</a:t>
            </a:r>
            <a:r>
              <a:rPr lang="en-US" sz="2400" dirty="0"/>
              <a:t> near Chehalis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3551F9-FF33-4995-8DD8-4E17F6F3762C}"/>
              </a:ext>
            </a:extLst>
          </p:cNvPr>
          <p:cNvSpPr txBox="1"/>
          <p:nvPr/>
        </p:nvSpPr>
        <p:spPr>
          <a:xfrm>
            <a:off x="8332709" y="1800895"/>
            <a:ext cx="3679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Skookumchuck</a:t>
            </a:r>
            <a:r>
              <a:rPr lang="en-US" sz="2400" dirty="0"/>
              <a:t> near </a:t>
            </a:r>
            <a:r>
              <a:rPr lang="en-US" sz="2400" dirty="0" err="1"/>
              <a:t>Bucoda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934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648DA-11DA-4481-9166-FE92CD476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</a:t>
            </a:r>
          </a:p>
        </p:txBody>
      </p:sp>
      <p:pic>
        <p:nvPicPr>
          <p:cNvPr id="4" name="Picture 3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B8459872-A575-4D65-A3B4-196E9267B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8"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7A5F3D-E9DC-4A64-8EED-1812AA96589A}"/>
              </a:ext>
            </a:extLst>
          </p:cNvPr>
          <p:cNvSpPr txBox="1"/>
          <p:nvPr/>
        </p:nvSpPr>
        <p:spPr>
          <a:xfrm>
            <a:off x="2832100" y="3320236"/>
            <a:ext cx="59309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Standing in the left lane of northbound I-5 in Centralia, Dec. 4, 2007.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BC0C72-52DF-4372-BA8B-32FC46F7997D}"/>
              </a:ext>
            </a:extLst>
          </p:cNvPr>
          <p:cNvSpPr txBox="1"/>
          <p:nvPr/>
        </p:nvSpPr>
        <p:spPr>
          <a:xfrm>
            <a:off x="203200" y="64306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WSDOT photo by Jim Culp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335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93202F-6CB9-465F-8B21-6A4AC14C1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020" y="0"/>
            <a:ext cx="125700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4C6199-9359-4D61-82D1-85C912256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WEB Cams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0AEFF0-BE49-47DA-AADE-07A1DD0DDEB7}"/>
              </a:ext>
            </a:extLst>
          </p:cNvPr>
          <p:cNvSpPr/>
          <p:nvPr/>
        </p:nvSpPr>
        <p:spPr>
          <a:xfrm>
            <a:off x="4521200" y="5740400"/>
            <a:ext cx="38608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Chapman Farms</a:t>
            </a:r>
          </a:p>
        </p:txBody>
      </p:sp>
    </p:spTree>
    <p:extLst>
      <p:ext uri="{BB962C8B-B14F-4D97-AF65-F5344CB8AC3E}">
        <p14:creationId xmlns:p14="http://schemas.microsoft.com/office/powerpoint/2010/main" val="1198215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89CB5F-7821-46D4-99DC-8F0044241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06" b="5141"/>
          <a:stretch/>
        </p:blipFill>
        <p:spPr>
          <a:xfrm>
            <a:off x="-17769" y="0"/>
            <a:ext cx="122072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57B41D-4307-47D0-BCD8-4B81BC644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WEB Cams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73FE50-D3A1-4FAA-8069-B05A2D58D969}"/>
              </a:ext>
            </a:extLst>
          </p:cNvPr>
          <p:cNvSpPr/>
          <p:nvPr/>
        </p:nvSpPr>
        <p:spPr>
          <a:xfrm>
            <a:off x="4521200" y="5740400"/>
            <a:ext cx="38608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Chapman Farms</a:t>
            </a:r>
          </a:p>
        </p:txBody>
      </p:sp>
    </p:spTree>
    <p:extLst>
      <p:ext uri="{BB962C8B-B14F-4D97-AF65-F5344CB8AC3E}">
        <p14:creationId xmlns:p14="http://schemas.microsoft.com/office/powerpoint/2010/main" val="2484960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9B1EF-36A6-41DC-82E1-042DBDF35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 Demi" panose="020B0704020202020204" pitchFamily="34" charset="0"/>
              </a:rPr>
              <a:t>Satsop River near Satsop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FB218-58B1-4677-9ADE-C0C920506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9223"/>
            <a:ext cx="12192000" cy="513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78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43B6F6-0DD7-4F20-9924-602BE60A7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667" y="365125"/>
            <a:ext cx="4792133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venir Next LT Pro Demi" panose="020B0704020202020204" pitchFamily="34" charset="0"/>
              </a:rPr>
              <a:t>Chehalis River Basin Flood Authority Website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49FD7C-115B-456C-BD07-4658205B5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734" y="1825625"/>
            <a:ext cx="4555066" cy="4351338"/>
          </a:xfrm>
        </p:spPr>
        <p:txBody>
          <a:bodyPr/>
          <a:lstStyle/>
          <a:p>
            <a:r>
              <a:rPr lang="en-US" dirty="0"/>
              <a:t>Website</a:t>
            </a:r>
          </a:p>
          <a:p>
            <a:pPr lvl="1"/>
            <a:r>
              <a:rPr lang="en-US" dirty="0"/>
              <a:t>25,000 User logins – Jan 1-10</a:t>
            </a:r>
          </a:p>
          <a:p>
            <a:pPr lvl="1"/>
            <a:endParaRPr lang="en-US" dirty="0"/>
          </a:p>
          <a:p>
            <a:r>
              <a:rPr lang="en-US" dirty="0"/>
              <a:t>Inundation Maps</a:t>
            </a:r>
          </a:p>
          <a:p>
            <a:pPr lvl="1"/>
            <a:r>
              <a:rPr lang="en-US" dirty="0"/>
              <a:t>73,000 hits Jan 6-7</a:t>
            </a:r>
          </a:p>
          <a:p>
            <a:pPr lvl="1"/>
            <a:endParaRPr lang="en-US" dirty="0"/>
          </a:p>
          <a:p>
            <a:r>
              <a:rPr lang="en-US" dirty="0"/>
              <a:t>Third party posts</a:t>
            </a:r>
          </a:p>
          <a:p>
            <a:pPr lvl="1"/>
            <a:r>
              <a:rPr lang="en-US" dirty="0"/>
              <a:t>The Chronicle</a:t>
            </a:r>
          </a:p>
          <a:p>
            <a:pPr lvl="1"/>
            <a:r>
              <a:rPr lang="en-US" dirty="0"/>
              <a:t>WA Emergency Management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8B44E-C469-45FC-BD0D-023F6DA9B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1" y="0"/>
            <a:ext cx="640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76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9080A-8C44-4F73-9B00-D0B7AAC6C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 Demi" panose="020B0704020202020204" pitchFamily="34" charset="0"/>
              </a:rPr>
              <a:t>3</a:t>
            </a:r>
            <a:r>
              <a:rPr lang="en-US" baseline="30000" dirty="0">
                <a:latin typeface="Avenir Next LT Pro Demi" panose="020B0704020202020204" pitchFamily="34" charset="0"/>
              </a:rPr>
              <a:t>rd</a:t>
            </a:r>
            <a:r>
              <a:rPr lang="en-US" dirty="0">
                <a:latin typeface="Avenir Next LT Pro Demi" panose="020B0704020202020204" pitchFamily="34" charset="0"/>
              </a:rPr>
              <a:t> Party Posts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B414-6634-4921-9CE6-297A234FA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4751408" cy="45257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B5504A-0A07-441C-86E2-F49473C03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661" y="174437"/>
            <a:ext cx="5370873" cy="65091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5442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15265B5-C55F-4F1D-8FE1-9B888AA44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EF3C67-47A6-43E4-802B-38671638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venir Next LT Pro Demi" panose="020B0704020202020204" pitchFamily="34" charset="0"/>
              </a:rPr>
              <a:t>January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859B7-90BE-4C2B-A9F2-1A9BDA034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0271" y="2914649"/>
            <a:ext cx="6249861" cy="435133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Record flood stages</a:t>
            </a:r>
          </a:p>
          <a:p>
            <a:pPr lvl="1"/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Newaukum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 near Chehalis</a:t>
            </a:r>
          </a:p>
          <a:p>
            <a:pPr lvl="1"/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Major flood stages</a:t>
            </a:r>
          </a:p>
          <a:p>
            <a:pPr lvl="1"/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Skookumchuck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 near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Bucoda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</a:b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(near record)</a:t>
            </a:r>
          </a:p>
          <a:p>
            <a:pPr lvl="1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Chehalis River at Porter</a:t>
            </a:r>
          </a:p>
          <a:p>
            <a:pPr lvl="1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Chehalis River at Grand Mound</a:t>
            </a:r>
          </a:p>
          <a:p>
            <a:pPr lvl="1"/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8918-D2C2-48A8-BA6C-D0D003F4A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2783" y="2914649"/>
            <a:ext cx="6040694" cy="435133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Moderate flood stages</a:t>
            </a:r>
          </a:p>
          <a:p>
            <a:pPr lvl="1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Chehalis at Centralia (near major)</a:t>
            </a:r>
          </a:p>
          <a:p>
            <a:pPr lvl="1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Satsop near Satsop (near major)</a:t>
            </a:r>
          </a:p>
          <a:p>
            <a:pPr lvl="1"/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Skookumchuck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Centralia</a:t>
            </a:r>
          </a:p>
          <a:p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Minor flood stages</a:t>
            </a:r>
          </a:p>
          <a:p>
            <a:pPr lvl="1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Chehalis near Doty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B02ECC-1B25-4C7E-80CA-D1CDF8A42B7D}"/>
              </a:ext>
            </a:extLst>
          </p:cNvPr>
          <p:cNvSpPr txBox="1"/>
          <p:nvPr/>
        </p:nvSpPr>
        <p:spPr>
          <a:xfrm>
            <a:off x="6082315" y="6492875"/>
            <a:ext cx="61065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0" i="0" cap="all" dirty="0">
                <a:solidFill>
                  <a:schemeClr val="bg1"/>
                </a:solidFill>
                <a:effectLst/>
                <a:latin typeface="pt serif" panose="020A0603040505020204" pitchFamily="18" charset="0"/>
              </a:rPr>
              <a:t>JARED WENZELBURGER / JARED@CHRONLINE.COM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7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1EA039-9222-4802-94E3-57CA600AA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33399"/>
            <a:ext cx="10212225" cy="6182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2AE9FE-4DD3-4BD6-94C7-62C36046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00" y="365125"/>
            <a:ext cx="7670800" cy="1325563"/>
          </a:xfrm>
        </p:spPr>
        <p:txBody>
          <a:bodyPr/>
          <a:lstStyle/>
          <a:p>
            <a:r>
              <a:rPr lang="en-US" dirty="0">
                <a:latin typeface="Avenir Next LT Pro Demi" panose="020B0704020202020204" pitchFamily="34" charset="0"/>
              </a:rPr>
              <a:t>Website Traffic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F228E8-5F59-434F-B8FD-EF3B3ABA36A5}"/>
              </a:ext>
            </a:extLst>
          </p:cNvPr>
          <p:cNvSpPr/>
          <p:nvPr/>
        </p:nvSpPr>
        <p:spPr>
          <a:xfrm>
            <a:off x="2819400" y="5503333"/>
            <a:ext cx="6604000" cy="5334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38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4CA4B5-75EA-4786-A7F7-EDA5056C8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20" y="277095"/>
            <a:ext cx="8675360" cy="630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119990-797A-480C-A210-4C1866B62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320" y="277095"/>
            <a:ext cx="8675360" cy="63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7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58E30-BBC4-43A5-B38D-BFC97D673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66" y="144993"/>
            <a:ext cx="10515600" cy="1325563"/>
          </a:xfrm>
        </p:spPr>
        <p:txBody>
          <a:bodyPr/>
          <a:lstStyle/>
          <a:p>
            <a:r>
              <a:rPr lang="en-US" dirty="0">
                <a:latin typeface="Avenir Next LT Pro Demi" panose="020B0704020202020204" pitchFamily="34" charset="0"/>
              </a:rPr>
              <a:t>High Water Alerts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87650-22EC-44D9-9930-B30F0ABDC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467" y="1540513"/>
            <a:ext cx="4170592" cy="4351338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 130 since Nov 23, 2021</a:t>
            </a:r>
            <a:endParaRPr lang="en-US" dirty="0"/>
          </a:p>
          <a:p>
            <a:endParaRPr lang="en-US" sz="3600" dirty="0"/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027C9B7B-91F6-40C2-B2AF-906D44A24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72" y="719356"/>
            <a:ext cx="5130159" cy="59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15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1B7A8-865F-4867-B7F8-EB46BF611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F42557-F4A6-42DD-B253-1CF90F742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77"/>
            <a:ext cx="12192000" cy="677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93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boat&#10;&#10;Description automatically generated">
            <a:extLst>
              <a:ext uri="{FF2B5EF4-FFF2-40B4-BE49-F238E27FC236}">
                <a16:creationId xmlns:a16="http://schemas.microsoft.com/office/drawing/2014/main" id="{CDCA26BB-0F9F-43A2-B1BB-FD6B807F5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5" b="16609"/>
          <a:stretch/>
        </p:blipFill>
        <p:spPr>
          <a:xfrm>
            <a:off x="0" y="0"/>
            <a:ext cx="1220893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42E426-E483-4F35-84DC-89111CB23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Opportunities?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DA763F7-2E45-4077-974A-6CB54AE15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6486" y="5215252"/>
            <a:ext cx="5889171" cy="120845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User Survey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Website Usability Improvements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Improved Forecasting Lower Chehalis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29FA73-5664-4B81-9B80-CB1E70F54013}"/>
              </a:ext>
            </a:extLst>
          </p:cNvPr>
          <p:cNvSpPr txBox="1"/>
          <p:nvPr/>
        </p:nvSpPr>
        <p:spPr>
          <a:xfrm>
            <a:off x="2116" y="6550223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Aberdeen, January 3, 2022. Photo credit: Kris Koski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74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7F793D-35DA-492A-860B-9E9B1275E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588" y="1234724"/>
            <a:ext cx="9080479" cy="562327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89D1986-8F5A-4B46-BD14-ED41E8222DAA}"/>
              </a:ext>
            </a:extLst>
          </p:cNvPr>
          <p:cNvSpPr txBox="1">
            <a:spLocks/>
          </p:cNvSpPr>
          <p:nvPr/>
        </p:nvSpPr>
        <p:spPr>
          <a:xfrm>
            <a:off x="108857" y="365125"/>
            <a:ext cx="1171302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Next LT Pro Demi" panose="020B0704020202020204" pitchFamily="34" charset="0"/>
              </a:rPr>
              <a:t>Improved Forecasting – Lower Chehalis River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5CDC6B-54F8-4166-A1BF-A5201AB7CB13}"/>
              </a:ext>
            </a:extLst>
          </p:cNvPr>
          <p:cNvSpPr txBox="1"/>
          <p:nvPr/>
        </p:nvSpPr>
        <p:spPr>
          <a:xfrm>
            <a:off x="3505200" y="3669546"/>
            <a:ext cx="1413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Aberdeen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BDA0C3-A3E3-44D0-8B2B-F42C7B4B1098}"/>
              </a:ext>
            </a:extLst>
          </p:cNvPr>
          <p:cNvSpPr txBox="1"/>
          <p:nvPr/>
        </p:nvSpPr>
        <p:spPr>
          <a:xfrm>
            <a:off x="7668693" y="4270679"/>
            <a:ext cx="967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Porter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CEF02-0165-49DA-B9CA-F4F7139D0B39}"/>
              </a:ext>
            </a:extLst>
          </p:cNvPr>
          <p:cNvSpPr txBox="1"/>
          <p:nvPr/>
        </p:nvSpPr>
        <p:spPr>
          <a:xfrm>
            <a:off x="4783667" y="4329946"/>
            <a:ext cx="161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Montesano</a:t>
            </a:r>
          </a:p>
        </p:txBody>
      </p:sp>
    </p:spTree>
    <p:extLst>
      <p:ext uri="{BB962C8B-B14F-4D97-AF65-F5344CB8AC3E}">
        <p14:creationId xmlns:p14="http://schemas.microsoft.com/office/powerpoint/2010/main" val="4158518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6CCD7-6E4D-4EBA-8C2A-8846007A5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4204"/>
            <a:ext cx="12192000" cy="51737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3088C-A229-40D6-ADDF-7E6228119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365125"/>
            <a:ext cx="11763828" cy="1325563"/>
          </a:xfrm>
        </p:spPr>
        <p:txBody>
          <a:bodyPr/>
          <a:lstStyle/>
          <a:p>
            <a:r>
              <a:rPr lang="en-US" dirty="0">
                <a:latin typeface="Avenir Next LT Pro Demi" panose="020B0704020202020204" pitchFamily="34" charset="0"/>
              </a:rPr>
              <a:t>Improved Forecasting – Lower Chehalis River</a:t>
            </a:r>
          </a:p>
        </p:txBody>
      </p:sp>
    </p:spTree>
    <p:extLst>
      <p:ext uri="{BB962C8B-B14F-4D97-AF65-F5344CB8AC3E}">
        <p14:creationId xmlns:p14="http://schemas.microsoft.com/office/powerpoint/2010/main" val="1196196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0CDCB9-2D0F-4E81-BEAB-C93A98246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2462"/>
            <a:ext cx="12192000" cy="4333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D947C7-9A8E-4603-AE52-8DB2EE312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venir Next LT Pro Demi" panose="020B0704020202020204" pitchFamily="34" charset="0"/>
              </a:rPr>
              <a:t>Wishkah</a:t>
            </a:r>
            <a:r>
              <a:rPr lang="en-US" dirty="0">
                <a:latin typeface="Avenir Next LT Pro Demi" panose="020B0704020202020204" pitchFamily="34" charset="0"/>
              </a:rPr>
              <a:t> River at Aberdeen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D06EE1-FBA3-4517-8313-74AD0AC7741A}"/>
              </a:ext>
            </a:extLst>
          </p:cNvPr>
          <p:cNvCxnSpPr/>
          <p:nvPr/>
        </p:nvCxnSpPr>
        <p:spPr>
          <a:xfrm>
            <a:off x="601133" y="3835393"/>
            <a:ext cx="1098973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792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14099-7655-4F99-AB41-20F3DAA4E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571485-CCF9-419F-A9A9-0740AB126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5D88BA-850F-4A09-B130-C10508FFA92F}"/>
              </a:ext>
            </a:extLst>
          </p:cNvPr>
          <p:cNvSpPr txBox="1"/>
          <p:nvPr/>
        </p:nvSpPr>
        <p:spPr>
          <a:xfrm>
            <a:off x="0" y="6492875"/>
            <a:ext cx="61065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cap="all" dirty="0">
                <a:solidFill>
                  <a:schemeClr val="bg1"/>
                </a:solidFill>
                <a:effectLst/>
                <a:latin typeface="pt serif" panose="020A0603040505020204" pitchFamily="18" charset="0"/>
              </a:rPr>
              <a:t>CHRONLINE.COM Posted Jan 7, 2022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35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>
            <a:extLst>
              <a:ext uri="{FF2B5EF4-FFF2-40B4-BE49-F238E27FC236}">
                <a16:creationId xmlns:a16="http://schemas.microsoft.com/office/drawing/2014/main" id="{9DA33541-C602-4373-B300-7F8EB2AD4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067" y="554567"/>
            <a:ext cx="64008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E2EEF-7A0F-46E3-9224-1788968D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658"/>
            <a:ext cx="10515600" cy="1325563"/>
          </a:xfrm>
        </p:spPr>
        <p:txBody>
          <a:bodyPr/>
          <a:lstStyle/>
          <a:p>
            <a:r>
              <a:rPr lang="en-US" dirty="0">
                <a:latin typeface="Avenir Next LT Pro Demi" panose="020B0704020202020204" pitchFamily="34" charset="0"/>
              </a:rPr>
              <a:t>30 Day Rainfall</a:t>
            </a:r>
          </a:p>
        </p:txBody>
      </p:sp>
    </p:spTree>
    <p:extLst>
      <p:ext uri="{BB962C8B-B14F-4D97-AF65-F5344CB8AC3E}">
        <p14:creationId xmlns:p14="http://schemas.microsoft.com/office/powerpoint/2010/main" val="1560002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237553-B274-4BF6-8DDD-BB7712D91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0056"/>
            <a:ext cx="12192000" cy="514794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A30130D-2D6D-473C-87C0-CFEFB8061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venir Next LT Pro Demi" panose="020B0704020202020204" pitchFamily="34" charset="0"/>
              </a:rPr>
              <a:t>Newuakum</a:t>
            </a:r>
            <a:r>
              <a:rPr lang="en-US" dirty="0">
                <a:latin typeface="Avenir Next LT Pro Demi" panose="020B0704020202020204" pitchFamily="34" charset="0"/>
              </a:rPr>
              <a:t> River near Chehalis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690FFD-A783-435D-A0B5-BB8E1352FDA3}"/>
              </a:ext>
            </a:extLst>
          </p:cNvPr>
          <p:cNvSpPr/>
          <p:nvPr/>
        </p:nvSpPr>
        <p:spPr>
          <a:xfrm>
            <a:off x="8366296" y="2517077"/>
            <a:ext cx="1840831" cy="613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New record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B6F777-82CE-4CDD-831F-C51B50F3DF10}"/>
              </a:ext>
            </a:extLst>
          </p:cNvPr>
          <p:cNvCxnSpPr/>
          <p:nvPr/>
        </p:nvCxnSpPr>
        <p:spPr>
          <a:xfrm>
            <a:off x="10181726" y="2823882"/>
            <a:ext cx="672353" cy="502024"/>
          </a:xfrm>
          <a:prstGeom prst="straightConnector1">
            <a:avLst/>
          </a:prstGeom>
          <a:ln w="508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000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5E64D-83C4-49F0-BF22-B86C5F80C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venir Next LT Pro Demi" panose="020B0704020202020204" pitchFamily="34" charset="0"/>
              </a:rPr>
              <a:t>Skookumchuck</a:t>
            </a:r>
            <a:r>
              <a:rPr lang="en-US" dirty="0">
                <a:latin typeface="Avenir Next LT Pro Demi" panose="020B0704020202020204" pitchFamily="34" charset="0"/>
              </a:rPr>
              <a:t> River at Near </a:t>
            </a:r>
            <a:r>
              <a:rPr lang="en-US" dirty="0" err="1">
                <a:latin typeface="Avenir Next LT Pro Demi" panose="020B0704020202020204" pitchFamily="34" charset="0"/>
              </a:rPr>
              <a:t>Bucoda</a:t>
            </a:r>
            <a:endParaRPr lang="en-US" dirty="0">
              <a:latin typeface="Avenir Next LT Pro Demi" panose="020B07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6B39C4-EB5D-4A4D-A995-E013649CC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9048"/>
            <a:ext cx="12192000" cy="43705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72E45F-5015-44A2-91F8-E9FA2608E44A}"/>
              </a:ext>
            </a:extLst>
          </p:cNvPr>
          <p:cNvSpPr/>
          <p:nvPr/>
        </p:nvSpPr>
        <p:spPr>
          <a:xfrm>
            <a:off x="7900629" y="2478256"/>
            <a:ext cx="1840831" cy="613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Near record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46E1CB-A78D-445B-85F3-D1F50BBCE5CA}"/>
              </a:ext>
            </a:extLst>
          </p:cNvPr>
          <p:cNvCxnSpPr/>
          <p:nvPr/>
        </p:nvCxnSpPr>
        <p:spPr>
          <a:xfrm>
            <a:off x="9716059" y="2785061"/>
            <a:ext cx="672353" cy="502024"/>
          </a:xfrm>
          <a:prstGeom prst="straightConnector1">
            <a:avLst/>
          </a:prstGeom>
          <a:ln w="508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772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386591-EDFB-43CE-A361-3E28FBDC3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8049"/>
            <a:ext cx="12192000" cy="51399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7ACFF0-7C3D-4936-93AB-F263EE525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 Demi" panose="020B0704020202020204" pitchFamily="34" charset="0"/>
              </a:rPr>
              <a:t>Chehalis River at Porter</a:t>
            </a:r>
          </a:p>
        </p:txBody>
      </p:sp>
    </p:spTree>
    <p:extLst>
      <p:ext uri="{BB962C8B-B14F-4D97-AF65-F5344CB8AC3E}">
        <p14:creationId xmlns:p14="http://schemas.microsoft.com/office/powerpoint/2010/main" val="1756008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09AEEFE-E67A-42B9-A19F-F258E583F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5"/>
          <a:stretch/>
        </p:blipFill>
        <p:spPr bwMode="auto">
          <a:xfrm>
            <a:off x="-17079" y="0"/>
            <a:ext cx="12209079" cy="693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1D0B6D-4F64-4FAD-B72D-1D34D5A7F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4FA9C-A950-4394-9257-BABF2FAA7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855" y="2911365"/>
            <a:ext cx="10515600" cy="312896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wet antecedent conditions</a:t>
            </a:r>
          </a:p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Significant snow on the ground</a:t>
            </a:r>
          </a:p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rain</a:t>
            </a:r>
          </a:p>
          <a:p>
            <a:pPr lvl="1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Category 4 atmospheric River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CEF893-E1BA-49FD-942C-CCEBBCEE601D}"/>
              </a:ext>
            </a:extLst>
          </p:cNvPr>
          <p:cNvSpPr txBox="1"/>
          <p:nvPr/>
        </p:nvSpPr>
        <p:spPr>
          <a:xfrm>
            <a:off x="-17079" y="6492875"/>
            <a:ext cx="61065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cap="all" dirty="0">
                <a:solidFill>
                  <a:schemeClr val="bg1"/>
                </a:solidFill>
                <a:effectLst/>
                <a:latin typeface="pt serif" panose="020A0603040505020204" pitchFamily="18" charset="0"/>
              </a:rPr>
              <a:t>JARED WENZELBURGER / JARED@CHRONLINE.COM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695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09EDA00-794E-4AF7-838F-48CD40AC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2A23DF2-F73B-413A-B6AF-98DD70540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Rainfall Totals Since October 1, 2021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C3542A-AFCA-46E5-BE6B-9FF30F0E6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Hoquiam Rain – 95.42 inches</a:t>
            </a:r>
          </a:p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Beeville Rain – 86.98 inches</a:t>
            </a:r>
          </a:p>
          <a:p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Newaukum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 – Weyco Rain – 57.75 inches</a:t>
            </a:r>
          </a:p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Huckleberry Ridge Rain – 67.62 inches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F88FB-5D5C-4112-88B2-BEF2C59E90FD}"/>
              </a:ext>
            </a:extLst>
          </p:cNvPr>
          <p:cNvSpPr txBox="1"/>
          <p:nvPr/>
        </p:nvSpPr>
        <p:spPr>
          <a:xfrm>
            <a:off x="0" y="6492875"/>
            <a:ext cx="61065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cap="all" dirty="0">
                <a:solidFill>
                  <a:schemeClr val="bg1"/>
                </a:solidFill>
                <a:effectLst/>
                <a:latin typeface="pt serif" panose="020A0603040505020204" pitchFamily="18" charset="0"/>
              </a:rPr>
              <a:t>JARED WENZELBURGER / JARED@CHRONLINE.COM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29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1EF039-26F4-42AF-9B3D-0317B42A3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 Demi" panose="020B0704020202020204" pitchFamily="34" charset="0"/>
              </a:rPr>
              <a:t>Hoquiam Rain – 95.42 inches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0FD14-D8DE-4AD1-B5C5-CEB5D5A8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3731"/>
            <a:ext cx="12192000" cy="437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85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E44B9F-77B1-44DA-AA46-9B0F0DF0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 Demi" panose="020B0704020202020204" pitchFamily="34" charset="0"/>
              </a:rPr>
              <a:t>Beeville Rain – 86.98 inches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3E835-B6B6-476F-8595-75749B177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2692"/>
            <a:ext cx="12192000" cy="433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44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8160</TotalTime>
  <Words>332</Words>
  <Application>Microsoft Office PowerPoint</Application>
  <PresentationFormat>Widescreen</PresentationFormat>
  <Paragraphs>84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Avenir Next LT Pro Demi</vt:lpstr>
      <vt:lpstr>Calibri</vt:lpstr>
      <vt:lpstr>Calibri Light</vt:lpstr>
      <vt:lpstr>pt serif</vt:lpstr>
      <vt:lpstr>Office Theme</vt:lpstr>
      <vt:lpstr>Flood Summary January 2022</vt:lpstr>
      <vt:lpstr>January 2022</vt:lpstr>
      <vt:lpstr>Newuakum River near Chehalis</vt:lpstr>
      <vt:lpstr>Skookumchuck River at Near Bucoda</vt:lpstr>
      <vt:lpstr>Chehalis River at Porter</vt:lpstr>
      <vt:lpstr>Why?</vt:lpstr>
      <vt:lpstr>Rainfall Totals Since October 1, 2021</vt:lpstr>
      <vt:lpstr>Hoquiam Rain – 95.42 inches</vt:lpstr>
      <vt:lpstr>Beeville Rain – 86.98 inches</vt:lpstr>
      <vt:lpstr>Huckleberry Ridge Rain – 67.62 inches</vt:lpstr>
      <vt:lpstr>Newaukum – Weyco Rain – 57.75 inches</vt:lpstr>
      <vt:lpstr>Riverside Rain and Temperature</vt:lpstr>
      <vt:lpstr>NWS Forecasts</vt:lpstr>
      <vt:lpstr>Compare</vt:lpstr>
      <vt:lpstr>WEB Cams</vt:lpstr>
      <vt:lpstr>WEB Cams</vt:lpstr>
      <vt:lpstr>Satsop River near Satsop</vt:lpstr>
      <vt:lpstr>Chehalis River Basin Flood Authority Website</vt:lpstr>
      <vt:lpstr>3rd Party Posts</vt:lpstr>
      <vt:lpstr>Website Traffic</vt:lpstr>
      <vt:lpstr>PowerPoint Presentation</vt:lpstr>
      <vt:lpstr>High Water Alerts</vt:lpstr>
      <vt:lpstr>Survey</vt:lpstr>
      <vt:lpstr>Opportunities?</vt:lpstr>
      <vt:lpstr>PowerPoint Presentation</vt:lpstr>
      <vt:lpstr>Improved Forecasting – Lower Chehalis River</vt:lpstr>
      <vt:lpstr>Wishkah River at Aberdeen</vt:lpstr>
      <vt:lpstr>Questions</vt:lpstr>
      <vt:lpstr>30 Day Rainfall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Curtis</dc:creator>
  <cp:lastModifiedBy>David Curtis</cp:lastModifiedBy>
  <cp:revision>13</cp:revision>
  <dcterms:created xsi:type="dcterms:W3CDTF">2022-01-14T01:49:56Z</dcterms:created>
  <dcterms:modified xsi:type="dcterms:W3CDTF">2022-01-20T04:54:06Z</dcterms:modified>
</cp:coreProperties>
</file>