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90" r:id="rId3"/>
  </p:sldMasterIdLst>
  <p:notesMasterIdLst>
    <p:notesMasterId r:id="rId38"/>
  </p:notesMasterIdLst>
  <p:handoutMasterIdLst>
    <p:handoutMasterId r:id="rId39"/>
  </p:handoutMasterIdLst>
  <p:sldIdLst>
    <p:sldId id="257" r:id="rId4"/>
    <p:sldId id="292" r:id="rId5"/>
    <p:sldId id="258" r:id="rId6"/>
    <p:sldId id="301" r:id="rId7"/>
    <p:sldId id="314" r:id="rId8"/>
    <p:sldId id="259" r:id="rId9"/>
    <p:sldId id="321" r:id="rId10"/>
    <p:sldId id="313" r:id="rId11"/>
    <p:sldId id="298" r:id="rId12"/>
    <p:sldId id="297" r:id="rId13"/>
    <p:sldId id="302" r:id="rId14"/>
    <p:sldId id="306" r:id="rId15"/>
    <p:sldId id="303" r:id="rId16"/>
    <p:sldId id="305" r:id="rId17"/>
    <p:sldId id="304" r:id="rId18"/>
    <p:sldId id="307" r:id="rId19"/>
    <p:sldId id="308" r:id="rId20"/>
    <p:sldId id="315" r:id="rId21"/>
    <p:sldId id="309" r:id="rId22"/>
    <p:sldId id="310" r:id="rId23"/>
    <p:sldId id="312" r:id="rId24"/>
    <p:sldId id="300" r:id="rId25"/>
    <p:sldId id="293" r:id="rId26"/>
    <p:sldId id="327" r:id="rId27"/>
    <p:sldId id="320" r:id="rId28"/>
    <p:sldId id="316" r:id="rId29"/>
    <p:sldId id="317" r:id="rId30"/>
    <p:sldId id="318" r:id="rId31"/>
    <p:sldId id="324" r:id="rId32"/>
    <p:sldId id="325" r:id="rId33"/>
    <p:sldId id="311" r:id="rId34"/>
    <p:sldId id="282" r:id="rId35"/>
    <p:sldId id="326" r:id="rId36"/>
    <p:sldId id="299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05" autoAdjust="0"/>
  </p:normalViewPr>
  <p:slideViewPr>
    <p:cSldViewPr snapToGrid="0">
      <p:cViewPr varScale="1">
        <p:scale>
          <a:sx n="68" d="100"/>
          <a:sy n="68" d="100"/>
        </p:scale>
        <p:origin x="6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65DF8B-A56D-4D0B-A173-DF6DEE5A055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42B151-7BC6-483E-A8CF-02834ACC13B7}">
      <dgm:prSet phldrT="[Text]"/>
      <dgm:spPr/>
      <dgm:t>
        <a:bodyPr/>
        <a:lstStyle/>
        <a:p>
          <a:r>
            <a:rPr lang="en-US" b="1" dirty="0" smtClean="0"/>
            <a:t>Legislature</a:t>
          </a:r>
          <a:endParaRPr lang="en-US" b="1" dirty="0"/>
        </a:p>
      </dgm:t>
    </dgm:pt>
    <dgm:pt modelId="{5D3393B5-E429-43A2-BDAB-7C38C3883D19}" type="parTrans" cxnId="{09BEA5F6-66DC-46ED-8243-A2F5451CDB0E}">
      <dgm:prSet/>
      <dgm:spPr/>
      <dgm:t>
        <a:bodyPr/>
        <a:lstStyle/>
        <a:p>
          <a:endParaRPr lang="en-US"/>
        </a:p>
      </dgm:t>
    </dgm:pt>
    <dgm:pt modelId="{4896DE85-E051-4DB9-977A-79E4E54EEDCC}" type="sibTrans" cxnId="{09BEA5F6-66DC-46ED-8243-A2F5451CDB0E}">
      <dgm:prSet/>
      <dgm:spPr/>
      <dgm:t>
        <a:bodyPr/>
        <a:lstStyle/>
        <a:p>
          <a:endParaRPr lang="en-US"/>
        </a:p>
      </dgm:t>
    </dgm:pt>
    <dgm:pt modelId="{8249A9D7-1996-4A85-BEB0-B434C3E4F4BC}">
      <dgm:prSet phldrT="[Text]"/>
      <dgm:spPr/>
      <dgm:t>
        <a:bodyPr/>
        <a:lstStyle/>
        <a:p>
          <a:r>
            <a:rPr lang="en-US" b="1" dirty="0" smtClean="0"/>
            <a:t>OFM</a:t>
          </a:r>
          <a:endParaRPr lang="en-US" b="1" dirty="0"/>
        </a:p>
      </dgm:t>
    </dgm:pt>
    <dgm:pt modelId="{E379D24E-8401-4431-8FEC-E119B57D6E0A}" type="parTrans" cxnId="{8B28EDE8-21E3-4998-A758-E19145404E43}">
      <dgm:prSet/>
      <dgm:spPr/>
      <dgm:t>
        <a:bodyPr/>
        <a:lstStyle/>
        <a:p>
          <a:endParaRPr lang="en-US"/>
        </a:p>
      </dgm:t>
    </dgm:pt>
    <dgm:pt modelId="{3B6A3103-7210-4AEB-97CF-94863097E4C6}" type="sibTrans" cxnId="{8B28EDE8-21E3-4998-A758-E19145404E43}">
      <dgm:prSet/>
      <dgm:spPr/>
      <dgm:t>
        <a:bodyPr/>
        <a:lstStyle/>
        <a:p>
          <a:endParaRPr lang="en-US"/>
        </a:p>
      </dgm:t>
    </dgm:pt>
    <dgm:pt modelId="{F4DED1A4-510E-4D33-9079-9D6D79820C56}">
      <dgm:prSet phldrT="[Text]"/>
      <dgm:spPr/>
      <dgm:t>
        <a:bodyPr/>
        <a:lstStyle/>
        <a:p>
          <a:r>
            <a:rPr lang="en-US" b="1" dirty="0" smtClean="0"/>
            <a:t>Flood Authority (Lewis Co as fiscal agent)</a:t>
          </a:r>
          <a:endParaRPr lang="en-US" b="1" dirty="0"/>
        </a:p>
      </dgm:t>
    </dgm:pt>
    <dgm:pt modelId="{B517D947-6AAD-45A0-ADEF-A3D85D70BD0F}" type="parTrans" cxnId="{18BF001B-931C-4BAF-A6B8-BB4EF576BAAE}">
      <dgm:prSet/>
      <dgm:spPr/>
      <dgm:t>
        <a:bodyPr/>
        <a:lstStyle/>
        <a:p>
          <a:endParaRPr lang="en-US"/>
        </a:p>
      </dgm:t>
    </dgm:pt>
    <dgm:pt modelId="{252A3814-31F8-4FED-B47F-631257C3EFB5}" type="sibTrans" cxnId="{18BF001B-931C-4BAF-A6B8-BB4EF576BAAE}">
      <dgm:prSet/>
      <dgm:spPr/>
      <dgm:t>
        <a:bodyPr/>
        <a:lstStyle/>
        <a:p>
          <a:endParaRPr lang="en-US"/>
        </a:p>
      </dgm:t>
    </dgm:pt>
    <dgm:pt modelId="{40069D71-0CD2-48C2-89E2-5CDCDE78A67B}">
      <dgm:prSet/>
      <dgm:spPr/>
      <dgm:t>
        <a:bodyPr/>
        <a:lstStyle/>
        <a:p>
          <a:r>
            <a:rPr lang="en-US" b="1" dirty="0" smtClean="0"/>
            <a:t>Local Project Sponsors</a:t>
          </a:r>
          <a:endParaRPr lang="en-US" b="1" dirty="0"/>
        </a:p>
      </dgm:t>
    </dgm:pt>
    <dgm:pt modelId="{77C82BBE-36AB-4A2A-AF3A-7AF8ED015CE3}" type="parTrans" cxnId="{39AC8A08-FFE0-4B2C-8634-6A0E286FC3BC}">
      <dgm:prSet/>
      <dgm:spPr/>
      <dgm:t>
        <a:bodyPr/>
        <a:lstStyle/>
        <a:p>
          <a:endParaRPr lang="en-US"/>
        </a:p>
      </dgm:t>
    </dgm:pt>
    <dgm:pt modelId="{D8D99C53-3CE2-4B34-A1EA-46C90A962E79}" type="sibTrans" cxnId="{39AC8A08-FFE0-4B2C-8634-6A0E286FC3BC}">
      <dgm:prSet/>
      <dgm:spPr/>
      <dgm:t>
        <a:bodyPr/>
        <a:lstStyle/>
        <a:p>
          <a:endParaRPr lang="en-US"/>
        </a:p>
      </dgm:t>
    </dgm:pt>
    <dgm:pt modelId="{74371E80-7FDA-4676-AF7E-E65FB3492033}" type="pres">
      <dgm:prSet presAssocID="{5065DF8B-A56D-4D0B-A173-DF6DEE5A055B}" presName="Name0" presStyleCnt="0">
        <dgm:presLayoutVars>
          <dgm:dir/>
          <dgm:resizeHandles val="exact"/>
        </dgm:presLayoutVars>
      </dgm:prSet>
      <dgm:spPr/>
    </dgm:pt>
    <dgm:pt modelId="{3C7504CB-CFAA-4BAB-9A39-25197382FF2C}" type="pres">
      <dgm:prSet presAssocID="{8A42B151-7BC6-483E-A8CF-02834ACC13B7}" presName="node" presStyleLbl="node1" presStyleIdx="0" presStyleCnt="4" custScaleX="98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552C-4787-4A82-A11D-3C1ECCDB3629}" type="pres">
      <dgm:prSet presAssocID="{4896DE85-E051-4DB9-977A-79E4E54EEDC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93E20C2-3075-436F-8C77-E2A6741ABC20}" type="pres">
      <dgm:prSet presAssocID="{4896DE85-E051-4DB9-977A-79E4E54EEDC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5B68DCF-0AC3-45C9-BF5F-7F2F1A341493}" type="pres">
      <dgm:prSet presAssocID="{8249A9D7-1996-4A85-BEB0-B434C3E4F4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52AEF-2403-4C3B-8AE2-7EA10DD28E8B}" type="pres">
      <dgm:prSet presAssocID="{3B6A3103-7210-4AEB-97CF-94863097E4C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978F596-2F96-498F-9BA2-D8C68D0DF0E5}" type="pres">
      <dgm:prSet presAssocID="{3B6A3103-7210-4AEB-97CF-94863097E4C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145D91D-088C-40A7-8897-D579C281B9A0}" type="pres">
      <dgm:prSet presAssocID="{F4DED1A4-510E-4D33-9079-9D6D79820C5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F8385-DB5E-4BBD-9F5E-2DD6DA7989CE}" type="pres">
      <dgm:prSet presAssocID="{252A3814-31F8-4FED-B47F-631257C3EFB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1CB08D9-AC79-443C-9F03-CCE7DE14FDE4}" type="pres">
      <dgm:prSet presAssocID="{252A3814-31F8-4FED-B47F-631257C3EFB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1061565-9690-41F8-BB00-7F4BA4AFD04B}" type="pres">
      <dgm:prSet presAssocID="{40069D71-0CD2-48C2-89E2-5CDCDE78A6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BEA5F6-66DC-46ED-8243-A2F5451CDB0E}" srcId="{5065DF8B-A56D-4D0B-A173-DF6DEE5A055B}" destId="{8A42B151-7BC6-483E-A8CF-02834ACC13B7}" srcOrd="0" destOrd="0" parTransId="{5D3393B5-E429-43A2-BDAB-7C38C3883D19}" sibTransId="{4896DE85-E051-4DB9-977A-79E4E54EEDCC}"/>
    <dgm:cxn modelId="{65F1F019-8738-43DE-BCA2-F5DF6D756627}" type="presOf" srcId="{4896DE85-E051-4DB9-977A-79E4E54EEDCC}" destId="{293E20C2-3075-436F-8C77-E2A6741ABC20}" srcOrd="1" destOrd="0" presId="urn:microsoft.com/office/officeart/2005/8/layout/process1"/>
    <dgm:cxn modelId="{39AC8A08-FFE0-4B2C-8634-6A0E286FC3BC}" srcId="{5065DF8B-A56D-4D0B-A173-DF6DEE5A055B}" destId="{40069D71-0CD2-48C2-89E2-5CDCDE78A67B}" srcOrd="3" destOrd="0" parTransId="{77C82BBE-36AB-4A2A-AF3A-7AF8ED015CE3}" sibTransId="{D8D99C53-3CE2-4B34-A1EA-46C90A962E79}"/>
    <dgm:cxn modelId="{4BB2EF75-F3AC-4652-8965-46A870625817}" type="presOf" srcId="{252A3814-31F8-4FED-B47F-631257C3EFB5}" destId="{FBCF8385-DB5E-4BBD-9F5E-2DD6DA7989CE}" srcOrd="0" destOrd="0" presId="urn:microsoft.com/office/officeart/2005/8/layout/process1"/>
    <dgm:cxn modelId="{B2F526E5-3CDA-424E-B54F-C09730CB0A82}" type="presOf" srcId="{5065DF8B-A56D-4D0B-A173-DF6DEE5A055B}" destId="{74371E80-7FDA-4676-AF7E-E65FB3492033}" srcOrd="0" destOrd="0" presId="urn:microsoft.com/office/officeart/2005/8/layout/process1"/>
    <dgm:cxn modelId="{8B28EDE8-21E3-4998-A758-E19145404E43}" srcId="{5065DF8B-A56D-4D0B-A173-DF6DEE5A055B}" destId="{8249A9D7-1996-4A85-BEB0-B434C3E4F4BC}" srcOrd="1" destOrd="0" parTransId="{E379D24E-8401-4431-8FEC-E119B57D6E0A}" sibTransId="{3B6A3103-7210-4AEB-97CF-94863097E4C6}"/>
    <dgm:cxn modelId="{2A244631-7A3B-4BEC-B3BA-3BD3DE3D283B}" type="presOf" srcId="{3B6A3103-7210-4AEB-97CF-94863097E4C6}" destId="{B5C52AEF-2403-4C3B-8AE2-7EA10DD28E8B}" srcOrd="0" destOrd="0" presId="urn:microsoft.com/office/officeart/2005/8/layout/process1"/>
    <dgm:cxn modelId="{B726FFCF-1D78-462A-87AC-2EF56652BAD9}" type="presOf" srcId="{40069D71-0CD2-48C2-89E2-5CDCDE78A67B}" destId="{11061565-9690-41F8-BB00-7F4BA4AFD04B}" srcOrd="0" destOrd="0" presId="urn:microsoft.com/office/officeart/2005/8/layout/process1"/>
    <dgm:cxn modelId="{64AFD41E-BE02-4F25-9123-770AF08B7A89}" type="presOf" srcId="{8249A9D7-1996-4A85-BEB0-B434C3E4F4BC}" destId="{35B68DCF-0AC3-45C9-BF5F-7F2F1A341493}" srcOrd="0" destOrd="0" presId="urn:microsoft.com/office/officeart/2005/8/layout/process1"/>
    <dgm:cxn modelId="{328A5E73-57DA-4B19-B556-E3C3EF1394AB}" type="presOf" srcId="{4896DE85-E051-4DB9-977A-79E4E54EEDCC}" destId="{840E552C-4787-4A82-A11D-3C1ECCDB3629}" srcOrd="0" destOrd="0" presId="urn:microsoft.com/office/officeart/2005/8/layout/process1"/>
    <dgm:cxn modelId="{70F07E0A-5D3A-436F-B473-D81A34B032EB}" type="presOf" srcId="{F4DED1A4-510E-4D33-9079-9D6D79820C56}" destId="{7145D91D-088C-40A7-8897-D579C281B9A0}" srcOrd="0" destOrd="0" presId="urn:microsoft.com/office/officeart/2005/8/layout/process1"/>
    <dgm:cxn modelId="{F6B6C47A-CA7C-41E9-B53D-02F7646A82D6}" type="presOf" srcId="{3B6A3103-7210-4AEB-97CF-94863097E4C6}" destId="{4978F596-2F96-498F-9BA2-D8C68D0DF0E5}" srcOrd="1" destOrd="0" presId="urn:microsoft.com/office/officeart/2005/8/layout/process1"/>
    <dgm:cxn modelId="{86B191B1-71C9-4DA9-928A-D793DD24C591}" type="presOf" srcId="{252A3814-31F8-4FED-B47F-631257C3EFB5}" destId="{81CB08D9-AC79-443C-9F03-CCE7DE14FDE4}" srcOrd="1" destOrd="0" presId="urn:microsoft.com/office/officeart/2005/8/layout/process1"/>
    <dgm:cxn modelId="{18BF001B-931C-4BAF-A6B8-BB4EF576BAAE}" srcId="{5065DF8B-A56D-4D0B-A173-DF6DEE5A055B}" destId="{F4DED1A4-510E-4D33-9079-9D6D79820C56}" srcOrd="2" destOrd="0" parTransId="{B517D947-6AAD-45A0-ADEF-A3D85D70BD0F}" sibTransId="{252A3814-31F8-4FED-B47F-631257C3EFB5}"/>
    <dgm:cxn modelId="{16FED187-1A7E-46BD-9127-6A21F936DF16}" type="presOf" srcId="{8A42B151-7BC6-483E-A8CF-02834ACC13B7}" destId="{3C7504CB-CFAA-4BAB-9A39-25197382FF2C}" srcOrd="0" destOrd="0" presId="urn:microsoft.com/office/officeart/2005/8/layout/process1"/>
    <dgm:cxn modelId="{B161B460-A734-4745-85DE-6F2B9B7699DA}" type="presParOf" srcId="{74371E80-7FDA-4676-AF7E-E65FB3492033}" destId="{3C7504CB-CFAA-4BAB-9A39-25197382FF2C}" srcOrd="0" destOrd="0" presId="urn:microsoft.com/office/officeart/2005/8/layout/process1"/>
    <dgm:cxn modelId="{A7C29BCB-5155-4FC8-9D3E-4F1867BA3C5A}" type="presParOf" srcId="{74371E80-7FDA-4676-AF7E-E65FB3492033}" destId="{840E552C-4787-4A82-A11D-3C1ECCDB3629}" srcOrd="1" destOrd="0" presId="urn:microsoft.com/office/officeart/2005/8/layout/process1"/>
    <dgm:cxn modelId="{1AB09998-86E0-4154-B43D-EEAF33C27077}" type="presParOf" srcId="{840E552C-4787-4A82-A11D-3C1ECCDB3629}" destId="{293E20C2-3075-436F-8C77-E2A6741ABC20}" srcOrd="0" destOrd="0" presId="urn:microsoft.com/office/officeart/2005/8/layout/process1"/>
    <dgm:cxn modelId="{1489D1A0-E5DC-4714-ACFF-9C3C8918AA7C}" type="presParOf" srcId="{74371E80-7FDA-4676-AF7E-E65FB3492033}" destId="{35B68DCF-0AC3-45C9-BF5F-7F2F1A341493}" srcOrd="2" destOrd="0" presId="urn:microsoft.com/office/officeart/2005/8/layout/process1"/>
    <dgm:cxn modelId="{1C737BAB-C32C-45CB-9C46-DF71A41F3FA2}" type="presParOf" srcId="{74371E80-7FDA-4676-AF7E-E65FB3492033}" destId="{B5C52AEF-2403-4C3B-8AE2-7EA10DD28E8B}" srcOrd="3" destOrd="0" presId="urn:microsoft.com/office/officeart/2005/8/layout/process1"/>
    <dgm:cxn modelId="{2029EEFF-764F-4ACF-9B9B-1196DEDDB184}" type="presParOf" srcId="{B5C52AEF-2403-4C3B-8AE2-7EA10DD28E8B}" destId="{4978F596-2F96-498F-9BA2-D8C68D0DF0E5}" srcOrd="0" destOrd="0" presId="urn:microsoft.com/office/officeart/2005/8/layout/process1"/>
    <dgm:cxn modelId="{4B9FB78E-97C6-4CE1-8C24-735A35318A49}" type="presParOf" srcId="{74371E80-7FDA-4676-AF7E-E65FB3492033}" destId="{7145D91D-088C-40A7-8897-D579C281B9A0}" srcOrd="4" destOrd="0" presId="urn:microsoft.com/office/officeart/2005/8/layout/process1"/>
    <dgm:cxn modelId="{255F443D-88A3-44B0-BCE6-7EEFB92BD4C4}" type="presParOf" srcId="{74371E80-7FDA-4676-AF7E-E65FB3492033}" destId="{FBCF8385-DB5E-4BBD-9F5E-2DD6DA7989CE}" srcOrd="5" destOrd="0" presId="urn:microsoft.com/office/officeart/2005/8/layout/process1"/>
    <dgm:cxn modelId="{AE5D658E-39E7-4D08-BCCF-07795D8F5D45}" type="presParOf" srcId="{FBCF8385-DB5E-4BBD-9F5E-2DD6DA7989CE}" destId="{81CB08D9-AC79-443C-9F03-CCE7DE14FDE4}" srcOrd="0" destOrd="0" presId="urn:microsoft.com/office/officeart/2005/8/layout/process1"/>
    <dgm:cxn modelId="{5BAEFC21-8DD9-4D39-8B88-B41706A65F44}" type="presParOf" srcId="{74371E80-7FDA-4676-AF7E-E65FB3492033}" destId="{11061565-9690-41F8-BB00-7F4BA4AFD04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65DF8B-A56D-4D0B-A173-DF6DEE5A055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42B151-7BC6-483E-A8CF-02834ACC13B7}">
      <dgm:prSet phldrT="[Text]"/>
      <dgm:spPr/>
      <dgm:t>
        <a:bodyPr/>
        <a:lstStyle/>
        <a:p>
          <a:r>
            <a:rPr lang="en-US" b="1" dirty="0" smtClean="0"/>
            <a:t>Legislature</a:t>
          </a:r>
          <a:endParaRPr lang="en-US" b="1" dirty="0"/>
        </a:p>
      </dgm:t>
    </dgm:pt>
    <dgm:pt modelId="{5D3393B5-E429-43A2-BDAB-7C38C3883D19}" type="parTrans" cxnId="{09BEA5F6-66DC-46ED-8243-A2F5451CDB0E}">
      <dgm:prSet/>
      <dgm:spPr/>
      <dgm:t>
        <a:bodyPr/>
        <a:lstStyle/>
        <a:p>
          <a:endParaRPr lang="en-US"/>
        </a:p>
      </dgm:t>
    </dgm:pt>
    <dgm:pt modelId="{4896DE85-E051-4DB9-977A-79E4E54EEDCC}" type="sibTrans" cxnId="{09BEA5F6-66DC-46ED-8243-A2F5451CDB0E}">
      <dgm:prSet/>
      <dgm:spPr/>
      <dgm:t>
        <a:bodyPr/>
        <a:lstStyle/>
        <a:p>
          <a:endParaRPr lang="en-US"/>
        </a:p>
      </dgm:t>
    </dgm:pt>
    <dgm:pt modelId="{8249A9D7-1996-4A85-BEB0-B434C3E4F4BC}">
      <dgm:prSet phldrT="[Text]"/>
      <dgm:spPr/>
      <dgm:t>
        <a:bodyPr/>
        <a:lstStyle/>
        <a:p>
          <a:r>
            <a:rPr lang="en-US" b="1" dirty="0" smtClean="0"/>
            <a:t>OFM</a:t>
          </a:r>
          <a:endParaRPr lang="en-US" b="1" dirty="0"/>
        </a:p>
      </dgm:t>
    </dgm:pt>
    <dgm:pt modelId="{E379D24E-8401-4431-8FEC-E119B57D6E0A}" type="parTrans" cxnId="{8B28EDE8-21E3-4998-A758-E19145404E43}">
      <dgm:prSet/>
      <dgm:spPr/>
      <dgm:t>
        <a:bodyPr/>
        <a:lstStyle/>
        <a:p>
          <a:endParaRPr lang="en-US"/>
        </a:p>
      </dgm:t>
    </dgm:pt>
    <dgm:pt modelId="{3B6A3103-7210-4AEB-97CF-94863097E4C6}" type="sibTrans" cxnId="{8B28EDE8-21E3-4998-A758-E19145404E43}">
      <dgm:prSet/>
      <dgm:spPr/>
      <dgm:t>
        <a:bodyPr/>
        <a:lstStyle/>
        <a:p>
          <a:endParaRPr lang="en-US"/>
        </a:p>
      </dgm:t>
    </dgm:pt>
    <dgm:pt modelId="{F4DED1A4-510E-4D33-9079-9D6D79820C56}">
      <dgm:prSet phldrT="[Text]"/>
      <dgm:spPr/>
      <dgm:t>
        <a:bodyPr/>
        <a:lstStyle/>
        <a:p>
          <a:r>
            <a:rPr lang="en-US" b="1" dirty="0" smtClean="0"/>
            <a:t>Flood Authority (Lewis Co as fiscal agent)</a:t>
          </a:r>
          <a:endParaRPr lang="en-US" b="1" dirty="0"/>
        </a:p>
      </dgm:t>
    </dgm:pt>
    <dgm:pt modelId="{B517D947-6AAD-45A0-ADEF-A3D85D70BD0F}" type="parTrans" cxnId="{18BF001B-931C-4BAF-A6B8-BB4EF576BAAE}">
      <dgm:prSet/>
      <dgm:spPr/>
      <dgm:t>
        <a:bodyPr/>
        <a:lstStyle/>
        <a:p>
          <a:endParaRPr lang="en-US"/>
        </a:p>
      </dgm:t>
    </dgm:pt>
    <dgm:pt modelId="{252A3814-31F8-4FED-B47F-631257C3EFB5}" type="sibTrans" cxnId="{18BF001B-931C-4BAF-A6B8-BB4EF576BAAE}">
      <dgm:prSet/>
      <dgm:spPr/>
      <dgm:t>
        <a:bodyPr/>
        <a:lstStyle/>
        <a:p>
          <a:endParaRPr lang="en-US"/>
        </a:p>
      </dgm:t>
    </dgm:pt>
    <dgm:pt modelId="{40069D71-0CD2-48C2-89E2-5CDCDE78A67B}">
      <dgm:prSet/>
      <dgm:spPr/>
      <dgm:t>
        <a:bodyPr/>
        <a:lstStyle/>
        <a:p>
          <a:r>
            <a:rPr lang="en-US" b="1" dirty="0" smtClean="0"/>
            <a:t>Local Project Sponsors</a:t>
          </a:r>
          <a:endParaRPr lang="en-US" b="1" dirty="0"/>
        </a:p>
      </dgm:t>
    </dgm:pt>
    <dgm:pt modelId="{77C82BBE-36AB-4A2A-AF3A-7AF8ED015CE3}" type="parTrans" cxnId="{39AC8A08-FFE0-4B2C-8634-6A0E286FC3BC}">
      <dgm:prSet/>
      <dgm:spPr/>
      <dgm:t>
        <a:bodyPr/>
        <a:lstStyle/>
        <a:p>
          <a:endParaRPr lang="en-US"/>
        </a:p>
      </dgm:t>
    </dgm:pt>
    <dgm:pt modelId="{D8D99C53-3CE2-4B34-A1EA-46C90A962E79}" type="sibTrans" cxnId="{39AC8A08-FFE0-4B2C-8634-6A0E286FC3BC}">
      <dgm:prSet/>
      <dgm:spPr/>
      <dgm:t>
        <a:bodyPr/>
        <a:lstStyle/>
        <a:p>
          <a:endParaRPr lang="en-US"/>
        </a:p>
      </dgm:t>
    </dgm:pt>
    <dgm:pt modelId="{74371E80-7FDA-4676-AF7E-E65FB3492033}" type="pres">
      <dgm:prSet presAssocID="{5065DF8B-A56D-4D0B-A173-DF6DEE5A055B}" presName="Name0" presStyleCnt="0">
        <dgm:presLayoutVars>
          <dgm:dir/>
          <dgm:resizeHandles val="exact"/>
        </dgm:presLayoutVars>
      </dgm:prSet>
      <dgm:spPr/>
    </dgm:pt>
    <dgm:pt modelId="{3C7504CB-CFAA-4BAB-9A39-25197382FF2C}" type="pres">
      <dgm:prSet presAssocID="{8A42B151-7BC6-483E-A8CF-02834ACC13B7}" presName="node" presStyleLbl="node1" presStyleIdx="0" presStyleCnt="4" custScaleX="98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552C-4787-4A82-A11D-3C1ECCDB3629}" type="pres">
      <dgm:prSet presAssocID="{4896DE85-E051-4DB9-977A-79E4E54EEDC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93E20C2-3075-436F-8C77-E2A6741ABC20}" type="pres">
      <dgm:prSet presAssocID="{4896DE85-E051-4DB9-977A-79E4E54EEDC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5B68DCF-0AC3-45C9-BF5F-7F2F1A341493}" type="pres">
      <dgm:prSet presAssocID="{8249A9D7-1996-4A85-BEB0-B434C3E4F4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52AEF-2403-4C3B-8AE2-7EA10DD28E8B}" type="pres">
      <dgm:prSet presAssocID="{3B6A3103-7210-4AEB-97CF-94863097E4C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978F596-2F96-498F-9BA2-D8C68D0DF0E5}" type="pres">
      <dgm:prSet presAssocID="{3B6A3103-7210-4AEB-97CF-94863097E4C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145D91D-088C-40A7-8897-D579C281B9A0}" type="pres">
      <dgm:prSet presAssocID="{F4DED1A4-510E-4D33-9079-9D6D79820C5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F8385-DB5E-4BBD-9F5E-2DD6DA7989CE}" type="pres">
      <dgm:prSet presAssocID="{252A3814-31F8-4FED-B47F-631257C3EFB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1CB08D9-AC79-443C-9F03-CCE7DE14FDE4}" type="pres">
      <dgm:prSet presAssocID="{252A3814-31F8-4FED-B47F-631257C3EFB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1061565-9690-41F8-BB00-7F4BA4AFD04B}" type="pres">
      <dgm:prSet presAssocID="{40069D71-0CD2-48C2-89E2-5CDCDE78A6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BEA5F6-66DC-46ED-8243-A2F5451CDB0E}" srcId="{5065DF8B-A56D-4D0B-A173-DF6DEE5A055B}" destId="{8A42B151-7BC6-483E-A8CF-02834ACC13B7}" srcOrd="0" destOrd="0" parTransId="{5D3393B5-E429-43A2-BDAB-7C38C3883D19}" sibTransId="{4896DE85-E051-4DB9-977A-79E4E54EEDCC}"/>
    <dgm:cxn modelId="{65F1F019-8738-43DE-BCA2-F5DF6D756627}" type="presOf" srcId="{4896DE85-E051-4DB9-977A-79E4E54EEDCC}" destId="{293E20C2-3075-436F-8C77-E2A6741ABC20}" srcOrd="1" destOrd="0" presId="urn:microsoft.com/office/officeart/2005/8/layout/process1"/>
    <dgm:cxn modelId="{39AC8A08-FFE0-4B2C-8634-6A0E286FC3BC}" srcId="{5065DF8B-A56D-4D0B-A173-DF6DEE5A055B}" destId="{40069D71-0CD2-48C2-89E2-5CDCDE78A67B}" srcOrd="3" destOrd="0" parTransId="{77C82BBE-36AB-4A2A-AF3A-7AF8ED015CE3}" sibTransId="{D8D99C53-3CE2-4B34-A1EA-46C90A962E79}"/>
    <dgm:cxn modelId="{4BB2EF75-F3AC-4652-8965-46A870625817}" type="presOf" srcId="{252A3814-31F8-4FED-B47F-631257C3EFB5}" destId="{FBCF8385-DB5E-4BBD-9F5E-2DD6DA7989CE}" srcOrd="0" destOrd="0" presId="urn:microsoft.com/office/officeart/2005/8/layout/process1"/>
    <dgm:cxn modelId="{B2F526E5-3CDA-424E-B54F-C09730CB0A82}" type="presOf" srcId="{5065DF8B-A56D-4D0B-A173-DF6DEE5A055B}" destId="{74371E80-7FDA-4676-AF7E-E65FB3492033}" srcOrd="0" destOrd="0" presId="urn:microsoft.com/office/officeart/2005/8/layout/process1"/>
    <dgm:cxn modelId="{8B28EDE8-21E3-4998-A758-E19145404E43}" srcId="{5065DF8B-A56D-4D0B-A173-DF6DEE5A055B}" destId="{8249A9D7-1996-4A85-BEB0-B434C3E4F4BC}" srcOrd="1" destOrd="0" parTransId="{E379D24E-8401-4431-8FEC-E119B57D6E0A}" sibTransId="{3B6A3103-7210-4AEB-97CF-94863097E4C6}"/>
    <dgm:cxn modelId="{2A244631-7A3B-4BEC-B3BA-3BD3DE3D283B}" type="presOf" srcId="{3B6A3103-7210-4AEB-97CF-94863097E4C6}" destId="{B5C52AEF-2403-4C3B-8AE2-7EA10DD28E8B}" srcOrd="0" destOrd="0" presId="urn:microsoft.com/office/officeart/2005/8/layout/process1"/>
    <dgm:cxn modelId="{B726FFCF-1D78-462A-87AC-2EF56652BAD9}" type="presOf" srcId="{40069D71-0CD2-48C2-89E2-5CDCDE78A67B}" destId="{11061565-9690-41F8-BB00-7F4BA4AFD04B}" srcOrd="0" destOrd="0" presId="urn:microsoft.com/office/officeart/2005/8/layout/process1"/>
    <dgm:cxn modelId="{64AFD41E-BE02-4F25-9123-770AF08B7A89}" type="presOf" srcId="{8249A9D7-1996-4A85-BEB0-B434C3E4F4BC}" destId="{35B68DCF-0AC3-45C9-BF5F-7F2F1A341493}" srcOrd="0" destOrd="0" presId="urn:microsoft.com/office/officeart/2005/8/layout/process1"/>
    <dgm:cxn modelId="{328A5E73-57DA-4B19-B556-E3C3EF1394AB}" type="presOf" srcId="{4896DE85-E051-4DB9-977A-79E4E54EEDCC}" destId="{840E552C-4787-4A82-A11D-3C1ECCDB3629}" srcOrd="0" destOrd="0" presId="urn:microsoft.com/office/officeart/2005/8/layout/process1"/>
    <dgm:cxn modelId="{70F07E0A-5D3A-436F-B473-D81A34B032EB}" type="presOf" srcId="{F4DED1A4-510E-4D33-9079-9D6D79820C56}" destId="{7145D91D-088C-40A7-8897-D579C281B9A0}" srcOrd="0" destOrd="0" presId="urn:microsoft.com/office/officeart/2005/8/layout/process1"/>
    <dgm:cxn modelId="{F6B6C47A-CA7C-41E9-B53D-02F7646A82D6}" type="presOf" srcId="{3B6A3103-7210-4AEB-97CF-94863097E4C6}" destId="{4978F596-2F96-498F-9BA2-D8C68D0DF0E5}" srcOrd="1" destOrd="0" presId="urn:microsoft.com/office/officeart/2005/8/layout/process1"/>
    <dgm:cxn modelId="{86B191B1-71C9-4DA9-928A-D793DD24C591}" type="presOf" srcId="{252A3814-31F8-4FED-B47F-631257C3EFB5}" destId="{81CB08D9-AC79-443C-9F03-CCE7DE14FDE4}" srcOrd="1" destOrd="0" presId="urn:microsoft.com/office/officeart/2005/8/layout/process1"/>
    <dgm:cxn modelId="{18BF001B-931C-4BAF-A6B8-BB4EF576BAAE}" srcId="{5065DF8B-A56D-4D0B-A173-DF6DEE5A055B}" destId="{F4DED1A4-510E-4D33-9079-9D6D79820C56}" srcOrd="2" destOrd="0" parTransId="{B517D947-6AAD-45A0-ADEF-A3D85D70BD0F}" sibTransId="{252A3814-31F8-4FED-B47F-631257C3EFB5}"/>
    <dgm:cxn modelId="{16FED187-1A7E-46BD-9127-6A21F936DF16}" type="presOf" srcId="{8A42B151-7BC6-483E-A8CF-02834ACC13B7}" destId="{3C7504CB-CFAA-4BAB-9A39-25197382FF2C}" srcOrd="0" destOrd="0" presId="urn:microsoft.com/office/officeart/2005/8/layout/process1"/>
    <dgm:cxn modelId="{B161B460-A734-4745-85DE-6F2B9B7699DA}" type="presParOf" srcId="{74371E80-7FDA-4676-AF7E-E65FB3492033}" destId="{3C7504CB-CFAA-4BAB-9A39-25197382FF2C}" srcOrd="0" destOrd="0" presId="urn:microsoft.com/office/officeart/2005/8/layout/process1"/>
    <dgm:cxn modelId="{A7C29BCB-5155-4FC8-9D3E-4F1867BA3C5A}" type="presParOf" srcId="{74371E80-7FDA-4676-AF7E-E65FB3492033}" destId="{840E552C-4787-4A82-A11D-3C1ECCDB3629}" srcOrd="1" destOrd="0" presId="urn:microsoft.com/office/officeart/2005/8/layout/process1"/>
    <dgm:cxn modelId="{1AB09998-86E0-4154-B43D-EEAF33C27077}" type="presParOf" srcId="{840E552C-4787-4A82-A11D-3C1ECCDB3629}" destId="{293E20C2-3075-436F-8C77-E2A6741ABC20}" srcOrd="0" destOrd="0" presId="urn:microsoft.com/office/officeart/2005/8/layout/process1"/>
    <dgm:cxn modelId="{1489D1A0-E5DC-4714-ACFF-9C3C8918AA7C}" type="presParOf" srcId="{74371E80-7FDA-4676-AF7E-E65FB3492033}" destId="{35B68DCF-0AC3-45C9-BF5F-7F2F1A341493}" srcOrd="2" destOrd="0" presId="urn:microsoft.com/office/officeart/2005/8/layout/process1"/>
    <dgm:cxn modelId="{1C737BAB-C32C-45CB-9C46-DF71A41F3FA2}" type="presParOf" srcId="{74371E80-7FDA-4676-AF7E-E65FB3492033}" destId="{B5C52AEF-2403-4C3B-8AE2-7EA10DD28E8B}" srcOrd="3" destOrd="0" presId="urn:microsoft.com/office/officeart/2005/8/layout/process1"/>
    <dgm:cxn modelId="{2029EEFF-764F-4ACF-9B9B-1196DEDDB184}" type="presParOf" srcId="{B5C52AEF-2403-4C3B-8AE2-7EA10DD28E8B}" destId="{4978F596-2F96-498F-9BA2-D8C68D0DF0E5}" srcOrd="0" destOrd="0" presId="urn:microsoft.com/office/officeart/2005/8/layout/process1"/>
    <dgm:cxn modelId="{4B9FB78E-97C6-4CE1-8C24-735A35318A49}" type="presParOf" srcId="{74371E80-7FDA-4676-AF7E-E65FB3492033}" destId="{7145D91D-088C-40A7-8897-D579C281B9A0}" srcOrd="4" destOrd="0" presId="urn:microsoft.com/office/officeart/2005/8/layout/process1"/>
    <dgm:cxn modelId="{255F443D-88A3-44B0-BCE6-7EEFB92BD4C4}" type="presParOf" srcId="{74371E80-7FDA-4676-AF7E-E65FB3492033}" destId="{FBCF8385-DB5E-4BBD-9F5E-2DD6DA7989CE}" srcOrd="5" destOrd="0" presId="urn:microsoft.com/office/officeart/2005/8/layout/process1"/>
    <dgm:cxn modelId="{AE5D658E-39E7-4D08-BCCF-07795D8F5D45}" type="presParOf" srcId="{FBCF8385-DB5E-4BBD-9F5E-2DD6DA7989CE}" destId="{81CB08D9-AC79-443C-9F03-CCE7DE14FDE4}" srcOrd="0" destOrd="0" presId="urn:microsoft.com/office/officeart/2005/8/layout/process1"/>
    <dgm:cxn modelId="{5BAEFC21-8DD9-4D39-8B88-B41706A65F44}" type="presParOf" srcId="{74371E80-7FDA-4676-AF7E-E65FB3492033}" destId="{11061565-9690-41F8-BB00-7F4BA4AFD04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65DF8B-A56D-4D0B-A173-DF6DEE5A055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42B151-7BC6-483E-A8CF-02834ACC13B7}">
      <dgm:prSet phldrT="[Text]"/>
      <dgm:spPr/>
      <dgm:t>
        <a:bodyPr/>
        <a:lstStyle/>
        <a:p>
          <a:r>
            <a:rPr lang="en-US" b="1" dirty="0" smtClean="0"/>
            <a:t>Legislature</a:t>
          </a:r>
          <a:endParaRPr lang="en-US" b="1" dirty="0"/>
        </a:p>
      </dgm:t>
    </dgm:pt>
    <dgm:pt modelId="{5D3393B5-E429-43A2-BDAB-7C38C3883D19}" type="parTrans" cxnId="{09BEA5F6-66DC-46ED-8243-A2F5451CDB0E}">
      <dgm:prSet/>
      <dgm:spPr/>
      <dgm:t>
        <a:bodyPr/>
        <a:lstStyle/>
        <a:p>
          <a:endParaRPr lang="en-US"/>
        </a:p>
      </dgm:t>
    </dgm:pt>
    <dgm:pt modelId="{4896DE85-E051-4DB9-977A-79E4E54EEDCC}" type="sibTrans" cxnId="{09BEA5F6-66DC-46ED-8243-A2F5451CDB0E}">
      <dgm:prSet/>
      <dgm:spPr/>
      <dgm:t>
        <a:bodyPr/>
        <a:lstStyle/>
        <a:p>
          <a:endParaRPr lang="en-US"/>
        </a:p>
      </dgm:t>
    </dgm:pt>
    <dgm:pt modelId="{F4DED1A4-510E-4D33-9079-9D6D79820C56}">
      <dgm:prSet phldrT="[Text]"/>
      <dgm:spPr/>
      <dgm:t>
        <a:bodyPr/>
        <a:lstStyle/>
        <a:p>
          <a:r>
            <a:rPr lang="en-US" b="1" dirty="0" smtClean="0"/>
            <a:t>Flood Authority (Lewis Co as fiscal agent)</a:t>
          </a:r>
          <a:endParaRPr lang="en-US" b="1" dirty="0"/>
        </a:p>
      </dgm:t>
    </dgm:pt>
    <dgm:pt modelId="{B517D947-6AAD-45A0-ADEF-A3D85D70BD0F}" type="parTrans" cxnId="{18BF001B-931C-4BAF-A6B8-BB4EF576BAAE}">
      <dgm:prSet/>
      <dgm:spPr/>
      <dgm:t>
        <a:bodyPr/>
        <a:lstStyle/>
        <a:p>
          <a:endParaRPr lang="en-US"/>
        </a:p>
      </dgm:t>
    </dgm:pt>
    <dgm:pt modelId="{252A3814-31F8-4FED-B47F-631257C3EFB5}" type="sibTrans" cxnId="{18BF001B-931C-4BAF-A6B8-BB4EF576BAAE}">
      <dgm:prSet/>
      <dgm:spPr/>
      <dgm:t>
        <a:bodyPr/>
        <a:lstStyle/>
        <a:p>
          <a:endParaRPr lang="en-US"/>
        </a:p>
      </dgm:t>
    </dgm:pt>
    <dgm:pt modelId="{40069D71-0CD2-48C2-89E2-5CDCDE78A67B}">
      <dgm:prSet/>
      <dgm:spPr/>
      <dgm:t>
        <a:bodyPr/>
        <a:lstStyle/>
        <a:p>
          <a:r>
            <a:rPr lang="en-US" b="1" dirty="0" smtClean="0"/>
            <a:t>Local Project Sponsors</a:t>
          </a:r>
          <a:endParaRPr lang="en-US" b="1" dirty="0"/>
        </a:p>
      </dgm:t>
    </dgm:pt>
    <dgm:pt modelId="{77C82BBE-36AB-4A2A-AF3A-7AF8ED015CE3}" type="parTrans" cxnId="{39AC8A08-FFE0-4B2C-8634-6A0E286FC3BC}">
      <dgm:prSet/>
      <dgm:spPr/>
      <dgm:t>
        <a:bodyPr/>
        <a:lstStyle/>
        <a:p>
          <a:endParaRPr lang="en-US"/>
        </a:p>
      </dgm:t>
    </dgm:pt>
    <dgm:pt modelId="{D8D99C53-3CE2-4B34-A1EA-46C90A962E79}" type="sibTrans" cxnId="{39AC8A08-FFE0-4B2C-8634-6A0E286FC3BC}">
      <dgm:prSet/>
      <dgm:spPr/>
      <dgm:t>
        <a:bodyPr/>
        <a:lstStyle/>
        <a:p>
          <a:endParaRPr lang="en-US"/>
        </a:p>
      </dgm:t>
    </dgm:pt>
    <dgm:pt modelId="{932B6BB4-D061-40D7-8362-96992ABAF7C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smtClean="0"/>
            <a:t>RCO</a:t>
          </a:r>
          <a:endParaRPr lang="en-US" b="1" dirty="0"/>
        </a:p>
      </dgm:t>
    </dgm:pt>
    <dgm:pt modelId="{2713BC5E-31FA-41B9-AEA5-B6A905874ADB}" type="parTrans" cxnId="{7CEC6829-0669-4238-8CDE-846AF6244117}">
      <dgm:prSet/>
      <dgm:spPr/>
      <dgm:t>
        <a:bodyPr/>
        <a:lstStyle/>
        <a:p>
          <a:endParaRPr lang="en-US"/>
        </a:p>
      </dgm:t>
    </dgm:pt>
    <dgm:pt modelId="{3EC368F2-17D9-4E75-8712-6CDB9244A173}" type="sibTrans" cxnId="{7CEC6829-0669-4238-8CDE-846AF6244117}">
      <dgm:prSet/>
      <dgm:spPr/>
      <dgm:t>
        <a:bodyPr/>
        <a:lstStyle/>
        <a:p>
          <a:endParaRPr lang="en-US"/>
        </a:p>
      </dgm:t>
    </dgm:pt>
    <dgm:pt modelId="{74371E80-7FDA-4676-AF7E-E65FB3492033}" type="pres">
      <dgm:prSet presAssocID="{5065DF8B-A56D-4D0B-A173-DF6DEE5A055B}" presName="Name0" presStyleCnt="0">
        <dgm:presLayoutVars>
          <dgm:dir/>
          <dgm:resizeHandles val="exact"/>
        </dgm:presLayoutVars>
      </dgm:prSet>
      <dgm:spPr/>
    </dgm:pt>
    <dgm:pt modelId="{3C7504CB-CFAA-4BAB-9A39-25197382FF2C}" type="pres">
      <dgm:prSet presAssocID="{8A42B151-7BC6-483E-A8CF-02834ACC13B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552C-4787-4A82-A11D-3C1ECCDB3629}" type="pres">
      <dgm:prSet presAssocID="{4896DE85-E051-4DB9-977A-79E4E54EEDC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93E20C2-3075-436F-8C77-E2A6741ABC20}" type="pres">
      <dgm:prSet presAssocID="{4896DE85-E051-4DB9-977A-79E4E54EEDC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B339764-4296-4479-9FE3-32B61F4B2B2E}" type="pres">
      <dgm:prSet presAssocID="{932B6BB4-D061-40D7-8362-96992ABAF7C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E051F-6F32-41CE-B813-A08188A82054}" type="pres">
      <dgm:prSet presAssocID="{3EC368F2-17D9-4E75-8712-6CDB9244A17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BA3D0C5-32F6-4E8D-A3F0-3898B5BADE62}" type="pres">
      <dgm:prSet presAssocID="{3EC368F2-17D9-4E75-8712-6CDB9244A17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145D91D-088C-40A7-8897-D579C281B9A0}" type="pres">
      <dgm:prSet presAssocID="{F4DED1A4-510E-4D33-9079-9D6D79820C5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F8385-DB5E-4BBD-9F5E-2DD6DA7989CE}" type="pres">
      <dgm:prSet presAssocID="{252A3814-31F8-4FED-B47F-631257C3EFB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1CB08D9-AC79-443C-9F03-CCE7DE14FDE4}" type="pres">
      <dgm:prSet presAssocID="{252A3814-31F8-4FED-B47F-631257C3EFB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1061565-9690-41F8-BB00-7F4BA4AFD04B}" type="pres">
      <dgm:prSet presAssocID="{40069D71-0CD2-48C2-89E2-5CDCDE78A6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EC6829-0669-4238-8CDE-846AF6244117}" srcId="{5065DF8B-A56D-4D0B-A173-DF6DEE5A055B}" destId="{932B6BB4-D061-40D7-8362-96992ABAF7C7}" srcOrd="1" destOrd="0" parTransId="{2713BC5E-31FA-41B9-AEA5-B6A905874ADB}" sibTransId="{3EC368F2-17D9-4E75-8712-6CDB9244A173}"/>
    <dgm:cxn modelId="{09BEA5F6-66DC-46ED-8243-A2F5451CDB0E}" srcId="{5065DF8B-A56D-4D0B-A173-DF6DEE5A055B}" destId="{8A42B151-7BC6-483E-A8CF-02834ACC13B7}" srcOrd="0" destOrd="0" parTransId="{5D3393B5-E429-43A2-BDAB-7C38C3883D19}" sibTransId="{4896DE85-E051-4DB9-977A-79E4E54EEDCC}"/>
    <dgm:cxn modelId="{65F1F019-8738-43DE-BCA2-F5DF6D756627}" type="presOf" srcId="{4896DE85-E051-4DB9-977A-79E4E54EEDCC}" destId="{293E20C2-3075-436F-8C77-E2A6741ABC20}" srcOrd="1" destOrd="0" presId="urn:microsoft.com/office/officeart/2005/8/layout/process1"/>
    <dgm:cxn modelId="{39AC8A08-FFE0-4B2C-8634-6A0E286FC3BC}" srcId="{5065DF8B-A56D-4D0B-A173-DF6DEE5A055B}" destId="{40069D71-0CD2-48C2-89E2-5CDCDE78A67B}" srcOrd="3" destOrd="0" parTransId="{77C82BBE-36AB-4A2A-AF3A-7AF8ED015CE3}" sibTransId="{D8D99C53-3CE2-4B34-A1EA-46C90A962E79}"/>
    <dgm:cxn modelId="{4BB2EF75-F3AC-4652-8965-46A870625817}" type="presOf" srcId="{252A3814-31F8-4FED-B47F-631257C3EFB5}" destId="{FBCF8385-DB5E-4BBD-9F5E-2DD6DA7989CE}" srcOrd="0" destOrd="0" presId="urn:microsoft.com/office/officeart/2005/8/layout/process1"/>
    <dgm:cxn modelId="{8BC96585-D3CC-4D1F-ACA4-0CFFB90FDA94}" type="presOf" srcId="{3EC368F2-17D9-4E75-8712-6CDB9244A173}" destId="{5B4E051F-6F32-41CE-B813-A08188A82054}" srcOrd="0" destOrd="0" presId="urn:microsoft.com/office/officeart/2005/8/layout/process1"/>
    <dgm:cxn modelId="{B2F526E5-3CDA-424E-B54F-C09730CB0A82}" type="presOf" srcId="{5065DF8B-A56D-4D0B-A173-DF6DEE5A055B}" destId="{74371E80-7FDA-4676-AF7E-E65FB3492033}" srcOrd="0" destOrd="0" presId="urn:microsoft.com/office/officeart/2005/8/layout/process1"/>
    <dgm:cxn modelId="{B726FFCF-1D78-462A-87AC-2EF56652BAD9}" type="presOf" srcId="{40069D71-0CD2-48C2-89E2-5CDCDE78A67B}" destId="{11061565-9690-41F8-BB00-7F4BA4AFD04B}" srcOrd="0" destOrd="0" presId="urn:microsoft.com/office/officeart/2005/8/layout/process1"/>
    <dgm:cxn modelId="{44B91C3A-BFFC-4291-87E6-AE58FE8E5F2F}" type="presOf" srcId="{932B6BB4-D061-40D7-8362-96992ABAF7C7}" destId="{5B339764-4296-4479-9FE3-32B61F4B2B2E}" srcOrd="0" destOrd="0" presId="urn:microsoft.com/office/officeart/2005/8/layout/process1"/>
    <dgm:cxn modelId="{328A5E73-57DA-4B19-B556-E3C3EF1394AB}" type="presOf" srcId="{4896DE85-E051-4DB9-977A-79E4E54EEDCC}" destId="{840E552C-4787-4A82-A11D-3C1ECCDB3629}" srcOrd="0" destOrd="0" presId="urn:microsoft.com/office/officeart/2005/8/layout/process1"/>
    <dgm:cxn modelId="{70F07E0A-5D3A-436F-B473-D81A34B032EB}" type="presOf" srcId="{F4DED1A4-510E-4D33-9079-9D6D79820C56}" destId="{7145D91D-088C-40A7-8897-D579C281B9A0}" srcOrd="0" destOrd="0" presId="urn:microsoft.com/office/officeart/2005/8/layout/process1"/>
    <dgm:cxn modelId="{86B191B1-71C9-4DA9-928A-D793DD24C591}" type="presOf" srcId="{252A3814-31F8-4FED-B47F-631257C3EFB5}" destId="{81CB08D9-AC79-443C-9F03-CCE7DE14FDE4}" srcOrd="1" destOrd="0" presId="urn:microsoft.com/office/officeart/2005/8/layout/process1"/>
    <dgm:cxn modelId="{18BF001B-931C-4BAF-A6B8-BB4EF576BAAE}" srcId="{5065DF8B-A56D-4D0B-A173-DF6DEE5A055B}" destId="{F4DED1A4-510E-4D33-9079-9D6D79820C56}" srcOrd="2" destOrd="0" parTransId="{B517D947-6AAD-45A0-ADEF-A3D85D70BD0F}" sibTransId="{252A3814-31F8-4FED-B47F-631257C3EFB5}"/>
    <dgm:cxn modelId="{6CBF8492-7030-4EB4-B793-D27933D04492}" type="presOf" srcId="{3EC368F2-17D9-4E75-8712-6CDB9244A173}" destId="{5BA3D0C5-32F6-4E8D-A3F0-3898B5BADE62}" srcOrd="1" destOrd="0" presId="urn:microsoft.com/office/officeart/2005/8/layout/process1"/>
    <dgm:cxn modelId="{16FED187-1A7E-46BD-9127-6A21F936DF16}" type="presOf" srcId="{8A42B151-7BC6-483E-A8CF-02834ACC13B7}" destId="{3C7504CB-CFAA-4BAB-9A39-25197382FF2C}" srcOrd="0" destOrd="0" presId="urn:microsoft.com/office/officeart/2005/8/layout/process1"/>
    <dgm:cxn modelId="{B161B460-A734-4745-85DE-6F2B9B7699DA}" type="presParOf" srcId="{74371E80-7FDA-4676-AF7E-E65FB3492033}" destId="{3C7504CB-CFAA-4BAB-9A39-25197382FF2C}" srcOrd="0" destOrd="0" presId="urn:microsoft.com/office/officeart/2005/8/layout/process1"/>
    <dgm:cxn modelId="{A7C29BCB-5155-4FC8-9D3E-4F1867BA3C5A}" type="presParOf" srcId="{74371E80-7FDA-4676-AF7E-E65FB3492033}" destId="{840E552C-4787-4A82-A11D-3C1ECCDB3629}" srcOrd="1" destOrd="0" presId="urn:microsoft.com/office/officeart/2005/8/layout/process1"/>
    <dgm:cxn modelId="{1AB09998-86E0-4154-B43D-EEAF33C27077}" type="presParOf" srcId="{840E552C-4787-4A82-A11D-3C1ECCDB3629}" destId="{293E20C2-3075-436F-8C77-E2A6741ABC20}" srcOrd="0" destOrd="0" presId="urn:microsoft.com/office/officeart/2005/8/layout/process1"/>
    <dgm:cxn modelId="{F4B7463A-6950-42F6-813C-D6BCD96CC2E8}" type="presParOf" srcId="{74371E80-7FDA-4676-AF7E-E65FB3492033}" destId="{5B339764-4296-4479-9FE3-32B61F4B2B2E}" srcOrd="2" destOrd="0" presId="urn:microsoft.com/office/officeart/2005/8/layout/process1"/>
    <dgm:cxn modelId="{537A7A3C-53CE-4C34-8AEE-F0D13D2724BD}" type="presParOf" srcId="{74371E80-7FDA-4676-AF7E-E65FB3492033}" destId="{5B4E051F-6F32-41CE-B813-A08188A82054}" srcOrd="3" destOrd="0" presId="urn:microsoft.com/office/officeart/2005/8/layout/process1"/>
    <dgm:cxn modelId="{E9A9A7F9-EC76-4C6F-9E12-B47D29A358BC}" type="presParOf" srcId="{5B4E051F-6F32-41CE-B813-A08188A82054}" destId="{5BA3D0C5-32F6-4E8D-A3F0-3898B5BADE62}" srcOrd="0" destOrd="0" presId="urn:microsoft.com/office/officeart/2005/8/layout/process1"/>
    <dgm:cxn modelId="{4B9FB78E-97C6-4CE1-8C24-735A35318A49}" type="presParOf" srcId="{74371E80-7FDA-4676-AF7E-E65FB3492033}" destId="{7145D91D-088C-40A7-8897-D579C281B9A0}" srcOrd="4" destOrd="0" presId="urn:microsoft.com/office/officeart/2005/8/layout/process1"/>
    <dgm:cxn modelId="{255F443D-88A3-44B0-BCE6-7EEFB92BD4C4}" type="presParOf" srcId="{74371E80-7FDA-4676-AF7E-E65FB3492033}" destId="{FBCF8385-DB5E-4BBD-9F5E-2DD6DA7989CE}" srcOrd="5" destOrd="0" presId="urn:microsoft.com/office/officeart/2005/8/layout/process1"/>
    <dgm:cxn modelId="{AE5D658E-39E7-4D08-BCCF-07795D8F5D45}" type="presParOf" srcId="{FBCF8385-DB5E-4BBD-9F5E-2DD6DA7989CE}" destId="{81CB08D9-AC79-443C-9F03-CCE7DE14FDE4}" srcOrd="0" destOrd="0" presId="urn:microsoft.com/office/officeart/2005/8/layout/process1"/>
    <dgm:cxn modelId="{5BAEFC21-8DD9-4D39-8B88-B41706A65F44}" type="presParOf" srcId="{74371E80-7FDA-4676-AF7E-E65FB3492033}" destId="{11061565-9690-41F8-BB00-7F4BA4AFD04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65DF8B-A56D-4D0B-A173-DF6DEE5A055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42B151-7BC6-483E-A8CF-02834ACC13B7}">
      <dgm:prSet phldrT="[Text]"/>
      <dgm:spPr/>
      <dgm:t>
        <a:bodyPr/>
        <a:lstStyle/>
        <a:p>
          <a:r>
            <a:rPr lang="en-US" b="1" dirty="0" smtClean="0"/>
            <a:t>Legislature</a:t>
          </a:r>
          <a:endParaRPr lang="en-US" b="1" dirty="0"/>
        </a:p>
      </dgm:t>
    </dgm:pt>
    <dgm:pt modelId="{5D3393B5-E429-43A2-BDAB-7C38C3883D19}" type="parTrans" cxnId="{09BEA5F6-66DC-46ED-8243-A2F5451CDB0E}">
      <dgm:prSet/>
      <dgm:spPr/>
      <dgm:t>
        <a:bodyPr/>
        <a:lstStyle/>
        <a:p>
          <a:endParaRPr lang="en-US"/>
        </a:p>
      </dgm:t>
    </dgm:pt>
    <dgm:pt modelId="{4896DE85-E051-4DB9-977A-79E4E54EEDCC}" type="sibTrans" cxnId="{09BEA5F6-66DC-46ED-8243-A2F5451CDB0E}">
      <dgm:prSet/>
      <dgm:spPr/>
      <dgm:t>
        <a:bodyPr/>
        <a:lstStyle/>
        <a:p>
          <a:endParaRPr lang="en-US"/>
        </a:p>
      </dgm:t>
    </dgm:pt>
    <dgm:pt modelId="{8249A9D7-1996-4A85-BEB0-B434C3E4F4BC}">
      <dgm:prSet phldrT="[Text]"/>
      <dgm:spPr/>
      <dgm:t>
        <a:bodyPr/>
        <a:lstStyle/>
        <a:p>
          <a:r>
            <a:rPr lang="en-US" b="1" dirty="0" smtClean="0"/>
            <a:t>OFM</a:t>
          </a:r>
          <a:endParaRPr lang="en-US" b="1" dirty="0"/>
        </a:p>
      </dgm:t>
    </dgm:pt>
    <dgm:pt modelId="{E379D24E-8401-4431-8FEC-E119B57D6E0A}" type="parTrans" cxnId="{8B28EDE8-21E3-4998-A758-E19145404E43}">
      <dgm:prSet/>
      <dgm:spPr/>
      <dgm:t>
        <a:bodyPr/>
        <a:lstStyle/>
        <a:p>
          <a:endParaRPr lang="en-US"/>
        </a:p>
      </dgm:t>
    </dgm:pt>
    <dgm:pt modelId="{3B6A3103-7210-4AEB-97CF-94863097E4C6}" type="sibTrans" cxnId="{8B28EDE8-21E3-4998-A758-E19145404E43}">
      <dgm:prSet/>
      <dgm:spPr/>
      <dgm:t>
        <a:bodyPr/>
        <a:lstStyle/>
        <a:p>
          <a:endParaRPr lang="en-US"/>
        </a:p>
      </dgm:t>
    </dgm:pt>
    <dgm:pt modelId="{F4DED1A4-510E-4D33-9079-9D6D79820C56}">
      <dgm:prSet phldrT="[Text]"/>
      <dgm:spPr/>
      <dgm:t>
        <a:bodyPr/>
        <a:lstStyle/>
        <a:p>
          <a:r>
            <a:rPr lang="en-US" b="1" dirty="0" smtClean="0"/>
            <a:t>Flood Authority (Lewis Co as fiscal agent)</a:t>
          </a:r>
          <a:endParaRPr lang="en-US" b="1" dirty="0"/>
        </a:p>
      </dgm:t>
    </dgm:pt>
    <dgm:pt modelId="{B517D947-6AAD-45A0-ADEF-A3D85D70BD0F}" type="parTrans" cxnId="{18BF001B-931C-4BAF-A6B8-BB4EF576BAAE}">
      <dgm:prSet/>
      <dgm:spPr/>
      <dgm:t>
        <a:bodyPr/>
        <a:lstStyle/>
        <a:p>
          <a:endParaRPr lang="en-US"/>
        </a:p>
      </dgm:t>
    </dgm:pt>
    <dgm:pt modelId="{252A3814-31F8-4FED-B47F-631257C3EFB5}" type="sibTrans" cxnId="{18BF001B-931C-4BAF-A6B8-BB4EF576BAAE}">
      <dgm:prSet/>
      <dgm:spPr/>
      <dgm:t>
        <a:bodyPr/>
        <a:lstStyle/>
        <a:p>
          <a:endParaRPr lang="en-US"/>
        </a:p>
      </dgm:t>
    </dgm:pt>
    <dgm:pt modelId="{40069D71-0CD2-48C2-89E2-5CDCDE78A67B}">
      <dgm:prSet/>
      <dgm:spPr/>
      <dgm:t>
        <a:bodyPr/>
        <a:lstStyle/>
        <a:p>
          <a:r>
            <a:rPr lang="en-US" b="1" dirty="0" smtClean="0"/>
            <a:t>Local Project Sponsors</a:t>
          </a:r>
          <a:endParaRPr lang="en-US" b="1" dirty="0"/>
        </a:p>
      </dgm:t>
    </dgm:pt>
    <dgm:pt modelId="{77C82BBE-36AB-4A2A-AF3A-7AF8ED015CE3}" type="parTrans" cxnId="{39AC8A08-FFE0-4B2C-8634-6A0E286FC3BC}">
      <dgm:prSet/>
      <dgm:spPr/>
      <dgm:t>
        <a:bodyPr/>
        <a:lstStyle/>
        <a:p>
          <a:endParaRPr lang="en-US"/>
        </a:p>
      </dgm:t>
    </dgm:pt>
    <dgm:pt modelId="{D8D99C53-3CE2-4B34-A1EA-46C90A962E79}" type="sibTrans" cxnId="{39AC8A08-FFE0-4B2C-8634-6A0E286FC3BC}">
      <dgm:prSet/>
      <dgm:spPr/>
      <dgm:t>
        <a:bodyPr/>
        <a:lstStyle/>
        <a:p>
          <a:endParaRPr lang="en-US"/>
        </a:p>
      </dgm:t>
    </dgm:pt>
    <dgm:pt modelId="{74371E80-7FDA-4676-AF7E-E65FB3492033}" type="pres">
      <dgm:prSet presAssocID="{5065DF8B-A56D-4D0B-A173-DF6DEE5A055B}" presName="Name0" presStyleCnt="0">
        <dgm:presLayoutVars>
          <dgm:dir/>
          <dgm:resizeHandles val="exact"/>
        </dgm:presLayoutVars>
      </dgm:prSet>
      <dgm:spPr/>
    </dgm:pt>
    <dgm:pt modelId="{3C7504CB-CFAA-4BAB-9A39-25197382FF2C}" type="pres">
      <dgm:prSet presAssocID="{8A42B151-7BC6-483E-A8CF-02834ACC13B7}" presName="node" presStyleLbl="node1" presStyleIdx="0" presStyleCnt="4" custScaleX="98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552C-4787-4A82-A11D-3C1ECCDB3629}" type="pres">
      <dgm:prSet presAssocID="{4896DE85-E051-4DB9-977A-79E4E54EEDC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93E20C2-3075-436F-8C77-E2A6741ABC20}" type="pres">
      <dgm:prSet presAssocID="{4896DE85-E051-4DB9-977A-79E4E54EEDC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5B68DCF-0AC3-45C9-BF5F-7F2F1A341493}" type="pres">
      <dgm:prSet presAssocID="{8249A9D7-1996-4A85-BEB0-B434C3E4F4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52AEF-2403-4C3B-8AE2-7EA10DD28E8B}" type="pres">
      <dgm:prSet presAssocID="{3B6A3103-7210-4AEB-97CF-94863097E4C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978F596-2F96-498F-9BA2-D8C68D0DF0E5}" type="pres">
      <dgm:prSet presAssocID="{3B6A3103-7210-4AEB-97CF-94863097E4C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145D91D-088C-40A7-8897-D579C281B9A0}" type="pres">
      <dgm:prSet presAssocID="{F4DED1A4-510E-4D33-9079-9D6D79820C5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F8385-DB5E-4BBD-9F5E-2DD6DA7989CE}" type="pres">
      <dgm:prSet presAssocID="{252A3814-31F8-4FED-B47F-631257C3EFB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1CB08D9-AC79-443C-9F03-CCE7DE14FDE4}" type="pres">
      <dgm:prSet presAssocID="{252A3814-31F8-4FED-B47F-631257C3EFB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1061565-9690-41F8-BB00-7F4BA4AFD04B}" type="pres">
      <dgm:prSet presAssocID="{40069D71-0CD2-48C2-89E2-5CDCDE78A6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BEA5F6-66DC-46ED-8243-A2F5451CDB0E}" srcId="{5065DF8B-A56D-4D0B-A173-DF6DEE5A055B}" destId="{8A42B151-7BC6-483E-A8CF-02834ACC13B7}" srcOrd="0" destOrd="0" parTransId="{5D3393B5-E429-43A2-BDAB-7C38C3883D19}" sibTransId="{4896DE85-E051-4DB9-977A-79E4E54EEDCC}"/>
    <dgm:cxn modelId="{65F1F019-8738-43DE-BCA2-F5DF6D756627}" type="presOf" srcId="{4896DE85-E051-4DB9-977A-79E4E54EEDCC}" destId="{293E20C2-3075-436F-8C77-E2A6741ABC20}" srcOrd="1" destOrd="0" presId="urn:microsoft.com/office/officeart/2005/8/layout/process1"/>
    <dgm:cxn modelId="{39AC8A08-FFE0-4B2C-8634-6A0E286FC3BC}" srcId="{5065DF8B-A56D-4D0B-A173-DF6DEE5A055B}" destId="{40069D71-0CD2-48C2-89E2-5CDCDE78A67B}" srcOrd="3" destOrd="0" parTransId="{77C82BBE-36AB-4A2A-AF3A-7AF8ED015CE3}" sibTransId="{D8D99C53-3CE2-4B34-A1EA-46C90A962E79}"/>
    <dgm:cxn modelId="{4BB2EF75-F3AC-4652-8965-46A870625817}" type="presOf" srcId="{252A3814-31F8-4FED-B47F-631257C3EFB5}" destId="{FBCF8385-DB5E-4BBD-9F5E-2DD6DA7989CE}" srcOrd="0" destOrd="0" presId="urn:microsoft.com/office/officeart/2005/8/layout/process1"/>
    <dgm:cxn modelId="{B2F526E5-3CDA-424E-B54F-C09730CB0A82}" type="presOf" srcId="{5065DF8B-A56D-4D0B-A173-DF6DEE5A055B}" destId="{74371E80-7FDA-4676-AF7E-E65FB3492033}" srcOrd="0" destOrd="0" presId="urn:microsoft.com/office/officeart/2005/8/layout/process1"/>
    <dgm:cxn modelId="{8B28EDE8-21E3-4998-A758-E19145404E43}" srcId="{5065DF8B-A56D-4D0B-A173-DF6DEE5A055B}" destId="{8249A9D7-1996-4A85-BEB0-B434C3E4F4BC}" srcOrd="1" destOrd="0" parTransId="{E379D24E-8401-4431-8FEC-E119B57D6E0A}" sibTransId="{3B6A3103-7210-4AEB-97CF-94863097E4C6}"/>
    <dgm:cxn modelId="{2A244631-7A3B-4BEC-B3BA-3BD3DE3D283B}" type="presOf" srcId="{3B6A3103-7210-4AEB-97CF-94863097E4C6}" destId="{B5C52AEF-2403-4C3B-8AE2-7EA10DD28E8B}" srcOrd="0" destOrd="0" presId="urn:microsoft.com/office/officeart/2005/8/layout/process1"/>
    <dgm:cxn modelId="{B726FFCF-1D78-462A-87AC-2EF56652BAD9}" type="presOf" srcId="{40069D71-0CD2-48C2-89E2-5CDCDE78A67B}" destId="{11061565-9690-41F8-BB00-7F4BA4AFD04B}" srcOrd="0" destOrd="0" presId="urn:microsoft.com/office/officeart/2005/8/layout/process1"/>
    <dgm:cxn modelId="{64AFD41E-BE02-4F25-9123-770AF08B7A89}" type="presOf" srcId="{8249A9D7-1996-4A85-BEB0-B434C3E4F4BC}" destId="{35B68DCF-0AC3-45C9-BF5F-7F2F1A341493}" srcOrd="0" destOrd="0" presId="urn:microsoft.com/office/officeart/2005/8/layout/process1"/>
    <dgm:cxn modelId="{328A5E73-57DA-4B19-B556-E3C3EF1394AB}" type="presOf" srcId="{4896DE85-E051-4DB9-977A-79E4E54EEDCC}" destId="{840E552C-4787-4A82-A11D-3C1ECCDB3629}" srcOrd="0" destOrd="0" presId="urn:microsoft.com/office/officeart/2005/8/layout/process1"/>
    <dgm:cxn modelId="{70F07E0A-5D3A-436F-B473-D81A34B032EB}" type="presOf" srcId="{F4DED1A4-510E-4D33-9079-9D6D79820C56}" destId="{7145D91D-088C-40A7-8897-D579C281B9A0}" srcOrd="0" destOrd="0" presId="urn:microsoft.com/office/officeart/2005/8/layout/process1"/>
    <dgm:cxn modelId="{F6B6C47A-CA7C-41E9-B53D-02F7646A82D6}" type="presOf" srcId="{3B6A3103-7210-4AEB-97CF-94863097E4C6}" destId="{4978F596-2F96-498F-9BA2-D8C68D0DF0E5}" srcOrd="1" destOrd="0" presId="urn:microsoft.com/office/officeart/2005/8/layout/process1"/>
    <dgm:cxn modelId="{86B191B1-71C9-4DA9-928A-D793DD24C591}" type="presOf" srcId="{252A3814-31F8-4FED-B47F-631257C3EFB5}" destId="{81CB08D9-AC79-443C-9F03-CCE7DE14FDE4}" srcOrd="1" destOrd="0" presId="urn:microsoft.com/office/officeart/2005/8/layout/process1"/>
    <dgm:cxn modelId="{18BF001B-931C-4BAF-A6B8-BB4EF576BAAE}" srcId="{5065DF8B-A56D-4D0B-A173-DF6DEE5A055B}" destId="{F4DED1A4-510E-4D33-9079-9D6D79820C56}" srcOrd="2" destOrd="0" parTransId="{B517D947-6AAD-45A0-ADEF-A3D85D70BD0F}" sibTransId="{252A3814-31F8-4FED-B47F-631257C3EFB5}"/>
    <dgm:cxn modelId="{16FED187-1A7E-46BD-9127-6A21F936DF16}" type="presOf" srcId="{8A42B151-7BC6-483E-A8CF-02834ACC13B7}" destId="{3C7504CB-CFAA-4BAB-9A39-25197382FF2C}" srcOrd="0" destOrd="0" presId="urn:microsoft.com/office/officeart/2005/8/layout/process1"/>
    <dgm:cxn modelId="{B161B460-A734-4745-85DE-6F2B9B7699DA}" type="presParOf" srcId="{74371E80-7FDA-4676-AF7E-E65FB3492033}" destId="{3C7504CB-CFAA-4BAB-9A39-25197382FF2C}" srcOrd="0" destOrd="0" presId="urn:microsoft.com/office/officeart/2005/8/layout/process1"/>
    <dgm:cxn modelId="{A7C29BCB-5155-4FC8-9D3E-4F1867BA3C5A}" type="presParOf" srcId="{74371E80-7FDA-4676-AF7E-E65FB3492033}" destId="{840E552C-4787-4A82-A11D-3C1ECCDB3629}" srcOrd="1" destOrd="0" presId="urn:microsoft.com/office/officeart/2005/8/layout/process1"/>
    <dgm:cxn modelId="{1AB09998-86E0-4154-B43D-EEAF33C27077}" type="presParOf" srcId="{840E552C-4787-4A82-A11D-3C1ECCDB3629}" destId="{293E20C2-3075-436F-8C77-E2A6741ABC20}" srcOrd="0" destOrd="0" presId="urn:microsoft.com/office/officeart/2005/8/layout/process1"/>
    <dgm:cxn modelId="{1489D1A0-E5DC-4714-ACFF-9C3C8918AA7C}" type="presParOf" srcId="{74371E80-7FDA-4676-AF7E-E65FB3492033}" destId="{35B68DCF-0AC3-45C9-BF5F-7F2F1A341493}" srcOrd="2" destOrd="0" presId="urn:microsoft.com/office/officeart/2005/8/layout/process1"/>
    <dgm:cxn modelId="{1C737BAB-C32C-45CB-9C46-DF71A41F3FA2}" type="presParOf" srcId="{74371E80-7FDA-4676-AF7E-E65FB3492033}" destId="{B5C52AEF-2403-4C3B-8AE2-7EA10DD28E8B}" srcOrd="3" destOrd="0" presId="urn:microsoft.com/office/officeart/2005/8/layout/process1"/>
    <dgm:cxn modelId="{2029EEFF-764F-4ACF-9B9B-1196DEDDB184}" type="presParOf" srcId="{B5C52AEF-2403-4C3B-8AE2-7EA10DD28E8B}" destId="{4978F596-2F96-498F-9BA2-D8C68D0DF0E5}" srcOrd="0" destOrd="0" presId="urn:microsoft.com/office/officeart/2005/8/layout/process1"/>
    <dgm:cxn modelId="{4B9FB78E-97C6-4CE1-8C24-735A35318A49}" type="presParOf" srcId="{74371E80-7FDA-4676-AF7E-E65FB3492033}" destId="{7145D91D-088C-40A7-8897-D579C281B9A0}" srcOrd="4" destOrd="0" presId="urn:microsoft.com/office/officeart/2005/8/layout/process1"/>
    <dgm:cxn modelId="{255F443D-88A3-44B0-BCE6-7EEFB92BD4C4}" type="presParOf" srcId="{74371E80-7FDA-4676-AF7E-E65FB3492033}" destId="{FBCF8385-DB5E-4BBD-9F5E-2DD6DA7989CE}" srcOrd="5" destOrd="0" presId="urn:microsoft.com/office/officeart/2005/8/layout/process1"/>
    <dgm:cxn modelId="{AE5D658E-39E7-4D08-BCCF-07795D8F5D45}" type="presParOf" srcId="{FBCF8385-DB5E-4BBD-9F5E-2DD6DA7989CE}" destId="{81CB08D9-AC79-443C-9F03-CCE7DE14FDE4}" srcOrd="0" destOrd="0" presId="urn:microsoft.com/office/officeart/2005/8/layout/process1"/>
    <dgm:cxn modelId="{5BAEFC21-8DD9-4D39-8B88-B41706A65F44}" type="presParOf" srcId="{74371E80-7FDA-4676-AF7E-E65FB3492033}" destId="{11061565-9690-41F8-BB00-7F4BA4AFD04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65DF8B-A56D-4D0B-A173-DF6DEE5A055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42B151-7BC6-483E-A8CF-02834ACC13B7}">
      <dgm:prSet phldrT="[Text]"/>
      <dgm:spPr/>
      <dgm:t>
        <a:bodyPr/>
        <a:lstStyle/>
        <a:p>
          <a:r>
            <a:rPr lang="en-US" b="1" dirty="0" smtClean="0"/>
            <a:t>Legislature</a:t>
          </a:r>
          <a:endParaRPr lang="en-US" b="1" dirty="0"/>
        </a:p>
      </dgm:t>
    </dgm:pt>
    <dgm:pt modelId="{5D3393B5-E429-43A2-BDAB-7C38C3883D19}" type="parTrans" cxnId="{09BEA5F6-66DC-46ED-8243-A2F5451CDB0E}">
      <dgm:prSet/>
      <dgm:spPr/>
      <dgm:t>
        <a:bodyPr/>
        <a:lstStyle/>
        <a:p>
          <a:endParaRPr lang="en-US"/>
        </a:p>
      </dgm:t>
    </dgm:pt>
    <dgm:pt modelId="{4896DE85-E051-4DB9-977A-79E4E54EEDCC}" type="sibTrans" cxnId="{09BEA5F6-66DC-46ED-8243-A2F5451CDB0E}">
      <dgm:prSet/>
      <dgm:spPr/>
      <dgm:t>
        <a:bodyPr/>
        <a:lstStyle/>
        <a:p>
          <a:endParaRPr lang="en-US"/>
        </a:p>
      </dgm:t>
    </dgm:pt>
    <dgm:pt modelId="{8249A9D7-1996-4A85-BEB0-B434C3E4F4B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 smtClean="0"/>
            <a:t>Ecology/</a:t>
          </a:r>
        </a:p>
        <a:p>
          <a:r>
            <a:rPr lang="en-US" b="1" dirty="0" smtClean="0"/>
            <a:t>OCB</a:t>
          </a:r>
          <a:endParaRPr lang="en-US" b="1" dirty="0"/>
        </a:p>
      </dgm:t>
    </dgm:pt>
    <dgm:pt modelId="{E379D24E-8401-4431-8FEC-E119B57D6E0A}" type="parTrans" cxnId="{8B28EDE8-21E3-4998-A758-E19145404E43}">
      <dgm:prSet/>
      <dgm:spPr/>
      <dgm:t>
        <a:bodyPr/>
        <a:lstStyle/>
        <a:p>
          <a:endParaRPr lang="en-US"/>
        </a:p>
      </dgm:t>
    </dgm:pt>
    <dgm:pt modelId="{3B6A3103-7210-4AEB-97CF-94863097E4C6}" type="sibTrans" cxnId="{8B28EDE8-21E3-4998-A758-E19145404E43}">
      <dgm:prSet/>
      <dgm:spPr/>
      <dgm:t>
        <a:bodyPr/>
        <a:lstStyle/>
        <a:p>
          <a:endParaRPr lang="en-US"/>
        </a:p>
      </dgm:t>
    </dgm:pt>
    <dgm:pt modelId="{F4DED1A4-510E-4D33-9079-9D6D79820C56}">
      <dgm:prSet phldrT="[Text]"/>
      <dgm:spPr/>
      <dgm:t>
        <a:bodyPr/>
        <a:lstStyle/>
        <a:p>
          <a:r>
            <a:rPr lang="en-US" b="1" dirty="0" smtClean="0"/>
            <a:t>Flood Authority (Lewis Co as fiscal agent)</a:t>
          </a:r>
          <a:endParaRPr lang="en-US" b="1" dirty="0"/>
        </a:p>
      </dgm:t>
    </dgm:pt>
    <dgm:pt modelId="{B517D947-6AAD-45A0-ADEF-A3D85D70BD0F}" type="parTrans" cxnId="{18BF001B-931C-4BAF-A6B8-BB4EF576BAAE}">
      <dgm:prSet/>
      <dgm:spPr/>
      <dgm:t>
        <a:bodyPr/>
        <a:lstStyle/>
        <a:p>
          <a:endParaRPr lang="en-US"/>
        </a:p>
      </dgm:t>
    </dgm:pt>
    <dgm:pt modelId="{252A3814-31F8-4FED-B47F-631257C3EFB5}" type="sibTrans" cxnId="{18BF001B-931C-4BAF-A6B8-BB4EF576BAAE}">
      <dgm:prSet/>
      <dgm:spPr/>
      <dgm:t>
        <a:bodyPr/>
        <a:lstStyle/>
        <a:p>
          <a:endParaRPr lang="en-US"/>
        </a:p>
      </dgm:t>
    </dgm:pt>
    <dgm:pt modelId="{40069D71-0CD2-48C2-89E2-5CDCDE78A67B}">
      <dgm:prSet/>
      <dgm:spPr/>
      <dgm:t>
        <a:bodyPr/>
        <a:lstStyle/>
        <a:p>
          <a:r>
            <a:rPr lang="en-US" b="1" dirty="0" smtClean="0"/>
            <a:t>Local Project Sponsors</a:t>
          </a:r>
          <a:endParaRPr lang="en-US" b="1" dirty="0"/>
        </a:p>
      </dgm:t>
    </dgm:pt>
    <dgm:pt modelId="{77C82BBE-36AB-4A2A-AF3A-7AF8ED015CE3}" type="parTrans" cxnId="{39AC8A08-FFE0-4B2C-8634-6A0E286FC3BC}">
      <dgm:prSet/>
      <dgm:spPr/>
      <dgm:t>
        <a:bodyPr/>
        <a:lstStyle/>
        <a:p>
          <a:endParaRPr lang="en-US"/>
        </a:p>
      </dgm:t>
    </dgm:pt>
    <dgm:pt modelId="{D8D99C53-3CE2-4B34-A1EA-46C90A962E79}" type="sibTrans" cxnId="{39AC8A08-FFE0-4B2C-8634-6A0E286FC3BC}">
      <dgm:prSet/>
      <dgm:spPr/>
      <dgm:t>
        <a:bodyPr/>
        <a:lstStyle/>
        <a:p>
          <a:endParaRPr lang="en-US"/>
        </a:p>
      </dgm:t>
    </dgm:pt>
    <dgm:pt modelId="{932B6BB4-D061-40D7-8362-96992ABAF7C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smtClean="0"/>
            <a:t>RCO</a:t>
          </a:r>
          <a:endParaRPr lang="en-US" b="1" dirty="0"/>
        </a:p>
      </dgm:t>
    </dgm:pt>
    <dgm:pt modelId="{2713BC5E-31FA-41B9-AEA5-B6A905874ADB}" type="parTrans" cxnId="{7CEC6829-0669-4238-8CDE-846AF6244117}">
      <dgm:prSet/>
      <dgm:spPr/>
      <dgm:t>
        <a:bodyPr/>
        <a:lstStyle/>
        <a:p>
          <a:endParaRPr lang="en-US"/>
        </a:p>
      </dgm:t>
    </dgm:pt>
    <dgm:pt modelId="{3EC368F2-17D9-4E75-8712-6CDB9244A173}" type="sibTrans" cxnId="{7CEC6829-0669-4238-8CDE-846AF6244117}">
      <dgm:prSet/>
      <dgm:spPr/>
      <dgm:t>
        <a:bodyPr/>
        <a:lstStyle/>
        <a:p>
          <a:endParaRPr lang="en-US"/>
        </a:p>
      </dgm:t>
    </dgm:pt>
    <dgm:pt modelId="{74371E80-7FDA-4676-AF7E-E65FB3492033}" type="pres">
      <dgm:prSet presAssocID="{5065DF8B-A56D-4D0B-A173-DF6DEE5A055B}" presName="Name0" presStyleCnt="0">
        <dgm:presLayoutVars>
          <dgm:dir/>
          <dgm:resizeHandles val="exact"/>
        </dgm:presLayoutVars>
      </dgm:prSet>
      <dgm:spPr/>
    </dgm:pt>
    <dgm:pt modelId="{3C7504CB-CFAA-4BAB-9A39-25197382FF2C}" type="pres">
      <dgm:prSet presAssocID="{8A42B151-7BC6-483E-A8CF-02834ACC13B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552C-4787-4A82-A11D-3C1ECCDB3629}" type="pres">
      <dgm:prSet presAssocID="{4896DE85-E051-4DB9-977A-79E4E54EEDC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293E20C2-3075-436F-8C77-E2A6741ABC20}" type="pres">
      <dgm:prSet presAssocID="{4896DE85-E051-4DB9-977A-79E4E54EEDC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5B68DCF-0AC3-45C9-BF5F-7F2F1A341493}" type="pres">
      <dgm:prSet presAssocID="{8249A9D7-1996-4A85-BEB0-B434C3E4F4B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52AEF-2403-4C3B-8AE2-7EA10DD28E8B}" type="pres">
      <dgm:prSet presAssocID="{3B6A3103-7210-4AEB-97CF-94863097E4C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978F596-2F96-498F-9BA2-D8C68D0DF0E5}" type="pres">
      <dgm:prSet presAssocID="{3B6A3103-7210-4AEB-97CF-94863097E4C6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B339764-4296-4479-9FE3-32B61F4B2B2E}" type="pres">
      <dgm:prSet presAssocID="{932B6BB4-D061-40D7-8362-96992ABAF7C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E051F-6F32-41CE-B813-A08188A82054}" type="pres">
      <dgm:prSet presAssocID="{3EC368F2-17D9-4E75-8712-6CDB9244A17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BA3D0C5-32F6-4E8D-A3F0-3898B5BADE62}" type="pres">
      <dgm:prSet presAssocID="{3EC368F2-17D9-4E75-8712-6CDB9244A17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7145D91D-088C-40A7-8897-D579C281B9A0}" type="pres">
      <dgm:prSet presAssocID="{F4DED1A4-510E-4D33-9079-9D6D79820C5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F8385-DB5E-4BBD-9F5E-2DD6DA7989CE}" type="pres">
      <dgm:prSet presAssocID="{252A3814-31F8-4FED-B47F-631257C3EFB5}" presName="sibTrans" presStyleLbl="sibTrans2D1" presStyleIdx="3" presStyleCnt="4"/>
      <dgm:spPr/>
      <dgm:t>
        <a:bodyPr/>
        <a:lstStyle/>
        <a:p>
          <a:endParaRPr lang="en-US"/>
        </a:p>
      </dgm:t>
    </dgm:pt>
    <dgm:pt modelId="{81CB08D9-AC79-443C-9F03-CCE7DE14FDE4}" type="pres">
      <dgm:prSet presAssocID="{252A3814-31F8-4FED-B47F-631257C3EFB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11061565-9690-41F8-BB00-7F4BA4AFD04B}" type="pres">
      <dgm:prSet presAssocID="{40069D71-0CD2-48C2-89E2-5CDCDE78A67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EC6829-0669-4238-8CDE-846AF6244117}" srcId="{5065DF8B-A56D-4D0B-A173-DF6DEE5A055B}" destId="{932B6BB4-D061-40D7-8362-96992ABAF7C7}" srcOrd="2" destOrd="0" parTransId="{2713BC5E-31FA-41B9-AEA5-B6A905874ADB}" sibTransId="{3EC368F2-17D9-4E75-8712-6CDB9244A173}"/>
    <dgm:cxn modelId="{09BEA5F6-66DC-46ED-8243-A2F5451CDB0E}" srcId="{5065DF8B-A56D-4D0B-A173-DF6DEE5A055B}" destId="{8A42B151-7BC6-483E-A8CF-02834ACC13B7}" srcOrd="0" destOrd="0" parTransId="{5D3393B5-E429-43A2-BDAB-7C38C3883D19}" sibTransId="{4896DE85-E051-4DB9-977A-79E4E54EEDCC}"/>
    <dgm:cxn modelId="{65F1F019-8738-43DE-BCA2-F5DF6D756627}" type="presOf" srcId="{4896DE85-E051-4DB9-977A-79E4E54EEDCC}" destId="{293E20C2-3075-436F-8C77-E2A6741ABC20}" srcOrd="1" destOrd="0" presId="urn:microsoft.com/office/officeart/2005/8/layout/process1"/>
    <dgm:cxn modelId="{39AC8A08-FFE0-4B2C-8634-6A0E286FC3BC}" srcId="{5065DF8B-A56D-4D0B-A173-DF6DEE5A055B}" destId="{40069D71-0CD2-48C2-89E2-5CDCDE78A67B}" srcOrd="4" destOrd="0" parTransId="{77C82BBE-36AB-4A2A-AF3A-7AF8ED015CE3}" sibTransId="{D8D99C53-3CE2-4B34-A1EA-46C90A962E79}"/>
    <dgm:cxn modelId="{4BB2EF75-F3AC-4652-8965-46A870625817}" type="presOf" srcId="{252A3814-31F8-4FED-B47F-631257C3EFB5}" destId="{FBCF8385-DB5E-4BBD-9F5E-2DD6DA7989CE}" srcOrd="0" destOrd="0" presId="urn:microsoft.com/office/officeart/2005/8/layout/process1"/>
    <dgm:cxn modelId="{8BC96585-D3CC-4D1F-ACA4-0CFFB90FDA94}" type="presOf" srcId="{3EC368F2-17D9-4E75-8712-6CDB9244A173}" destId="{5B4E051F-6F32-41CE-B813-A08188A82054}" srcOrd="0" destOrd="0" presId="urn:microsoft.com/office/officeart/2005/8/layout/process1"/>
    <dgm:cxn modelId="{8B28EDE8-21E3-4998-A758-E19145404E43}" srcId="{5065DF8B-A56D-4D0B-A173-DF6DEE5A055B}" destId="{8249A9D7-1996-4A85-BEB0-B434C3E4F4BC}" srcOrd="1" destOrd="0" parTransId="{E379D24E-8401-4431-8FEC-E119B57D6E0A}" sibTransId="{3B6A3103-7210-4AEB-97CF-94863097E4C6}"/>
    <dgm:cxn modelId="{B2F526E5-3CDA-424E-B54F-C09730CB0A82}" type="presOf" srcId="{5065DF8B-A56D-4D0B-A173-DF6DEE5A055B}" destId="{74371E80-7FDA-4676-AF7E-E65FB3492033}" srcOrd="0" destOrd="0" presId="urn:microsoft.com/office/officeart/2005/8/layout/process1"/>
    <dgm:cxn modelId="{2A244631-7A3B-4BEC-B3BA-3BD3DE3D283B}" type="presOf" srcId="{3B6A3103-7210-4AEB-97CF-94863097E4C6}" destId="{B5C52AEF-2403-4C3B-8AE2-7EA10DD28E8B}" srcOrd="0" destOrd="0" presId="urn:microsoft.com/office/officeart/2005/8/layout/process1"/>
    <dgm:cxn modelId="{B726FFCF-1D78-462A-87AC-2EF56652BAD9}" type="presOf" srcId="{40069D71-0CD2-48C2-89E2-5CDCDE78A67B}" destId="{11061565-9690-41F8-BB00-7F4BA4AFD04B}" srcOrd="0" destOrd="0" presId="urn:microsoft.com/office/officeart/2005/8/layout/process1"/>
    <dgm:cxn modelId="{64AFD41E-BE02-4F25-9123-770AF08B7A89}" type="presOf" srcId="{8249A9D7-1996-4A85-BEB0-B434C3E4F4BC}" destId="{35B68DCF-0AC3-45C9-BF5F-7F2F1A341493}" srcOrd="0" destOrd="0" presId="urn:microsoft.com/office/officeart/2005/8/layout/process1"/>
    <dgm:cxn modelId="{44B91C3A-BFFC-4291-87E6-AE58FE8E5F2F}" type="presOf" srcId="{932B6BB4-D061-40D7-8362-96992ABAF7C7}" destId="{5B339764-4296-4479-9FE3-32B61F4B2B2E}" srcOrd="0" destOrd="0" presId="urn:microsoft.com/office/officeart/2005/8/layout/process1"/>
    <dgm:cxn modelId="{328A5E73-57DA-4B19-B556-E3C3EF1394AB}" type="presOf" srcId="{4896DE85-E051-4DB9-977A-79E4E54EEDCC}" destId="{840E552C-4787-4A82-A11D-3C1ECCDB3629}" srcOrd="0" destOrd="0" presId="urn:microsoft.com/office/officeart/2005/8/layout/process1"/>
    <dgm:cxn modelId="{70F07E0A-5D3A-436F-B473-D81A34B032EB}" type="presOf" srcId="{F4DED1A4-510E-4D33-9079-9D6D79820C56}" destId="{7145D91D-088C-40A7-8897-D579C281B9A0}" srcOrd="0" destOrd="0" presId="urn:microsoft.com/office/officeart/2005/8/layout/process1"/>
    <dgm:cxn modelId="{F6B6C47A-CA7C-41E9-B53D-02F7646A82D6}" type="presOf" srcId="{3B6A3103-7210-4AEB-97CF-94863097E4C6}" destId="{4978F596-2F96-498F-9BA2-D8C68D0DF0E5}" srcOrd="1" destOrd="0" presId="urn:microsoft.com/office/officeart/2005/8/layout/process1"/>
    <dgm:cxn modelId="{86B191B1-71C9-4DA9-928A-D793DD24C591}" type="presOf" srcId="{252A3814-31F8-4FED-B47F-631257C3EFB5}" destId="{81CB08D9-AC79-443C-9F03-CCE7DE14FDE4}" srcOrd="1" destOrd="0" presId="urn:microsoft.com/office/officeart/2005/8/layout/process1"/>
    <dgm:cxn modelId="{18BF001B-931C-4BAF-A6B8-BB4EF576BAAE}" srcId="{5065DF8B-A56D-4D0B-A173-DF6DEE5A055B}" destId="{F4DED1A4-510E-4D33-9079-9D6D79820C56}" srcOrd="3" destOrd="0" parTransId="{B517D947-6AAD-45A0-ADEF-A3D85D70BD0F}" sibTransId="{252A3814-31F8-4FED-B47F-631257C3EFB5}"/>
    <dgm:cxn modelId="{6CBF8492-7030-4EB4-B793-D27933D04492}" type="presOf" srcId="{3EC368F2-17D9-4E75-8712-6CDB9244A173}" destId="{5BA3D0C5-32F6-4E8D-A3F0-3898B5BADE62}" srcOrd="1" destOrd="0" presId="urn:microsoft.com/office/officeart/2005/8/layout/process1"/>
    <dgm:cxn modelId="{16FED187-1A7E-46BD-9127-6A21F936DF16}" type="presOf" srcId="{8A42B151-7BC6-483E-A8CF-02834ACC13B7}" destId="{3C7504CB-CFAA-4BAB-9A39-25197382FF2C}" srcOrd="0" destOrd="0" presId="urn:microsoft.com/office/officeart/2005/8/layout/process1"/>
    <dgm:cxn modelId="{B161B460-A734-4745-85DE-6F2B9B7699DA}" type="presParOf" srcId="{74371E80-7FDA-4676-AF7E-E65FB3492033}" destId="{3C7504CB-CFAA-4BAB-9A39-25197382FF2C}" srcOrd="0" destOrd="0" presId="urn:microsoft.com/office/officeart/2005/8/layout/process1"/>
    <dgm:cxn modelId="{A7C29BCB-5155-4FC8-9D3E-4F1867BA3C5A}" type="presParOf" srcId="{74371E80-7FDA-4676-AF7E-E65FB3492033}" destId="{840E552C-4787-4A82-A11D-3C1ECCDB3629}" srcOrd="1" destOrd="0" presId="urn:microsoft.com/office/officeart/2005/8/layout/process1"/>
    <dgm:cxn modelId="{1AB09998-86E0-4154-B43D-EEAF33C27077}" type="presParOf" srcId="{840E552C-4787-4A82-A11D-3C1ECCDB3629}" destId="{293E20C2-3075-436F-8C77-E2A6741ABC20}" srcOrd="0" destOrd="0" presId="urn:microsoft.com/office/officeart/2005/8/layout/process1"/>
    <dgm:cxn modelId="{1489D1A0-E5DC-4714-ACFF-9C3C8918AA7C}" type="presParOf" srcId="{74371E80-7FDA-4676-AF7E-E65FB3492033}" destId="{35B68DCF-0AC3-45C9-BF5F-7F2F1A341493}" srcOrd="2" destOrd="0" presId="urn:microsoft.com/office/officeart/2005/8/layout/process1"/>
    <dgm:cxn modelId="{1C737BAB-C32C-45CB-9C46-DF71A41F3FA2}" type="presParOf" srcId="{74371E80-7FDA-4676-AF7E-E65FB3492033}" destId="{B5C52AEF-2403-4C3B-8AE2-7EA10DD28E8B}" srcOrd="3" destOrd="0" presId="urn:microsoft.com/office/officeart/2005/8/layout/process1"/>
    <dgm:cxn modelId="{2029EEFF-764F-4ACF-9B9B-1196DEDDB184}" type="presParOf" srcId="{B5C52AEF-2403-4C3B-8AE2-7EA10DD28E8B}" destId="{4978F596-2F96-498F-9BA2-D8C68D0DF0E5}" srcOrd="0" destOrd="0" presId="urn:microsoft.com/office/officeart/2005/8/layout/process1"/>
    <dgm:cxn modelId="{F4B7463A-6950-42F6-813C-D6BCD96CC2E8}" type="presParOf" srcId="{74371E80-7FDA-4676-AF7E-E65FB3492033}" destId="{5B339764-4296-4479-9FE3-32B61F4B2B2E}" srcOrd="4" destOrd="0" presId="urn:microsoft.com/office/officeart/2005/8/layout/process1"/>
    <dgm:cxn modelId="{537A7A3C-53CE-4C34-8AEE-F0D13D2724BD}" type="presParOf" srcId="{74371E80-7FDA-4676-AF7E-E65FB3492033}" destId="{5B4E051F-6F32-41CE-B813-A08188A82054}" srcOrd="5" destOrd="0" presId="urn:microsoft.com/office/officeart/2005/8/layout/process1"/>
    <dgm:cxn modelId="{E9A9A7F9-EC76-4C6F-9E12-B47D29A358BC}" type="presParOf" srcId="{5B4E051F-6F32-41CE-B813-A08188A82054}" destId="{5BA3D0C5-32F6-4E8D-A3F0-3898B5BADE62}" srcOrd="0" destOrd="0" presId="urn:microsoft.com/office/officeart/2005/8/layout/process1"/>
    <dgm:cxn modelId="{4B9FB78E-97C6-4CE1-8C24-735A35318A49}" type="presParOf" srcId="{74371E80-7FDA-4676-AF7E-E65FB3492033}" destId="{7145D91D-088C-40A7-8897-D579C281B9A0}" srcOrd="6" destOrd="0" presId="urn:microsoft.com/office/officeart/2005/8/layout/process1"/>
    <dgm:cxn modelId="{255F443D-88A3-44B0-BCE6-7EEFB92BD4C4}" type="presParOf" srcId="{74371E80-7FDA-4676-AF7E-E65FB3492033}" destId="{FBCF8385-DB5E-4BBD-9F5E-2DD6DA7989CE}" srcOrd="7" destOrd="0" presId="urn:microsoft.com/office/officeart/2005/8/layout/process1"/>
    <dgm:cxn modelId="{AE5D658E-39E7-4D08-BCCF-07795D8F5D45}" type="presParOf" srcId="{FBCF8385-DB5E-4BBD-9F5E-2DD6DA7989CE}" destId="{81CB08D9-AC79-443C-9F03-CCE7DE14FDE4}" srcOrd="0" destOrd="0" presId="urn:microsoft.com/office/officeart/2005/8/layout/process1"/>
    <dgm:cxn modelId="{5BAEFC21-8DD9-4D39-8B88-B41706A65F44}" type="presParOf" srcId="{74371E80-7FDA-4676-AF7E-E65FB3492033}" destId="{11061565-9690-41F8-BB00-7F4BA4AFD04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65DF8B-A56D-4D0B-A173-DF6DEE5A055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42B151-7BC6-483E-A8CF-02834ACC13B7}">
      <dgm:prSet phldrT="[Text]"/>
      <dgm:spPr/>
      <dgm:t>
        <a:bodyPr/>
        <a:lstStyle/>
        <a:p>
          <a:r>
            <a:rPr lang="en-US" b="1" dirty="0" smtClean="0"/>
            <a:t>Legislature</a:t>
          </a:r>
          <a:endParaRPr lang="en-US" b="1" dirty="0"/>
        </a:p>
      </dgm:t>
    </dgm:pt>
    <dgm:pt modelId="{5D3393B5-E429-43A2-BDAB-7C38C3883D19}" type="parTrans" cxnId="{09BEA5F6-66DC-46ED-8243-A2F5451CDB0E}">
      <dgm:prSet/>
      <dgm:spPr/>
      <dgm:t>
        <a:bodyPr/>
        <a:lstStyle/>
        <a:p>
          <a:endParaRPr lang="en-US"/>
        </a:p>
      </dgm:t>
    </dgm:pt>
    <dgm:pt modelId="{4896DE85-E051-4DB9-977A-79E4E54EEDCC}" type="sibTrans" cxnId="{09BEA5F6-66DC-46ED-8243-A2F5451CDB0E}">
      <dgm:prSet/>
      <dgm:spPr/>
      <dgm:t>
        <a:bodyPr/>
        <a:lstStyle/>
        <a:p>
          <a:endParaRPr lang="en-US"/>
        </a:p>
      </dgm:t>
    </dgm:pt>
    <dgm:pt modelId="{F4DED1A4-510E-4D33-9079-9D6D79820C56}">
      <dgm:prSet phldrT="[Text]"/>
      <dgm:spPr/>
      <dgm:t>
        <a:bodyPr/>
        <a:lstStyle/>
        <a:p>
          <a:r>
            <a:rPr lang="en-US" b="1" dirty="0" smtClean="0"/>
            <a:t>Flood Authority (Lewis Co as fiscal agent)</a:t>
          </a:r>
          <a:endParaRPr lang="en-US" b="1" dirty="0"/>
        </a:p>
      </dgm:t>
    </dgm:pt>
    <dgm:pt modelId="{B517D947-6AAD-45A0-ADEF-A3D85D70BD0F}" type="parTrans" cxnId="{18BF001B-931C-4BAF-A6B8-BB4EF576BAAE}">
      <dgm:prSet/>
      <dgm:spPr/>
      <dgm:t>
        <a:bodyPr/>
        <a:lstStyle/>
        <a:p>
          <a:endParaRPr lang="en-US"/>
        </a:p>
      </dgm:t>
    </dgm:pt>
    <dgm:pt modelId="{252A3814-31F8-4FED-B47F-631257C3EFB5}" type="sibTrans" cxnId="{18BF001B-931C-4BAF-A6B8-BB4EF576BAAE}">
      <dgm:prSet/>
      <dgm:spPr/>
      <dgm:t>
        <a:bodyPr/>
        <a:lstStyle/>
        <a:p>
          <a:endParaRPr lang="en-US"/>
        </a:p>
      </dgm:t>
    </dgm:pt>
    <dgm:pt modelId="{40069D71-0CD2-48C2-89E2-5CDCDE78A67B}">
      <dgm:prSet/>
      <dgm:spPr/>
      <dgm:t>
        <a:bodyPr/>
        <a:lstStyle/>
        <a:p>
          <a:r>
            <a:rPr lang="en-US" b="1" dirty="0" smtClean="0"/>
            <a:t>Local Project Sponsors</a:t>
          </a:r>
          <a:endParaRPr lang="en-US" b="1" dirty="0"/>
        </a:p>
      </dgm:t>
    </dgm:pt>
    <dgm:pt modelId="{77C82BBE-36AB-4A2A-AF3A-7AF8ED015CE3}" type="parTrans" cxnId="{39AC8A08-FFE0-4B2C-8634-6A0E286FC3BC}">
      <dgm:prSet/>
      <dgm:spPr/>
      <dgm:t>
        <a:bodyPr/>
        <a:lstStyle/>
        <a:p>
          <a:endParaRPr lang="en-US"/>
        </a:p>
      </dgm:t>
    </dgm:pt>
    <dgm:pt modelId="{D8D99C53-3CE2-4B34-A1EA-46C90A962E79}" type="sibTrans" cxnId="{39AC8A08-FFE0-4B2C-8634-6A0E286FC3BC}">
      <dgm:prSet/>
      <dgm:spPr/>
      <dgm:t>
        <a:bodyPr/>
        <a:lstStyle/>
        <a:p>
          <a:endParaRPr lang="en-US"/>
        </a:p>
      </dgm:t>
    </dgm:pt>
    <dgm:pt modelId="{932B6BB4-D061-40D7-8362-96992ABAF7C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smtClean="0"/>
            <a:t>RCO</a:t>
          </a:r>
          <a:endParaRPr lang="en-US" b="1" dirty="0"/>
        </a:p>
      </dgm:t>
    </dgm:pt>
    <dgm:pt modelId="{2713BC5E-31FA-41B9-AEA5-B6A905874ADB}" type="parTrans" cxnId="{7CEC6829-0669-4238-8CDE-846AF6244117}">
      <dgm:prSet/>
      <dgm:spPr/>
      <dgm:t>
        <a:bodyPr/>
        <a:lstStyle/>
        <a:p>
          <a:endParaRPr lang="en-US"/>
        </a:p>
      </dgm:t>
    </dgm:pt>
    <dgm:pt modelId="{3EC368F2-17D9-4E75-8712-6CDB9244A173}" type="sibTrans" cxnId="{7CEC6829-0669-4238-8CDE-846AF6244117}">
      <dgm:prSet/>
      <dgm:spPr/>
      <dgm:t>
        <a:bodyPr/>
        <a:lstStyle/>
        <a:p>
          <a:endParaRPr lang="en-US"/>
        </a:p>
      </dgm:t>
    </dgm:pt>
    <dgm:pt modelId="{74371E80-7FDA-4676-AF7E-E65FB3492033}" type="pres">
      <dgm:prSet presAssocID="{5065DF8B-A56D-4D0B-A173-DF6DEE5A055B}" presName="Name0" presStyleCnt="0">
        <dgm:presLayoutVars>
          <dgm:dir/>
          <dgm:resizeHandles val="exact"/>
        </dgm:presLayoutVars>
      </dgm:prSet>
      <dgm:spPr/>
    </dgm:pt>
    <dgm:pt modelId="{3C7504CB-CFAA-4BAB-9A39-25197382FF2C}" type="pres">
      <dgm:prSet presAssocID="{8A42B151-7BC6-483E-A8CF-02834ACC13B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E552C-4787-4A82-A11D-3C1ECCDB3629}" type="pres">
      <dgm:prSet presAssocID="{4896DE85-E051-4DB9-977A-79E4E54EEDC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93E20C2-3075-436F-8C77-E2A6741ABC20}" type="pres">
      <dgm:prSet presAssocID="{4896DE85-E051-4DB9-977A-79E4E54EEDC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B339764-4296-4479-9FE3-32B61F4B2B2E}" type="pres">
      <dgm:prSet presAssocID="{932B6BB4-D061-40D7-8362-96992ABAF7C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E051F-6F32-41CE-B813-A08188A82054}" type="pres">
      <dgm:prSet presAssocID="{3EC368F2-17D9-4E75-8712-6CDB9244A17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BA3D0C5-32F6-4E8D-A3F0-3898B5BADE62}" type="pres">
      <dgm:prSet presAssocID="{3EC368F2-17D9-4E75-8712-6CDB9244A17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145D91D-088C-40A7-8897-D579C281B9A0}" type="pres">
      <dgm:prSet presAssocID="{F4DED1A4-510E-4D33-9079-9D6D79820C5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F8385-DB5E-4BBD-9F5E-2DD6DA7989CE}" type="pres">
      <dgm:prSet presAssocID="{252A3814-31F8-4FED-B47F-631257C3EFB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1CB08D9-AC79-443C-9F03-CCE7DE14FDE4}" type="pres">
      <dgm:prSet presAssocID="{252A3814-31F8-4FED-B47F-631257C3EFB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1061565-9690-41F8-BB00-7F4BA4AFD04B}" type="pres">
      <dgm:prSet presAssocID="{40069D71-0CD2-48C2-89E2-5CDCDE78A67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EC6829-0669-4238-8CDE-846AF6244117}" srcId="{5065DF8B-A56D-4D0B-A173-DF6DEE5A055B}" destId="{932B6BB4-D061-40D7-8362-96992ABAF7C7}" srcOrd="1" destOrd="0" parTransId="{2713BC5E-31FA-41B9-AEA5-B6A905874ADB}" sibTransId="{3EC368F2-17D9-4E75-8712-6CDB9244A173}"/>
    <dgm:cxn modelId="{09BEA5F6-66DC-46ED-8243-A2F5451CDB0E}" srcId="{5065DF8B-A56D-4D0B-A173-DF6DEE5A055B}" destId="{8A42B151-7BC6-483E-A8CF-02834ACC13B7}" srcOrd="0" destOrd="0" parTransId="{5D3393B5-E429-43A2-BDAB-7C38C3883D19}" sibTransId="{4896DE85-E051-4DB9-977A-79E4E54EEDCC}"/>
    <dgm:cxn modelId="{65F1F019-8738-43DE-BCA2-F5DF6D756627}" type="presOf" srcId="{4896DE85-E051-4DB9-977A-79E4E54EEDCC}" destId="{293E20C2-3075-436F-8C77-E2A6741ABC20}" srcOrd="1" destOrd="0" presId="urn:microsoft.com/office/officeart/2005/8/layout/process1"/>
    <dgm:cxn modelId="{39AC8A08-FFE0-4B2C-8634-6A0E286FC3BC}" srcId="{5065DF8B-A56D-4D0B-A173-DF6DEE5A055B}" destId="{40069D71-0CD2-48C2-89E2-5CDCDE78A67B}" srcOrd="3" destOrd="0" parTransId="{77C82BBE-36AB-4A2A-AF3A-7AF8ED015CE3}" sibTransId="{D8D99C53-3CE2-4B34-A1EA-46C90A962E79}"/>
    <dgm:cxn modelId="{4BB2EF75-F3AC-4652-8965-46A870625817}" type="presOf" srcId="{252A3814-31F8-4FED-B47F-631257C3EFB5}" destId="{FBCF8385-DB5E-4BBD-9F5E-2DD6DA7989CE}" srcOrd="0" destOrd="0" presId="urn:microsoft.com/office/officeart/2005/8/layout/process1"/>
    <dgm:cxn modelId="{8BC96585-D3CC-4D1F-ACA4-0CFFB90FDA94}" type="presOf" srcId="{3EC368F2-17D9-4E75-8712-6CDB9244A173}" destId="{5B4E051F-6F32-41CE-B813-A08188A82054}" srcOrd="0" destOrd="0" presId="urn:microsoft.com/office/officeart/2005/8/layout/process1"/>
    <dgm:cxn modelId="{B2F526E5-3CDA-424E-B54F-C09730CB0A82}" type="presOf" srcId="{5065DF8B-A56D-4D0B-A173-DF6DEE5A055B}" destId="{74371E80-7FDA-4676-AF7E-E65FB3492033}" srcOrd="0" destOrd="0" presId="urn:microsoft.com/office/officeart/2005/8/layout/process1"/>
    <dgm:cxn modelId="{B726FFCF-1D78-462A-87AC-2EF56652BAD9}" type="presOf" srcId="{40069D71-0CD2-48C2-89E2-5CDCDE78A67B}" destId="{11061565-9690-41F8-BB00-7F4BA4AFD04B}" srcOrd="0" destOrd="0" presId="urn:microsoft.com/office/officeart/2005/8/layout/process1"/>
    <dgm:cxn modelId="{44B91C3A-BFFC-4291-87E6-AE58FE8E5F2F}" type="presOf" srcId="{932B6BB4-D061-40D7-8362-96992ABAF7C7}" destId="{5B339764-4296-4479-9FE3-32B61F4B2B2E}" srcOrd="0" destOrd="0" presId="urn:microsoft.com/office/officeart/2005/8/layout/process1"/>
    <dgm:cxn modelId="{328A5E73-57DA-4B19-B556-E3C3EF1394AB}" type="presOf" srcId="{4896DE85-E051-4DB9-977A-79E4E54EEDCC}" destId="{840E552C-4787-4A82-A11D-3C1ECCDB3629}" srcOrd="0" destOrd="0" presId="urn:microsoft.com/office/officeart/2005/8/layout/process1"/>
    <dgm:cxn modelId="{70F07E0A-5D3A-436F-B473-D81A34B032EB}" type="presOf" srcId="{F4DED1A4-510E-4D33-9079-9D6D79820C56}" destId="{7145D91D-088C-40A7-8897-D579C281B9A0}" srcOrd="0" destOrd="0" presId="urn:microsoft.com/office/officeart/2005/8/layout/process1"/>
    <dgm:cxn modelId="{86B191B1-71C9-4DA9-928A-D793DD24C591}" type="presOf" srcId="{252A3814-31F8-4FED-B47F-631257C3EFB5}" destId="{81CB08D9-AC79-443C-9F03-CCE7DE14FDE4}" srcOrd="1" destOrd="0" presId="urn:microsoft.com/office/officeart/2005/8/layout/process1"/>
    <dgm:cxn modelId="{18BF001B-931C-4BAF-A6B8-BB4EF576BAAE}" srcId="{5065DF8B-A56D-4D0B-A173-DF6DEE5A055B}" destId="{F4DED1A4-510E-4D33-9079-9D6D79820C56}" srcOrd="2" destOrd="0" parTransId="{B517D947-6AAD-45A0-ADEF-A3D85D70BD0F}" sibTransId="{252A3814-31F8-4FED-B47F-631257C3EFB5}"/>
    <dgm:cxn modelId="{6CBF8492-7030-4EB4-B793-D27933D04492}" type="presOf" srcId="{3EC368F2-17D9-4E75-8712-6CDB9244A173}" destId="{5BA3D0C5-32F6-4E8D-A3F0-3898B5BADE62}" srcOrd="1" destOrd="0" presId="urn:microsoft.com/office/officeart/2005/8/layout/process1"/>
    <dgm:cxn modelId="{16FED187-1A7E-46BD-9127-6A21F936DF16}" type="presOf" srcId="{8A42B151-7BC6-483E-A8CF-02834ACC13B7}" destId="{3C7504CB-CFAA-4BAB-9A39-25197382FF2C}" srcOrd="0" destOrd="0" presId="urn:microsoft.com/office/officeart/2005/8/layout/process1"/>
    <dgm:cxn modelId="{B161B460-A734-4745-85DE-6F2B9B7699DA}" type="presParOf" srcId="{74371E80-7FDA-4676-AF7E-E65FB3492033}" destId="{3C7504CB-CFAA-4BAB-9A39-25197382FF2C}" srcOrd="0" destOrd="0" presId="urn:microsoft.com/office/officeart/2005/8/layout/process1"/>
    <dgm:cxn modelId="{A7C29BCB-5155-4FC8-9D3E-4F1867BA3C5A}" type="presParOf" srcId="{74371E80-7FDA-4676-AF7E-E65FB3492033}" destId="{840E552C-4787-4A82-A11D-3C1ECCDB3629}" srcOrd="1" destOrd="0" presId="urn:microsoft.com/office/officeart/2005/8/layout/process1"/>
    <dgm:cxn modelId="{1AB09998-86E0-4154-B43D-EEAF33C27077}" type="presParOf" srcId="{840E552C-4787-4A82-A11D-3C1ECCDB3629}" destId="{293E20C2-3075-436F-8C77-E2A6741ABC20}" srcOrd="0" destOrd="0" presId="urn:microsoft.com/office/officeart/2005/8/layout/process1"/>
    <dgm:cxn modelId="{F4B7463A-6950-42F6-813C-D6BCD96CC2E8}" type="presParOf" srcId="{74371E80-7FDA-4676-AF7E-E65FB3492033}" destId="{5B339764-4296-4479-9FE3-32B61F4B2B2E}" srcOrd="2" destOrd="0" presId="urn:microsoft.com/office/officeart/2005/8/layout/process1"/>
    <dgm:cxn modelId="{537A7A3C-53CE-4C34-8AEE-F0D13D2724BD}" type="presParOf" srcId="{74371E80-7FDA-4676-AF7E-E65FB3492033}" destId="{5B4E051F-6F32-41CE-B813-A08188A82054}" srcOrd="3" destOrd="0" presId="urn:microsoft.com/office/officeart/2005/8/layout/process1"/>
    <dgm:cxn modelId="{E9A9A7F9-EC76-4C6F-9E12-B47D29A358BC}" type="presParOf" srcId="{5B4E051F-6F32-41CE-B813-A08188A82054}" destId="{5BA3D0C5-32F6-4E8D-A3F0-3898B5BADE62}" srcOrd="0" destOrd="0" presId="urn:microsoft.com/office/officeart/2005/8/layout/process1"/>
    <dgm:cxn modelId="{4B9FB78E-97C6-4CE1-8C24-735A35318A49}" type="presParOf" srcId="{74371E80-7FDA-4676-AF7E-E65FB3492033}" destId="{7145D91D-088C-40A7-8897-D579C281B9A0}" srcOrd="4" destOrd="0" presId="urn:microsoft.com/office/officeart/2005/8/layout/process1"/>
    <dgm:cxn modelId="{255F443D-88A3-44B0-BCE6-7EEFB92BD4C4}" type="presParOf" srcId="{74371E80-7FDA-4676-AF7E-E65FB3492033}" destId="{FBCF8385-DB5E-4BBD-9F5E-2DD6DA7989CE}" srcOrd="5" destOrd="0" presId="urn:microsoft.com/office/officeart/2005/8/layout/process1"/>
    <dgm:cxn modelId="{AE5D658E-39E7-4D08-BCCF-07795D8F5D45}" type="presParOf" srcId="{FBCF8385-DB5E-4BBD-9F5E-2DD6DA7989CE}" destId="{81CB08D9-AC79-443C-9F03-CCE7DE14FDE4}" srcOrd="0" destOrd="0" presId="urn:microsoft.com/office/officeart/2005/8/layout/process1"/>
    <dgm:cxn modelId="{5BAEFC21-8DD9-4D39-8B88-B41706A65F44}" type="presParOf" srcId="{74371E80-7FDA-4676-AF7E-E65FB3492033}" destId="{11061565-9690-41F8-BB00-7F4BA4AFD04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04CB-CFAA-4BAB-9A39-25197382FF2C}">
      <dsp:nvSpPr>
        <dsp:cNvPr id="0" name=""/>
        <dsp:cNvSpPr/>
      </dsp:nvSpPr>
      <dsp:spPr>
        <a:xfrm>
          <a:off x="2596" y="458759"/>
          <a:ext cx="1592959" cy="1239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Legislature</a:t>
          </a:r>
          <a:endParaRPr lang="en-US" sz="1800" b="1" kern="1200" dirty="0"/>
        </a:p>
      </dsp:txBody>
      <dsp:txXfrm>
        <a:off x="38893" y="495056"/>
        <a:ext cx="1520365" cy="1166666"/>
      </dsp:txXfrm>
    </dsp:sp>
    <dsp:sp modelId="{840E552C-4787-4A82-A11D-3C1ECCDB3629}">
      <dsp:nvSpPr>
        <dsp:cNvPr id="0" name=""/>
        <dsp:cNvSpPr/>
      </dsp:nvSpPr>
      <dsp:spPr>
        <a:xfrm>
          <a:off x="1756761" y="878496"/>
          <a:ext cx="341753" cy="3997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56761" y="958453"/>
        <a:ext cx="239227" cy="239873"/>
      </dsp:txXfrm>
    </dsp:sp>
    <dsp:sp modelId="{35B68DCF-0AC3-45C9-BF5F-7F2F1A341493}">
      <dsp:nvSpPr>
        <dsp:cNvPr id="0" name=""/>
        <dsp:cNvSpPr/>
      </dsp:nvSpPr>
      <dsp:spPr>
        <a:xfrm>
          <a:off x="2240374" y="458759"/>
          <a:ext cx="1612046" cy="1239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OFM</a:t>
          </a:r>
          <a:endParaRPr lang="en-US" sz="1800" b="1" kern="1200" dirty="0"/>
        </a:p>
      </dsp:txBody>
      <dsp:txXfrm>
        <a:off x="2276671" y="495056"/>
        <a:ext cx="1539452" cy="1166666"/>
      </dsp:txXfrm>
    </dsp:sp>
    <dsp:sp modelId="{B5C52AEF-2403-4C3B-8AE2-7EA10DD28E8B}">
      <dsp:nvSpPr>
        <dsp:cNvPr id="0" name=""/>
        <dsp:cNvSpPr/>
      </dsp:nvSpPr>
      <dsp:spPr>
        <a:xfrm>
          <a:off x="4013626" y="878496"/>
          <a:ext cx="341753" cy="3997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013626" y="958453"/>
        <a:ext cx="239227" cy="239873"/>
      </dsp:txXfrm>
    </dsp:sp>
    <dsp:sp modelId="{7145D91D-088C-40A7-8897-D579C281B9A0}">
      <dsp:nvSpPr>
        <dsp:cNvPr id="0" name=""/>
        <dsp:cNvSpPr/>
      </dsp:nvSpPr>
      <dsp:spPr>
        <a:xfrm>
          <a:off x="4497239" y="458759"/>
          <a:ext cx="1612046" cy="1239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Flood Authority (Lewis Co as fiscal agent)</a:t>
          </a:r>
          <a:endParaRPr lang="en-US" sz="1800" b="1" kern="1200" dirty="0"/>
        </a:p>
      </dsp:txBody>
      <dsp:txXfrm>
        <a:off x="4533536" y="495056"/>
        <a:ext cx="1539452" cy="1166666"/>
      </dsp:txXfrm>
    </dsp:sp>
    <dsp:sp modelId="{FBCF8385-DB5E-4BBD-9F5E-2DD6DA7989CE}">
      <dsp:nvSpPr>
        <dsp:cNvPr id="0" name=""/>
        <dsp:cNvSpPr/>
      </dsp:nvSpPr>
      <dsp:spPr>
        <a:xfrm>
          <a:off x="6270491" y="878496"/>
          <a:ext cx="341753" cy="3997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270491" y="958453"/>
        <a:ext cx="239227" cy="239873"/>
      </dsp:txXfrm>
    </dsp:sp>
    <dsp:sp modelId="{11061565-9690-41F8-BB00-7F4BA4AFD04B}">
      <dsp:nvSpPr>
        <dsp:cNvPr id="0" name=""/>
        <dsp:cNvSpPr/>
      </dsp:nvSpPr>
      <dsp:spPr>
        <a:xfrm>
          <a:off x="6754104" y="458759"/>
          <a:ext cx="1612046" cy="12392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Local Project Sponsors</a:t>
          </a:r>
          <a:endParaRPr lang="en-US" sz="1800" b="1" kern="1200" dirty="0"/>
        </a:p>
      </dsp:txBody>
      <dsp:txXfrm>
        <a:off x="6790401" y="495056"/>
        <a:ext cx="1539452" cy="1166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04CB-CFAA-4BAB-9A39-25197382FF2C}">
      <dsp:nvSpPr>
        <dsp:cNvPr id="0" name=""/>
        <dsp:cNvSpPr/>
      </dsp:nvSpPr>
      <dsp:spPr>
        <a:xfrm>
          <a:off x="2383" y="0"/>
          <a:ext cx="1462420" cy="695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Legislature</a:t>
          </a:r>
          <a:endParaRPr lang="en-US" sz="1300" b="1" kern="1200" dirty="0"/>
        </a:p>
      </dsp:txBody>
      <dsp:txXfrm>
        <a:off x="22760" y="20377"/>
        <a:ext cx="1421666" cy="654974"/>
      </dsp:txXfrm>
    </dsp:sp>
    <dsp:sp modelId="{840E552C-4787-4A82-A11D-3C1ECCDB3629}">
      <dsp:nvSpPr>
        <dsp:cNvPr id="0" name=""/>
        <dsp:cNvSpPr/>
      </dsp:nvSpPr>
      <dsp:spPr>
        <a:xfrm>
          <a:off x="1612798" y="164351"/>
          <a:ext cx="313747" cy="367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612798" y="237756"/>
        <a:ext cx="219623" cy="220215"/>
      </dsp:txXfrm>
    </dsp:sp>
    <dsp:sp modelId="{35B68DCF-0AC3-45C9-BF5F-7F2F1A341493}">
      <dsp:nvSpPr>
        <dsp:cNvPr id="0" name=""/>
        <dsp:cNvSpPr/>
      </dsp:nvSpPr>
      <dsp:spPr>
        <a:xfrm>
          <a:off x="2056781" y="0"/>
          <a:ext cx="1479942" cy="695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OFM</a:t>
          </a:r>
          <a:endParaRPr lang="en-US" sz="1300" b="1" kern="1200" dirty="0"/>
        </a:p>
      </dsp:txBody>
      <dsp:txXfrm>
        <a:off x="2077158" y="20377"/>
        <a:ext cx="1439188" cy="654974"/>
      </dsp:txXfrm>
    </dsp:sp>
    <dsp:sp modelId="{B5C52AEF-2403-4C3B-8AE2-7EA10DD28E8B}">
      <dsp:nvSpPr>
        <dsp:cNvPr id="0" name=""/>
        <dsp:cNvSpPr/>
      </dsp:nvSpPr>
      <dsp:spPr>
        <a:xfrm>
          <a:off x="3684718" y="164351"/>
          <a:ext cx="313747" cy="367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684718" y="237756"/>
        <a:ext cx="219623" cy="220215"/>
      </dsp:txXfrm>
    </dsp:sp>
    <dsp:sp modelId="{7145D91D-088C-40A7-8897-D579C281B9A0}">
      <dsp:nvSpPr>
        <dsp:cNvPr id="0" name=""/>
        <dsp:cNvSpPr/>
      </dsp:nvSpPr>
      <dsp:spPr>
        <a:xfrm>
          <a:off x="4128701" y="0"/>
          <a:ext cx="1479942" cy="695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Flood Authority (Lewis Co as fiscal agent)</a:t>
          </a:r>
          <a:endParaRPr lang="en-US" sz="1300" b="1" kern="1200" dirty="0"/>
        </a:p>
      </dsp:txBody>
      <dsp:txXfrm>
        <a:off x="4149078" y="20377"/>
        <a:ext cx="1439188" cy="654974"/>
      </dsp:txXfrm>
    </dsp:sp>
    <dsp:sp modelId="{FBCF8385-DB5E-4BBD-9F5E-2DD6DA7989CE}">
      <dsp:nvSpPr>
        <dsp:cNvPr id="0" name=""/>
        <dsp:cNvSpPr/>
      </dsp:nvSpPr>
      <dsp:spPr>
        <a:xfrm>
          <a:off x="5756638" y="164351"/>
          <a:ext cx="313747" cy="3670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756638" y="237756"/>
        <a:ext cx="219623" cy="220215"/>
      </dsp:txXfrm>
    </dsp:sp>
    <dsp:sp modelId="{11061565-9690-41F8-BB00-7F4BA4AFD04B}">
      <dsp:nvSpPr>
        <dsp:cNvPr id="0" name=""/>
        <dsp:cNvSpPr/>
      </dsp:nvSpPr>
      <dsp:spPr>
        <a:xfrm>
          <a:off x="6200621" y="0"/>
          <a:ext cx="1479942" cy="695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Local Project Sponsors</a:t>
          </a:r>
          <a:endParaRPr lang="en-US" sz="1300" b="1" kern="1200" dirty="0"/>
        </a:p>
      </dsp:txBody>
      <dsp:txXfrm>
        <a:off x="6220998" y="20377"/>
        <a:ext cx="1439188" cy="654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04CB-CFAA-4BAB-9A39-25197382FF2C}">
      <dsp:nvSpPr>
        <dsp:cNvPr id="0" name=""/>
        <dsp:cNvSpPr/>
      </dsp:nvSpPr>
      <dsp:spPr>
        <a:xfrm>
          <a:off x="3607" y="186507"/>
          <a:ext cx="1577404" cy="1256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Legislature</a:t>
          </a:r>
          <a:endParaRPr lang="en-US" sz="1800" b="1" kern="1200" dirty="0"/>
        </a:p>
      </dsp:txBody>
      <dsp:txXfrm>
        <a:off x="40423" y="223323"/>
        <a:ext cx="1503772" cy="1183362"/>
      </dsp:txXfrm>
    </dsp:sp>
    <dsp:sp modelId="{840E552C-4787-4A82-A11D-3C1ECCDB3629}">
      <dsp:nvSpPr>
        <dsp:cNvPr id="0" name=""/>
        <dsp:cNvSpPr/>
      </dsp:nvSpPr>
      <dsp:spPr>
        <a:xfrm>
          <a:off x="1738753" y="619406"/>
          <a:ext cx="334409" cy="391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38753" y="697645"/>
        <a:ext cx="234086" cy="234718"/>
      </dsp:txXfrm>
    </dsp:sp>
    <dsp:sp modelId="{5B339764-4296-4479-9FE3-32B61F4B2B2E}">
      <dsp:nvSpPr>
        <dsp:cNvPr id="0" name=""/>
        <dsp:cNvSpPr/>
      </dsp:nvSpPr>
      <dsp:spPr>
        <a:xfrm>
          <a:off x="2211974" y="186507"/>
          <a:ext cx="1577404" cy="125699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RCO</a:t>
          </a:r>
          <a:endParaRPr lang="en-US" sz="1800" b="1" kern="1200" dirty="0"/>
        </a:p>
      </dsp:txBody>
      <dsp:txXfrm>
        <a:off x="2248790" y="223323"/>
        <a:ext cx="1503772" cy="1183362"/>
      </dsp:txXfrm>
    </dsp:sp>
    <dsp:sp modelId="{5B4E051F-6F32-41CE-B813-A08188A82054}">
      <dsp:nvSpPr>
        <dsp:cNvPr id="0" name=""/>
        <dsp:cNvSpPr/>
      </dsp:nvSpPr>
      <dsp:spPr>
        <a:xfrm>
          <a:off x="3947120" y="619406"/>
          <a:ext cx="334409" cy="391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947120" y="697645"/>
        <a:ext cx="234086" cy="234718"/>
      </dsp:txXfrm>
    </dsp:sp>
    <dsp:sp modelId="{7145D91D-088C-40A7-8897-D579C281B9A0}">
      <dsp:nvSpPr>
        <dsp:cNvPr id="0" name=""/>
        <dsp:cNvSpPr/>
      </dsp:nvSpPr>
      <dsp:spPr>
        <a:xfrm>
          <a:off x="4420341" y="186507"/>
          <a:ext cx="1577404" cy="1256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Flood Authority (Lewis Co as fiscal agent)</a:t>
          </a:r>
          <a:endParaRPr lang="en-US" sz="1800" b="1" kern="1200" dirty="0"/>
        </a:p>
      </dsp:txBody>
      <dsp:txXfrm>
        <a:off x="4457157" y="223323"/>
        <a:ext cx="1503772" cy="1183362"/>
      </dsp:txXfrm>
    </dsp:sp>
    <dsp:sp modelId="{FBCF8385-DB5E-4BBD-9F5E-2DD6DA7989CE}">
      <dsp:nvSpPr>
        <dsp:cNvPr id="0" name=""/>
        <dsp:cNvSpPr/>
      </dsp:nvSpPr>
      <dsp:spPr>
        <a:xfrm>
          <a:off x="6155486" y="619406"/>
          <a:ext cx="334409" cy="391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155486" y="697645"/>
        <a:ext cx="234086" cy="234718"/>
      </dsp:txXfrm>
    </dsp:sp>
    <dsp:sp modelId="{11061565-9690-41F8-BB00-7F4BA4AFD04B}">
      <dsp:nvSpPr>
        <dsp:cNvPr id="0" name=""/>
        <dsp:cNvSpPr/>
      </dsp:nvSpPr>
      <dsp:spPr>
        <a:xfrm>
          <a:off x="6628708" y="186507"/>
          <a:ext cx="1577404" cy="1256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Local Project Sponsors</a:t>
          </a:r>
          <a:endParaRPr lang="en-US" sz="1800" b="1" kern="1200" dirty="0"/>
        </a:p>
      </dsp:txBody>
      <dsp:txXfrm>
        <a:off x="6665524" y="223323"/>
        <a:ext cx="1503772" cy="1183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04CB-CFAA-4BAB-9A39-25197382FF2C}">
      <dsp:nvSpPr>
        <dsp:cNvPr id="0" name=""/>
        <dsp:cNvSpPr/>
      </dsp:nvSpPr>
      <dsp:spPr>
        <a:xfrm>
          <a:off x="2368" y="0"/>
          <a:ext cx="1452960" cy="680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Legislature</a:t>
          </a:r>
          <a:endParaRPr lang="en-US" sz="1200" b="1" kern="1200" dirty="0"/>
        </a:p>
      </dsp:txBody>
      <dsp:txXfrm>
        <a:off x="22309" y="19941"/>
        <a:ext cx="1413078" cy="640951"/>
      </dsp:txXfrm>
    </dsp:sp>
    <dsp:sp modelId="{840E552C-4787-4A82-A11D-3C1ECCDB3629}">
      <dsp:nvSpPr>
        <dsp:cNvPr id="0" name=""/>
        <dsp:cNvSpPr/>
      </dsp:nvSpPr>
      <dsp:spPr>
        <a:xfrm>
          <a:off x="1602366" y="158091"/>
          <a:ext cx="311718" cy="3646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602366" y="231021"/>
        <a:ext cx="218203" cy="218791"/>
      </dsp:txXfrm>
    </dsp:sp>
    <dsp:sp modelId="{35B68DCF-0AC3-45C9-BF5F-7F2F1A341493}">
      <dsp:nvSpPr>
        <dsp:cNvPr id="0" name=""/>
        <dsp:cNvSpPr/>
      </dsp:nvSpPr>
      <dsp:spPr>
        <a:xfrm>
          <a:off x="2043477" y="0"/>
          <a:ext cx="1470370" cy="680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OFM</a:t>
          </a:r>
          <a:endParaRPr lang="en-US" sz="1200" b="1" kern="1200" dirty="0"/>
        </a:p>
      </dsp:txBody>
      <dsp:txXfrm>
        <a:off x="2063418" y="19941"/>
        <a:ext cx="1430488" cy="640951"/>
      </dsp:txXfrm>
    </dsp:sp>
    <dsp:sp modelId="{B5C52AEF-2403-4C3B-8AE2-7EA10DD28E8B}">
      <dsp:nvSpPr>
        <dsp:cNvPr id="0" name=""/>
        <dsp:cNvSpPr/>
      </dsp:nvSpPr>
      <dsp:spPr>
        <a:xfrm>
          <a:off x="3660884" y="158091"/>
          <a:ext cx="311718" cy="3646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660884" y="231021"/>
        <a:ext cx="218203" cy="218791"/>
      </dsp:txXfrm>
    </dsp:sp>
    <dsp:sp modelId="{7145D91D-088C-40A7-8897-D579C281B9A0}">
      <dsp:nvSpPr>
        <dsp:cNvPr id="0" name=""/>
        <dsp:cNvSpPr/>
      </dsp:nvSpPr>
      <dsp:spPr>
        <a:xfrm>
          <a:off x="4101995" y="0"/>
          <a:ext cx="1470370" cy="680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Flood Authority (Lewis Co as fiscal agent)</a:t>
          </a:r>
          <a:endParaRPr lang="en-US" sz="1200" b="1" kern="1200" dirty="0"/>
        </a:p>
      </dsp:txBody>
      <dsp:txXfrm>
        <a:off x="4121936" y="19941"/>
        <a:ext cx="1430488" cy="640951"/>
      </dsp:txXfrm>
    </dsp:sp>
    <dsp:sp modelId="{FBCF8385-DB5E-4BBD-9F5E-2DD6DA7989CE}">
      <dsp:nvSpPr>
        <dsp:cNvPr id="0" name=""/>
        <dsp:cNvSpPr/>
      </dsp:nvSpPr>
      <dsp:spPr>
        <a:xfrm>
          <a:off x="5719402" y="158091"/>
          <a:ext cx="311718" cy="3646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719402" y="231021"/>
        <a:ext cx="218203" cy="218791"/>
      </dsp:txXfrm>
    </dsp:sp>
    <dsp:sp modelId="{11061565-9690-41F8-BB00-7F4BA4AFD04B}">
      <dsp:nvSpPr>
        <dsp:cNvPr id="0" name=""/>
        <dsp:cNvSpPr/>
      </dsp:nvSpPr>
      <dsp:spPr>
        <a:xfrm>
          <a:off x="6160513" y="0"/>
          <a:ext cx="1470370" cy="680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Local Project Sponsors</a:t>
          </a:r>
          <a:endParaRPr lang="en-US" sz="1200" b="1" kern="1200" dirty="0"/>
        </a:p>
      </dsp:txBody>
      <dsp:txXfrm>
        <a:off x="6180454" y="19941"/>
        <a:ext cx="1430488" cy="6409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04CB-CFAA-4BAB-9A39-25197382FF2C}">
      <dsp:nvSpPr>
        <dsp:cNvPr id="0" name=""/>
        <dsp:cNvSpPr/>
      </dsp:nvSpPr>
      <dsp:spPr>
        <a:xfrm>
          <a:off x="4324" y="95148"/>
          <a:ext cx="1340472" cy="1181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Legislature</a:t>
          </a:r>
          <a:endParaRPr lang="en-US" sz="1700" b="1" kern="1200" dirty="0"/>
        </a:p>
      </dsp:txBody>
      <dsp:txXfrm>
        <a:off x="38923" y="129747"/>
        <a:ext cx="1271274" cy="1112093"/>
      </dsp:txXfrm>
    </dsp:sp>
    <dsp:sp modelId="{840E552C-4787-4A82-A11D-3C1ECCDB3629}">
      <dsp:nvSpPr>
        <dsp:cNvPr id="0" name=""/>
        <dsp:cNvSpPr/>
      </dsp:nvSpPr>
      <dsp:spPr>
        <a:xfrm>
          <a:off x="1478843" y="519575"/>
          <a:ext cx="284180" cy="332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478843" y="586062"/>
        <a:ext cx="198926" cy="199463"/>
      </dsp:txXfrm>
    </dsp:sp>
    <dsp:sp modelId="{35B68DCF-0AC3-45C9-BF5F-7F2F1A341493}">
      <dsp:nvSpPr>
        <dsp:cNvPr id="0" name=""/>
        <dsp:cNvSpPr/>
      </dsp:nvSpPr>
      <dsp:spPr>
        <a:xfrm>
          <a:off x="1880985" y="95148"/>
          <a:ext cx="1340472" cy="118129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Ecology/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OCB</a:t>
          </a:r>
          <a:endParaRPr lang="en-US" sz="1700" b="1" kern="1200" dirty="0"/>
        </a:p>
      </dsp:txBody>
      <dsp:txXfrm>
        <a:off x="1915584" y="129747"/>
        <a:ext cx="1271274" cy="1112093"/>
      </dsp:txXfrm>
    </dsp:sp>
    <dsp:sp modelId="{B5C52AEF-2403-4C3B-8AE2-7EA10DD28E8B}">
      <dsp:nvSpPr>
        <dsp:cNvPr id="0" name=""/>
        <dsp:cNvSpPr/>
      </dsp:nvSpPr>
      <dsp:spPr>
        <a:xfrm>
          <a:off x="3355505" y="519575"/>
          <a:ext cx="284180" cy="332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355505" y="586062"/>
        <a:ext cx="198926" cy="199463"/>
      </dsp:txXfrm>
    </dsp:sp>
    <dsp:sp modelId="{5B339764-4296-4479-9FE3-32B61F4B2B2E}">
      <dsp:nvSpPr>
        <dsp:cNvPr id="0" name=""/>
        <dsp:cNvSpPr/>
      </dsp:nvSpPr>
      <dsp:spPr>
        <a:xfrm>
          <a:off x="3757646" y="95148"/>
          <a:ext cx="1340472" cy="118129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RCO</a:t>
          </a:r>
          <a:endParaRPr lang="en-US" sz="1700" b="1" kern="1200" dirty="0"/>
        </a:p>
      </dsp:txBody>
      <dsp:txXfrm>
        <a:off x="3792245" y="129747"/>
        <a:ext cx="1271274" cy="1112093"/>
      </dsp:txXfrm>
    </dsp:sp>
    <dsp:sp modelId="{5B4E051F-6F32-41CE-B813-A08188A82054}">
      <dsp:nvSpPr>
        <dsp:cNvPr id="0" name=""/>
        <dsp:cNvSpPr/>
      </dsp:nvSpPr>
      <dsp:spPr>
        <a:xfrm>
          <a:off x="5232166" y="519575"/>
          <a:ext cx="284180" cy="332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232166" y="586062"/>
        <a:ext cx="198926" cy="199463"/>
      </dsp:txXfrm>
    </dsp:sp>
    <dsp:sp modelId="{7145D91D-088C-40A7-8897-D579C281B9A0}">
      <dsp:nvSpPr>
        <dsp:cNvPr id="0" name=""/>
        <dsp:cNvSpPr/>
      </dsp:nvSpPr>
      <dsp:spPr>
        <a:xfrm>
          <a:off x="5634308" y="95148"/>
          <a:ext cx="1340472" cy="1181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Flood Authority (Lewis Co as fiscal agent)</a:t>
          </a:r>
          <a:endParaRPr lang="en-US" sz="1700" b="1" kern="1200" dirty="0"/>
        </a:p>
      </dsp:txBody>
      <dsp:txXfrm>
        <a:off x="5668907" y="129747"/>
        <a:ext cx="1271274" cy="1112093"/>
      </dsp:txXfrm>
    </dsp:sp>
    <dsp:sp modelId="{FBCF8385-DB5E-4BBD-9F5E-2DD6DA7989CE}">
      <dsp:nvSpPr>
        <dsp:cNvPr id="0" name=""/>
        <dsp:cNvSpPr/>
      </dsp:nvSpPr>
      <dsp:spPr>
        <a:xfrm>
          <a:off x="7108827" y="519575"/>
          <a:ext cx="284180" cy="332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7108827" y="586062"/>
        <a:ext cx="198926" cy="199463"/>
      </dsp:txXfrm>
    </dsp:sp>
    <dsp:sp modelId="{11061565-9690-41F8-BB00-7F4BA4AFD04B}">
      <dsp:nvSpPr>
        <dsp:cNvPr id="0" name=""/>
        <dsp:cNvSpPr/>
      </dsp:nvSpPr>
      <dsp:spPr>
        <a:xfrm>
          <a:off x="7510969" y="95148"/>
          <a:ext cx="1340472" cy="1181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Local Project Sponsors</a:t>
          </a:r>
          <a:endParaRPr lang="en-US" sz="1700" b="1" kern="1200" dirty="0"/>
        </a:p>
      </dsp:txBody>
      <dsp:txXfrm>
        <a:off x="7545568" y="129747"/>
        <a:ext cx="1271274" cy="11120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04CB-CFAA-4BAB-9A39-25197382FF2C}">
      <dsp:nvSpPr>
        <dsp:cNvPr id="0" name=""/>
        <dsp:cNvSpPr/>
      </dsp:nvSpPr>
      <dsp:spPr>
        <a:xfrm>
          <a:off x="3354" y="0"/>
          <a:ext cx="1466642" cy="675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Legislature</a:t>
          </a:r>
          <a:endParaRPr lang="en-US" sz="1200" b="1" kern="1200" dirty="0"/>
        </a:p>
      </dsp:txBody>
      <dsp:txXfrm>
        <a:off x="23149" y="19795"/>
        <a:ext cx="1427052" cy="636262"/>
      </dsp:txXfrm>
    </dsp:sp>
    <dsp:sp modelId="{840E552C-4787-4A82-A11D-3C1ECCDB3629}">
      <dsp:nvSpPr>
        <dsp:cNvPr id="0" name=""/>
        <dsp:cNvSpPr/>
      </dsp:nvSpPr>
      <dsp:spPr>
        <a:xfrm>
          <a:off x="1616661" y="156062"/>
          <a:ext cx="310928" cy="363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616661" y="228807"/>
        <a:ext cx="217650" cy="218237"/>
      </dsp:txXfrm>
    </dsp:sp>
    <dsp:sp modelId="{5B339764-4296-4479-9FE3-32B61F4B2B2E}">
      <dsp:nvSpPr>
        <dsp:cNvPr id="0" name=""/>
        <dsp:cNvSpPr/>
      </dsp:nvSpPr>
      <dsp:spPr>
        <a:xfrm>
          <a:off x="2056654" y="0"/>
          <a:ext cx="1466642" cy="67585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RCO</a:t>
          </a:r>
          <a:endParaRPr lang="en-US" sz="1200" b="1" kern="1200" dirty="0"/>
        </a:p>
      </dsp:txBody>
      <dsp:txXfrm>
        <a:off x="2076449" y="19795"/>
        <a:ext cx="1427052" cy="636262"/>
      </dsp:txXfrm>
    </dsp:sp>
    <dsp:sp modelId="{5B4E051F-6F32-41CE-B813-A08188A82054}">
      <dsp:nvSpPr>
        <dsp:cNvPr id="0" name=""/>
        <dsp:cNvSpPr/>
      </dsp:nvSpPr>
      <dsp:spPr>
        <a:xfrm>
          <a:off x="3669961" y="156062"/>
          <a:ext cx="310928" cy="363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669961" y="228807"/>
        <a:ext cx="217650" cy="218237"/>
      </dsp:txXfrm>
    </dsp:sp>
    <dsp:sp modelId="{7145D91D-088C-40A7-8897-D579C281B9A0}">
      <dsp:nvSpPr>
        <dsp:cNvPr id="0" name=""/>
        <dsp:cNvSpPr/>
      </dsp:nvSpPr>
      <dsp:spPr>
        <a:xfrm>
          <a:off x="4109954" y="0"/>
          <a:ext cx="1466642" cy="675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Flood Authority (Lewis Co as fiscal agent)</a:t>
          </a:r>
          <a:endParaRPr lang="en-US" sz="1200" b="1" kern="1200" dirty="0"/>
        </a:p>
      </dsp:txBody>
      <dsp:txXfrm>
        <a:off x="4129749" y="19795"/>
        <a:ext cx="1427052" cy="636262"/>
      </dsp:txXfrm>
    </dsp:sp>
    <dsp:sp modelId="{FBCF8385-DB5E-4BBD-9F5E-2DD6DA7989CE}">
      <dsp:nvSpPr>
        <dsp:cNvPr id="0" name=""/>
        <dsp:cNvSpPr/>
      </dsp:nvSpPr>
      <dsp:spPr>
        <a:xfrm>
          <a:off x="5723261" y="156062"/>
          <a:ext cx="310928" cy="3637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723261" y="228807"/>
        <a:ext cx="217650" cy="218237"/>
      </dsp:txXfrm>
    </dsp:sp>
    <dsp:sp modelId="{11061565-9690-41F8-BB00-7F4BA4AFD04B}">
      <dsp:nvSpPr>
        <dsp:cNvPr id="0" name=""/>
        <dsp:cNvSpPr/>
      </dsp:nvSpPr>
      <dsp:spPr>
        <a:xfrm>
          <a:off x="6163254" y="0"/>
          <a:ext cx="1466642" cy="675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Local Project Sponsors</a:t>
          </a:r>
          <a:endParaRPr lang="en-US" sz="1200" b="1" kern="1200" dirty="0"/>
        </a:p>
      </dsp:txBody>
      <dsp:txXfrm>
        <a:off x="6183049" y="19795"/>
        <a:ext cx="1427052" cy="636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8E7632-EC67-45FF-9BD7-9AB0EC957380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9EE42A-DF2E-45F8-88C5-FED8BF6D0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042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10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Relevant Bio</a:t>
            </a:r>
          </a:p>
          <a:p>
            <a:r>
              <a:rPr lang="en-US" dirty="0" smtClean="0"/>
              <a:t>Not a scientist, but worked at the intersection of science, law &amp; policy for 25 years.</a:t>
            </a:r>
          </a:p>
          <a:p>
            <a:endParaRPr lang="en-US" dirty="0"/>
          </a:p>
          <a:p>
            <a:r>
              <a:rPr lang="en-US" dirty="0" smtClean="0"/>
              <a:t>Lawyer by training;</a:t>
            </a:r>
          </a:p>
          <a:p>
            <a:r>
              <a:rPr lang="en-US" dirty="0" smtClean="0"/>
              <a:t>Served for decade as staff attorney for legislature, developing policy options &amp; drafting legislation based on scientific &amp; legal considerations in context of political environment.</a:t>
            </a:r>
          </a:p>
          <a:p>
            <a:endParaRPr lang="en-US" dirty="0"/>
          </a:p>
          <a:p>
            <a:r>
              <a:rPr lang="en-US" dirty="0" smtClean="0"/>
              <a:t>Served for 6 years as governor-appointed board member on PCHB &amp; SHB, adjudicating legal disputes over environmental issues in administrative hearings, based on science &amp; policy considerations in the context of applying relevant environmental laws &amp; regulations.</a:t>
            </a:r>
          </a:p>
          <a:p>
            <a:endParaRPr lang="en-US" dirty="0"/>
          </a:p>
          <a:p>
            <a:r>
              <a:rPr lang="en-US" dirty="0" smtClean="0"/>
              <a:t>Served as Exec Dir of non-profit organization whose mission was to do outreach, education &amp; advocacy on behalf of public investment in land conservation &amp; outdoor recreation for benefit of fish &amp; wildlife &amp; the humans lucky enough to live in &amp; visit Washington State.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5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52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05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58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03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68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7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12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77542409-6A04-4DC6-AC3A-D3758287A8F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363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89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4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0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9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7-member board created by legislature in 2016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 smtClean="0"/>
              <a:t>3 members appointed</a:t>
            </a:r>
            <a:r>
              <a:rPr lang="en-US" baseline="0" dirty="0" smtClean="0"/>
              <a:t> by FA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1 rep from each of two Tribes in Basin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2 members appointed by </a:t>
            </a:r>
            <a:r>
              <a:rPr lang="en-US" baseline="0" dirty="0" err="1" smtClean="0"/>
              <a:t>Gov</a:t>
            </a:r>
            <a:endParaRPr lang="en-US" baseline="0" dirty="0" smtClean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+ 5 Non-voting, Ex Officio members from state agencies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BOARD &amp; OCB STRUCTURED TO OVERSEE THE DEVELOPMENT &amp; IMPLEMENTATION OF THE ASRP IN COORDINATION W/ FLOOD DAMAGE REDUCTION EFFORTS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OCB STATUTE &amp; LEGISLATIVE SUPPORT HAS HELPED DRIVE THE INVESTMENT IN SCIENTIFIC RESEARCH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77542409-6A04-4DC6-AC3A-D3758287A8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4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6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79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2434"/>
            <a:ext cx="9144000" cy="3979572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 userDrawn="1"/>
        </p:nvGrpSpPr>
        <p:grpSpPr>
          <a:xfrm rot="10800000">
            <a:off x="0" y="5416839"/>
            <a:ext cx="9144000" cy="1441162"/>
            <a:chOff x="0" y="5416839"/>
            <a:chExt cx="9144000" cy="1441162"/>
          </a:xfrm>
        </p:grpSpPr>
        <p:sp>
          <p:nvSpPr>
            <p:cNvPr id="13" name="Rectangle 12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7602" y="1520682"/>
            <a:ext cx="7288799" cy="1989283"/>
          </a:xfrm>
        </p:spPr>
        <p:txBody>
          <a:bodyPr anchor="b"/>
          <a:lstStyle>
            <a:lvl1pPr algn="ctr">
              <a:defRPr sz="33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7600" y="3602038"/>
            <a:ext cx="7288800" cy="1655762"/>
          </a:xfrm>
        </p:spPr>
        <p:txBody>
          <a:bodyPr/>
          <a:lstStyle>
            <a:lvl1pPr marL="0" indent="0" algn="ctr">
              <a:buNone/>
              <a:defRPr sz="1350">
                <a:latin typeface="+mn-lt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subtitle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24" name="Rectangle 23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Rectangle 24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6" name="Rectangle 25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7" name="Rectangle 26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9342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11" name="Rectangle 10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 userDrawn="1">
            <p:extLst/>
          </p:nvPr>
        </p:nvGraphicFramePr>
        <p:xfrm>
          <a:off x="628649" y="1947416"/>
          <a:ext cx="7886700" cy="408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778">
                <a:tc>
                  <a:txBody>
                    <a:bodyPr/>
                    <a:lstStyle/>
                    <a:p>
                      <a:r>
                        <a:rPr lang="en-US" sz="1600" dirty="0"/>
                        <a:t>COLUMN HEADING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63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COLUMN</a:t>
                      </a:r>
                      <a:r>
                        <a:rPr lang="en-US" sz="1600" baseline="0" dirty="0"/>
                        <a:t> HEADING</a:t>
                      </a: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63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COLUMN HEADING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63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COLUMN HEADING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63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98">
                <a:tc gridSpan="4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SUBHEADING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BB5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064">
                <a:tc>
                  <a:txBody>
                    <a:bodyPr/>
                    <a:lstStyle/>
                    <a:p>
                      <a:r>
                        <a:rPr lang="en-US" sz="1400" dirty="0"/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Bullets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Bullets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Bullets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Bullets</a:t>
                      </a:r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0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0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80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7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9FA27FB-9C94-46F3-9CC5-3DE7C7E6CEDE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03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12" name="Rectangle 11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8625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00" y="1825625"/>
            <a:ext cx="3486150" cy="4351338"/>
          </a:xfrm>
          <a:ln w="38100" cap="sq">
            <a:solidFill>
              <a:srgbClr val="000000"/>
            </a:solidFill>
            <a:prstDash val="solid"/>
            <a:miter lim="800000"/>
          </a:ln>
          <a:effectLst/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r>
              <a:rPr lang="en-US" dirty="0"/>
              <a:t>Click to insert media file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145C5-50EA-4C45-86EB-9D36D6EF20EB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7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 rot="10800000">
            <a:off x="0" y="6117338"/>
            <a:ext cx="9144000" cy="749541"/>
            <a:chOff x="0" y="-17274"/>
            <a:chExt cx="9144000" cy="1458434"/>
          </a:xfrm>
        </p:grpSpPr>
        <p:sp>
          <p:nvSpPr>
            <p:cNvPr id="16" name="Rectangle 15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-17274"/>
              <a:ext cx="7086600" cy="1458434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42436"/>
          </a:xfrm>
        </p:spPr>
        <p:txBody>
          <a:bodyPr/>
          <a:lstStyle>
            <a:lvl1pPr>
              <a:defRPr baseline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DCCBA1-DB38-4CB8-B435-A2EFC2E29856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3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 rot="10800000">
            <a:off x="0" y="6117338"/>
            <a:ext cx="9144000" cy="749541"/>
            <a:chOff x="0" y="-17274"/>
            <a:chExt cx="9144000" cy="1458434"/>
          </a:xfrm>
        </p:grpSpPr>
        <p:sp>
          <p:nvSpPr>
            <p:cNvPr id="16" name="Rectangle 15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-17274"/>
              <a:ext cx="7086600" cy="1458434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8294E-CCA4-4C4C-9DB9-3416936ED2E1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31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2434"/>
            <a:ext cx="9144000" cy="3979572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 userDrawn="1"/>
        </p:nvGrpSpPr>
        <p:grpSpPr>
          <a:xfrm rot="10800000">
            <a:off x="0" y="5416839"/>
            <a:ext cx="9144000" cy="1441162"/>
            <a:chOff x="0" y="5416839"/>
            <a:chExt cx="9144000" cy="1441162"/>
          </a:xfrm>
        </p:grpSpPr>
        <p:sp>
          <p:nvSpPr>
            <p:cNvPr id="9" name="Rectangle 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14" name="Rectangle 13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196047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8" name="Rectangle 7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E52BE4-2525-40BB-AA29-49183E35AC95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13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4698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6211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11" name="Rectangle 10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283E2F-ED35-45FE-8DBB-EC7B97B7F0EC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8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798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1371600"/>
            <a:ext cx="9144000" cy="4082716"/>
            <a:chOff x="0" y="1371600"/>
            <a:chExt cx="12192000" cy="4082716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71600"/>
              <a:ext cx="12192000" cy="408271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Rectangle 4"/>
            <p:cNvSpPr/>
            <p:nvPr userDrawn="1"/>
          </p:nvSpPr>
          <p:spPr>
            <a:xfrm>
              <a:off x="0" y="1441159"/>
              <a:ext cx="12192000" cy="401315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7602" y="1520682"/>
            <a:ext cx="7288799" cy="1989283"/>
          </a:xfrm>
        </p:spPr>
        <p:txBody>
          <a:bodyPr anchor="b"/>
          <a:lstStyle>
            <a:lvl1pPr algn="ctr">
              <a:defRPr lang="en-US" sz="3300" kern="1200" dirty="0">
                <a:solidFill>
                  <a:schemeClr val="tx1"/>
                </a:solidFill>
                <a:latin typeface="Tw Cen MT" panose="020B0602020104020603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7600" y="3602038"/>
            <a:ext cx="7288800" cy="1655762"/>
          </a:xfrm>
        </p:spPr>
        <p:txBody>
          <a:bodyPr>
            <a:normAutofit/>
          </a:bodyPr>
          <a:lstStyle>
            <a:lvl1pPr marL="0" indent="0" algn="ctr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subtitle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 rot="10800000">
            <a:off x="0" y="5416839"/>
            <a:ext cx="9144000" cy="1441162"/>
            <a:chOff x="0" y="5416839"/>
            <a:chExt cx="9144000" cy="1441162"/>
          </a:xfrm>
        </p:grpSpPr>
        <p:sp>
          <p:nvSpPr>
            <p:cNvPr id="32" name="Rectangle 31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4" name="Rectangle 33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5" name="Rectangle 34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42" name="Rectangle 41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43" name="Rectangle 42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44" name="Rectangle 43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45" name="Rectangle 44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2842626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5001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3281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7766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9105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4039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 rot="10800000">
            <a:off x="0" y="6117336"/>
            <a:ext cx="9144000" cy="749541"/>
            <a:chOff x="0" y="-17274"/>
            <a:chExt cx="9144000" cy="1458434"/>
          </a:xfrm>
        </p:grpSpPr>
        <p:sp>
          <p:nvSpPr>
            <p:cNvPr id="16" name="Rectangle 15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-17274"/>
              <a:ext cx="7086600" cy="1458434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8294E-CCA4-4C4C-9DB9-3416936ED2E1}"/>
              </a:ext>
            </a:extLst>
          </p:cNvPr>
          <p:cNvSpPr txBox="1"/>
          <p:nvPr userDrawn="1"/>
        </p:nvSpPr>
        <p:spPr>
          <a:xfrm>
            <a:off x="8458200" y="646218"/>
            <a:ext cx="685800" cy="261610"/>
          </a:xfrm>
          <a:prstGeom prst="rect">
            <a:avLst/>
          </a:prstGeom>
          <a:noFill/>
        </p:spPr>
        <p:txBody>
          <a:bodyPr wrap="square" lIns="0" tIns="0" rIns="0" bIns="9144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1100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11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71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26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2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7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0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0" y="1308233"/>
            <a:ext cx="9144000" cy="4241532"/>
            <a:chOff x="0" y="1283369"/>
            <a:chExt cx="12192000" cy="4238048"/>
          </a:xfrm>
        </p:grpSpPr>
        <p:pic>
          <p:nvPicPr>
            <p:cNvPr id="20" name="Picture 19" descr="Suburban Flood Edit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11705"/>
              <a:ext cx="12192000" cy="409073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0" y="1283369"/>
              <a:ext cx="12192000" cy="423804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7602" y="1520682"/>
            <a:ext cx="7288799" cy="1989283"/>
          </a:xfrm>
        </p:spPr>
        <p:txBody>
          <a:bodyPr anchor="b"/>
          <a:lstStyle>
            <a:lvl1pPr algn="ctr">
              <a:defRPr lang="en-US" sz="3300" kern="1200" dirty="0">
                <a:solidFill>
                  <a:schemeClr val="tx1"/>
                </a:solidFill>
                <a:latin typeface="Tw Cen MT" panose="020B0602020104020603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7600" y="3602038"/>
            <a:ext cx="7288800" cy="1655762"/>
          </a:xfrm>
        </p:spPr>
        <p:txBody>
          <a:bodyPr>
            <a:normAutofit/>
          </a:bodyPr>
          <a:lstStyle>
            <a:lvl1pPr marL="0" indent="0" algn="ctr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subtitle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 rot="10800000">
            <a:off x="0" y="5416839"/>
            <a:ext cx="9144000" cy="1441162"/>
            <a:chOff x="0" y="5416839"/>
            <a:chExt cx="9144000" cy="1441162"/>
          </a:xfrm>
        </p:grpSpPr>
        <p:sp>
          <p:nvSpPr>
            <p:cNvPr id="19" name="Rectangle 1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7" name="Rectangle 26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8" name="Rectangle 27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31" name="Rectangle 30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3" name="Rectangle 32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4" name="Rectangle 33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3814796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79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18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19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60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5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16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22" name="Rectangle 21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Rectangle 24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59D88-51E7-4128-980C-C3EECBA03A69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13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 rot="10800000">
            <a:off x="0" y="6117338"/>
            <a:ext cx="9144000" cy="749541"/>
            <a:chOff x="0" y="-17274"/>
            <a:chExt cx="9144000" cy="1458434"/>
          </a:xfrm>
        </p:grpSpPr>
        <p:sp>
          <p:nvSpPr>
            <p:cNvPr id="16" name="Rectangle 15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-17274"/>
              <a:ext cx="7086600" cy="1458434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42436"/>
          </a:xfrm>
        </p:spPr>
        <p:txBody>
          <a:bodyPr/>
          <a:lstStyle>
            <a:lvl1pPr>
              <a:defRPr baseline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471822" y="6400414"/>
            <a:ext cx="21145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95A6645-59A7-40A4-BB3C-AF0CD8B38599}" type="slidenum">
              <a:rPr lang="en-US" sz="900" smtClean="0"/>
              <a:pPr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7976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 rot="10800000">
            <a:off x="0" y="6117336"/>
            <a:ext cx="9144000" cy="749541"/>
            <a:chOff x="0" y="-17274"/>
            <a:chExt cx="9144000" cy="1458434"/>
          </a:xfrm>
        </p:grpSpPr>
        <p:sp>
          <p:nvSpPr>
            <p:cNvPr id="16" name="Rectangle 15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-17274"/>
              <a:ext cx="7086600" cy="1458434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E8294E-CCA4-4C4C-9DB9-3416936ED2E1}"/>
              </a:ext>
            </a:extLst>
          </p:cNvPr>
          <p:cNvSpPr txBox="1"/>
          <p:nvPr userDrawn="1"/>
        </p:nvSpPr>
        <p:spPr>
          <a:xfrm>
            <a:off x="8458200" y="646218"/>
            <a:ext cx="685800" cy="261610"/>
          </a:xfrm>
          <a:prstGeom prst="rect">
            <a:avLst/>
          </a:prstGeom>
          <a:noFill/>
        </p:spPr>
        <p:txBody>
          <a:bodyPr wrap="square" lIns="0" tIns="0" rIns="0" bIns="9144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1100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11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4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22" name="Rectangle 21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Rectangle 24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52BE4-2525-40BB-AA29-49183E35AC95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17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 rot="10800000">
            <a:off x="0" y="6117336"/>
            <a:ext cx="9144000" cy="740664"/>
            <a:chOff x="0" y="-1"/>
            <a:chExt cx="9144000" cy="1441162"/>
          </a:xfrm>
        </p:grpSpPr>
        <p:sp>
          <p:nvSpPr>
            <p:cNvPr id="17" name="Rectangle 16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0" name="Rectangle 19"/>
            <p:cNvSpPr/>
            <p:nvPr/>
          </p:nvSpPr>
          <p:spPr>
            <a:xfrm rot="10800000">
              <a:off x="0" y="-1"/>
              <a:ext cx="7086600" cy="1441162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30" name="Rectangle 29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 </a:t>
              </a:r>
            </a:p>
          </p:txBody>
        </p:sp>
        <p:sp>
          <p:nvSpPr>
            <p:cNvPr id="31" name="Rectangle 30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3" name="Rectangle 32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4286250" cy="409865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00" y="1825626"/>
            <a:ext cx="3486150" cy="4098657"/>
          </a:xfrm>
          <a:ln w="38100" cap="sq">
            <a:solidFill>
              <a:srgbClr val="000000"/>
            </a:solidFill>
            <a:prstDash val="solid"/>
            <a:miter lim="800000"/>
          </a:ln>
          <a:effectLst/>
        </p:spPr>
        <p:txBody>
          <a:bodyPr/>
          <a:lstStyle>
            <a:lvl1pPr marL="253604" marR="0" indent="-253604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  <a:lvl2pPr>
              <a:defRPr baseline="0"/>
            </a:lvl2pPr>
          </a:lstStyle>
          <a:p>
            <a:r>
              <a:rPr lang="en-US" dirty="0"/>
              <a:t>Click to insert media file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471822" y="6400413"/>
            <a:ext cx="211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95A6645-59A7-40A4-BB3C-AF0CD8B38599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8715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18" name="Rectangle 17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Rectangle 21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698532" y="1825625"/>
            <a:ext cx="38862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195B7C-E864-4D7B-8BBB-42C403FD8106}"/>
              </a:ext>
            </a:extLst>
          </p:cNvPr>
          <p:cNvSpPr txBox="1"/>
          <p:nvPr userDrawn="1"/>
        </p:nvSpPr>
        <p:spPr>
          <a:xfrm>
            <a:off x="8458200" y="646218"/>
            <a:ext cx="685800" cy="261610"/>
          </a:xfrm>
          <a:prstGeom prst="rect">
            <a:avLst/>
          </a:prstGeom>
          <a:noFill/>
        </p:spPr>
        <p:txBody>
          <a:bodyPr wrap="square" lIns="0" tIns="0" rIns="0" bIns="9144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1100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11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682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11" name="Rectangle 10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27D5D6-5BDA-4571-9109-ED434C173CCC}"/>
              </a:ext>
            </a:extLst>
          </p:cNvPr>
          <p:cNvSpPr txBox="1"/>
          <p:nvPr userDrawn="1"/>
        </p:nvSpPr>
        <p:spPr>
          <a:xfrm>
            <a:off x="8458200" y="646218"/>
            <a:ext cx="685800" cy="261610"/>
          </a:xfrm>
          <a:prstGeom prst="rect">
            <a:avLst/>
          </a:prstGeom>
          <a:noFill/>
        </p:spPr>
        <p:txBody>
          <a:bodyPr wrap="square" lIns="0" tIns="0" rIns="0" bIns="9144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1100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11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0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22" name="Rectangle 21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5" name="Rectangle 24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459D88-51E7-4128-980C-C3EECBA03A69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9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13" name="Rectangle 12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8625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00" y="1825625"/>
            <a:ext cx="3486150" cy="4351338"/>
          </a:xfrm>
          <a:ln w="38100" cap="sq">
            <a:solidFill>
              <a:srgbClr val="000000"/>
            </a:solidFill>
            <a:prstDash val="solid"/>
            <a:miter lim="800000"/>
          </a:ln>
          <a:effectLst/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r>
              <a:rPr lang="en-US" dirty="0"/>
              <a:t>Click to insert media file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45649-9284-48E3-8AAA-D0430B0615C4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6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18" name="Rectangle 17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2" name="Rectangle 21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4" name="Rectangle 23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698532" y="1825625"/>
            <a:ext cx="38862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195B7C-E864-4D7B-8BBB-42C403FD8106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1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latin typeface="+mn-lt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latin typeface="+mn-lt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-2"/>
            <a:ext cx="9144000" cy="1442435"/>
            <a:chOff x="0" y="-1"/>
            <a:chExt cx="9144000" cy="1441162"/>
          </a:xfrm>
        </p:grpSpPr>
        <p:sp>
          <p:nvSpPr>
            <p:cNvPr id="17" name="Rectangle 16"/>
            <p:cNvSpPr/>
            <p:nvPr/>
          </p:nvSpPr>
          <p:spPr>
            <a:xfrm rot="10800000">
              <a:off x="8458200" y="-1"/>
              <a:ext cx="685800" cy="1441161"/>
            </a:xfrm>
            <a:prstGeom prst="rect">
              <a:avLst/>
            </a:prstGeom>
            <a:solidFill>
              <a:srgbClr val="5063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772400" y="-1"/>
              <a:ext cx="685800" cy="1441161"/>
            </a:xfrm>
            <a:prstGeom prst="rect">
              <a:avLst/>
            </a:prstGeom>
            <a:solidFill>
              <a:srgbClr val="667F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7086600" y="-1"/>
              <a:ext cx="685800" cy="1441161"/>
            </a:xfrm>
            <a:prstGeom prst="rect">
              <a:avLst/>
            </a:prstGeom>
            <a:solidFill>
              <a:srgbClr val="7F9B3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20" name="Rectangle 19"/>
            <p:cNvSpPr/>
            <p:nvPr/>
          </p:nvSpPr>
          <p:spPr>
            <a:xfrm rot="10800000">
              <a:off x="0" y="0"/>
              <a:ext cx="7086600" cy="1441161"/>
            </a:xfrm>
            <a:prstGeom prst="rect">
              <a:avLst/>
            </a:prstGeom>
            <a:solidFill>
              <a:srgbClr val="9CB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83E2F-ED35-45FE-8DBB-EC7B97B7F0EC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4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014"/>
            <a:ext cx="9144000" cy="1441162"/>
            <a:chOff x="0" y="5416839"/>
            <a:chExt cx="9144000" cy="1441162"/>
          </a:xfrm>
        </p:grpSpPr>
        <p:sp>
          <p:nvSpPr>
            <p:cNvPr id="11" name="Rectangle 10"/>
            <p:cNvSpPr/>
            <p:nvPr/>
          </p:nvSpPr>
          <p:spPr>
            <a:xfrm rot="10800000">
              <a:off x="8458200" y="5416839"/>
              <a:ext cx="685800" cy="1441161"/>
            </a:xfrm>
            <a:prstGeom prst="rect">
              <a:avLst/>
            </a:prstGeom>
            <a:solidFill>
              <a:srgbClr val="1523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7772400" y="5416840"/>
              <a:ext cx="685800" cy="1441161"/>
            </a:xfrm>
            <a:prstGeom prst="rect">
              <a:avLst/>
            </a:prstGeom>
            <a:solidFill>
              <a:srgbClr val="2034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7086600" y="5416840"/>
              <a:ext cx="685800" cy="1441161"/>
            </a:xfrm>
            <a:prstGeom prst="rect">
              <a:avLst/>
            </a:prstGeom>
            <a:solidFill>
              <a:srgbClr val="2F5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0" y="5416839"/>
              <a:ext cx="7086600" cy="1441161"/>
            </a:xfrm>
            <a:prstGeom prst="rect">
              <a:avLst/>
            </a:prstGeom>
            <a:solidFill>
              <a:srgbClr val="6491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1"/>
            <a:ext cx="7886700" cy="144116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27D5D6-5BDA-4571-9109-ED434C173CCC}"/>
              </a:ext>
            </a:extLst>
          </p:cNvPr>
          <p:cNvSpPr txBox="1"/>
          <p:nvPr userDrawn="1"/>
        </p:nvSpPr>
        <p:spPr>
          <a:xfrm>
            <a:off x="8458200" y="678919"/>
            <a:ext cx="685800" cy="196208"/>
          </a:xfrm>
          <a:prstGeom prst="rect">
            <a:avLst/>
          </a:prstGeom>
          <a:noFill/>
        </p:spPr>
        <p:txBody>
          <a:bodyPr wrap="square" lIns="0" tIns="0" rIns="0" bIns="68580" rtlCol="0" anchor="ctr" anchorCtr="0">
            <a:spAutoFit/>
          </a:bodyPr>
          <a:lstStyle/>
          <a:p>
            <a:pPr algn="ctr"/>
            <a:fld id="{9981AE09-BCCB-42A7-887A-A907E227CCC3}" type="slidenum">
              <a:rPr lang="en-US" sz="825" b="0" smtClean="0">
                <a:solidFill>
                  <a:schemeClr val="bg1"/>
                </a:solidFill>
                <a:latin typeface="Tw Cen MT" panose="020B0602020104020603" pitchFamily="34" charset="0"/>
              </a:rPr>
              <a:pPr algn="ctr"/>
              <a:t>‹#›</a:t>
            </a:fld>
            <a:endParaRPr lang="en-US" sz="825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8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01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3300" kern="1200" dirty="0">
          <a:solidFill>
            <a:schemeClr val="tx1"/>
          </a:solidFill>
          <a:latin typeface="Tw Cen MT" panose="020B0602020104020603" pitchFamily="34" charset="0"/>
          <a:ea typeface="+mj-ea"/>
          <a:cs typeface="Helvetica" panose="020B0604020202020204" pitchFamily="34" charset="0"/>
        </a:defRPr>
      </a:lvl1pPr>
    </p:titleStyle>
    <p:bodyStyle>
      <a:lvl1pPr marL="190203" indent="-190203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1pPr>
      <a:lvl2pPr marL="447378" indent="-190203" algn="l" defTabSz="514350" rtl="0" eaLnBrk="1" latinLnBrk="0" hangingPunct="1">
        <a:lnSpc>
          <a:spcPct val="90000"/>
        </a:lnSpc>
        <a:spcBef>
          <a:spcPts val="281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2pPr>
      <a:lvl3pPr marL="704553" indent="-190203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Helvetica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2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22A72-EB1A-430C-B427-28B326911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5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7" r:id="rId16"/>
    <p:sldLayoutId id="214748370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4F4F6.37D009A0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a.Doyle@ecy.wa.gov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00706" y="374955"/>
            <a:ext cx="7077854" cy="725029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Chehalis Basin Strategy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4007" y="4109619"/>
            <a:ext cx="6858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94" y="2309114"/>
            <a:ext cx="3934679" cy="2225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3378" y="5645072"/>
            <a:ext cx="6940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Presentation to the Chehalis </a:t>
            </a:r>
            <a:r>
              <a:rPr lang="en-US" dirty="0">
                <a:solidFill>
                  <a:schemeClr val="bg1"/>
                </a:solidFill>
              </a:rPr>
              <a:t>River Basin Flood Authority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By Andrea </a:t>
            </a:r>
            <a:r>
              <a:rPr lang="en-US" dirty="0">
                <a:solidFill>
                  <a:schemeClr val="bg1"/>
                </a:solidFill>
              </a:rPr>
              <a:t>McNamara Doyle, OCB Director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April 18, 2019</a:t>
            </a:r>
          </a:p>
        </p:txBody>
      </p:sp>
    </p:spTree>
    <p:extLst>
      <p:ext uri="{BB962C8B-B14F-4D97-AF65-F5344CB8AC3E}">
        <p14:creationId xmlns:p14="http://schemas.microsoft.com/office/powerpoint/2010/main" val="15936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Chehalis Basin Strategy</a:t>
            </a:r>
            <a:br>
              <a:rPr lang="en-US" dirty="0" smtClean="0"/>
            </a:br>
            <a:r>
              <a:rPr lang="en-US" dirty="0" smtClean="0"/>
              <a:t>Mission in Action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787" y="1441162"/>
            <a:ext cx="8371840" cy="466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5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/>
          <p:cNvSpPr>
            <a:spLocks noGrp="1"/>
          </p:cNvSpPr>
          <p:nvPr>
            <p:ph sz="half" idx="13"/>
          </p:nvPr>
        </p:nvSpPr>
        <p:spPr>
          <a:xfrm>
            <a:off x="4629149" y="1798041"/>
            <a:ext cx="4213767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Initial ASRP document released late 2017 </a:t>
            </a:r>
          </a:p>
          <a:p>
            <a:r>
              <a:rPr lang="en-US" dirty="0" smtClean="0"/>
              <a:t>Early </a:t>
            </a:r>
            <a:r>
              <a:rPr lang="en-US" dirty="0"/>
              <a:t>actions </a:t>
            </a:r>
            <a:r>
              <a:rPr lang="en-US" dirty="0" smtClean="0"/>
              <a:t>now underway</a:t>
            </a:r>
            <a:endParaRPr lang="en-US" dirty="0"/>
          </a:p>
          <a:p>
            <a:r>
              <a:rPr lang="en-US" dirty="0"/>
              <a:t>Phase 1 ASRP available for public comment Summer 2019</a:t>
            </a:r>
          </a:p>
          <a:p>
            <a:r>
              <a:rPr lang="en-US" dirty="0"/>
              <a:t>Seeking $38M in State Capital Funds for 2019-2021</a:t>
            </a:r>
          </a:p>
          <a:p>
            <a:r>
              <a:rPr lang="en-US" dirty="0"/>
              <a:t>Final Phase 3 ASRP incorporated into Chehalis Basin Strategy in Summer 2020.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 Species Restoration Plan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194B61-40A6-4A3E-AEC5-4FF17D1AEA7B}"/>
              </a:ext>
            </a:extLst>
          </p:cNvPr>
          <p:cNvGrpSpPr/>
          <p:nvPr/>
        </p:nvGrpSpPr>
        <p:grpSpPr>
          <a:xfrm>
            <a:off x="714062" y="1912620"/>
            <a:ext cx="3722996" cy="4625340"/>
            <a:chOff x="212647" y="2419552"/>
            <a:chExt cx="3424402" cy="386507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FCD3149-E3EF-4B51-B8A7-273EF6C30F1B}"/>
                </a:ext>
              </a:extLst>
            </p:cNvPr>
            <p:cNvGrpSpPr/>
            <p:nvPr/>
          </p:nvGrpSpPr>
          <p:grpSpPr>
            <a:xfrm>
              <a:off x="212647" y="2419552"/>
              <a:ext cx="3424402" cy="3865073"/>
              <a:chOff x="212647" y="2419552"/>
              <a:chExt cx="3424402" cy="386507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212647" y="2419552"/>
                <a:ext cx="3424402" cy="3865073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99CE3C2-F3C7-45A1-ACFD-EBC69495627F}"/>
                  </a:ext>
                </a:extLst>
              </p:cNvPr>
              <p:cNvGrpSpPr/>
              <p:nvPr/>
            </p:nvGrpSpPr>
            <p:grpSpPr>
              <a:xfrm>
                <a:off x="560538" y="2454816"/>
                <a:ext cx="2728620" cy="2697000"/>
                <a:chOff x="2068956" y="588239"/>
                <a:chExt cx="5462631" cy="5399329"/>
              </a:xfrm>
            </p:grpSpPr>
            <p:pic>
              <p:nvPicPr>
                <p:cNvPr id="40" name="Picture 39" descr="A close up of a sign&#10;&#10;Description generated with high confidence">
                  <a:extLst>
                    <a:ext uri="{FF2B5EF4-FFF2-40B4-BE49-F238E27FC236}">
                      <a16:creationId xmlns:a16="http://schemas.microsoft.com/office/drawing/2014/main" id="{441C1419-6F09-40B9-9D85-8ED686674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380" y="1795462"/>
                  <a:ext cx="2194207" cy="2194207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close up of a logo&#10;&#10;Description generated with high confidence">
                  <a:extLst>
                    <a:ext uri="{FF2B5EF4-FFF2-40B4-BE49-F238E27FC236}">
                      <a16:creationId xmlns:a16="http://schemas.microsoft.com/office/drawing/2014/main" id="{200F0D8F-B388-4E28-9BFA-F73120012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8956" y="3793361"/>
                  <a:ext cx="2194207" cy="2194207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close up of a sign&#10;&#10;Description generated with high confidence">
                  <a:extLst>
                    <a:ext uri="{FF2B5EF4-FFF2-40B4-BE49-F238E27FC236}">
                      <a16:creationId xmlns:a16="http://schemas.microsoft.com/office/drawing/2014/main" id="{9B2E86E4-23F1-4B7C-AB4B-D9C916BDAE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8956" y="1795462"/>
                  <a:ext cx="2194207" cy="2194207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9D301F3-C3F8-4D00-9118-FD9B028ED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0475" y="2634713"/>
                  <a:ext cx="2194207" cy="2194207"/>
                </a:xfrm>
                <a:prstGeom prst="rect">
                  <a:avLst/>
                </a:prstGeom>
              </p:spPr>
            </p:pic>
            <p:pic>
              <p:nvPicPr>
                <p:cNvPr id="49" name="Picture 48" descr="A close up of a sign&#10;&#10;Description generated with high confidence">
                  <a:extLst>
                    <a:ext uri="{FF2B5EF4-FFF2-40B4-BE49-F238E27FC236}">
                      <a16:creationId xmlns:a16="http://schemas.microsoft.com/office/drawing/2014/main" id="{D59C4AA8-A3B1-405D-9C03-D92A9AAB67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380" y="3793361"/>
                  <a:ext cx="2194207" cy="2194207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6ADCFB14-BCB0-4B53-B744-C9E17F5EB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0475" y="588239"/>
                  <a:ext cx="2194207" cy="2194207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TextBox 36"/>
            <p:cNvSpPr txBox="1"/>
            <p:nvPr/>
          </p:nvSpPr>
          <p:spPr>
            <a:xfrm>
              <a:off x="809028" y="5281269"/>
              <a:ext cx="2309551" cy="59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50632D"/>
                  </a:solidFill>
                  <a:latin typeface="Tw Cen MT" panose="020B0602020104020603" pitchFamily="34" charset="0"/>
                </a:rPr>
                <a:t>ASRP</a:t>
              </a:r>
            </a:p>
            <a:p>
              <a:pPr algn="ctr"/>
              <a:r>
                <a:rPr lang="en-US" sz="2000" b="1" dirty="0">
                  <a:solidFill>
                    <a:srgbClr val="50632D"/>
                  </a:solidFill>
                  <a:latin typeface="Tw Cen MT" panose="020B0602020104020603" pitchFamily="34" charset="0"/>
                </a:rPr>
                <a:t>DOCUMENT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4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3509" y="-1"/>
            <a:ext cx="8201841" cy="1441163"/>
          </a:xfrm>
        </p:spPr>
        <p:txBody>
          <a:bodyPr/>
          <a:lstStyle/>
          <a:p>
            <a:r>
              <a:rPr lang="en-US" dirty="0"/>
              <a:t>CFAR / Land Use Management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5FEF2B-FEE7-4B68-BD23-F3A02E001B67}"/>
              </a:ext>
            </a:extLst>
          </p:cNvPr>
          <p:cNvSpPr/>
          <p:nvPr/>
        </p:nvSpPr>
        <p:spPr>
          <a:xfrm>
            <a:off x="502111" y="1822972"/>
            <a:ext cx="3341774" cy="44205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2" name="9" descr="A close up of a sign&#10;&#10;Description generated with high confidence">
            <a:extLst>
              <a:ext uri="{FF2B5EF4-FFF2-40B4-BE49-F238E27FC236}">
                <a16:creationId xmlns:a16="http://schemas.microsoft.com/office/drawing/2014/main" id="{48FB1961-D8E7-4BC9-A14A-C965C2813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45" y="3031425"/>
            <a:ext cx="1550902" cy="1550898"/>
          </a:xfrm>
          <a:prstGeom prst="rect">
            <a:avLst/>
          </a:prstGeom>
        </p:spPr>
      </p:pic>
      <p:pic>
        <p:nvPicPr>
          <p:cNvPr id="13" name="10">
            <a:extLst>
              <a:ext uri="{FF2B5EF4-FFF2-40B4-BE49-F238E27FC236}">
                <a16:creationId xmlns:a16="http://schemas.microsoft.com/office/drawing/2014/main" id="{FEACDF11-5CBD-4620-981C-79F308544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49" y="1694204"/>
            <a:ext cx="1550898" cy="1550898"/>
          </a:xfrm>
          <a:prstGeom prst="rect">
            <a:avLst/>
          </a:prstGeom>
        </p:spPr>
      </p:pic>
      <p:sp>
        <p:nvSpPr>
          <p:cNvPr id="15" name="Content Placeholder 33">
            <a:extLst>
              <a:ext uri="{FF2B5EF4-FFF2-40B4-BE49-F238E27FC236}">
                <a16:creationId xmlns:a16="http://schemas.microsoft.com/office/drawing/2014/main" id="{77E731D6-6A3F-4450-8284-9A980C063065}"/>
              </a:ext>
            </a:extLst>
          </p:cNvPr>
          <p:cNvSpPr txBox="1">
            <a:spLocks/>
          </p:cNvSpPr>
          <p:nvPr/>
        </p:nvSpPr>
        <p:spPr>
          <a:xfrm>
            <a:off x="4629150" y="1786890"/>
            <a:ext cx="3886200" cy="4876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3604" indent="-253604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96504" indent="-25360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939404" indent="-25360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/>
              <a:t>Under development, with dedicated OCB Floodplain Coordinator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Seeking </a:t>
            </a:r>
            <a:r>
              <a:rPr lang="en-US" dirty="0"/>
              <a:t>$3 Million State Capital Funds for 2019-2021 CFAR program</a:t>
            </a:r>
          </a:p>
          <a:p>
            <a:pPr>
              <a:spcAft>
                <a:spcPts val="600"/>
              </a:spcAft>
            </a:pPr>
            <a:r>
              <a:rPr lang="en-US" dirty="0"/>
              <a:t>Pursuing FEMA Grants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Land </a:t>
            </a:r>
            <a:r>
              <a:rPr lang="en-US" dirty="0"/>
              <a:t>use management recommendations will be incorporated within CFAR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6C48E-847B-4F18-8A4C-BA46454787CD}"/>
              </a:ext>
            </a:extLst>
          </p:cNvPr>
          <p:cNvSpPr txBox="1"/>
          <p:nvPr/>
        </p:nvSpPr>
        <p:spPr>
          <a:xfrm>
            <a:off x="917528" y="4711091"/>
            <a:ext cx="2510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0632D"/>
                </a:solidFill>
                <a:latin typeface="Tw Cen MT" panose="020B0602020104020603" pitchFamily="34" charset="0"/>
              </a:rPr>
              <a:t>Community Flood Assistance &amp; Resilience/</a:t>
            </a:r>
          </a:p>
          <a:p>
            <a:pPr algn="ctr"/>
            <a:r>
              <a:rPr lang="en-US" b="1" dirty="0">
                <a:solidFill>
                  <a:srgbClr val="50632D"/>
                </a:solidFill>
                <a:latin typeface="Tw Cen MT" panose="020B0602020104020603" pitchFamily="34" charset="0"/>
              </a:rPr>
              <a:t>Land Use Management</a:t>
            </a:r>
          </a:p>
        </p:txBody>
      </p:sp>
    </p:spTree>
    <p:extLst>
      <p:ext uri="{BB962C8B-B14F-4D97-AF65-F5344CB8AC3E}">
        <p14:creationId xmlns:p14="http://schemas.microsoft.com/office/powerpoint/2010/main" val="2116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Projects / Early Flood Warning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79E510-4B44-4AC1-A16B-84618C777FED}"/>
              </a:ext>
            </a:extLst>
          </p:cNvPr>
          <p:cNvSpPr/>
          <p:nvPr/>
        </p:nvSpPr>
        <p:spPr>
          <a:xfrm>
            <a:off x="505513" y="1645920"/>
            <a:ext cx="3472263" cy="44205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Content Placeholder 33">
            <a:extLst>
              <a:ext uri="{FF2B5EF4-FFF2-40B4-BE49-F238E27FC236}">
                <a16:creationId xmlns:a16="http://schemas.microsoft.com/office/drawing/2014/main" id="{A50362EB-AD9F-4801-86CC-8A859D0024F9}"/>
              </a:ext>
            </a:extLst>
          </p:cNvPr>
          <p:cNvSpPr txBox="1">
            <a:spLocks/>
          </p:cNvSpPr>
          <p:nvPr/>
        </p:nvSpPr>
        <p:spPr>
          <a:xfrm>
            <a:off x="4319738" y="1714991"/>
            <a:ext cx="4195612" cy="42824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3604" indent="-253604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96504" indent="-25360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939404" indent="-25360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Early flood warning system </a:t>
            </a:r>
            <a:r>
              <a:rPr lang="en-US" dirty="0" smtClean="0"/>
              <a:t>now completed &amp; in-place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Seeking </a:t>
            </a:r>
            <a:r>
              <a:rPr lang="en-US" dirty="0"/>
              <a:t>$3.8M State Capital Funds for 2019-2021 local </a:t>
            </a:r>
            <a:r>
              <a:rPr lang="en-US" dirty="0" smtClean="0"/>
              <a:t>projects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continued flow of local </a:t>
            </a:r>
            <a:r>
              <a:rPr lang="en-US" dirty="0"/>
              <a:t>projects </a:t>
            </a:r>
            <a:r>
              <a:rPr lang="en-US" dirty="0" smtClean="0"/>
              <a:t>based </a:t>
            </a:r>
            <a:r>
              <a:rPr lang="en-US" dirty="0"/>
              <a:t>prioritized project lists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9BDB62A-1BA1-443F-88FA-5041244A0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08" y="1627534"/>
            <a:ext cx="1500869" cy="1500865"/>
          </a:xfrm>
          <a:prstGeom prst="rect">
            <a:avLst/>
          </a:prstGeom>
        </p:spPr>
      </p:pic>
      <p:pic>
        <p:nvPicPr>
          <p:cNvPr id="12" name="7" descr="A close up of a sign&#10;&#10;Description generated with high confidence">
            <a:extLst>
              <a:ext uri="{FF2B5EF4-FFF2-40B4-BE49-F238E27FC236}">
                <a16:creationId xmlns:a16="http://schemas.microsoft.com/office/drawing/2014/main" id="{7A462E8D-ECE1-4FE3-9FB2-FBE9677E8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84" y="3321212"/>
            <a:ext cx="1344115" cy="1344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029978-7326-40E3-9AEA-4D8E8D487BD8}"/>
              </a:ext>
            </a:extLst>
          </p:cNvPr>
          <p:cNvSpPr txBox="1"/>
          <p:nvPr/>
        </p:nvSpPr>
        <p:spPr>
          <a:xfrm>
            <a:off x="986176" y="4858137"/>
            <a:ext cx="251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632D"/>
                </a:solidFill>
                <a:latin typeface="Tw Cen MT" panose="020B0602020104020603" pitchFamily="34" charset="0"/>
              </a:rPr>
              <a:t>Local Projects /    Early Flood Warning</a:t>
            </a:r>
          </a:p>
        </p:txBody>
      </p:sp>
    </p:spTree>
    <p:extLst>
      <p:ext uri="{BB962C8B-B14F-4D97-AF65-F5344CB8AC3E}">
        <p14:creationId xmlns:p14="http://schemas.microsoft.com/office/powerpoint/2010/main" val="32806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Shore Levee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79E510-4B44-4AC1-A16B-84618C777FED}"/>
              </a:ext>
            </a:extLst>
          </p:cNvPr>
          <p:cNvSpPr/>
          <p:nvPr/>
        </p:nvSpPr>
        <p:spPr>
          <a:xfrm>
            <a:off x="505513" y="1645920"/>
            <a:ext cx="3472263" cy="44205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6E6E6-97F2-4FC8-9624-BCDD43178BF1}"/>
              </a:ext>
            </a:extLst>
          </p:cNvPr>
          <p:cNvSpPr txBox="1"/>
          <p:nvPr/>
        </p:nvSpPr>
        <p:spPr>
          <a:xfrm>
            <a:off x="982730" y="4115800"/>
            <a:ext cx="251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0632D"/>
                </a:solidFill>
                <a:latin typeface="Tw Cen MT" panose="020B0602020104020603" pitchFamily="34" charset="0"/>
              </a:rPr>
              <a:t>Aberdeen-Hoquiam North Shore Levee</a:t>
            </a:r>
          </a:p>
        </p:txBody>
      </p:sp>
      <p:pic>
        <p:nvPicPr>
          <p:cNvPr id="9" name="12">
            <a:extLst>
              <a:ext uri="{FF2B5EF4-FFF2-40B4-BE49-F238E27FC236}">
                <a16:creationId xmlns:a16="http://schemas.microsoft.com/office/drawing/2014/main" id="{B75A1641-0A05-4553-AA8B-B97EAF5EE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60" y="2025168"/>
            <a:ext cx="1885874" cy="1885874"/>
          </a:xfrm>
          <a:prstGeom prst="rect">
            <a:avLst/>
          </a:prstGeom>
        </p:spPr>
      </p:pic>
      <p:sp>
        <p:nvSpPr>
          <p:cNvPr id="10" name="Content Placeholder 33">
            <a:extLst>
              <a:ext uri="{FF2B5EF4-FFF2-40B4-BE49-F238E27FC236}">
                <a16:creationId xmlns:a16="http://schemas.microsoft.com/office/drawing/2014/main" id="{A50362EB-AD9F-4801-86CC-8A859D0024F9}"/>
              </a:ext>
            </a:extLst>
          </p:cNvPr>
          <p:cNvSpPr txBox="1">
            <a:spLocks/>
          </p:cNvSpPr>
          <p:nvPr/>
        </p:nvSpPr>
        <p:spPr>
          <a:xfrm>
            <a:off x="4767523" y="1700750"/>
            <a:ext cx="3886200" cy="44205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3604" indent="-253604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96504" indent="-25360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939404" indent="-25360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Early project phases funded through Flood Authority local projects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Currently undergoing environmental review/permitting</a:t>
            </a:r>
          </a:p>
          <a:p>
            <a:pPr marL="0" indent="0"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OCB seeking </a:t>
            </a:r>
            <a:r>
              <a:rPr lang="en-US" dirty="0"/>
              <a:t>$</a:t>
            </a:r>
            <a:r>
              <a:rPr lang="en-US" dirty="0" smtClean="0"/>
              <a:t>10M </a:t>
            </a:r>
            <a:r>
              <a:rPr lang="en-US" dirty="0"/>
              <a:t>State Capital Funds for </a:t>
            </a:r>
            <a:r>
              <a:rPr lang="en-US" dirty="0" smtClean="0"/>
              <a:t>NSL in 2019-2021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1652452"/>
            <a:ext cx="4286250" cy="4202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/>
              <a:t>Purpose: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Evaluate environmental impacts of FCZD’s Flood Damage Reduction Project to reduce flood damage in Chehalis &amp; Centralia from storm events originating in the Willapa Hills.</a:t>
            </a:r>
          </a:p>
          <a:p>
            <a:pPr marL="0" indent="0">
              <a:buNone/>
            </a:pPr>
            <a:r>
              <a:rPr lang="en-US" dirty="0"/>
              <a:t>Currently undergoing environmental review through SEPA and NEPA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Draft EISs expected in 2020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280" y="-1"/>
            <a:ext cx="8180070" cy="1441163"/>
          </a:xfrm>
        </p:spPr>
        <p:txBody>
          <a:bodyPr/>
          <a:lstStyle/>
          <a:p>
            <a:r>
              <a:rPr lang="en-US" dirty="0"/>
              <a:t>Project-Level SEPA/NEPA EISs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52B6F7-FE5C-48B2-8000-7EC960CF2F58}"/>
              </a:ext>
            </a:extLst>
          </p:cNvPr>
          <p:cNvSpPr/>
          <p:nvPr/>
        </p:nvSpPr>
        <p:spPr>
          <a:xfrm>
            <a:off x="505513" y="1645920"/>
            <a:ext cx="3472263" cy="442058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34F3E-33DB-477F-92C2-02E7AC08A75E}"/>
              </a:ext>
            </a:extLst>
          </p:cNvPr>
          <p:cNvSpPr txBox="1"/>
          <p:nvPr/>
        </p:nvSpPr>
        <p:spPr>
          <a:xfrm>
            <a:off x="982730" y="4115800"/>
            <a:ext cx="2510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0632D"/>
                </a:solidFill>
                <a:latin typeface="Tw Cen MT" panose="020B0602020104020603" pitchFamily="34" charset="0"/>
              </a:rPr>
              <a:t>Project-level SEPA/NEPA EISs</a:t>
            </a:r>
          </a:p>
        </p:txBody>
      </p:sp>
      <p:pic>
        <p:nvPicPr>
          <p:cNvPr id="12" name="12">
            <a:extLst>
              <a:ext uri="{FF2B5EF4-FFF2-40B4-BE49-F238E27FC236}">
                <a16:creationId xmlns:a16="http://schemas.microsoft.com/office/drawing/2014/main" id="{FE6174A6-9B63-4810-ADF6-742F25322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60" y="2025168"/>
            <a:ext cx="1885874" cy="18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Control Zone District Project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9063" r="6027" b="26562"/>
          <a:stretch/>
        </p:blipFill>
        <p:spPr>
          <a:xfrm>
            <a:off x="0" y="1778618"/>
            <a:ext cx="4727176" cy="4627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0AE7C-E734-495A-B68E-A01CCD0C4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5" y="1710243"/>
            <a:ext cx="1913164" cy="1913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8BEDAF-C485-49AD-BBB0-512C791A7ABE}"/>
              </a:ext>
            </a:extLst>
          </p:cNvPr>
          <p:cNvGrpSpPr/>
          <p:nvPr/>
        </p:nvGrpSpPr>
        <p:grpSpPr>
          <a:xfrm>
            <a:off x="4460007" y="1778619"/>
            <a:ext cx="4690361" cy="3427849"/>
            <a:chOff x="4017843" y="4306996"/>
            <a:chExt cx="4360845" cy="30640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796" y="4306996"/>
              <a:ext cx="4099892" cy="20428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17843" y="6416948"/>
              <a:ext cx="427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>
                  <a:solidFill>
                    <a:srgbClr val="2F56A1"/>
                  </a:solidFill>
                  <a:latin typeface="Tw Cen MT" panose="020B0602020104020603" pitchFamily="34" charset="0"/>
                </a:rPr>
                <a:t>Chehalis/Centralia </a:t>
              </a:r>
            </a:p>
            <a:p>
              <a:pPr algn="r"/>
              <a:r>
                <a:rPr lang="en-US" sz="2800" b="1" dirty="0" smtClean="0">
                  <a:solidFill>
                    <a:srgbClr val="2F56A1"/>
                  </a:solidFill>
                  <a:latin typeface="Tw Cen MT" panose="020B0602020104020603" pitchFamily="34" charset="0"/>
                </a:rPr>
                <a:t>Airport </a:t>
              </a:r>
              <a:r>
                <a:rPr lang="en-US" sz="280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Levee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D9807F-0A85-4339-B5A7-A049EB5A7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63" y="4329071"/>
            <a:ext cx="2037702" cy="20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8629" y="1703706"/>
            <a:ext cx="5173413" cy="4098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Focus:</a:t>
            </a:r>
            <a:r>
              <a:rPr lang="en-US" dirty="0"/>
              <a:t> </a:t>
            </a:r>
          </a:p>
          <a:p>
            <a:r>
              <a:rPr lang="en-US" dirty="0"/>
              <a:t>Geographic extent of probable significant environmental impacts from proposed project</a:t>
            </a:r>
          </a:p>
          <a:p>
            <a:r>
              <a:rPr lang="en-US" dirty="0"/>
              <a:t>Reasonable alternatives to meet purpose &amp; need of proposal</a:t>
            </a:r>
          </a:p>
          <a:p>
            <a:r>
              <a:rPr lang="en-US" dirty="0"/>
              <a:t>Mitigation framework for proposed project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0040" y="-1"/>
            <a:ext cx="8195310" cy="1441163"/>
          </a:xfrm>
        </p:spPr>
        <p:txBody>
          <a:bodyPr/>
          <a:lstStyle/>
          <a:p>
            <a:r>
              <a:rPr lang="en-US" dirty="0"/>
              <a:t>Project-Level SEPA/NEPA EISs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5019" r="22592" b="16389"/>
          <a:stretch/>
        </p:blipFill>
        <p:spPr>
          <a:xfrm>
            <a:off x="5812981" y="2207301"/>
            <a:ext cx="2935833" cy="31818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16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Integrated Strategy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787" y="1441162"/>
            <a:ext cx="8371840" cy="4669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7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All Elements into </a:t>
            </a:r>
            <a:br>
              <a:rPr lang="en-US" dirty="0" smtClean="0"/>
            </a:br>
            <a:r>
              <a:rPr lang="en-US" dirty="0" smtClean="0"/>
              <a:t>Long-Term Strategy Assessment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0"/>
          <a:stretch/>
        </p:blipFill>
        <p:spPr>
          <a:xfrm>
            <a:off x="-4582" y="1441162"/>
            <a:ext cx="9140110" cy="46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5" y="2020976"/>
            <a:ext cx="2818040" cy="211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32" y="4066575"/>
            <a:ext cx="3193600" cy="180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77" y="2987538"/>
            <a:ext cx="1651635" cy="2293937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1820490">
            <a:off x="5118343" y="2898249"/>
            <a:ext cx="2317640" cy="625802"/>
          </a:xfrm>
          <a:prstGeom prst="curvedDownArrow">
            <a:avLst>
              <a:gd name="adj1" fmla="val 25000"/>
              <a:gd name="adj2" fmla="val 81698"/>
              <a:gd name="adj3" fmla="val 3127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 rot="1091240">
            <a:off x="1246996" y="4630510"/>
            <a:ext cx="2391425" cy="578926"/>
          </a:xfrm>
          <a:prstGeom prst="curvedUpArrow">
            <a:avLst>
              <a:gd name="adj1" fmla="val 25000"/>
              <a:gd name="adj2" fmla="val 874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8568" y="4399519"/>
            <a:ext cx="881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0132" y="3373025"/>
            <a:ext cx="10736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2017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Office of Chehalis Basin’s Origin Story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60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8629" y="1703706"/>
            <a:ext cx="4901039" cy="4098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Purpose: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Achieve </a:t>
            </a:r>
            <a:r>
              <a:rPr lang="en-US" b="1" dirty="0"/>
              <a:t>consensus</a:t>
            </a:r>
            <a:r>
              <a:rPr lang="en-US" dirty="0"/>
              <a:t> on a comprehensive, integrated strategy for aggressively pursuing flood damage reduction and aquatic species habitat restoration over the long-term.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Strategy Assessment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1678"/>
          <a:stretch/>
        </p:blipFill>
        <p:spPr>
          <a:xfrm>
            <a:off x="5656414" y="1823936"/>
            <a:ext cx="3293032" cy="38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8629" y="1703706"/>
            <a:ext cx="5046954" cy="40986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1" dirty="0"/>
              <a:t>Focus: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Basin-wide, detailed set of actions to: </a:t>
            </a:r>
          </a:p>
          <a:p>
            <a:r>
              <a:rPr lang="en-US" dirty="0"/>
              <a:t>Improve aquatic species habitat &amp; </a:t>
            </a:r>
          </a:p>
          <a:p>
            <a:r>
              <a:rPr lang="en-US" dirty="0"/>
              <a:t>Reduce flood damage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i="1" dirty="0"/>
              <a:t>Timeline:</a:t>
            </a:r>
          </a:p>
          <a:p>
            <a:pPr marL="0" indent="0">
              <a:buNone/>
            </a:pPr>
            <a:r>
              <a:rPr lang="en-US" dirty="0"/>
              <a:t>Final Strategy Report Fall 2020, (before 2021 Legislative session)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Strategy &amp;      Investment Plan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1678"/>
          <a:stretch/>
        </p:blipFill>
        <p:spPr>
          <a:xfrm>
            <a:off x="5656414" y="1823936"/>
            <a:ext cx="3293032" cy="38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ADD33CAB-679A-4B8A-AB0A-8F69AC5160A2}"/>
              </a:ext>
            </a:extLst>
          </p:cNvPr>
          <p:cNvSpPr txBox="1"/>
          <p:nvPr/>
        </p:nvSpPr>
        <p:spPr>
          <a:xfrm>
            <a:off x="6313950" y="2431491"/>
            <a:ext cx="2501910" cy="997510"/>
          </a:xfrm>
          <a:prstGeom prst="rect">
            <a:avLst/>
          </a:prstGeom>
          <a:solidFill>
            <a:srgbClr val="345EB2"/>
          </a:solidFill>
          <a:ln w="19050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900" b="1" dirty="0">
                <a:solidFill>
                  <a:prstClr val="white"/>
                </a:solidFill>
                <a:latin typeface="Tw Cen MT" panose="020B0602020104020603" pitchFamily="34" charset="0"/>
              </a:rPr>
              <a:t>Large-Scale Flood Damage Reduction Actions</a:t>
            </a: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r>
              <a:rPr lang="en-US" sz="788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endParaRPr lang="en-US" sz="788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01F63D-4D7E-4674-9679-C9DC956E8EB7}"/>
              </a:ext>
            </a:extLst>
          </p:cNvPr>
          <p:cNvSpPr txBox="1"/>
          <p:nvPr/>
        </p:nvSpPr>
        <p:spPr>
          <a:xfrm>
            <a:off x="328139" y="2431491"/>
            <a:ext cx="2844182" cy="997510"/>
          </a:xfrm>
          <a:prstGeom prst="rect">
            <a:avLst/>
          </a:prstGeom>
          <a:solidFill>
            <a:srgbClr val="96B64E"/>
          </a:solidFill>
          <a:ln w="19050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900" b="1" dirty="0">
                <a:solidFill>
                  <a:prstClr val="white"/>
                </a:solidFill>
                <a:latin typeface="Tw Cen MT" panose="020B0602020104020603" pitchFamily="34" charset="0"/>
              </a:rPr>
              <a:t>Aquatic Species Restoration Actions</a:t>
            </a: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r>
              <a:rPr lang="en-US" sz="788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endParaRPr lang="en-US" sz="788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1FD9F4-4692-4DBC-B673-48F2E002D99A}"/>
              </a:ext>
            </a:extLst>
          </p:cNvPr>
          <p:cNvSpPr txBox="1"/>
          <p:nvPr/>
        </p:nvSpPr>
        <p:spPr>
          <a:xfrm>
            <a:off x="3500460" y="2431491"/>
            <a:ext cx="2485350" cy="997510"/>
          </a:xfrm>
          <a:prstGeom prst="rect">
            <a:avLst/>
          </a:prstGeom>
          <a:solidFill>
            <a:srgbClr val="25437F"/>
          </a:solidFill>
          <a:ln w="19050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900" b="1" dirty="0">
                <a:solidFill>
                  <a:prstClr val="white"/>
                </a:solidFill>
                <a:latin typeface="Tw Cen MT" panose="020B0602020104020603" pitchFamily="34" charset="0"/>
              </a:rPr>
              <a:t>Local-Scale Flood Damage Reduction Actions</a:t>
            </a: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endParaRPr lang="en-US" sz="788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algn="ctr" defTabSz="685800">
              <a:spcAft>
                <a:spcPts val="375"/>
              </a:spcAft>
            </a:pPr>
            <a:r>
              <a:rPr lang="en-US" sz="788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endParaRPr lang="en-US" sz="788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EF1FCA5-C783-4521-B085-2B215262A18C}"/>
              </a:ext>
            </a:extLst>
          </p:cNvPr>
          <p:cNvCxnSpPr>
            <a:cxnSpLocks/>
            <a:stCxn id="71" idx="2"/>
            <a:endCxn id="172" idx="0"/>
          </p:cNvCxnSpPr>
          <p:nvPr/>
        </p:nvCxnSpPr>
        <p:spPr>
          <a:xfrm rot="16200000" flipH="1">
            <a:off x="7828698" y="3165207"/>
            <a:ext cx="238846" cy="766432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9434292-5168-4113-AA66-4D7DC576398F}"/>
              </a:ext>
            </a:extLst>
          </p:cNvPr>
          <p:cNvCxnSpPr>
            <a:cxnSpLocks/>
            <a:stCxn id="74" idx="2"/>
            <a:endCxn id="174" idx="0"/>
          </p:cNvCxnSpPr>
          <p:nvPr/>
        </p:nvCxnSpPr>
        <p:spPr>
          <a:xfrm rot="5400000">
            <a:off x="3553980" y="2478690"/>
            <a:ext cx="238846" cy="2139466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F6E988B-1FEF-48C1-B225-A326E4BFD6D2}"/>
              </a:ext>
            </a:extLst>
          </p:cNvPr>
          <p:cNvCxnSpPr>
            <a:cxnSpLocks/>
            <a:stCxn id="128" idx="2"/>
            <a:endCxn id="38" idx="3"/>
          </p:cNvCxnSpPr>
          <p:nvPr/>
        </p:nvCxnSpPr>
        <p:spPr>
          <a:xfrm rot="5400000">
            <a:off x="7045153" y="4031758"/>
            <a:ext cx="347962" cy="2208167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225A536-FAF0-4694-BCA0-BBD0A6CCAC87}"/>
              </a:ext>
            </a:extLst>
          </p:cNvPr>
          <p:cNvCxnSpPr>
            <a:cxnSpLocks/>
            <a:stCxn id="71" idx="2"/>
            <a:endCxn id="64" idx="0"/>
          </p:cNvCxnSpPr>
          <p:nvPr/>
        </p:nvCxnSpPr>
        <p:spPr>
          <a:xfrm rot="5400000">
            <a:off x="7295734" y="3398674"/>
            <a:ext cx="238846" cy="299498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E728CB7-6F61-4919-BEA5-0D3F106C64B5}"/>
              </a:ext>
            </a:extLst>
          </p:cNvPr>
          <p:cNvCxnSpPr>
            <a:cxnSpLocks/>
            <a:stCxn id="74" idx="2"/>
            <a:endCxn id="40" idx="0"/>
          </p:cNvCxnSpPr>
          <p:nvPr/>
        </p:nvCxnSpPr>
        <p:spPr>
          <a:xfrm rot="5400000">
            <a:off x="4460069" y="3384779"/>
            <a:ext cx="238846" cy="327289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C7809E7-7620-4C49-B86A-DAF5E57B203D}"/>
              </a:ext>
            </a:extLst>
          </p:cNvPr>
          <p:cNvCxnSpPr>
            <a:cxnSpLocks/>
            <a:stCxn id="43" idx="2"/>
            <a:endCxn id="73" idx="0"/>
          </p:cNvCxnSpPr>
          <p:nvPr/>
        </p:nvCxnSpPr>
        <p:spPr>
          <a:xfrm rot="5400000">
            <a:off x="3029607" y="889097"/>
            <a:ext cx="263017" cy="282177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474F20B-442B-4EB8-BA7C-EB2669A0B05E}"/>
              </a:ext>
            </a:extLst>
          </p:cNvPr>
          <p:cNvCxnSpPr>
            <a:cxnSpLocks/>
            <a:stCxn id="43" idx="2"/>
            <a:endCxn id="71" idx="0"/>
          </p:cNvCxnSpPr>
          <p:nvPr/>
        </p:nvCxnSpPr>
        <p:spPr>
          <a:xfrm rot="16200000" flipH="1">
            <a:off x="5936945" y="803529"/>
            <a:ext cx="263017" cy="2992905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89D9E4B-6C93-4E10-BD50-F983CDFCCE05}"/>
              </a:ext>
            </a:extLst>
          </p:cNvPr>
          <p:cNvSpPr/>
          <p:nvPr/>
        </p:nvSpPr>
        <p:spPr>
          <a:xfrm>
            <a:off x="262678" y="1202527"/>
            <a:ext cx="2480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Tw Cen MT" panose="020B0602020104020603" pitchFamily="34" charset="0"/>
              </a:rPr>
              <a:t>Chehalis Basin Strategy Long-Term Strategy Assessment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1DD0F4B-5D26-46E7-9CBF-C7BC2DAB9ECB}"/>
              </a:ext>
            </a:extLst>
          </p:cNvPr>
          <p:cNvCxnSpPr>
            <a:cxnSpLocks/>
            <a:stCxn id="119" idx="2"/>
            <a:endCxn id="38" idx="1"/>
          </p:cNvCxnSpPr>
          <p:nvPr/>
        </p:nvCxnSpPr>
        <p:spPr>
          <a:xfrm rot="16200000" flipH="1">
            <a:off x="1519750" y="3800622"/>
            <a:ext cx="809627" cy="2208773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F362108-C342-4391-A47B-D50193BC2664}"/>
              </a:ext>
            </a:extLst>
          </p:cNvPr>
          <p:cNvCxnSpPr>
            <a:cxnSpLocks/>
            <a:stCxn id="43" idx="2"/>
            <a:endCxn id="74" idx="0"/>
          </p:cNvCxnSpPr>
          <p:nvPr/>
        </p:nvCxnSpPr>
        <p:spPr>
          <a:xfrm rot="16200000" flipH="1">
            <a:off x="4526060" y="2214414"/>
            <a:ext cx="263017" cy="171135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C67CA4-CF66-45B4-93B1-29E319B5A48E}"/>
              </a:ext>
            </a:extLst>
          </p:cNvPr>
          <p:cNvGrpSpPr/>
          <p:nvPr/>
        </p:nvGrpSpPr>
        <p:grpSpPr>
          <a:xfrm>
            <a:off x="6956213" y="1262764"/>
            <a:ext cx="2141934" cy="779771"/>
            <a:chOff x="8758129" y="941195"/>
            <a:chExt cx="2855912" cy="10396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344E68D-0200-4363-8C59-695D67555E37}"/>
                </a:ext>
              </a:extLst>
            </p:cNvPr>
            <p:cNvGrpSpPr/>
            <p:nvPr/>
          </p:nvGrpSpPr>
          <p:grpSpPr>
            <a:xfrm>
              <a:off x="8758129" y="941195"/>
              <a:ext cx="852990" cy="176093"/>
              <a:chOff x="9158179" y="769745"/>
              <a:chExt cx="852990" cy="17609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4E901A4-F37F-4D2C-B16F-6B8A48A70EC0}"/>
                  </a:ext>
                </a:extLst>
              </p:cNvPr>
              <p:cNvSpPr txBox="1"/>
              <p:nvPr/>
            </p:nvSpPr>
            <p:spPr>
              <a:xfrm>
                <a:off x="9158179" y="769745"/>
                <a:ext cx="176093" cy="176093"/>
              </a:xfrm>
              <a:prstGeom prst="rect">
                <a:avLst/>
              </a:prstGeom>
              <a:solidFill>
                <a:srgbClr val="ECECEC"/>
              </a:solidFill>
              <a:ln w="19050">
                <a:noFill/>
              </a:ln>
            </p:spPr>
            <p:txBody>
              <a:bodyPr wrap="square" tIns="68580" bIns="68580" rtlCol="0" anchor="t" anchorCtr="0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500"/>
                  </a:spcAft>
                  <a:defRPr sz="1400" b="1">
                    <a:solidFill>
                      <a:srgbClr val="2F56A1"/>
                    </a:solidFill>
                    <a:latin typeface="Tw Cen MT" panose="020B0602020104020603" pitchFamily="34" charset="0"/>
                  </a:defRPr>
                </a:lvl1pPr>
              </a:lstStyle>
              <a:p>
                <a:pPr defTabSz="685800">
                  <a:spcAft>
                    <a:spcPts val="375"/>
                  </a:spcAft>
                </a:pPr>
                <a:endPara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32A081-CB47-4343-ACFF-5622EB044A58}"/>
                  </a:ext>
                </a:extLst>
              </p:cNvPr>
              <p:cNvSpPr txBox="1"/>
              <p:nvPr/>
            </p:nvSpPr>
            <p:spPr>
              <a:xfrm>
                <a:off x="9378295" y="769945"/>
                <a:ext cx="63287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:r>
                  <a:rPr lang="en-US" sz="75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w Cen MT" panose="020B0602020104020603" pitchFamily="34" charset="0"/>
                  </a:rPr>
                  <a:t>Report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CEE08D-E8DB-41C3-8679-BF2494E5026C}"/>
                </a:ext>
              </a:extLst>
            </p:cNvPr>
            <p:cNvGrpSpPr/>
            <p:nvPr/>
          </p:nvGrpSpPr>
          <p:grpSpPr>
            <a:xfrm>
              <a:off x="8758129" y="1229062"/>
              <a:ext cx="1957476" cy="176093"/>
              <a:chOff x="9158179" y="1061845"/>
              <a:chExt cx="1957476" cy="17609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AC371C-F2D8-4B46-9FF0-640AF353BFE8}"/>
                  </a:ext>
                </a:extLst>
              </p:cNvPr>
              <p:cNvSpPr txBox="1"/>
              <p:nvPr/>
            </p:nvSpPr>
            <p:spPr>
              <a:xfrm>
                <a:off x="9158179" y="1061845"/>
                <a:ext cx="176093" cy="176093"/>
              </a:xfrm>
              <a:prstGeom prst="rect">
                <a:avLst/>
              </a:prstGeom>
              <a:solidFill>
                <a:srgbClr val="96B64E"/>
              </a:solidFill>
              <a:ln w="19050">
                <a:noFill/>
              </a:ln>
            </p:spPr>
            <p:txBody>
              <a:bodyPr wrap="square" tIns="68580" bIns="68580" rtlCol="0" anchor="t" anchorCtr="0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500"/>
                  </a:spcAft>
                  <a:defRPr sz="1400" b="1">
                    <a:solidFill>
                      <a:schemeClr val="bg1"/>
                    </a:solidFill>
                    <a:latin typeface="Tw Cen MT" panose="020B0602020104020603" pitchFamily="34" charset="0"/>
                  </a:defRPr>
                </a:lvl1pPr>
              </a:lstStyle>
              <a:p>
                <a:pPr defTabSz="685800">
                  <a:spcAft>
                    <a:spcPts val="375"/>
                  </a:spcAft>
                </a:pPr>
                <a:endParaRPr lang="en-US" sz="1050" dirty="0">
                  <a:solidFill>
                    <a:prstClr val="black">
                      <a:lumMod val="65000"/>
                      <a:lumOff val="35000"/>
                    </a:prstClr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940E5B-C92C-4B15-9EB4-518C4C182A3F}"/>
                  </a:ext>
                </a:extLst>
              </p:cNvPr>
              <p:cNvSpPr txBox="1"/>
              <p:nvPr/>
            </p:nvSpPr>
            <p:spPr>
              <a:xfrm>
                <a:off x="9378295" y="1062045"/>
                <a:ext cx="173736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:r>
                  <a:rPr lang="en-US" sz="75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w Cen MT" panose="020B0602020104020603" pitchFamily="34" charset="0"/>
                  </a:rPr>
                  <a:t>Aquatic species restoration action</a:t>
                </a:r>
                <a:endParaRPr lang="en-US" sz="75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w Cen MT" panose="020B0602020104020603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E808EA-12B6-4783-96DC-0D8F3EB6A952}"/>
                </a:ext>
              </a:extLst>
            </p:cNvPr>
            <p:cNvGrpSpPr/>
            <p:nvPr/>
          </p:nvGrpSpPr>
          <p:grpSpPr>
            <a:xfrm>
              <a:off x="8758129" y="1804796"/>
              <a:ext cx="2526980" cy="176093"/>
              <a:chOff x="11216828" y="1061846"/>
              <a:chExt cx="2526980" cy="1760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CB32D15-E13B-4983-B906-4072F93A726E}"/>
                  </a:ext>
                </a:extLst>
              </p:cNvPr>
              <p:cNvSpPr txBox="1"/>
              <p:nvPr/>
            </p:nvSpPr>
            <p:spPr>
              <a:xfrm>
                <a:off x="11216828" y="1061846"/>
                <a:ext cx="176093" cy="176093"/>
              </a:xfrm>
              <a:prstGeom prst="rect">
                <a:avLst/>
              </a:prstGeom>
              <a:solidFill>
                <a:srgbClr val="345EB2"/>
              </a:solidFill>
              <a:ln w="19050">
                <a:noFill/>
              </a:ln>
            </p:spPr>
            <p:txBody>
              <a:bodyPr wrap="square" tIns="68580" bIns="68580" rtlCol="0" anchor="t" anchorCtr="0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500"/>
                  </a:spcAft>
                  <a:defRPr sz="1400" b="1">
                    <a:solidFill>
                      <a:schemeClr val="bg1"/>
                    </a:solidFill>
                    <a:latin typeface="Tw Cen MT" panose="020B0602020104020603" pitchFamily="34" charset="0"/>
                  </a:defRPr>
                </a:lvl1pPr>
              </a:lstStyle>
              <a:p>
                <a:pPr defTabSz="685800">
                  <a:spcAft>
                    <a:spcPts val="375"/>
                  </a:spcAft>
                </a:pPr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11A090-CDBA-4509-9A78-BCA77617536B}"/>
                  </a:ext>
                </a:extLst>
              </p:cNvPr>
              <p:cNvSpPr txBox="1"/>
              <p:nvPr/>
            </p:nvSpPr>
            <p:spPr>
              <a:xfrm>
                <a:off x="11436943" y="1062045"/>
                <a:ext cx="230686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:r>
                  <a:rPr lang="en-US" sz="75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w Cen MT" panose="020B0602020104020603" pitchFamily="34" charset="0"/>
                  </a:rPr>
                  <a:t>Large-Scale Flood damage reduction action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9000FA-56D2-487B-BB19-64B7B2BA8F7A}"/>
                </a:ext>
              </a:extLst>
            </p:cNvPr>
            <p:cNvGrpSpPr/>
            <p:nvPr/>
          </p:nvGrpSpPr>
          <p:grpSpPr>
            <a:xfrm>
              <a:off x="8758129" y="1516929"/>
              <a:ext cx="2855912" cy="176093"/>
              <a:chOff x="11208795" y="769745"/>
              <a:chExt cx="2855912" cy="17609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AED6310-2B44-47A1-96BE-3C1D99A42EBE}"/>
                  </a:ext>
                </a:extLst>
              </p:cNvPr>
              <p:cNvSpPr txBox="1"/>
              <p:nvPr/>
            </p:nvSpPr>
            <p:spPr>
              <a:xfrm>
                <a:off x="11208795" y="769745"/>
                <a:ext cx="176093" cy="176093"/>
              </a:xfrm>
              <a:prstGeom prst="rect">
                <a:avLst/>
              </a:prstGeom>
              <a:solidFill>
                <a:srgbClr val="25437F"/>
              </a:solidFill>
              <a:ln w="19050">
                <a:noFill/>
              </a:ln>
            </p:spPr>
            <p:txBody>
              <a:bodyPr wrap="square" tIns="68580" bIns="68580" rtlCol="0" anchor="t" anchorCtr="0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500"/>
                  </a:spcAft>
                  <a:defRPr sz="1400" b="1">
                    <a:solidFill>
                      <a:schemeClr val="bg1"/>
                    </a:solidFill>
                    <a:latin typeface="Tw Cen MT" panose="020B0602020104020603" pitchFamily="34" charset="0"/>
                  </a:defRPr>
                </a:lvl1pPr>
              </a:lstStyle>
              <a:p>
                <a:pPr defTabSz="685800">
                  <a:spcAft>
                    <a:spcPts val="375"/>
                  </a:spcAft>
                </a:pPr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995D2F9-1023-4551-ADA2-4D271C961D1C}"/>
                  </a:ext>
                </a:extLst>
              </p:cNvPr>
              <p:cNvSpPr txBox="1"/>
              <p:nvPr/>
            </p:nvSpPr>
            <p:spPr>
              <a:xfrm>
                <a:off x="11428910" y="769944"/>
                <a:ext cx="263579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:r>
                  <a:rPr lang="en-US" sz="75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w Cen MT" panose="020B0602020104020603" pitchFamily="34" charset="0"/>
                  </a:rPr>
                  <a:t>Local-Scale Flood damage reduction action</a:t>
                </a:r>
              </a:p>
            </p:txBody>
          </p: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E1DC114-0DE6-44B5-AA5E-1EEB393DC20A}"/>
              </a:ext>
            </a:extLst>
          </p:cNvPr>
          <p:cNvGrpSpPr/>
          <p:nvPr/>
        </p:nvGrpSpPr>
        <p:grpSpPr>
          <a:xfrm>
            <a:off x="3028950" y="4898469"/>
            <a:ext cx="3086100" cy="822707"/>
            <a:chOff x="4038600" y="5607446"/>
            <a:chExt cx="4114800" cy="109694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DB491F-AB71-4F91-9237-36966C098021}"/>
                </a:ext>
              </a:extLst>
            </p:cNvPr>
            <p:cNvSpPr txBox="1"/>
            <p:nvPr/>
          </p:nvSpPr>
          <p:spPr>
            <a:xfrm>
              <a:off x="4038600" y="5607446"/>
              <a:ext cx="4114800" cy="1096943"/>
            </a:xfrm>
            <a:prstGeom prst="rect">
              <a:avLst/>
            </a:prstGeom>
            <a:solidFill>
              <a:srgbClr val="ECECEC"/>
            </a:solidFill>
            <a:ln w="9525">
              <a:noFill/>
            </a:ln>
          </p:spPr>
          <p:txBody>
            <a:bodyPr wrap="square" lIns="137160" tIns="68580" rIns="1371600" bIns="68580" rtlCol="0" anchor="ctr" anchorCtr="0">
              <a:noAutofit/>
            </a:bodyPr>
            <a:lstStyle/>
            <a:p>
              <a:pPr defTabSz="685800">
                <a:spcAft>
                  <a:spcPts val="375"/>
                </a:spcAft>
              </a:pPr>
              <a:r>
                <a:rPr lang="en-US" sz="90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Chehalis Basin Strategy Long-Term Strategy Assessment</a:t>
              </a:r>
              <a:endParaRPr lang="en-US" sz="900" dirty="0">
                <a:solidFill>
                  <a:srgbClr val="2F56A1"/>
                </a:solidFill>
                <a:latin typeface="Tw Cen MT" panose="020B0602020104020603" pitchFamily="34" charset="0"/>
              </a:endParaRPr>
            </a:p>
            <a:p>
              <a:pPr defTabSz="685800">
                <a:spcAft>
                  <a:spcPts val="375"/>
                </a:spcAft>
              </a:pPr>
              <a:r>
                <a:rPr lang="en-US" sz="78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Anticipated to be released in </a:t>
              </a:r>
              <a:br>
                <a:rPr lang="en-US" sz="78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</a:br>
              <a:r>
                <a:rPr lang="en-US" sz="78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Q2/Q3 2020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A2535ED-C741-45E7-935F-F863792A1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7" y="5826720"/>
              <a:ext cx="1164023" cy="65839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AF8C6D3-E429-4BF7-9AE6-CDDB4936E62C}"/>
              </a:ext>
            </a:extLst>
          </p:cNvPr>
          <p:cNvGrpSpPr/>
          <p:nvPr/>
        </p:nvGrpSpPr>
        <p:grpSpPr>
          <a:xfrm>
            <a:off x="3028950" y="1136825"/>
            <a:ext cx="3086100" cy="1031649"/>
            <a:chOff x="4248067" y="748147"/>
            <a:chExt cx="4114800" cy="13755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2E28E23-47BD-485C-B947-3590DDB77E27}"/>
                </a:ext>
              </a:extLst>
            </p:cNvPr>
            <p:cNvSpPr txBox="1"/>
            <p:nvPr/>
          </p:nvSpPr>
          <p:spPr>
            <a:xfrm>
              <a:off x="4248067" y="748147"/>
              <a:ext cx="4114800" cy="1375532"/>
            </a:xfrm>
            <a:prstGeom prst="rect">
              <a:avLst/>
            </a:prstGeom>
            <a:solidFill>
              <a:srgbClr val="ECECEC"/>
            </a:solidFill>
            <a:ln w="9525">
              <a:noFill/>
            </a:ln>
          </p:spPr>
          <p:txBody>
            <a:bodyPr wrap="square" lIns="137160" tIns="68580" rIns="1371600" bIns="68580" rtlCol="0" anchor="ctr" anchorCtr="0">
              <a:noAutofit/>
            </a:bodyPr>
            <a:lstStyle/>
            <a:p>
              <a:pPr defTabSz="685800">
                <a:spcAft>
                  <a:spcPts val="375"/>
                </a:spcAft>
              </a:pPr>
              <a:r>
                <a:rPr lang="en-US" sz="10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Chehalis Basin Strategy SEPA Programmatic EIS</a:t>
              </a:r>
              <a:endParaRPr lang="en-US" sz="1050" dirty="0">
                <a:solidFill>
                  <a:srgbClr val="2F56A1"/>
                </a:solidFill>
                <a:latin typeface="Tw Cen MT" panose="020B0602020104020603" pitchFamily="34" charset="0"/>
              </a:endParaRPr>
            </a:p>
            <a:p>
              <a:pPr defTabSz="685800">
                <a:spcAft>
                  <a:spcPts val="375"/>
                </a:spcAft>
              </a:pPr>
              <a:r>
                <a:rPr lang="en-US" sz="78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Completed in June 2017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34EB389-122A-46DD-8B2D-49E8AD09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632" y="897434"/>
              <a:ext cx="832194" cy="1076957"/>
            </a:xfrm>
            <a:prstGeom prst="rect">
              <a:avLst/>
            </a:prstGeom>
          </p:spPr>
        </p:pic>
      </p:grp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AA659C63-A40F-41D0-8A38-C4C188CCD2E8}"/>
              </a:ext>
            </a:extLst>
          </p:cNvPr>
          <p:cNvCxnSpPr>
            <a:cxnSpLocks/>
            <a:stCxn id="73" idx="2"/>
            <a:endCxn id="176" idx="0"/>
          </p:cNvCxnSpPr>
          <p:nvPr/>
        </p:nvCxnSpPr>
        <p:spPr>
          <a:xfrm rot="5400000">
            <a:off x="1163550" y="3081164"/>
            <a:ext cx="238846" cy="934517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3B5E93B-7B06-49FE-A98F-7662A4275C98}"/>
              </a:ext>
            </a:extLst>
          </p:cNvPr>
          <p:cNvSpPr txBox="1"/>
          <p:nvPr/>
        </p:nvSpPr>
        <p:spPr>
          <a:xfrm>
            <a:off x="5857630" y="3667846"/>
            <a:ext cx="852701" cy="891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750" b="1" dirty="0">
                <a:solidFill>
                  <a:srgbClr val="2F56A1"/>
                </a:solidFill>
                <a:latin typeface="Tw Cen MT" panose="020B0602020104020603" pitchFamily="34" charset="0"/>
              </a:rPr>
              <a:t>Aberdeen/ Hoquiam North Shore Levee</a:t>
            </a:r>
          </a:p>
          <a:p>
            <a:pPr algn="ctr" defTabSz="685800">
              <a:spcAft>
                <a:spcPts val="375"/>
              </a:spcAft>
            </a:pPr>
            <a: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Under Environmental Review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B9D661-148D-42B3-96F9-636F0784340D}"/>
              </a:ext>
            </a:extLst>
          </p:cNvPr>
          <p:cNvSpPr txBox="1"/>
          <p:nvPr/>
        </p:nvSpPr>
        <p:spPr>
          <a:xfrm>
            <a:off x="6799585" y="3667846"/>
            <a:ext cx="931646" cy="891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750" b="1" dirty="0">
                <a:solidFill>
                  <a:srgbClr val="2F56A1"/>
                </a:solidFill>
                <a:latin typeface="Tw Cen MT" panose="020B0602020104020603" pitchFamily="34" charset="0"/>
              </a:rPr>
              <a:t>Federal and State Highway Protection</a:t>
            </a:r>
          </a:p>
          <a:p>
            <a:pPr algn="ctr" defTabSz="685800">
              <a:spcAft>
                <a:spcPts val="375"/>
              </a:spcAft>
            </a:pPr>
            <a: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Ongoing as part of SEPA and NEPA EISs and other efforts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24EFFB-BCEC-400E-8830-B5D8459E3C49}"/>
              </a:ext>
            </a:extLst>
          </p:cNvPr>
          <p:cNvSpPr txBox="1">
            <a:spLocks/>
          </p:cNvSpPr>
          <p:nvPr/>
        </p:nvSpPr>
        <p:spPr>
          <a:xfrm>
            <a:off x="4072946" y="3667846"/>
            <a:ext cx="685800" cy="891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750" b="1" dirty="0">
                <a:solidFill>
                  <a:srgbClr val="2F56A1"/>
                </a:solidFill>
                <a:latin typeface="Tw Cen MT" panose="020B0602020104020603" pitchFamily="34" charset="0"/>
              </a:rPr>
              <a:t>Local Projects</a:t>
            </a:r>
          </a:p>
          <a:p>
            <a:pPr algn="ctr" defTabSz="685800">
              <a:spcAft>
                <a:spcPts val="375"/>
              </a:spcAft>
            </a:pPr>
            <a: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Ongoing. Based on biennial project list</a:t>
            </a:r>
            <a:endParaRPr lang="en-US" sz="750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Tw Cen MT" panose="020B06020201040206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3811FF-8E68-4953-A8F1-1CFB0D112ED8}"/>
              </a:ext>
            </a:extLst>
          </p:cNvPr>
          <p:cNvSpPr txBox="1">
            <a:spLocks/>
          </p:cNvSpPr>
          <p:nvPr/>
        </p:nvSpPr>
        <p:spPr>
          <a:xfrm>
            <a:off x="4863842" y="3667846"/>
            <a:ext cx="685800" cy="891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750" b="1" dirty="0">
                <a:solidFill>
                  <a:srgbClr val="2F56A1"/>
                </a:solidFill>
                <a:latin typeface="Tw Cen MT" panose="020B0602020104020603" pitchFamily="34" charset="0"/>
              </a:rPr>
              <a:t>Early Flood Warning</a:t>
            </a:r>
          </a:p>
          <a:p>
            <a:pPr algn="ctr" defTabSz="685800">
              <a:spcAft>
                <a:spcPts val="375"/>
              </a:spcAft>
            </a:pPr>
            <a: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Completed/</a:t>
            </a:r>
            <a:b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</a:br>
            <a: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In-place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F07705-AFBB-40C2-BDAB-70AD6975DFC9}"/>
              </a:ext>
            </a:extLst>
          </p:cNvPr>
          <p:cNvSpPr txBox="1">
            <a:spLocks/>
          </p:cNvSpPr>
          <p:nvPr/>
        </p:nvSpPr>
        <p:spPr>
          <a:xfrm>
            <a:off x="3262469" y="3667846"/>
            <a:ext cx="731782" cy="891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tIns="68580" bIns="68580" rtlCol="0" anchor="t" anchorCtr="0">
            <a:noAutofit/>
          </a:bodyPr>
          <a:lstStyle/>
          <a:p>
            <a:pPr algn="ctr" defTabSz="685800">
              <a:spcAft>
                <a:spcPts val="375"/>
              </a:spcAft>
            </a:pPr>
            <a:r>
              <a:rPr lang="en-US" sz="750" b="1" dirty="0">
                <a:solidFill>
                  <a:srgbClr val="2F56A1"/>
                </a:solidFill>
                <a:latin typeface="Tw Cen MT" panose="020B0602020104020603" pitchFamily="34" charset="0"/>
              </a:rPr>
              <a:t>Land Use Management</a:t>
            </a:r>
          </a:p>
          <a:p>
            <a:pPr algn="ctr" defTabSz="685800">
              <a:spcAft>
                <a:spcPts val="375"/>
              </a:spcAft>
            </a:pPr>
            <a:r>
              <a: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Ongoing. Additional actions as part of CFAR</a:t>
            </a:r>
            <a:endParaRPr lang="en-US" sz="750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Tw Cen MT" panose="020B0602020104020603" pitchFamily="34" charset="0"/>
            </a:endParaRPr>
          </a:p>
        </p:txBody>
      </p:sp>
      <p:pic>
        <p:nvPicPr>
          <p:cNvPr id="75" name="2">
            <a:extLst>
              <a:ext uri="{FF2B5EF4-FFF2-40B4-BE49-F238E27FC236}">
                <a16:creationId xmlns:a16="http://schemas.microsoft.com/office/drawing/2014/main" id="{84A39ECE-1B24-4075-AF40-3CC587218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2" y="2598004"/>
            <a:ext cx="548640" cy="548640"/>
          </a:xfrm>
          <a:prstGeom prst="rect">
            <a:avLst/>
          </a:prstGeom>
        </p:spPr>
      </p:pic>
      <p:pic>
        <p:nvPicPr>
          <p:cNvPr id="77" name="12">
            <a:extLst>
              <a:ext uri="{FF2B5EF4-FFF2-40B4-BE49-F238E27FC236}">
                <a16:creationId xmlns:a16="http://schemas.microsoft.com/office/drawing/2014/main" id="{D5D4680C-35DE-42F6-92AD-4E245D2E5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15" y="2614685"/>
            <a:ext cx="548640" cy="548640"/>
          </a:xfrm>
          <a:prstGeom prst="rect">
            <a:avLst/>
          </a:prstGeom>
        </p:spPr>
      </p:pic>
      <p:pic>
        <p:nvPicPr>
          <p:cNvPr id="78" name="9" descr="A close up of a sign&#10;&#10;Description generated with high confidence">
            <a:extLst>
              <a:ext uri="{FF2B5EF4-FFF2-40B4-BE49-F238E27FC236}">
                <a16:creationId xmlns:a16="http://schemas.microsoft.com/office/drawing/2014/main" id="{5B7BD9B7-AD7C-4A42-B945-EEAC499E8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25" y="2573345"/>
            <a:ext cx="548642" cy="548640"/>
          </a:xfrm>
          <a:prstGeom prst="rect">
            <a:avLst/>
          </a:prstGeom>
        </p:spPr>
      </p:pic>
      <p:pic>
        <p:nvPicPr>
          <p:cNvPr id="79" name="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49DDA45-B19A-478D-AE98-9B6FD8A252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60" y="2804433"/>
            <a:ext cx="548642" cy="548640"/>
          </a:xfrm>
          <a:prstGeom prst="rect">
            <a:avLst/>
          </a:prstGeom>
        </p:spPr>
      </p:pic>
      <p:pic>
        <p:nvPicPr>
          <p:cNvPr id="80" name="14">
            <a:extLst>
              <a:ext uri="{FF2B5EF4-FFF2-40B4-BE49-F238E27FC236}">
                <a16:creationId xmlns:a16="http://schemas.microsoft.com/office/drawing/2014/main" id="{86F1FA1C-876F-4DE6-9B2A-9654615A6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8" y="2615375"/>
            <a:ext cx="548640" cy="548640"/>
          </a:xfrm>
          <a:prstGeom prst="rect">
            <a:avLst/>
          </a:prstGeom>
        </p:spPr>
      </p:pic>
      <p:pic>
        <p:nvPicPr>
          <p:cNvPr id="81" name="13">
            <a:extLst>
              <a:ext uri="{FF2B5EF4-FFF2-40B4-BE49-F238E27FC236}">
                <a16:creationId xmlns:a16="http://schemas.microsoft.com/office/drawing/2014/main" id="{4E95B115-C646-4061-918B-8150A29D67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88" y="2795324"/>
            <a:ext cx="548640" cy="548640"/>
          </a:xfrm>
          <a:prstGeom prst="rect">
            <a:avLst/>
          </a:prstGeom>
        </p:spPr>
      </p:pic>
      <p:pic>
        <p:nvPicPr>
          <p:cNvPr id="82" name="7" descr="A close up of a sign&#10;&#10;Description generated with high confidence">
            <a:extLst>
              <a:ext uri="{FF2B5EF4-FFF2-40B4-BE49-F238E27FC236}">
                <a16:creationId xmlns:a16="http://schemas.microsoft.com/office/drawing/2014/main" id="{507E657B-380C-41B9-91AF-1303921DA5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98" y="2672993"/>
            <a:ext cx="548642" cy="548640"/>
          </a:xfrm>
          <a:prstGeom prst="rect">
            <a:avLst/>
          </a:prstGeom>
        </p:spPr>
      </p:pic>
      <p:pic>
        <p:nvPicPr>
          <p:cNvPr id="83" name="1" descr="A close up of a sign&#10;&#10;Description generated with high confidence">
            <a:extLst>
              <a:ext uri="{FF2B5EF4-FFF2-40B4-BE49-F238E27FC236}">
                <a16:creationId xmlns:a16="http://schemas.microsoft.com/office/drawing/2014/main" id="{05DF7252-3952-4754-B4B0-97E93D5460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1" y="2795324"/>
            <a:ext cx="548640" cy="548640"/>
          </a:xfrm>
          <a:prstGeom prst="rect">
            <a:avLst/>
          </a:prstGeom>
        </p:spPr>
      </p:pic>
      <p:pic>
        <p:nvPicPr>
          <p:cNvPr id="85" name="4" descr="A close up of a sign&#10;&#10;Description generated with high confidence">
            <a:extLst>
              <a:ext uri="{FF2B5EF4-FFF2-40B4-BE49-F238E27FC236}">
                <a16:creationId xmlns:a16="http://schemas.microsoft.com/office/drawing/2014/main" id="{F71A2977-238B-48DC-B1AC-3F8CA50188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92" y="2598004"/>
            <a:ext cx="548640" cy="548640"/>
          </a:xfrm>
          <a:prstGeom prst="rect">
            <a:avLst/>
          </a:prstGeom>
        </p:spPr>
      </p:pic>
      <p:pic>
        <p:nvPicPr>
          <p:cNvPr id="86" name="6" descr="A close up of a sign&#10;&#10;Description generated with high confidence">
            <a:extLst>
              <a:ext uri="{FF2B5EF4-FFF2-40B4-BE49-F238E27FC236}">
                <a16:creationId xmlns:a16="http://schemas.microsoft.com/office/drawing/2014/main" id="{18FD9943-D1E2-4438-84A0-55844F908E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78" y="2598004"/>
            <a:ext cx="548640" cy="548640"/>
          </a:xfrm>
          <a:prstGeom prst="rect">
            <a:avLst/>
          </a:prstGeom>
        </p:spPr>
      </p:pic>
      <p:pic>
        <p:nvPicPr>
          <p:cNvPr id="87" name="10">
            <a:extLst>
              <a:ext uri="{FF2B5EF4-FFF2-40B4-BE49-F238E27FC236}">
                <a16:creationId xmlns:a16="http://schemas.microsoft.com/office/drawing/2014/main" id="{3F28AED8-91CA-4AC8-BA6B-53EFB21998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42" y="2744599"/>
            <a:ext cx="548640" cy="548640"/>
          </a:xfrm>
          <a:prstGeom prst="rect">
            <a:avLst/>
          </a:prstGeom>
        </p:spPr>
      </p:pic>
      <p:pic>
        <p:nvPicPr>
          <p:cNvPr id="84" name="3" descr="A close up of a logo&#10;&#10;Description generated with high confidence">
            <a:extLst>
              <a:ext uri="{FF2B5EF4-FFF2-40B4-BE49-F238E27FC236}">
                <a16:creationId xmlns:a16="http://schemas.microsoft.com/office/drawing/2014/main" id="{17816DA6-6D4F-49D4-A268-A799ED2A0ED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01" y="2795324"/>
            <a:ext cx="548640" cy="548640"/>
          </a:xfrm>
          <a:prstGeom prst="rect">
            <a:avLst/>
          </a:prstGeom>
        </p:spPr>
      </p:pic>
      <p:pic>
        <p:nvPicPr>
          <p:cNvPr id="76" name="5">
            <a:extLst>
              <a:ext uri="{FF2B5EF4-FFF2-40B4-BE49-F238E27FC236}">
                <a16:creationId xmlns:a16="http://schemas.microsoft.com/office/drawing/2014/main" id="{E131446C-5989-4A55-840B-17F6718E4A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78" y="2795324"/>
            <a:ext cx="548640" cy="548640"/>
          </a:xfrm>
          <a:prstGeom prst="rect">
            <a:avLst/>
          </a:prstGeom>
        </p:spPr>
      </p:pic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61F36D06-CE90-4A20-971C-F09360DB748D}"/>
              </a:ext>
            </a:extLst>
          </p:cNvPr>
          <p:cNvCxnSpPr>
            <a:cxnSpLocks/>
            <a:stCxn id="124" idx="2"/>
            <a:endCxn id="38" idx="1"/>
          </p:cNvCxnSpPr>
          <p:nvPr/>
        </p:nvCxnSpPr>
        <p:spPr>
          <a:xfrm rot="16200000" flipH="1">
            <a:off x="2413729" y="4694599"/>
            <a:ext cx="809627" cy="420818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54423C0E-9394-4F47-80A5-580A9F282380}"/>
              </a:ext>
            </a:extLst>
          </p:cNvPr>
          <p:cNvCxnSpPr>
            <a:cxnSpLocks/>
            <a:stCxn id="40" idx="2"/>
            <a:endCxn id="38" idx="0"/>
          </p:cNvCxnSpPr>
          <p:nvPr/>
        </p:nvCxnSpPr>
        <p:spPr>
          <a:xfrm rot="16200000" flipH="1">
            <a:off x="4324381" y="4650850"/>
            <a:ext cx="339083" cy="15615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Elbow 148">
            <a:extLst>
              <a:ext uri="{FF2B5EF4-FFF2-40B4-BE49-F238E27FC236}">
                <a16:creationId xmlns:a16="http://schemas.microsoft.com/office/drawing/2014/main" id="{48D98A39-FDCB-4440-8324-79312A9D155F}"/>
              </a:ext>
            </a:extLst>
          </p:cNvPr>
          <p:cNvCxnSpPr>
            <a:cxnSpLocks/>
            <a:stCxn id="63" idx="2"/>
            <a:endCxn id="38" idx="3"/>
          </p:cNvCxnSpPr>
          <p:nvPr/>
        </p:nvCxnSpPr>
        <p:spPr>
          <a:xfrm rot="5400000">
            <a:off x="5824297" y="4850139"/>
            <a:ext cx="750437" cy="168931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C65742D-09CE-487C-93C4-99460D05237E}"/>
              </a:ext>
            </a:extLst>
          </p:cNvPr>
          <p:cNvSpPr/>
          <p:nvPr/>
        </p:nvSpPr>
        <p:spPr>
          <a:xfrm>
            <a:off x="8297716" y="3667846"/>
            <a:ext cx="67242" cy="685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B66C7DD-D7A1-4B63-92DD-B9BFD836893D}"/>
              </a:ext>
            </a:extLst>
          </p:cNvPr>
          <p:cNvGrpSpPr/>
          <p:nvPr/>
        </p:nvGrpSpPr>
        <p:grpSpPr>
          <a:xfrm>
            <a:off x="7834230" y="3656417"/>
            <a:ext cx="969047" cy="1308651"/>
            <a:chOff x="295048" y="5144784"/>
            <a:chExt cx="1292062" cy="1744868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94FE961-6CB0-47A1-8323-D7C04226F9FB}"/>
                </a:ext>
              </a:extLst>
            </p:cNvPr>
            <p:cNvSpPr txBox="1">
              <a:spLocks/>
            </p:cNvSpPr>
            <p:nvPr/>
          </p:nvSpPr>
          <p:spPr>
            <a:xfrm>
              <a:off x="306951" y="5159263"/>
              <a:ext cx="1280159" cy="17303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lIns="102870" tIns="102870" rIns="102870" bIns="102870" rtlCol="0" anchor="t" anchorCtr="0">
              <a:spAutoFit/>
            </a:bodyPr>
            <a:lstStyle/>
            <a:p>
              <a:pPr algn="ctr" defTabSz="685800">
                <a:spcAft>
                  <a:spcPts val="375"/>
                </a:spcAft>
              </a:pPr>
              <a: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SEPA and </a:t>
              </a:r>
              <a:b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</a:br>
              <a: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NEPA EIS</a:t>
              </a:r>
            </a:p>
            <a:p>
              <a:pPr algn="ctr" defTabSz="685800">
                <a:spcAft>
                  <a:spcPts val="375"/>
                </a:spcAft>
              </a:pPr>
              <a:r>
                <a:rPr lang="en-US" sz="7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Under Environmental Review. Draft SEPA EIS anticipated to be released in Q1 of 2020; Draft NEPA EIS </a:t>
              </a:r>
              <a:r>
                <a:rPr lang="en-US" sz="75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tbd</a:t>
              </a:r>
              <a:endParaRPr lang="en-US" sz="75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00D387B-8F96-47D2-8BF5-ED828FC1EFB2}"/>
                </a:ext>
              </a:extLst>
            </p:cNvPr>
            <p:cNvSpPr/>
            <p:nvPr/>
          </p:nvSpPr>
          <p:spPr>
            <a:xfrm>
              <a:off x="295048" y="5144784"/>
              <a:ext cx="179500" cy="18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B31B5E46-4A15-4E9D-9EFA-FDB1DE7B1860}"/>
                </a:ext>
              </a:extLst>
            </p:cNvPr>
            <p:cNvSpPr/>
            <p:nvPr/>
          </p:nvSpPr>
          <p:spPr>
            <a:xfrm rot="16200000">
              <a:off x="291232" y="5154132"/>
              <a:ext cx="188214" cy="180581"/>
            </a:xfrm>
            <a:prstGeom prst="triangle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AC154129-3616-4958-9F5A-8F1D2A98AC16}"/>
              </a:ext>
            </a:extLst>
          </p:cNvPr>
          <p:cNvSpPr/>
          <p:nvPr/>
        </p:nvSpPr>
        <p:spPr>
          <a:xfrm>
            <a:off x="2570048" y="3667846"/>
            <a:ext cx="67242" cy="685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9012870-A931-4878-A80D-DA2704F2EAFA}"/>
              </a:ext>
            </a:extLst>
          </p:cNvPr>
          <p:cNvGrpSpPr/>
          <p:nvPr/>
        </p:nvGrpSpPr>
        <p:grpSpPr>
          <a:xfrm>
            <a:off x="2119146" y="3656415"/>
            <a:ext cx="969047" cy="846985"/>
            <a:chOff x="295048" y="5144784"/>
            <a:chExt cx="1292062" cy="1129314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9365CDE-59C5-4391-9A15-389A0F2E2C45}"/>
                </a:ext>
              </a:extLst>
            </p:cNvPr>
            <p:cNvSpPr txBox="1">
              <a:spLocks/>
            </p:cNvSpPr>
            <p:nvPr/>
          </p:nvSpPr>
          <p:spPr>
            <a:xfrm>
              <a:off x="306951" y="5159263"/>
              <a:ext cx="1280159" cy="11148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lIns="102870" tIns="102870" rIns="102870" bIns="102870" rtlCol="0" anchor="t" anchorCtr="0">
              <a:spAutoFit/>
            </a:bodyPr>
            <a:lstStyle/>
            <a:p>
              <a:pPr algn="ctr" defTabSz="685800">
                <a:spcAft>
                  <a:spcPts val="375"/>
                </a:spcAft>
              </a:pPr>
              <a: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Community </a:t>
              </a:r>
              <a:b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</a:br>
              <a: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Flood Assistance </a:t>
              </a:r>
              <a:b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</a:br>
              <a: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&amp; Resilience (CFAR)</a:t>
              </a:r>
            </a:p>
            <a:p>
              <a:pPr algn="ctr" defTabSz="685800">
                <a:spcAft>
                  <a:spcPts val="375"/>
                </a:spcAft>
              </a:pPr>
              <a:r>
                <a:rPr lang="en-US" sz="7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Under development</a:t>
              </a:r>
              <a:endParaRPr lang="en-US" sz="75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Tw Cen MT" panose="020B0602020104020603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0CD27C4-125C-4D41-94F7-A8055498E886}"/>
                </a:ext>
              </a:extLst>
            </p:cNvPr>
            <p:cNvSpPr/>
            <p:nvPr/>
          </p:nvSpPr>
          <p:spPr>
            <a:xfrm>
              <a:off x="295048" y="5144784"/>
              <a:ext cx="179500" cy="18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93612F14-64B3-47E6-8E94-65A10DD88EFC}"/>
                </a:ext>
              </a:extLst>
            </p:cNvPr>
            <p:cNvSpPr/>
            <p:nvPr/>
          </p:nvSpPr>
          <p:spPr>
            <a:xfrm rot="16200000">
              <a:off x="291232" y="5154132"/>
              <a:ext cx="188214" cy="180581"/>
            </a:xfrm>
            <a:prstGeom prst="triangle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8F05620-4763-4BB9-ACC6-C7BD810A96C7}"/>
              </a:ext>
            </a:extLst>
          </p:cNvPr>
          <p:cNvSpPr/>
          <p:nvPr/>
        </p:nvSpPr>
        <p:spPr>
          <a:xfrm>
            <a:off x="782093" y="3667846"/>
            <a:ext cx="67242" cy="685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EA7932C-FC64-4194-9539-3E1EA44C8FB0}"/>
              </a:ext>
            </a:extLst>
          </p:cNvPr>
          <p:cNvGrpSpPr/>
          <p:nvPr/>
        </p:nvGrpSpPr>
        <p:grpSpPr>
          <a:xfrm>
            <a:off x="331190" y="3656415"/>
            <a:ext cx="969047" cy="846985"/>
            <a:chOff x="295048" y="5144784"/>
            <a:chExt cx="1292062" cy="1129314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0041C28-C714-4DEC-B3A3-0F2DB80C2F73}"/>
                </a:ext>
              </a:extLst>
            </p:cNvPr>
            <p:cNvSpPr txBox="1">
              <a:spLocks/>
            </p:cNvSpPr>
            <p:nvPr/>
          </p:nvSpPr>
          <p:spPr>
            <a:xfrm>
              <a:off x="306951" y="5159263"/>
              <a:ext cx="1280159" cy="11148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lIns="102870" tIns="102870" rIns="102870" bIns="102870" rtlCol="0" anchor="t" anchorCtr="0">
              <a:spAutoFit/>
            </a:bodyPr>
            <a:lstStyle/>
            <a:p>
              <a:pPr algn="ctr" defTabSz="685800">
                <a:spcAft>
                  <a:spcPts val="375"/>
                </a:spcAft>
              </a:pPr>
              <a:r>
                <a:rPr lang="en-US" sz="750" b="1" dirty="0">
                  <a:solidFill>
                    <a:srgbClr val="2F56A1"/>
                  </a:solidFill>
                  <a:latin typeface="Tw Cen MT" panose="020B0602020104020603" pitchFamily="34" charset="0"/>
                </a:rPr>
                <a:t>Aquatic Species Restoration Plan</a:t>
              </a:r>
            </a:p>
            <a:p>
              <a:pPr algn="ctr" defTabSz="685800">
                <a:spcAft>
                  <a:spcPts val="375"/>
                </a:spcAft>
              </a:pPr>
              <a:r>
                <a:rPr lang="en-US" sz="7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rPr>
                <a:t>Phase I anticipated to be released in Q3 2019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3D913B7-0150-4DF8-9953-BB95DE7E5C32}"/>
                </a:ext>
              </a:extLst>
            </p:cNvPr>
            <p:cNvSpPr/>
            <p:nvPr/>
          </p:nvSpPr>
          <p:spPr>
            <a:xfrm>
              <a:off x="295048" y="5144784"/>
              <a:ext cx="179500" cy="18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DB34811-A5A6-4087-9965-999C8EF7DF7A}"/>
                </a:ext>
              </a:extLst>
            </p:cNvPr>
            <p:cNvSpPr/>
            <p:nvPr/>
          </p:nvSpPr>
          <p:spPr>
            <a:xfrm rot="16200000">
              <a:off x="291232" y="5154132"/>
              <a:ext cx="188214" cy="180581"/>
            </a:xfrm>
            <a:prstGeom prst="triangle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4C6B981-3D02-4A7D-9B12-28F9A1333820}"/>
              </a:ext>
            </a:extLst>
          </p:cNvPr>
          <p:cNvSpPr/>
          <p:nvPr/>
        </p:nvSpPr>
        <p:spPr>
          <a:xfrm>
            <a:off x="3167893" y="4046016"/>
            <a:ext cx="67242" cy="685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B882094-DF3E-409E-9131-8E9FE4E25B7C}"/>
              </a:ext>
            </a:extLst>
          </p:cNvPr>
          <p:cNvCxnSpPr>
            <a:cxnSpLocks/>
          </p:cNvCxnSpPr>
          <p:nvPr/>
        </p:nvCxnSpPr>
        <p:spPr>
          <a:xfrm flipH="1">
            <a:off x="3089710" y="4078306"/>
            <a:ext cx="192341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id="{FBDD98E9-FEF1-4C16-A705-40B074D22450}"/>
              </a:ext>
            </a:extLst>
          </p:cNvPr>
          <p:cNvCxnSpPr>
            <a:cxnSpLocks/>
            <a:stCxn id="41" idx="2"/>
            <a:endCxn id="38" idx="0"/>
          </p:cNvCxnSpPr>
          <p:nvPr/>
        </p:nvCxnSpPr>
        <p:spPr>
          <a:xfrm rot="5400000">
            <a:off x="4719830" y="4411557"/>
            <a:ext cx="339083" cy="634742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64FF8425-5C2D-46B5-8297-8FBF057CFC72}"/>
              </a:ext>
            </a:extLst>
          </p:cNvPr>
          <p:cNvCxnSpPr>
            <a:cxnSpLocks/>
            <a:stCxn id="67" idx="2"/>
            <a:endCxn id="38" idx="0"/>
          </p:cNvCxnSpPr>
          <p:nvPr/>
        </p:nvCxnSpPr>
        <p:spPr>
          <a:xfrm rot="16200000" flipH="1">
            <a:off x="3928934" y="4255403"/>
            <a:ext cx="339083" cy="947049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or: Elbow 185">
            <a:extLst>
              <a:ext uri="{FF2B5EF4-FFF2-40B4-BE49-F238E27FC236}">
                <a16:creationId xmlns:a16="http://schemas.microsoft.com/office/drawing/2014/main" id="{B9D5E32C-7383-4FE0-91BC-0F5B6A3A3DF2}"/>
              </a:ext>
            </a:extLst>
          </p:cNvPr>
          <p:cNvCxnSpPr>
            <a:cxnSpLocks/>
            <a:stCxn id="67" idx="2"/>
            <a:endCxn id="38" idx="0"/>
          </p:cNvCxnSpPr>
          <p:nvPr/>
        </p:nvCxnSpPr>
        <p:spPr>
          <a:xfrm rot="16200000" flipH="1">
            <a:off x="3928934" y="4255403"/>
            <a:ext cx="339083" cy="947049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ctor: Elbow 191">
            <a:extLst>
              <a:ext uri="{FF2B5EF4-FFF2-40B4-BE49-F238E27FC236}">
                <a16:creationId xmlns:a16="http://schemas.microsoft.com/office/drawing/2014/main" id="{BD11EC44-732B-41A0-B16D-5D57F8C1FF1E}"/>
              </a:ext>
            </a:extLst>
          </p:cNvPr>
          <p:cNvCxnSpPr>
            <a:cxnSpLocks/>
            <a:stCxn id="74" idx="2"/>
            <a:endCxn id="41" idx="0"/>
          </p:cNvCxnSpPr>
          <p:nvPr/>
        </p:nvCxnSpPr>
        <p:spPr>
          <a:xfrm rot="16200000" flipH="1">
            <a:off x="4855516" y="3316619"/>
            <a:ext cx="238846" cy="463607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or: Elbow 194">
            <a:extLst>
              <a:ext uri="{FF2B5EF4-FFF2-40B4-BE49-F238E27FC236}">
                <a16:creationId xmlns:a16="http://schemas.microsoft.com/office/drawing/2014/main" id="{4277EF57-85FC-4FE7-BB7E-8041D8528359}"/>
              </a:ext>
            </a:extLst>
          </p:cNvPr>
          <p:cNvCxnSpPr>
            <a:cxnSpLocks/>
            <a:stCxn id="74" idx="2"/>
            <a:endCxn id="67" idx="0"/>
          </p:cNvCxnSpPr>
          <p:nvPr/>
        </p:nvCxnSpPr>
        <p:spPr>
          <a:xfrm rot="5400000">
            <a:off x="4064621" y="2989331"/>
            <a:ext cx="238846" cy="111818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or: Elbow 198">
            <a:extLst>
              <a:ext uri="{FF2B5EF4-FFF2-40B4-BE49-F238E27FC236}">
                <a16:creationId xmlns:a16="http://schemas.microsoft.com/office/drawing/2014/main" id="{33563AB7-A6EC-4DCC-934B-C6A26C2BB162}"/>
              </a:ext>
            </a:extLst>
          </p:cNvPr>
          <p:cNvCxnSpPr>
            <a:cxnSpLocks/>
            <a:stCxn id="71" idx="2"/>
            <a:endCxn id="63" idx="0"/>
          </p:cNvCxnSpPr>
          <p:nvPr/>
        </p:nvCxnSpPr>
        <p:spPr>
          <a:xfrm rot="5400000">
            <a:off x="6805021" y="2907961"/>
            <a:ext cx="238846" cy="128092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3B57B69E-2D04-4487-899D-21E0CA21B581}"/>
              </a:ext>
            </a:extLst>
          </p:cNvPr>
          <p:cNvCxnSpPr>
            <a:cxnSpLocks/>
            <a:stCxn id="64" idx="2"/>
            <a:endCxn id="38" idx="3"/>
          </p:cNvCxnSpPr>
          <p:nvPr/>
        </p:nvCxnSpPr>
        <p:spPr>
          <a:xfrm rot="5400000">
            <a:off x="6315010" y="4359425"/>
            <a:ext cx="750437" cy="1150358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91753" y="5569890"/>
            <a:ext cx="126703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50" i="1" dirty="0">
                <a:solidFill>
                  <a:prstClr val="black"/>
                </a:solidFill>
                <a:latin typeface="Calibri" panose="020F0502020204030204"/>
              </a:rPr>
              <a:t>Last Revised: February 2019</a:t>
            </a:r>
          </a:p>
        </p:txBody>
      </p:sp>
    </p:spTree>
    <p:extLst>
      <p:ext uri="{BB962C8B-B14F-4D97-AF65-F5344CB8AC3E}">
        <p14:creationId xmlns:p14="http://schemas.microsoft.com/office/powerpoint/2010/main" val="1568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Strategy Inputs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201336" y="2999589"/>
            <a:ext cx="2796986" cy="7606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6254596" y="4543063"/>
            <a:ext cx="2693102" cy="76068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251640" y="2957265"/>
            <a:ext cx="2610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Chehalis Basin Board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8499" y="4704115"/>
            <a:ext cx="268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 Term Strategy</a:t>
            </a:r>
          </a:p>
        </p:txBody>
      </p:sp>
      <p:sp>
        <p:nvSpPr>
          <p:cNvPr id="12" name="Oval 11"/>
          <p:cNvSpPr/>
          <p:nvPr/>
        </p:nvSpPr>
        <p:spPr>
          <a:xfrm>
            <a:off x="3072304" y="3013176"/>
            <a:ext cx="1548682" cy="6333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ASRP  Coordination Team</a:t>
            </a:r>
          </a:p>
        </p:txBody>
      </p:sp>
      <p:sp>
        <p:nvSpPr>
          <p:cNvPr id="13" name="Oval 12"/>
          <p:cNvSpPr/>
          <p:nvPr/>
        </p:nvSpPr>
        <p:spPr>
          <a:xfrm>
            <a:off x="1442969" y="3013176"/>
            <a:ext cx="1454369" cy="6227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Science Review Team</a:t>
            </a:r>
          </a:p>
        </p:txBody>
      </p:sp>
      <p:sp>
        <p:nvSpPr>
          <p:cNvPr id="14" name="Oval 13"/>
          <p:cNvSpPr/>
          <p:nvPr/>
        </p:nvSpPr>
        <p:spPr>
          <a:xfrm>
            <a:off x="4585078" y="3327747"/>
            <a:ext cx="1573265" cy="6785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Project </a:t>
            </a:r>
            <a:r>
              <a:rPr lang="en-US" sz="1350" dirty="0" err="1"/>
              <a:t>Mgt</a:t>
            </a:r>
            <a:r>
              <a:rPr lang="en-US" sz="1350" dirty="0"/>
              <a:t> Team</a:t>
            </a:r>
          </a:p>
        </p:txBody>
      </p:sp>
      <p:sp>
        <p:nvSpPr>
          <p:cNvPr id="15" name="Oval 14"/>
          <p:cNvSpPr/>
          <p:nvPr/>
        </p:nvSpPr>
        <p:spPr>
          <a:xfrm>
            <a:off x="2455006" y="3725904"/>
            <a:ext cx="1454369" cy="6227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ASRP Steering </a:t>
            </a:r>
            <a:r>
              <a:rPr lang="en-US" sz="1350" dirty="0" err="1"/>
              <a:t>Comm</a:t>
            </a:r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3389421" y="2293891"/>
            <a:ext cx="1454369" cy="62271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Flood Authority</a:t>
            </a:r>
          </a:p>
        </p:txBody>
      </p:sp>
      <p:sp>
        <p:nvSpPr>
          <p:cNvPr id="17" name="Oval 16"/>
          <p:cNvSpPr/>
          <p:nvPr/>
        </p:nvSpPr>
        <p:spPr>
          <a:xfrm>
            <a:off x="1871554" y="2150353"/>
            <a:ext cx="1257646" cy="64480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FA Project Selection </a:t>
            </a:r>
            <a:r>
              <a:rPr lang="en-US" sz="1050" dirty="0" err="1"/>
              <a:t>Comm</a:t>
            </a:r>
            <a:endParaRPr lang="en-US" sz="1050" dirty="0"/>
          </a:p>
        </p:txBody>
      </p:sp>
      <p:sp>
        <p:nvSpPr>
          <p:cNvPr id="18" name="Oval 17"/>
          <p:cNvSpPr/>
          <p:nvPr/>
        </p:nvSpPr>
        <p:spPr>
          <a:xfrm>
            <a:off x="388220" y="3601083"/>
            <a:ext cx="1446873" cy="61762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Scientists &amp; Consultants</a:t>
            </a:r>
          </a:p>
        </p:txBody>
      </p:sp>
      <p:sp>
        <p:nvSpPr>
          <p:cNvPr id="75" name="Oval 74"/>
          <p:cNvSpPr/>
          <p:nvPr/>
        </p:nvSpPr>
        <p:spPr>
          <a:xfrm>
            <a:off x="2859770" y="4596396"/>
            <a:ext cx="1352315" cy="651858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Flood Control Zone </a:t>
            </a:r>
            <a:r>
              <a:rPr lang="en-US" sz="1350" dirty="0" err="1"/>
              <a:t>Dist</a:t>
            </a:r>
            <a:r>
              <a:rPr lang="en-US" sz="1350" dirty="0"/>
              <a:t> </a:t>
            </a:r>
          </a:p>
        </p:txBody>
      </p:sp>
      <p:sp>
        <p:nvSpPr>
          <p:cNvPr id="85" name="Oval 84"/>
          <p:cNvSpPr/>
          <p:nvPr/>
        </p:nvSpPr>
        <p:spPr>
          <a:xfrm>
            <a:off x="6535473" y="1974808"/>
            <a:ext cx="1863247" cy="6227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r>
              <a:rPr lang="en-US" b="1" dirty="0">
                <a:solidFill>
                  <a:schemeClr val="tx1"/>
                </a:solidFill>
              </a:rPr>
              <a:t>Public Input</a:t>
            </a:r>
          </a:p>
        </p:txBody>
      </p:sp>
      <p:sp>
        <p:nvSpPr>
          <p:cNvPr id="24" name="Curved Down Arrow 23"/>
          <p:cNvSpPr/>
          <p:nvPr/>
        </p:nvSpPr>
        <p:spPr>
          <a:xfrm>
            <a:off x="142875" y="1953961"/>
            <a:ext cx="6449786" cy="966617"/>
          </a:xfrm>
          <a:prstGeom prst="curvedDownArrow">
            <a:avLst>
              <a:gd name="adj1" fmla="val 19540"/>
              <a:gd name="adj2" fmla="val 67192"/>
              <a:gd name="adj3" fmla="val 437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6740" y="4004582"/>
            <a:ext cx="6502853" cy="1363436"/>
          </a:xfrm>
          <a:prstGeom prst="curvedUpArrow">
            <a:avLst>
              <a:gd name="adj1" fmla="val 16980"/>
              <a:gd name="adj2" fmla="val 35701"/>
              <a:gd name="adj3" fmla="val 34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7326973" y="2653293"/>
            <a:ext cx="254597" cy="297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1187416" y="4371941"/>
            <a:ext cx="1580381" cy="650632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Large-Scale Flood Project Sponsors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7326847" y="3839287"/>
            <a:ext cx="272981" cy="5934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446991" y="2479476"/>
            <a:ext cx="1257646" cy="64480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Local Flood Project Sponsors</a:t>
            </a:r>
          </a:p>
        </p:txBody>
      </p:sp>
      <p:sp>
        <p:nvSpPr>
          <p:cNvPr id="23" name="Oval 22"/>
          <p:cNvSpPr/>
          <p:nvPr/>
        </p:nvSpPr>
        <p:spPr>
          <a:xfrm>
            <a:off x="5096570" y="1480662"/>
            <a:ext cx="1863247" cy="6227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Stakeholder </a:t>
            </a:r>
            <a:r>
              <a:rPr lang="en-US" b="1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27" name="Oval 26"/>
          <p:cNvSpPr/>
          <p:nvPr/>
        </p:nvSpPr>
        <p:spPr>
          <a:xfrm>
            <a:off x="4116605" y="4145617"/>
            <a:ext cx="1580381" cy="650632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/>
              <a:t>SEPA &amp; NEPA Reviewers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171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Integrated Strategy Outputs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20" y="4152006"/>
            <a:ext cx="2505075" cy="166687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6"/>
          <a:stretch/>
        </p:blipFill>
        <p:spPr>
          <a:xfrm>
            <a:off x="7958799" y="5079924"/>
            <a:ext cx="1113102" cy="9973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746" y="2842988"/>
            <a:ext cx="2693102" cy="76068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222025" y="2992498"/>
            <a:ext cx="2689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 Term Strategy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8" y="1432055"/>
            <a:ext cx="2383898" cy="1348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85" y="2842988"/>
            <a:ext cx="2633688" cy="1975266"/>
          </a:xfrm>
          <a:prstGeom prst="rect">
            <a:avLst/>
          </a:prstGeom>
        </p:spPr>
      </p:pic>
      <p:sp>
        <p:nvSpPr>
          <p:cNvPr id="2" name="Bent-Up Arrow 1"/>
          <p:cNvSpPr/>
          <p:nvPr/>
        </p:nvSpPr>
        <p:spPr>
          <a:xfrm rot="5400000">
            <a:off x="1741863" y="3225655"/>
            <a:ext cx="840154" cy="172130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5400000">
            <a:off x="4947520" y="4460625"/>
            <a:ext cx="840154" cy="172130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2019-21 Proposed Budgets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47348" y="2144107"/>
            <a:ext cx="10965494" cy="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cid:image002.jpg@01D4F4F6.37D009A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0" y="1686045"/>
            <a:ext cx="8182892" cy="40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317069" y="3860800"/>
            <a:ext cx="6341533" cy="5503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Budget Request </a:t>
            </a:r>
            <a:r>
              <a:rPr lang="en-US" dirty="0"/>
              <a:t>P</a:t>
            </a:r>
            <a:r>
              <a:rPr lang="en-US" dirty="0" smtClean="0"/>
              <a:t>rocess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80695" y="3078005"/>
            <a:ext cx="2457011" cy="1201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03077" y="2228193"/>
            <a:ext cx="1802524" cy="9038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03077" y="4265956"/>
            <a:ext cx="1802524" cy="9038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005146" y="3226676"/>
            <a:ext cx="1802524" cy="9038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650" y="3207552"/>
            <a:ext cx="2195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Gov’s</a:t>
            </a:r>
            <a:endParaRPr lang="en-US" sz="2800" dirty="0" smtClean="0"/>
          </a:p>
          <a:p>
            <a:pPr algn="ctr"/>
            <a:r>
              <a:rPr lang="en-US" sz="2800" dirty="0" smtClean="0"/>
              <a:t>Work Group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183822" y="3447788"/>
            <a:ext cx="152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Legislature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9635" y="2449304"/>
            <a:ext cx="142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Governor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89635" y="4352693"/>
            <a:ext cx="14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OFM</a:t>
            </a:r>
            <a:endParaRPr lang="en-US" sz="3600" dirty="0"/>
          </a:p>
        </p:txBody>
      </p:sp>
      <p:sp>
        <p:nvSpPr>
          <p:cNvPr id="21" name="Left-Right-Up Arrow 20"/>
          <p:cNvSpPr/>
          <p:nvPr/>
        </p:nvSpPr>
        <p:spPr>
          <a:xfrm rot="5400000">
            <a:off x="5756701" y="3071367"/>
            <a:ext cx="1001791" cy="1300657"/>
          </a:xfrm>
          <a:prstGeom prst="leftRightUpArrow">
            <a:avLst>
              <a:gd name="adj1" fmla="val 10235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3134927" y="3556747"/>
            <a:ext cx="2472341" cy="328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Budget Request </a:t>
            </a:r>
            <a:r>
              <a:rPr lang="en-US" dirty="0"/>
              <a:t>P</a:t>
            </a:r>
            <a:r>
              <a:rPr lang="en-US" dirty="0" smtClean="0"/>
              <a:t>rocess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4139" y="2228193"/>
            <a:ext cx="1802524" cy="9038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2456" y="4265956"/>
            <a:ext cx="1802524" cy="9038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03077" y="2228193"/>
            <a:ext cx="1802524" cy="9038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82766" y="4265956"/>
            <a:ext cx="1802524" cy="90389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903077" y="4265956"/>
            <a:ext cx="1802524" cy="9038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005146" y="3226676"/>
            <a:ext cx="1802524" cy="9038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0696" y="2202302"/>
            <a:ext cx="1429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CB</a:t>
            </a:r>
          </a:p>
          <a:p>
            <a:pPr algn="ctr"/>
            <a:r>
              <a:rPr lang="en-US" sz="2800" dirty="0" smtClean="0"/>
              <a:t>Board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0697" y="4394735"/>
            <a:ext cx="14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</a:t>
            </a:r>
            <a:r>
              <a:rPr lang="en-US" sz="3600" dirty="0" smtClean="0"/>
              <a:t>CB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76045" y="4394735"/>
            <a:ext cx="161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Ecology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3822" y="3447788"/>
            <a:ext cx="152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Legislature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9635" y="2449304"/>
            <a:ext cx="142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Governor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89635" y="4352693"/>
            <a:ext cx="14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OFM</a:t>
            </a:r>
            <a:endParaRPr lang="en-US" sz="3600" dirty="0"/>
          </a:p>
        </p:txBody>
      </p:sp>
      <p:sp>
        <p:nvSpPr>
          <p:cNvPr id="19" name="Up-Down Arrow 18"/>
          <p:cNvSpPr/>
          <p:nvPr/>
        </p:nvSpPr>
        <p:spPr>
          <a:xfrm>
            <a:off x="1154051" y="3156409"/>
            <a:ext cx="210826" cy="10928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-Up Arrow 20"/>
          <p:cNvSpPr/>
          <p:nvPr/>
        </p:nvSpPr>
        <p:spPr>
          <a:xfrm rot="5400000">
            <a:off x="5736320" y="2980446"/>
            <a:ext cx="1092862" cy="1444788"/>
          </a:xfrm>
          <a:prstGeom prst="leftRightUpArrow">
            <a:avLst>
              <a:gd name="adj1" fmla="val 1149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328041" y="4524703"/>
            <a:ext cx="304800" cy="404649"/>
          </a:xfrm>
          <a:prstGeom prst="rightArrow">
            <a:avLst>
              <a:gd name="adj1" fmla="val 16769"/>
              <a:gd name="adj2" fmla="val 45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564118" y="4527386"/>
            <a:ext cx="304800" cy="404649"/>
          </a:xfrm>
          <a:prstGeom prst="rightArrow">
            <a:avLst>
              <a:gd name="adj1" fmla="val 13445"/>
              <a:gd name="adj2" fmla="val 45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2196660" y="2623341"/>
            <a:ext cx="2706417" cy="200541"/>
          </a:xfrm>
          <a:prstGeom prst="rightArrow">
            <a:avLst>
              <a:gd name="adj1" fmla="val 61781"/>
              <a:gd name="adj2" fmla="val 97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Funding Process </a:t>
            </a:r>
            <a:br>
              <a:rPr lang="en-US" dirty="0" smtClean="0"/>
            </a:br>
            <a:r>
              <a:rPr lang="en-US" dirty="0" smtClean="0"/>
              <a:t>&amp; Fiscal Oversight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1114852"/>
              </p:ext>
            </p:extLst>
          </p:nvPr>
        </p:nvGraphicFramePr>
        <p:xfrm>
          <a:off x="427382" y="2643809"/>
          <a:ext cx="8368748" cy="2156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Funding Process </a:t>
            </a:r>
            <a:br>
              <a:rPr lang="en-US" dirty="0" smtClean="0"/>
            </a:br>
            <a:r>
              <a:rPr lang="en-US" dirty="0" smtClean="0"/>
              <a:t>&amp; Fiscal Oversight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03663700"/>
              </p:ext>
            </p:extLst>
          </p:nvPr>
        </p:nvGraphicFramePr>
        <p:xfrm>
          <a:off x="755374" y="5208104"/>
          <a:ext cx="7682948" cy="69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88986320"/>
              </p:ext>
            </p:extLst>
          </p:nvPr>
        </p:nvGraphicFramePr>
        <p:xfrm>
          <a:off x="516834" y="2951921"/>
          <a:ext cx="8209721" cy="163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850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OCB’S LEGISLATIVE DIRECTIVE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7979" r="-862" b="8429"/>
          <a:stretch/>
        </p:blipFill>
        <p:spPr>
          <a:xfrm>
            <a:off x="0" y="1441162"/>
            <a:ext cx="9230710" cy="4682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5258" y="1968497"/>
            <a:ext cx="68328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To aggressively pursue an integrated strategy &amp; funding for: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4417" y="2964877"/>
            <a:ext cx="61079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long-term flood damage </a:t>
            </a:r>
            <a:r>
              <a:rPr lang="en-US" sz="3000" b="1" dirty="0" smtClean="0">
                <a:solidFill>
                  <a:schemeClr val="bg1"/>
                </a:solidFill>
              </a:rPr>
              <a:t>reduction</a:t>
            </a:r>
            <a:endParaRPr lang="en-US" sz="3000" b="1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aquatic species </a:t>
            </a:r>
            <a:r>
              <a:rPr lang="en-US" sz="3000" b="1" dirty="0" smtClean="0">
                <a:solidFill>
                  <a:schemeClr val="bg1"/>
                </a:solidFill>
              </a:rPr>
              <a:t>habitat restoration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Funding Process </a:t>
            </a:r>
            <a:br>
              <a:rPr lang="en-US" dirty="0" smtClean="0"/>
            </a:br>
            <a:r>
              <a:rPr lang="en-US" dirty="0" smtClean="0"/>
              <a:t>&amp; Fiscal Oversight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96345015"/>
              </p:ext>
            </p:extLst>
          </p:nvPr>
        </p:nvGraphicFramePr>
        <p:xfrm>
          <a:off x="755374" y="5188226"/>
          <a:ext cx="7633252" cy="68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90065193"/>
              </p:ext>
            </p:extLst>
          </p:nvPr>
        </p:nvGraphicFramePr>
        <p:xfrm>
          <a:off x="178905" y="2206487"/>
          <a:ext cx="8855766" cy="1371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03975679"/>
              </p:ext>
            </p:extLst>
          </p:nvPr>
        </p:nvGraphicFramePr>
        <p:xfrm>
          <a:off x="755374" y="4273826"/>
          <a:ext cx="7633252" cy="675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5576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992" y="1445026"/>
            <a:ext cx="4925358" cy="4809866"/>
          </a:xfrm>
        </p:spPr>
        <p:txBody>
          <a:bodyPr>
            <a:noAutofit/>
          </a:bodyPr>
          <a:lstStyle/>
          <a:p>
            <a:r>
              <a:rPr lang="en-US" sz="2200" dirty="0" smtClean="0"/>
              <a:t>Feasibility </a:t>
            </a:r>
            <a:r>
              <a:rPr lang="en-US" sz="2200" dirty="0"/>
              <a:t>&amp; detailed options for mitigation of flood retention facility </a:t>
            </a:r>
            <a:endParaRPr lang="en-US" sz="2200" dirty="0" smtClean="0"/>
          </a:p>
          <a:p>
            <a:r>
              <a:rPr lang="en-US" sz="2200" dirty="0" smtClean="0"/>
              <a:t>Relationship of EIS mitigation to </a:t>
            </a:r>
            <a:r>
              <a:rPr lang="en-US" sz="2200" dirty="0"/>
              <a:t>ASRP projects &amp; results</a:t>
            </a:r>
          </a:p>
          <a:p>
            <a:r>
              <a:rPr lang="en-US" sz="2200" dirty="0"/>
              <a:t>Landowner willingness (ASRP &amp; CFAR</a:t>
            </a:r>
            <a:r>
              <a:rPr lang="en-US" sz="2200" dirty="0" smtClean="0"/>
              <a:t>) &amp; community outreach and support</a:t>
            </a:r>
            <a:endParaRPr lang="en-US" sz="2200" dirty="0"/>
          </a:p>
          <a:p>
            <a:r>
              <a:rPr lang="en-US" sz="2200" dirty="0"/>
              <a:t>Long-term governance structure &amp; adaptive management</a:t>
            </a:r>
          </a:p>
          <a:p>
            <a:r>
              <a:rPr lang="en-US" sz="2200" dirty="0"/>
              <a:t>Overall level of </a:t>
            </a:r>
            <a:r>
              <a:rPr lang="en-US" sz="2200" dirty="0" smtClean="0"/>
              <a:t>investment, sequencing </a:t>
            </a:r>
            <a:r>
              <a:rPr lang="en-US" sz="2200" dirty="0"/>
              <a:t>of </a:t>
            </a:r>
            <a:r>
              <a:rPr lang="en-US" sz="2200" dirty="0" smtClean="0"/>
              <a:t>actions, implementation schedule, </a:t>
            </a:r>
            <a:r>
              <a:rPr lang="en-US" sz="2200" dirty="0"/>
              <a:t>quantified measures for evaluating the success of </a:t>
            </a:r>
            <a:r>
              <a:rPr lang="en-US" sz="2200" dirty="0" smtClean="0"/>
              <a:t>implementation</a:t>
            </a:r>
          </a:p>
          <a:p>
            <a:r>
              <a:rPr lang="en-US" sz="2200" dirty="0" smtClean="0"/>
              <a:t>Making the case for long-term funding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work ahead needed on…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2" y="1548885"/>
            <a:ext cx="3320612" cy="442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C3E4-2E69-4DAD-8F38-D1345BAF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 So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70B6A-A78B-48AE-B074-DBAEC9BFF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5" y="1441162"/>
            <a:ext cx="7516586" cy="46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90CCB-54ED-4CDC-A319-B8E56CDE2D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" y="1441163"/>
            <a:ext cx="9139601" cy="5494330"/>
          </a:xfrm>
          <a:prstGeom prst="rect">
            <a:avLst/>
          </a:prstGeom>
          <a:ln>
            <a:noFill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 smtClean="0"/>
              <a:t>Working Toward a Safer, More Resilient </a:t>
            </a:r>
            <a:r>
              <a:rPr lang="en-US" sz="4050" dirty="0"/>
              <a:t>&amp; Prosperous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1882244"/>
            <a:ext cx="2378587" cy="317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D92E4-2CF0-43C3-9C29-B388D382B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979" y="3583453"/>
            <a:ext cx="2605140" cy="2220662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9" y="3861476"/>
            <a:ext cx="2007809" cy="27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6"/>
          <a:stretch/>
        </p:blipFill>
        <p:spPr>
          <a:xfrm>
            <a:off x="5997777" y="1787366"/>
            <a:ext cx="2707144" cy="41558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9706" y="139751"/>
            <a:ext cx="3849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017749"/>
            <a:ext cx="6874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accent1">
                    <a:lumMod val="50000"/>
                  </a:schemeClr>
                </a:solidFill>
              </a:rPr>
              <a:t>Andrea McNamara Doyle, OCB Director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Andrea.Doyle@ecy.wa.gov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360.407.6548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Chehalisbasinstrategy.com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2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4336" y="2554800"/>
            <a:ext cx="302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/>
              <a:t>Thank you!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4216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CHEHALIS BASIN STRATEGY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91980" y="1732022"/>
            <a:ext cx="839010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“…must include a detailed set of actions to reduce flood damage and improve aquatic species habitat</a:t>
            </a:r>
            <a:r>
              <a:rPr lang="en-US" sz="2800" i="1" dirty="0" smtClean="0"/>
              <a:t>.”</a:t>
            </a:r>
            <a:endParaRPr lang="en-US" sz="2800" i="1" dirty="0"/>
          </a:p>
          <a:p>
            <a:endParaRPr lang="en-US" sz="2800" i="1" dirty="0" smtClean="0"/>
          </a:p>
          <a:p>
            <a:endParaRPr lang="en-US" sz="2800" i="1" dirty="0"/>
          </a:p>
          <a:p>
            <a:r>
              <a:rPr lang="en-US" sz="2800" i="1" dirty="0"/>
              <a:t>“…must include an implementation schedule and quantified measures for evaluating the success of implementation.”</a:t>
            </a:r>
            <a:r>
              <a:rPr lang="en-US" sz="2800" b="1" dirty="0"/>
              <a:t>    </a:t>
            </a:r>
            <a:r>
              <a:rPr lang="en-US" sz="3600" b="1" dirty="0"/>
              <a:t>					</a:t>
            </a:r>
            <a:r>
              <a:rPr lang="en-US" sz="3600" b="1" dirty="0" smtClean="0"/>
              <a:t>					</a:t>
            </a:r>
            <a:r>
              <a:rPr lang="en-US" sz="3600" dirty="0" smtClean="0"/>
              <a:t>RCW </a:t>
            </a:r>
            <a:r>
              <a:rPr lang="en-US" sz="3600" dirty="0"/>
              <a:t>43.21A.732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530005" cy="4142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“The board is responsible for…developing biennial and supplemental budget recommendations to the governor.”</a:t>
            </a:r>
          </a:p>
          <a:p>
            <a:pPr marL="0" indent="0" algn="r">
              <a:buNone/>
            </a:pPr>
            <a:r>
              <a:rPr lang="en-US" dirty="0"/>
              <a:t>RCW 43.21A.731(6)</a:t>
            </a:r>
          </a:p>
          <a:p>
            <a:pPr marL="0" indent="0" algn="r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“For administrative purposes, the board is located within the </a:t>
            </a:r>
            <a:r>
              <a:rPr lang="en-US" i="1" dirty="0" smtClean="0"/>
              <a:t>department (of Ecology).”</a:t>
            </a:r>
            <a:endParaRPr lang="en-US" i="1" dirty="0"/>
          </a:p>
          <a:p>
            <a:pPr marL="0" indent="0" algn="r">
              <a:buNone/>
            </a:pPr>
            <a:r>
              <a:rPr lang="en-US" dirty="0"/>
              <a:t>RCW 43.21A.731(3)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Legislative </a:t>
            </a:r>
            <a:r>
              <a:rPr lang="en-US" dirty="0"/>
              <a:t>Direction</a:t>
            </a:r>
          </a:p>
        </p:txBody>
      </p:sp>
    </p:spTree>
    <p:extLst>
      <p:ext uri="{BB962C8B-B14F-4D97-AF65-F5344CB8AC3E}">
        <p14:creationId xmlns:p14="http://schemas.microsoft.com/office/powerpoint/2010/main" val="41787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756" y="2611986"/>
            <a:ext cx="2471866" cy="1075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74" y="4229266"/>
            <a:ext cx="2041440" cy="725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41" y="4850602"/>
            <a:ext cx="2288147" cy="572037"/>
          </a:xfrm>
          <a:prstGeom prst="rect">
            <a:avLst/>
          </a:prstGeom>
          <a:noFill/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16024" y="4208200"/>
            <a:ext cx="1707913" cy="6496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CHEHALIS BASIN BOARD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753" y="4208200"/>
            <a:ext cx="1652586" cy="696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8" y="2242443"/>
            <a:ext cx="1504726" cy="1185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5534" r="17838" b="3687"/>
          <a:stretch/>
        </p:blipFill>
        <p:spPr>
          <a:xfrm>
            <a:off x="6334143" y="2389590"/>
            <a:ext cx="1231428" cy="1038395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87" y="2432410"/>
            <a:ext cx="1201833" cy="1214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9969" y="4904982"/>
            <a:ext cx="2455616" cy="4632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72172" y="2351708"/>
            <a:ext cx="49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72450" y="2710933"/>
            <a:ext cx="50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885303" y="4039470"/>
            <a:ext cx="3021227" cy="247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3" y="1441162"/>
            <a:ext cx="8339314" cy="46908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Chehalis Basin Board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7" b="6346"/>
          <a:stretch/>
        </p:blipFill>
        <p:spPr>
          <a:xfrm>
            <a:off x="2271557" y="1441162"/>
            <a:ext cx="4788778" cy="4644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OCB ORG CHART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8630" y="1703706"/>
            <a:ext cx="4286250" cy="4098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Purpose: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Evaluate potential alternatives and actions for </a:t>
            </a:r>
            <a:r>
              <a:rPr lang="en-US" b="1" dirty="0"/>
              <a:t>basin-wide</a:t>
            </a:r>
            <a:r>
              <a:rPr lang="en-US" dirty="0"/>
              <a:t> flood damage reduction and aquatic species habitat restoration.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i="1" dirty="0" smtClean="0"/>
              <a:t>Completed:</a:t>
            </a:r>
            <a:r>
              <a:rPr lang="en-US" i="1" dirty="0" smtClean="0"/>
              <a:t> Fall 2017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EIS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A9C4956-457F-428E-A965-4D407F30059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628" y="1703706"/>
            <a:ext cx="3137110" cy="405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7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1122</Words>
  <Application>Microsoft Office PowerPoint</Application>
  <PresentationFormat>On-screen Show (4:3)</PresentationFormat>
  <Paragraphs>249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Corbel</vt:lpstr>
      <vt:lpstr>Courier New</vt:lpstr>
      <vt:lpstr>Helvetica</vt:lpstr>
      <vt:lpstr>Tw Cen MT</vt:lpstr>
      <vt:lpstr>1_Office Theme</vt:lpstr>
      <vt:lpstr>2_Office Theme</vt:lpstr>
      <vt:lpstr>Office Theme</vt:lpstr>
      <vt:lpstr>Chehalis Basin Strategy</vt:lpstr>
      <vt:lpstr>Office of Chehalis Basin’s Origin Story</vt:lpstr>
      <vt:lpstr>OCB’S LEGISLATIVE DIRECTIVE</vt:lpstr>
      <vt:lpstr>CHEHALIS BASIN STRATEGY</vt:lpstr>
      <vt:lpstr>Additional Legislative Direction</vt:lpstr>
      <vt:lpstr>CHEHALIS BASIN BOARD</vt:lpstr>
      <vt:lpstr>Chehalis Basin Board Members</vt:lpstr>
      <vt:lpstr>OCB ORG CHART </vt:lpstr>
      <vt:lpstr>Programmatic EIS</vt:lpstr>
      <vt:lpstr>Chehalis Basin Strategy Mission in Action</vt:lpstr>
      <vt:lpstr>Aquatic Species Restoration Plan</vt:lpstr>
      <vt:lpstr>CFAR / Land Use Management</vt:lpstr>
      <vt:lpstr>Local Projects / Early Flood Warning</vt:lpstr>
      <vt:lpstr>North Shore Levee</vt:lpstr>
      <vt:lpstr>Project-Level SEPA/NEPA EISs</vt:lpstr>
      <vt:lpstr>Flood Control Zone District Project</vt:lpstr>
      <vt:lpstr>Project-Level SEPA/NEPA EISs</vt:lpstr>
      <vt:lpstr>Creating an Integrated Strategy</vt:lpstr>
      <vt:lpstr>Integrating All Elements into  Long-Term Strategy Assessment</vt:lpstr>
      <vt:lpstr>Purpose of Strategy Assessment</vt:lpstr>
      <vt:lpstr>Long-Term Strategy &amp;      Investment Plan</vt:lpstr>
      <vt:lpstr>PowerPoint Presentation</vt:lpstr>
      <vt:lpstr>Integrated Strategy Inputs</vt:lpstr>
      <vt:lpstr>Integrated Strategy Outputs</vt:lpstr>
      <vt:lpstr>2019-21 Proposed Budgets</vt:lpstr>
      <vt:lpstr>Previous Budget Request Process</vt:lpstr>
      <vt:lpstr>Current Budget Request Process</vt:lpstr>
      <vt:lpstr>Evolution of Funding Process  &amp; Fiscal Oversight</vt:lpstr>
      <vt:lpstr>Evolution of Funding Process  &amp; Fiscal Oversight</vt:lpstr>
      <vt:lpstr>Evolution of Funding Process  &amp; Fiscal Oversight</vt:lpstr>
      <vt:lpstr>More work ahead needed on…</vt:lpstr>
      <vt:lpstr>Accomplishments So Far</vt:lpstr>
      <vt:lpstr>Working Toward a Safer, More Resilient &amp; Prosperous Region</vt:lpstr>
      <vt:lpstr>PowerPoint Presentation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McNamara Doyle, Andrea (ECY)</dc:creator>
  <cp:lastModifiedBy>McNamara Doyle, Andrea (ECY)</cp:lastModifiedBy>
  <cp:revision>112</cp:revision>
  <cp:lastPrinted>2018-09-18T17:22:05Z</cp:lastPrinted>
  <dcterms:created xsi:type="dcterms:W3CDTF">2018-09-16T02:25:01Z</dcterms:created>
  <dcterms:modified xsi:type="dcterms:W3CDTF">2019-04-18T03:16:49Z</dcterms:modified>
</cp:coreProperties>
</file>