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sldIdLst>
    <p:sldId id="258" r:id="rId3"/>
    <p:sldId id="257" r:id="rId4"/>
    <p:sldId id="261" r:id="rId5"/>
    <p:sldId id="263" r:id="rId6"/>
    <p:sldId id="264" r:id="rId7"/>
    <p:sldId id="265" r:id="rId8"/>
    <p:sldId id="266" r:id="rId9"/>
    <p:sldId id="267" r:id="rId10"/>
    <p:sldId id="268" r:id="rId11"/>
    <p:sldId id="269" r:id="rId12"/>
    <p:sldId id="270" r:id="rId13"/>
    <p:sldId id="271"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37413" autoAdjust="0"/>
  </p:normalViewPr>
  <p:slideViewPr>
    <p:cSldViewPr snapToGrid="0">
      <p:cViewPr varScale="1">
        <p:scale>
          <a:sx n="43" d="100"/>
          <a:sy n="43" d="100"/>
        </p:scale>
        <p:origin x="64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7C239-E637-462E-8E87-9069805D9C07}" type="doc">
      <dgm:prSet loTypeId="urn:microsoft.com/office/officeart/2005/8/layout/process1" loCatId="process" qsTypeId="urn:microsoft.com/office/officeart/2005/8/quickstyle/simple1" qsCatId="simple" csTypeId="urn:microsoft.com/office/officeart/2005/8/colors/accent1_2" csCatId="accent1" phldr="1"/>
      <dgm:spPr/>
    </dgm:pt>
    <dgm:pt modelId="{134DF2B5-1288-4D25-8700-B8B905D25C6D}">
      <dgm:prSet phldrT="[Text]"/>
      <dgm:spPr/>
      <dgm:t>
        <a:bodyPr/>
        <a:lstStyle/>
        <a:p>
          <a:r>
            <a:rPr lang="en-US" dirty="0" smtClean="0"/>
            <a:t>Monitoring &amp; Adaptive Management Team</a:t>
          </a:r>
          <a:endParaRPr lang="en-US" dirty="0"/>
        </a:p>
      </dgm:t>
    </dgm:pt>
    <dgm:pt modelId="{5997A31C-E40E-4585-8ED8-367BA65026C0}" type="parTrans" cxnId="{573C4AC4-78B2-43D4-8E6D-92B47A39834B}">
      <dgm:prSet/>
      <dgm:spPr/>
      <dgm:t>
        <a:bodyPr/>
        <a:lstStyle/>
        <a:p>
          <a:endParaRPr lang="en-US"/>
        </a:p>
      </dgm:t>
    </dgm:pt>
    <dgm:pt modelId="{6741AE83-E2B8-413F-9D0D-1E69D5AD50FA}" type="sibTrans" cxnId="{573C4AC4-78B2-43D4-8E6D-92B47A39834B}">
      <dgm:prSet/>
      <dgm:spPr/>
      <dgm:t>
        <a:bodyPr/>
        <a:lstStyle/>
        <a:p>
          <a:endParaRPr lang="en-US"/>
        </a:p>
      </dgm:t>
    </dgm:pt>
    <dgm:pt modelId="{C849D380-F460-4DE5-B5F2-671CA76C02A1}">
      <dgm:prSet phldrT="[Text]" phldr="1"/>
      <dgm:spPr/>
      <dgm:t>
        <a:bodyPr/>
        <a:lstStyle/>
        <a:p>
          <a:endParaRPr lang="en-US" dirty="0"/>
        </a:p>
      </dgm:t>
    </dgm:pt>
    <dgm:pt modelId="{CC935757-E68F-49A1-B67E-0B4BF5647A26}" type="sibTrans" cxnId="{F638623F-2224-4926-8A12-F415614A8224}">
      <dgm:prSet/>
      <dgm:spPr/>
      <dgm:t>
        <a:bodyPr/>
        <a:lstStyle/>
        <a:p>
          <a:endParaRPr lang="en-US"/>
        </a:p>
      </dgm:t>
    </dgm:pt>
    <dgm:pt modelId="{A3C8BDC4-223E-48FA-AA46-5D89914CDEFD}" type="parTrans" cxnId="{F638623F-2224-4926-8A12-F415614A8224}">
      <dgm:prSet/>
      <dgm:spPr/>
      <dgm:t>
        <a:bodyPr/>
        <a:lstStyle/>
        <a:p>
          <a:endParaRPr lang="en-US"/>
        </a:p>
      </dgm:t>
    </dgm:pt>
    <dgm:pt modelId="{47D8FFAA-43F0-46E4-839E-D290B3F57B90}" type="pres">
      <dgm:prSet presAssocID="{C907C239-E637-462E-8E87-9069805D9C07}" presName="Name0" presStyleCnt="0">
        <dgm:presLayoutVars>
          <dgm:dir/>
          <dgm:resizeHandles val="exact"/>
        </dgm:presLayoutVars>
      </dgm:prSet>
      <dgm:spPr/>
    </dgm:pt>
    <dgm:pt modelId="{EC99EBF3-4809-4293-B216-7CAC2B602884}" type="pres">
      <dgm:prSet presAssocID="{134DF2B5-1288-4D25-8700-B8B905D25C6D}" presName="node" presStyleLbl="node1" presStyleIdx="0" presStyleCnt="2" custScaleX="32825" custScaleY="31113" custLinFactNeighborX="8984" custLinFactNeighborY="-9702">
        <dgm:presLayoutVars>
          <dgm:bulletEnabled val="1"/>
        </dgm:presLayoutVars>
      </dgm:prSet>
      <dgm:spPr/>
      <dgm:t>
        <a:bodyPr/>
        <a:lstStyle/>
        <a:p>
          <a:endParaRPr lang="en-US"/>
        </a:p>
      </dgm:t>
    </dgm:pt>
    <dgm:pt modelId="{7A706D16-3AD6-48D6-8A51-D7F846F031FB}" type="pres">
      <dgm:prSet presAssocID="{6741AE83-E2B8-413F-9D0D-1E69D5AD50FA}" presName="sibTrans" presStyleLbl="sibTrans2D1" presStyleIdx="0" presStyleCnt="1" custScaleX="79805" custScaleY="26631" custLinFactNeighborX="-36061" custLinFactNeighborY="10792"/>
      <dgm:spPr/>
      <dgm:t>
        <a:bodyPr/>
        <a:lstStyle/>
        <a:p>
          <a:endParaRPr lang="en-US"/>
        </a:p>
      </dgm:t>
    </dgm:pt>
    <dgm:pt modelId="{3960A084-6BD5-4A95-8E24-DC1A7325A2BC}" type="pres">
      <dgm:prSet presAssocID="{6741AE83-E2B8-413F-9D0D-1E69D5AD50FA}" presName="connectorText" presStyleLbl="sibTrans2D1" presStyleIdx="0" presStyleCnt="1"/>
      <dgm:spPr/>
      <dgm:t>
        <a:bodyPr/>
        <a:lstStyle/>
        <a:p>
          <a:endParaRPr lang="en-US"/>
        </a:p>
      </dgm:t>
    </dgm:pt>
    <dgm:pt modelId="{FFF4D6F1-9226-4A4D-BB0A-75D9133F1DEE}" type="pres">
      <dgm:prSet presAssocID="{C849D380-F460-4DE5-B5F2-671CA76C02A1}" presName="node" presStyleLbl="node1" presStyleIdx="1" presStyleCnt="2" custScaleX="14797" custScaleY="21613" custLinFactNeighborX="-45705" custLinFactNeighborY="-41176">
        <dgm:presLayoutVars>
          <dgm:bulletEnabled val="1"/>
        </dgm:presLayoutVars>
      </dgm:prSet>
      <dgm:spPr/>
      <dgm:t>
        <a:bodyPr/>
        <a:lstStyle/>
        <a:p>
          <a:endParaRPr lang="en-US"/>
        </a:p>
      </dgm:t>
    </dgm:pt>
  </dgm:ptLst>
  <dgm:cxnLst>
    <dgm:cxn modelId="{51C290D7-62CC-4EFD-A1B0-BB99A6D03664}" type="presOf" srcId="{C907C239-E637-462E-8E87-9069805D9C07}" destId="{47D8FFAA-43F0-46E4-839E-D290B3F57B90}" srcOrd="0" destOrd="0" presId="urn:microsoft.com/office/officeart/2005/8/layout/process1"/>
    <dgm:cxn modelId="{F638623F-2224-4926-8A12-F415614A8224}" srcId="{C907C239-E637-462E-8E87-9069805D9C07}" destId="{C849D380-F460-4DE5-B5F2-671CA76C02A1}" srcOrd="1" destOrd="0" parTransId="{A3C8BDC4-223E-48FA-AA46-5D89914CDEFD}" sibTransId="{CC935757-E68F-49A1-B67E-0B4BF5647A26}"/>
    <dgm:cxn modelId="{DDB5A209-1410-492F-BFDD-C1FAC8F0C3E6}" type="presOf" srcId="{C849D380-F460-4DE5-B5F2-671CA76C02A1}" destId="{FFF4D6F1-9226-4A4D-BB0A-75D9133F1DEE}" srcOrd="0" destOrd="0" presId="urn:microsoft.com/office/officeart/2005/8/layout/process1"/>
    <dgm:cxn modelId="{2D121EA0-7413-4340-9081-8037D5FEA1E8}" type="presOf" srcId="{134DF2B5-1288-4D25-8700-B8B905D25C6D}" destId="{EC99EBF3-4809-4293-B216-7CAC2B602884}" srcOrd="0" destOrd="0" presId="urn:microsoft.com/office/officeart/2005/8/layout/process1"/>
    <dgm:cxn modelId="{EAB5A8A6-6CAB-4161-81AE-D7E95CC2C1EF}" type="presOf" srcId="{6741AE83-E2B8-413F-9D0D-1E69D5AD50FA}" destId="{3960A084-6BD5-4A95-8E24-DC1A7325A2BC}" srcOrd="1" destOrd="0" presId="urn:microsoft.com/office/officeart/2005/8/layout/process1"/>
    <dgm:cxn modelId="{573C4AC4-78B2-43D4-8E6D-92B47A39834B}" srcId="{C907C239-E637-462E-8E87-9069805D9C07}" destId="{134DF2B5-1288-4D25-8700-B8B905D25C6D}" srcOrd="0" destOrd="0" parTransId="{5997A31C-E40E-4585-8ED8-367BA65026C0}" sibTransId="{6741AE83-E2B8-413F-9D0D-1E69D5AD50FA}"/>
    <dgm:cxn modelId="{B84FBDE7-AAB7-4067-83E0-B6CAD0704B3B}" type="presOf" srcId="{6741AE83-E2B8-413F-9D0D-1E69D5AD50FA}" destId="{7A706D16-3AD6-48D6-8A51-D7F846F031FB}" srcOrd="0" destOrd="0" presId="urn:microsoft.com/office/officeart/2005/8/layout/process1"/>
    <dgm:cxn modelId="{4DC96C8E-BA8D-425D-8EB8-532C2C6E227F}" type="presParOf" srcId="{47D8FFAA-43F0-46E4-839E-D290B3F57B90}" destId="{EC99EBF3-4809-4293-B216-7CAC2B602884}" srcOrd="0" destOrd="0" presId="urn:microsoft.com/office/officeart/2005/8/layout/process1"/>
    <dgm:cxn modelId="{3A9930A0-BBA6-4BED-8018-EEB4D11F409D}" type="presParOf" srcId="{47D8FFAA-43F0-46E4-839E-D290B3F57B90}" destId="{7A706D16-3AD6-48D6-8A51-D7F846F031FB}" srcOrd="1" destOrd="0" presId="urn:microsoft.com/office/officeart/2005/8/layout/process1"/>
    <dgm:cxn modelId="{7CDE8305-18DF-4173-A1BC-C96ACED7BB64}" type="presParOf" srcId="{7A706D16-3AD6-48D6-8A51-D7F846F031FB}" destId="{3960A084-6BD5-4A95-8E24-DC1A7325A2BC}" srcOrd="0" destOrd="0" presId="urn:microsoft.com/office/officeart/2005/8/layout/process1"/>
    <dgm:cxn modelId="{18BBA86B-D9B2-45D8-A5E6-CE45791B8235}" type="presParOf" srcId="{47D8FFAA-43F0-46E4-839E-D290B3F57B90}" destId="{FFF4D6F1-9226-4A4D-BB0A-75D9133F1DEE}"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137512-1828-45D4-98E3-0BC9D71E571B}" type="doc">
      <dgm:prSet loTypeId="urn:microsoft.com/office/officeart/2005/8/layout/process1" loCatId="process" qsTypeId="urn:microsoft.com/office/officeart/2005/8/quickstyle/simple4" qsCatId="simple" csTypeId="urn:microsoft.com/office/officeart/2005/8/colors/colorful1" csCatId="colorful" phldr="1"/>
      <dgm:spPr/>
      <dgm:t>
        <a:bodyPr/>
        <a:lstStyle/>
        <a:p>
          <a:endParaRPr lang="en-US"/>
        </a:p>
      </dgm:t>
    </dgm:pt>
    <dgm:pt modelId="{9BA21270-208A-4497-BFBD-6D879759A114}">
      <dgm:prSet phldrT="[Text]"/>
      <dgm:spPr/>
      <dgm:t>
        <a:bodyPr/>
        <a:lstStyle/>
        <a:p>
          <a:r>
            <a:rPr lang="en-US" dirty="0" smtClean="0"/>
            <a:t>Science Review Team</a:t>
          </a:r>
          <a:endParaRPr lang="en-US" dirty="0"/>
        </a:p>
      </dgm:t>
    </dgm:pt>
    <dgm:pt modelId="{C99EA17F-CF9E-4470-A077-E5A313674378}" type="parTrans" cxnId="{AF6D21A4-2AD1-4D45-8236-842DAF499320}">
      <dgm:prSet/>
      <dgm:spPr/>
      <dgm:t>
        <a:bodyPr/>
        <a:lstStyle/>
        <a:p>
          <a:endParaRPr lang="en-US"/>
        </a:p>
      </dgm:t>
    </dgm:pt>
    <dgm:pt modelId="{8425F680-1735-4596-829F-5BBA837F1C86}" type="sibTrans" cxnId="{AF6D21A4-2AD1-4D45-8236-842DAF499320}">
      <dgm:prSet/>
      <dgm:spPr/>
      <dgm:t>
        <a:bodyPr/>
        <a:lstStyle/>
        <a:p>
          <a:endParaRPr lang="en-US"/>
        </a:p>
      </dgm:t>
    </dgm:pt>
    <dgm:pt modelId="{BC165EDE-8730-4C56-A551-829ED34AE166}">
      <dgm:prSet phldrT="[Text]"/>
      <dgm:spPr/>
      <dgm:t>
        <a:bodyPr/>
        <a:lstStyle/>
        <a:p>
          <a:r>
            <a:rPr lang="en-US" dirty="0"/>
            <a:t>Steering Committee</a:t>
          </a:r>
        </a:p>
      </dgm:t>
    </dgm:pt>
    <dgm:pt modelId="{FB368BCF-4A23-4738-B3DE-8A78091AE042}" type="parTrans" cxnId="{538F7361-92D9-4640-9E7D-3948FC7B3339}">
      <dgm:prSet/>
      <dgm:spPr/>
      <dgm:t>
        <a:bodyPr/>
        <a:lstStyle/>
        <a:p>
          <a:endParaRPr lang="en-US"/>
        </a:p>
      </dgm:t>
    </dgm:pt>
    <dgm:pt modelId="{3F86C106-E86C-4D16-A210-7F55E779D9B3}" type="sibTrans" cxnId="{538F7361-92D9-4640-9E7D-3948FC7B3339}">
      <dgm:prSet/>
      <dgm:spPr/>
      <dgm:t>
        <a:bodyPr/>
        <a:lstStyle/>
        <a:p>
          <a:endParaRPr lang="en-US"/>
        </a:p>
      </dgm:t>
    </dgm:pt>
    <dgm:pt modelId="{71D85F57-08F9-4B51-97C9-ECF1FE4491E9}">
      <dgm:prSet phldrT="[Text]"/>
      <dgm:spPr/>
      <dgm:t>
        <a:bodyPr/>
        <a:lstStyle/>
        <a:p>
          <a:r>
            <a:rPr lang="en-US" dirty="0" smtClean="0"/>
            <a:t>Chehalis Basin Board</a:t>
          </a:r>
          <a:endParaRPr lang="en-US" dirty="0"/>
        </a:p>
      </dgm:t>
    </dgm:pt>
    <dgm:pt modelId="{0A701E22-624C-4E49-8CBE-D12F60CEF286}" type="parTrans" cxnId="{B2117989-1836-44E5-BCA3-7EBB4D18C6BA}">
      <dgm:prSet/>
      <dgm:spPr/>
      <dgm:t>
        <a:bodyPr/>
        <a:lstStyle/>
        <a:p>
          <a:endParaRPr lang="en-US"/>
        </a:p>
      </dgm:t>
    </dgm:pt>
    <dgm:pt modelId="{6197AFBD-C659-489B-BC85-8A3931F9A5AB}" type="sibTrans" cxnId="{B2117989-1836-44E5-BCA3-7EBB4D18C6BA}">
      <dgm:prSet/>
      <dgm:spPr/>
      <dgm:t>
        <a:bodyPr/>
        <a:lstStyle/>
        <a:p>
          <a:endParaRPr lang="en-US"/>
        </a:p>
      </dgm:t>
    </dgm:pt>
    <dgm:pt modelId="{D6426CAF-8224-4705-B8D4-7631CE50E102}" type="pres">
      <dgm:prSet presAssocID="{0D137512-1828-45D4-98E3-0BC9D71E571B}" presName="Name0" presStyleCnt="0">
        <dgm:presLayoutVars>
          <dgm:dir/>
          <dgm:resizeHandles val="exact"/>
        </dgm:presLayoutVars>
      </dgm:prSet>
      <dgm:spPr/>
      <dgm:t>
        <a:bodyPr/>
        <a:lstStyle/>
        <a:p>
          <a:endParaRPr lang="en-US"/>
        </a:p>
      </dgm:t>
    </dgm:pt>
    <dgm:pt modelId="{3A5548F1-A91D-431D-AD5A-CAC8902D96C3}" type="pres">
      <dgm:prSet presAssocID="{9BA21270-208A-4497-BFBD-6D879759A114}" presName="node" presStyleLbl="node1" presStyleIdx="0" presStyleCnt="3" custLinFactNeighborX="-10258" custLinFactNeighborY="-90704">
        <dgm:presLayoutVars>
          <dgm:bulletEnabled val="1"/>
        </dgm:presLayoutVars>
      </dgm:prSet>
      <dgm:spPr/>
      <dgm:t>
        <a:bodyPr/>
        <a:lstStyle/>
        <a:p>
          <a:endParaRPr lang="en-US"/>
        </a:p>
      </dgm:t>
    </dgm:pt>
    <dgm:pt modelId="{1E9890CD-3589-46F8-ADF0-4CA6C3CE7E5E}" type="pres">
      <dgm:prSet presAssocID="{8425F680-1735-4596-829F-5BBA837F1C86}" presName="sibTrans" presStyleLbl="sibTrans2D1" presStyleIdx="0" presStyleCnt="2" custAng="0"/>
      <dgm:spPr/>
      <dgm:t>
        <a:bodyPr/>
        <a:lstStyle/>
        <a:p>
          <a:endParaRPr lang="en-US"/>
        </a:p>
      </dgm:t>
    </dgm:pt>
    <dgm:pt modelId="{BFC9C204-467B-4442-9DEC-0721D5794661}" type="pres">
      <dgm:prSet presAssocID="{8425F680-1735-4596-829F-5BBA837F1C86}" presName="connectorText" presStyleLbl="sibTrans2D1" presStyleIdx="0" presStyleCnt="2"/>
      <dgm:spPr/>
      <dgm:t>
        <a:bodyPr/>
        <a:lstStyle/>
        <a:p>
          <a:endParaRPr lang="en-US"/>
        </a:p>
      </dgm:t>
    </dgm:pt>
    <dgm:pt modelId="{A387B0CA-4CC0-4844-9194-4883399D3129}" type="pres">
      <dgm:prSet presAssocID="{BC165EDE-8730-4C56-A551-829ED34AE166}" presName="node" presStyleLbl="node1" presStyleIdx="1" presStyleCnt="3">
        <dgm:presLayoutVars>
          <dgm:bulletEnabled val="1"/>
        </dgm:presLayoutVars>
      </dgm:prSet>
      <dgm:spPr/>
      <dgm:t>
        <a:bodyPr/>
        <a:lstStyle/>
        <a:p>
          <a:endParaRPr lang="en-US"/>
        </a:p>
      </dgm:t>
    </dgm:pt>
    <dgm:pt modelId="{341FA195-5C83-4C74-BF1E-0E7137B42321}" type="pres">
      <dgm:prSet presAssocID="{3F86C106-E86C-4D16-A210-7F55E779D9B3}" presName="sibTrans" presStyleLbl="sibTrans2D1" presStyleIdx="1" presStyleCnt="2" custAng="0" custLinFactNeighborX="-4409" custLinFactNeighborY="10275"/>
      <dgm:spPr/>
      <dgm:t>
        <a:bodyPr/>
        <a:lstStyle/>
        <a:p>
          <a:endParaRPr lang="en-US"/>
        </a:p>
      </dgm:t>
    </dgm:pt>
    <dgm:pt modelId="{B206B611-F429-4AD9-B7D9-B315E54D4D6F}" type="pres">
      <dgm:prSet presAssocID="{3F86C106-E86C-4D16-A210-7F55E779D9B3}" presName="connectorText" presStyleLbl="sibTrans2D1" presStyleIdx="1" presStyleCnt="2"/>
      <dgm:spPr/>
      <dgm:t>
        <a:bodyPr/>
        <a:lstStyle/>
        <a:p>
          <a:endParaRPr lang="en-US"/>
        </a:p>
      </dgm:t>
    </dgm:pt>
    <dgm:pt modelId="{34DBDA95-0A1B-4D5F-9D2B-206C37408A7F}" type="pres">
      <dgm:prSet presAssocID="{71D85F57-08F9-4B51-97C9-ECF1FE4491E9}" presName="node" presStyleLbl="node1" presStyleIdx="2" presStyleCnt="3">
        <dgm:presLayoutVars>
          <dgm:bulletEnabled val="1"/>
        </dgm:presLayoutVars>
      </dgm:prSet>
      <dgm:spPr/>
      <dgm:t>
        <a:bodyPr/>
        <a:lstStyle/>
        <a:p>
          <a:endParaRPr lang="en-US"/>
        </a:p>
      </dgm:t>
    </dgm:pt>
  </dgm:ptLst>
  <dgm:cxnLst>
    <dgm:cxn modelId="{B2117989-1836-44E5-BCA3-7EBB4D18C6BA}" srcId="{0D137512-1828-45D4-98E3-0BC9D71E571B}" destId="{71D85F57-08F9-4B51-97C9-ECF1FE4491E9}" srcOrd="2" destOrd="0" parTransId="{0A701E22-624C-4E49-8CBE-D12F60CEF286}" sibTransId="{6197AFBD-C659-489B-BC85-8A3931F9A5AB}"/>
    <dgm:cxn modelId="{3A26A90A-9B02-41D1-8475-CE9511A6CB86}" type="presOf" srcId="{BC165EDE-8730-4C56-A551-829ED34AE166}" destId="{A387B0CA-4CC0-4844-9194-4883399D3129}" srcOrd="0" destOrd="0" presId="urn:microsoft.com/office/officeart/2005/8/layout/process1"/>
    <dgm:cxn modelId="{BBEE1929-B1A2-40AC-97B1-95175F5F2747}" type="presOf" srcId="{3F86C106-E86C-4D16-A210-7F55E779D9B3}" destId="{341FA195-5C83-4C74-BF1E-0E7137B42321}" srcOrd="0" destOrd="0" presId="urn:microsoft.com/office/officeart/2005/8/layout/process1"/>
    <dgm:cxn modelId="{5E3F25EC-F425-4B05-91BB-148C0C20030E}" type="presOf" srcId="{9BA21270-208A-4497-BFBD-6D879759A114}" destId="{3A5548F1-A91D-431D-AD5A-CAC8902D96C3}" srcOrd="0" destOrd="0" presId="urn:microsoft.com/office/officeart/2005/8/layout/process1"/>
    <dgm:cxn modelId="{18677A24-6A6C-461E-9E35-216E81BD0279}" type="presOf" srcId="{0D137512-1828-45D4-98E3-0BC9D71E571B}" destId="{D6426CAF-8224-4705-B8D4-7631CE50E102}" srcOrd="0" destOrd="0" presId="urn:microsoft.com/office/officeart/2005/8/layout/process1"/>
    <dgm:cxn modelId="{B7539C82-00EE-4802-BB22-2FB51D2DCC4F}" type="presOf" srcId="{3F86C106-E86C-4D16-A210-7F55E779D9B3}" destId="{B206B611-F429-4AD9-B7D9-B315E54D4D6F}" srcOrd="1" destOrd="0" presId="urn:microsoft.com/office/officeart/2005/8/layout/process1"/>
    <dgm:cxn modelId="{EEA0F696-26C6-46BA-A764-73B9E96E87C6}" type="presOf" srcId="{71D85F57-08F9-4B51-97C9-ECF1FE4491E9}" destId="{34DBDA95-0A1B-4D5F-9D2B-206C37408A7F}" srcOrd="0" destOrd="0" presId="urn:microsoft.com/office/officeart/2005/8/layout/process1"/>
    <dgm:cxn modelId="{538F7361-92D9-4640-9E7D-3948FC7B3339}" srcId="{0D137512-1828-45D4-98E3-0BC9D71E571B}" destId="{BC165EDE-8730-4C56-A551-829ED34AE166}" srcOrd="1" destOrd="0" parTransId="{FB368BCF-4A23-4738-B3DE-8A78091AE042}" sibTransId="{3F86C106-E86C-4D16-A210-7F55E779D9B3}"/>
    <dgm:cxn modelId="{39D5DAF6-D648-40DD-A5CB-B21EE39B471A}" type="presOf" srcId="{8425F680-1735-4596-829F-5BBA837F1C86}" destId="{1E9890CD-3589-46F8-ADF0-4CA6C3CE7E5E}" srcOrd="0" destOrd="0" presId="urn:microsoft.com/office/officeart/2005/8/layout/process1"/>
    <dgm:cxn modelId="{AF6D21A4-2AD1-4D45-8236-842DAF499320}" srcId="{0D137512-1828-45D4-98E3-0BC9D71E571B}" destId="{9BA21270-208A-4497-BFBD-6D879759A114}" srcOrd="0" destOrd="0" parTransId="{C99EA17F-CF9E-4470-A077-E5A313674378}" sibTransId="{8425F680-1735-4596-829F-5BBA837F1C86}"/>
    <dgm:cxn modelId="{E537BE5E-602A-4CA6-B47A-8DF095512F7C}" type="presOf" srcId="{8425F680-1735-4596-829F-5BBA837F1C86}" destId="{BFC9C204-467B-4442-9DEC-0721D5794661}" srcOrd="1" destOrd="0" presId="urn:microsoft.com/office/officeart/2005/8/layout/process1"/>
    <dgm:cxn modelId="{3EB91A1F-F51D-4B80-A5F1-6983E5F97FD0}" type="presParOf" srcId="{D6426CAF-8224-4705-B8D4-7631CE50E102}" destId="{3A5548F1-A91D-431D-AD5A-CAC8902D96C3}" srcOrd="0" destOrd="0" presId="urn:microsoft.com/office/officeart/2005/8/layout/process1"/>
    <dgm:cxn modelId="{0C20A697-852F-44E3-BFB1-0BC9FBE3BB2A}" type="presParOf" srcId="{D6426CAF-8224-4705-B8D4-7631CE50E102}" destId="{1E9890CD-3589-46F8-ADF0-4CA6C3CE7E5E}" srcOrd="1" destOrd="0" presId="urn:microsoft.com/office/officeart/2005/8/layout/process1"/>
    <dgm:cxn modelId="{AAD1D420-D672-4882-9421-EF6FFA2D999F}" type="presParOf" srcId="{1E9890CD-3589-46F8-ADF0-4CA6C3CE7E5E}" destId="{BFC9C204-467B-4442-9DEC-0721D5794661}" srcOrd="0" destOrd="0" presId="urn:microsoft.com/office/officeart/2005/8/layout/process1"/>
    <dgm:cxn modelId="{5F99EE33-B943-44A9-A7B6-22FEA9467301}" type="presParOf" srcId="{D6426CAF-8224-4705-B8D4-7631CE50E102}" destId="{A387B0CA-4CC0-4844-9194-4883399D3129}" srcOrd="2" destOrd="0" presId="urn:microsoft.com/office/officeart/2005/8/layout/process1"/>
    <dgm:cxn modelId="{7FBC6998-5746-456F-A22D-2443841906FD}" type="presParOf" srcId="{D6426CAF-8224-4705-B8D4-7631CE50E102}" destId="{341FA195-5C83-4C74-BF1E-0E7137B42321}" srcOrd="3" destOrd="0" presId="urn:microsoft.com/office/officeart/2005/8/layout/process1"/>
    <dgm:cxn modelId="{229ADB35-6477-48EB-9456-8F0A3346994B}" type="presParOf" srcId="{341FA195-5C83-4C74-BF1E-0E7137B42321}" destId="{B206B611-F429-4AD9-B7D9-B315E54D4D6F}" srcOrd="0" destOrd="0" presId="urn:microsoft.com/office/officeart/2005/8/layout/process1"/>
    <dgm:cxn modelId="{2CFE23DA-AEB6-4022-8D0A-1EC8B032A071}" type="presParOf" srcId="{D6426CAF-8224-4705-B8D4-7631CE50E102}" destId="{34DBDA95-0A1B-4D5F-9D2B-206C37408A7F}"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9EBF3-4809-4293-B216-7CAC2B602884}">
      <dsp:nvSpPr>
        <dsp:cNvPr id="0" name=""/>
        <dsp:cNvSpPr/>
      </dsp:nvSpPr>
      <dsp:spPr>
        <a:xfrm>
          <a:off x="873724" y="1481950"/>
          <a:ext cx="2682385" cy="1525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Monitoring &amp; Adaptive Management Team</a:t>
          </a:r>
          <a:endParaRPr lang="en-US" sz="2400" kern="1200" dirty="0"/>
        </a:p>
      </dsp:txBody>
      <dsp:txXfrm>
        <a:off x="918404" y="1526630"/>
        <a:ext cx="2593025" cy="1436130"/>
      </dsp:txXfrm>
    </dsp:sp>
    <dsp:sp modelId="{7A706D16-3AD6-48D6-8A51-D7F846F031FB}">
      <dsp:nvSpPr>
        <dsp:cNvPr id="0" name=""/>
        <dsp:cNvSpPr/>
      </dsp:nvSpPr>
      <dsp:spPr>
        <a:xfrm rot="19954765">
          <a:off x="3619310" y="1222875"/>
          <a:ext cx="490186" cy="5397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627571" y="1364677"/>
        <a:ext cx="343130" cy="323822"/>
      </dsp:txXfrm>
    </dsp:sp>
    <dsp:sp modelId="{FFF4D6F1-9226-4A4D-BB0A-75D9133F1DEE}">
      <dsp:nvSpPr>
        <dsp:cNvPr id="0" name=""/>
        <dsp:cNvSpPr/>
      </dsp:nvSpPr>
      <dsp:spPr>
        <a:xfrm>
          <a:off x="4584829" y="171654"/>
          <a:ext cx="1209177" cy="10596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4615867" y="202692"/>
        <a:ext cx="1147101" cy="997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548F1-A91D-431D-AD5A-CAC8902D96C3}">
      <dsp:nvSpPr>
        <dsp:cNvPr id="0" name=""/>
        <dsp:cNvSpPr/>
      </dsp:nvSpPr>
      <dsp:spPr>
        <a:xfrm>
          <a:off x="0" y="1136723"/>
          <a:ext cx="2289017" cy="137341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Science Review Team</a:t>
          </a:r>
          <a:endParaRPr lang="en-US" sz="2900" kern="1200" dirty="0"/>
        </a:p>
      </dsp:txBody>
      <dsp:txXfrm>
        <a:off x="40226" y="1176949"/>
        <a:ext cx="2208565" cy="1292958"/>
      </dsp:txXfrm>
    </dsp:sp>
    <dsp:sp modelId="{1E9890CD-3589-46F8-ADF0-4CA6C3CE7E5E}">
      <dsp:nvSpPr>
        <dsp:cNvPr id="0" name=""/>
        <dsp:cNvSpPr/>
      </dsp:nvSpPr>
      <dsp:spPr>
        <a:xfrm rot="1271791">
          <a:off x="2502080" y="2167830"/>
          <a:ext cx="524838" cy="567676"/>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507406" y="2252900"/>
        <a:ext cx="367387" cy="340606"/>
      </dsp:txXfrm>
    </dsp:sp>
    <dsp:sp modelId="{A387B0CA-4CC0-4844-9194-4883399D3129}">
      <dsp:nvSpPr>
        <dsp:cNvPr id="0" name=""/>
        <dsp:cNvSpPr/>
      </dsp:nvSpPr>
      <dsp:spPr>
        <a:xfrm>
          <a:off x="3212283" y="2382461"/>
          <a:ext cx="2289017" cy="137341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Steering Committee</a:t>
          </a:r>
        </a:p>
      </dsp:txBody>
      <dsp:txXfrm>
        <a:off x="3252509" y="2422687"/>
        <a:ext cx="2208565" cy="1292958"/>
      </dsp:txXfrm>
    </dsp:sp>
    <dsp:sp modelId="{341FA195-5C83-4C74-BF1E-0E7137B42321}">
      <dsp:nvSpPr>
        <dsp:cNvPr id="0" name=""/>
        <dsp:cNvSpPr/>
      </dsp:nvSpPr>
      <dsp:spPr>
        <a:xfrm>
          <a:off x="5708807" y="2843657"/>
          <a:ext cx="485271" cy="567676"/>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708807" y="2957192"/>
        <a:ext cx="339690" cy="340606"/>
      </dsp:txXfrm>
    </dsp:sp>
    <dsp:sp modelId="{34DBDA95-0A1B-4D5F-9D2B-206C37408A7F}">
      <dsp:nvSpPr>
        <dsp:cNvPr id="0" name=""/>
        <dsp:cNvSpPr/>
      </dsp:nvSpPr>
      <dsp:spPr>
        <a:xfrm>
          <a:off x="6416908" y="2382461"/>
          <a:ext cx="2289017" cy="137341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Chehalis Basin Board</a:t>
          </a:r>
          <a:endParaRPr lang="en-US" sz="2900" kern="1200" dirty="0"/>
        </a:p>
      </dsp:txBody>
      <dsp:txXfrm>
        <a:off x="6457134" y="2422687"/>
        <a:ext cx="2208565" cy="12929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23B41-1E64-4CDE-ACFD-A34D3E9FC3F0}"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FEAFC-598A-44A2-B0A0-F5716386C828}" type="slidenum">
              <a:rPr lang="en-US" smtClean="0"/>
              <a:t>‹#›</a:t>
            </a:fld>
            <a:endParaRPr lang="en-US"/>
          </a:p>
        </p:txBody>
      </p:sp>
    </p:spTree>
    <p:extLst>
      <p:ext uri="{BB962C8B-B14F-4D97-AF65-F5344CB8AC3E}">
        <p14:creationId xmlns:p14="http://schemas.microsoft.com/office/powerpoint/2010/main" val="188630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Outline: </a:t>
            </a:r>
          </a:p>
          <a:p>
            <a:r>
              <a:rPr lang="en-US" baseline="0" dirty="0" smtClean="0"/>
              <a:t>- Share what the ASRP is, how it fits into the Chehalis Basin Strategy</a:t>
            </a:r>
          </a:p>
          <a:p>
            <a:pPr marL="171450" indent="-171450">
              <a:buFontTx/>
              <a:buChar char="-"/>
            </a:pPr>
            <a:r>
              <a:rPr lang="en-US" baseline="0" dirty="0" smtClean="0"/>
              <a:t>Detail the ASRP development process</a:t>
            </a:r>
          </a:p>
          <a:p>
            <a:pPr marL="171450" indent="-171450">
              <a:buFontTx/>
              <a:buChar char="-"/>
            </a:pPr>
            <a:r>
              <a:rPr lang="en-US" baseline="0" dirty="0" smtClean="0"/>
              <a:t>Share some of the proposed actions and areas</a:t>
            </a:r>
          </a:p>
          <a:p>
            <a:pPr marL="171450" indent="-171450">
              <a:buFontTx/>
              <a:buChar char="-"/>
            </a:pPr>
            <a:r>
              <a:rPr lang="en-US" baseline="0" dirty="0" smtClean="0"/>
              <a:t>Discuss next steps on plan development and implementation</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3224BF0-8448-4526-A0C4-29384C2128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2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Scenario 3 builds on Scenario 2, with an added focus of increasing spatial and life history diversity and distribution of species throughout more of the basin. It protects and restores 450 miles of river/stream habitats; corrects 450 fish passage barriers, improving access to more than 400 miles of river/tributary habitat; and restores more than 15,300 acres of riparian and floodplain habitats.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Implementing Scenario 3 would provide more substantial habitat gains above both Scenarios 1 and 2 and also expands spatial diversity (or distribution of local populations) for </a:t>
            </a:r>
            <a:r>
              <a:rPr lang="en-US" sz="1200" b="0" i="0" u="none" strike="noStrike" kern="1200" baseline="0" dirty="0" err="1" smtClean="0">
                <a:solidFill>
                  <a:schemeClr val="tx1"/>
                </a:solidFill>
                <a:latin typeface="+mn-lt"/>
                <a:ea typeface="+mn-ea"/>
                <a:cs typeface="+mn-cs"/>
              </a:rPr>
              <a:t>coho</a:t>
            </a:r>
            <a:r>
              <a:rPr lang="en-US" sz="1200" b="0" i="0" u="none" strike="noStrike" kern="1200" baseline="0" dirty="0" smtClean="0">
                <a:solidFill>
                  <a:schemeClr val="tx1"/>
                </a:solidFill>
                <a:latin typeface="+mn-lt"/>
                <a:ea typeface="+mn-ea"/>
                <a:cs typeface="+mn-cs"/>
              </a:rPr>
              <a:t> salmon, spring- and fall-run Chinook salmon, and steelhead into more geographic areas of the basin.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Scenario 3 is the only scenario of the 3 examples that would significantly increase ecosystem resiliency, therefore reducing the risk of functional extinction for any localized population. Similar to reducing the risk of loss by diversifying a stock portfolio, enabling species to be distributed more broadly throughout the basin through Scenario 3 would reduce the extinction risk to any one localized population.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24BF0-8448-4526-A0C4-29384C212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381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n innovative approach the ASRP is taking is to actively implement while developing the plan. This allows us to learn from early implementation and adapt our strategies to what is feasible on the ground. </a:t>
            </a:r>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have the 1</a:t>
            </a:r>
            <a:r>
              <a:rPr lang="en-US" baseline="30000" dirty="0" smtClean="0"/>
              <a:t>st</a:t>
            </a:r>
            <a:r>
              <a:rPr lang="en-US" dirty="0" smtClean="0"/>
              <a:t> five reach scale projects underway with willing landowners across basin in 5 different sub-basins</a:t>
            </a:r>
            <a:endParaRPr lang="en-US" baseline="0" dirty="0" smtClean="0"/>
          </a:p>
          <a:p>
            <a:endParaRPr lang="en-US" baseline="0" dirty="0" smtClean="0"/>
          </a:p>
          <a:p>
            <a:r>
              <a:rPr lang="en-US" dirty="0" smtClean="0"/>
              <a:t>We are currently working to imitate new projects with sponsors, and have an open solicitation for restoration and protection project proposals </a:t>
            </a:r>
          </a:p>
          <a:p>
            <a:pPr lvl="1"/>
            <a:r>
              <a:rPr lang="en-US" dirty="0" smtClean="0"/>
              <a:t>Due February 5</a:t>
            </a:r>
            <a:r>
              <a:rPr lang="en-US" baseline="30000" dirty="0" smtClean="0"/>
              <a:t>th</a:t>
            </a:r>
            <a:r>
              <a:rPr lang="en-US" dirty="0" smtClean="0"/>
              <a:t>, 2020</a:t>
            </a:r>
          </a:p>
          <a:p>
            <a:pPr marL="0" indent="0">
              <a:buNone/>
            </a:pPr>
            <a:endParaRPr lang="en-US" dirty="0" smtClean="0"/>
          </a:p>
          <a:p>
            <a:endParaRPr lang="en-US" dirty="0" smtClean="0"/>
          </a:p>
          <a:p>
            <a:r>
              <a:rPr lang="en-US" dirty="0" smtClean="0"/>
              <a:t>Early implementation is also informing the development of a monitoring and adaptive management plan, which will help us learn</a:t>
            </a:r>
            <a:r>
              <a:rPr lang="en-US" baseline="0" dirty="0" smtClean="0"/>
              <a:t> how to conduct more effective and efficient projects with landowners, and communicate our successes over time.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4AF17-B7E0-4704-8645-CBC39786F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565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published the phase</a:t>
            </a:r>
            <a:r>
              <a:rPr lang="en-US" baseline="0" dirty="0" smtClean="0"/>
              <a:t> 1 </a:t>
            </a:r>
            <a:r>
              <a:rPr lang="en-US" baseline="0" dirty="0" smtClean="0"/>
              <a:t>document</a:t>
            </a:r>
          </a:p>
          <a:p>
            <a:endParaRPr lang="en-US" baseline="0" dirty="0" smtClean="0"/>
          </a:p>
          <a:p>
            <a:r>
              <a:rPr lang="en-US" baseline="0" dirty="0" smtClean="0"/>
              <a:t>Our next steps include taking the public comments, discussion and feedback </a:t>
            </a:r>
            <a:r>
              <a:rPr lang="en-US" baseline="0" dirty="0" smtClean="0"/>
              <a:t>from </a:t>
            </a:r>
            <a:r>
              <a:rPr lang="en-US" baseline="0" dirty="0" smtClean="0"/>
              <a:t>community events and refine our strategies, as well as do some in depth implementation planning with community members and restoration practitioners.</a:t>
            </a:r>
          </a:p>
          <a:p>
            <a:endParaRPr lang="en-US" baseline="0" dirty="0" smtClean="0"/>
          </a:p>
          <a:p>
            <a:r>
              <a:rPr lang="en-US" baseline="0" dirty="0" smtClean="0"/>
              <a:t>The goal is to have the Chehalis Basin Board recommend an ultimate scenario, whether it be one of the ones currently proposed or a different level of effort in the final ASRP, out next winter. Along with a level of effort will be a funding strategy and timeline to complete the work with willing landowners.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4AF17-B7E0-4704-8645-CBC39786F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420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3224BF0-8448-4526-A0C4-29384C2128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68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On the far right, depicted by lighter blue tiles, are large-scale flood damage reduction actions under consideration as part of the Long-Term Strategy. The yellow question marks over the top of three of these blue tiles, are meant to emphasize that some of the large-scale actions are still being analyzed . Decisions  about whether or how to proceed are still being considered.</a:t>
            </a:r>
          </a:p>
        </p:txBody>
      </p:sp>
    </p:spTree>
    <p:extLst>
      <p:ext uri="{BB962C8B-B14F-4D97-AF65-F5344CB8AC3E}">
        <p14:creationId xmlns:p14="http://schemas.microsoft.com/office/powerpoint/2010/main" val="145350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74750"/>
            <a:ext cx="5638800" cy="3171825"/>
          </a:xfrm>
        </p:spPr>
      </p:sp>
      <p:sp>
        <p:nvSpPr>
          <p:cNvPr id="3" name="Notes Placeholder 2"/>
          <p:cNvSpPr>
            <a:spLocks noGrp="1"/>
          </p:cNvSpPr>
          <p:nvPr>
            <p:ph type="body" idx="1"/>
          </p:nvPr>
        </p:nvSpPr>
        <p:spPr/>
        <p:txBody>
          <a:bodyPr/>
          <a:lstStyle/>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development and implementation of the plan is a collaborative effort between the Quinault Indian Nation, Chehalis Tribe, and WDFW. </a:t>
            </a:r>
          </a:p>
          <a:p>
            <a:endParaRPr lang="en-US" baseline="0" dirty="0" smtClean="0"/>
          </a:p>
          <a:p>
            <a:r>
              <a:rPr lang="en-US" baseline="0" dirty="0" smtClean="0"/>
              <a:t>There are several groups working on development of the plan - </a:t>
            </a:r>
          </a:p>
          <a:p>
            <a:endParaRPr lang="en-US" baseline="0" dirty="0"/>
          </a:p>
          <a:p>
            <a:r>
              <a:rPr lang="en-US" baseline="0" dirty="0"/>
              <a:t>The Science Review Team </a:t>
            </a:r>
            <a:r>
              <a:rPr lang="en-US" baseline="0" dirty="0" smtClean="0"/>
              <a:t>and Monitoring and Adaptive management groups serve </a:t>
            </a:r>
            <a:r>
              <a:rPr lang="en-US" baseline="0" dirty="0"/>
              <a:t>an advisory role to the Steering Committee to provide scientific basis and technical expertise on the content of the </a:t>
            </a:r>
            <a:r>
              <a:rPr lang="en-US" baseline="0" dirty="0" smtClean="0"/>
              <a:t>plan and monitoring success of our actions </a:t>
            </a:r>
            <a:endParaRPr lang="en-US" baseline="0" dirty="0"/>
          </a:p>
          <a:p>
            <a:endParaRPr lang="en-US" dirty="0" smtClean="0"/>
          </a:p>
          <a:p>
            <a:r>
              <a:rPr lang="en-US" dirty="0" smtClean="0"/>
              <a:t>The Chehalis Basin Board approves policy and funding decisions, and are comprised of State,</a:t>
            </a:r>
            <a:r>
              <a:rPr lang="en-US" baseline="0" dirty="0" smtClean="0"/>
              <a:t> Tribal and Local Representatives</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The Steering Committee provides policy direction according to their stated goals of the ASRP, as well as informs elements of the plan and implementation</a:t>
            </a: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9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kern="1200" baseline="0" dirty="0" smtClean="0">
                <a:solidFill>
                  <a:schemeClr val="tx1"/>
                </a:solidFill>
                <a:latin typeface="+mn-lt"/>
                <a:ea typeface="+mn-ea"/>
                <a:cs typeface="+mn-cs"/>
              </a:rPr>
              <a:t>The ASRP portrays a comprehensive analysis of necessary actions, which is based on a quantity and quality of coordinated scientific analysis unprecedented anywhere in Washington. </a:t>
            </a:r>
            <a:endParaRPr lang="en-US" sz="1200" b="1"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plan is science based</a:t>
            </a:r>
          </a:p>
          <a:p>
            <a:pPr marL="171450" lvl="0" indent="-171450">
              <a:buFontTx/>
              <a:buChar char="-"/>
            </a:pPr>
            <a:r>
              <a:rPr lang="en-US" b="0" baseline="0" dirty="0" smtClean="0"/>
              <a:t>Fish </a:t>
            </a:r>
            <a:r>
              <a:rPr lang="en-US" b="0" baseline="0" dirty="0"/>
              <a:t>distribution, habitat </a:t>
            </a:r>
            <a:r>
              <a:rPr lang="en-US" b="0" baseline="0" dirty="0" smtClean="0"/>
              <a:t>surveys, </a:t>
            </a:r>
            <a:r>
              <a:rPr lang="en-US" b="0" baseline="0" dirty="0"/>
              <a:t>updated </a:t>
            </a:r>
            <a:r>
              <a:rPr lang="en-US" b="0" baseline="0" dirty="0" smtClean="0"/>
              <a:t>fish-barrier </a:t>
            </a:r>
            <a:r>
              <a:rPr lang="en-US" b="0" baseline="0" dirty="0"/>
              <a:t>knowledge and other data </a:t>
            </a:r>
            <a:r>
              <a:rPr lang="en-US" b="0" baseline="0" dirty="0" smtClean="0"/>
              <a:t>points such as those presented during the technical portion of the symposium </a:t>
            </a:r>
            <a:r>
              <a:rPr lang="en-US" b="0" baseline="0" dirty="0"/>
              <a:t>are all being used to help inform </a:t>
            </a:r>
            <a:r>
              <a:rPr lang="en-US" b="0" baseline="0" dirty="0" smtClean="0"/>
              <a:t>the </a:t>
            </a:r>
            <a:r>
              <a:rPr lang="en-US" b="0" baseline="0" dirty="0"/>
              <a:t>plan</a:t>
            </a:r>
          </a:p>
          <a:p>
            <a:pPr marL="171450" indent="-171450">
              <a:buFontTx/>
              <a:buChar char="-"/>
            </a:pPr>
            <a:r>
              <a:rPr lang="en-US" b="0" baseline="0" dirty="0" smtClean="0"/>
              <a:t>In turn, this </a:t>
            </a:r>
            <a:r>
              <a:rPr lang="en-US" b="0" baseline="0" dirty="0"/>
              <a:t>scientific information </a:t>
            </a:r>
            <a:r>
              <a:rPr lang="en-US" b="0" baseline="0" dirty="0" smtClean="0"/>
              <a:t>informs </a:t>
            </a:r>
            <a:r>
              <a:rPr lang="en-US" b="0" baseline="0" dirty="0"/>
              <a:t>decisions about where to conduct restoration, and how to do it most </a:t>
            </a:r>
            <a:r>
              <a:rPr lang="en-US" b="0" baseline="0" dirty="0" smtClean="0"/>
              <a:t>effectively. </a:t>
            </a:r>
            <a:endParaRPr lang="en-US" sz="1200" kern="1200" baseline="0" dirty="0">
              <a:solidFill>
                <a:schemeClr val="tx1"/>
              </a:solidFill>
              <a:effectLst/>
              <a:latin typeface="+mn-lt"/>
              <a:ea typeface="+mn-ea"/>
              <a:cs typeface="+mn-cs"/>
            </a:endParaRPr>
          </a:p>
          <a:p>
            <a:pPr lvl="0"/>
            <a:endParaRPr lang="en-US" sz="1200"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plan is aimed at restoring ecological </a:t>
            </a:r>
            <a:r>
              <a:rPr lang="en-US" sz="1200" b="1" kern="1200" dirty="0" smtClean="0">
                <a:solidFill>
                  <a:schemeClr val="tx1"/>
                </a:solidFill>
                <a:effectLst/>
                <a:latin typeface="+mn-lt"/>
                <a:ea typeface="+mn-ea"/>
                <a:cs typeface="+mn-cs"/>
              </a:rPr>
              <a:t>processes.</a:t>
            </a:r>
            <a:r>
              <a:rPr lang="en-US" sz="1200" b="1"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Restoring Ecological processes </a:t>
            </a:r>
            <a:r>
              <a:rPr lang="en-US" sz="1200" b="0" i="0" kern="1200" dirty="0" smtClean="0">
                <a:solidFill>
                  <a:schemeClr val="tx1"/>
                </a:solidFill>
                <a:effectLst/>
                <a:latin typeface="+mn-lt"/>
                <a:ea typeface="+mn-ea"/>
                <a:cs typeface="+mn-cs"/>
              </a:rPr>
              <a:t>means working to enable</a:t>
            </a:r>
            <a:r>
              <a:rPr lang="en-US" sz="1200" b="0" i="0" kern="1200" baseline="0" dirty="0" smtClean="0">
                <a:solidFill>
                  <a:schemeClr val="tx1"/>
                </a:solidFill>
                <a:effectLst/>
                <a:latin typeface="+mn-lt"/>
                <a:ea typeface="+mn-ea"/>
                <a:cs typeface="+mn-cs"/>
              </a:rPr>
              <a:t> the river and streams to function on their own through time and provide necessary habitat for fish and other aquatic species. </a:t>
            </a: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(ex: </a:t>
            </a:r>
            <a:r>
              <a:rPr lang="en-US" sz="1200" b="0" kern="1200" baseline="0" dirty="0" smtClean="0">
                <a:solidFill>
                  <a:schemeClr val="tx1"/>
                </a:solidFill>
                <a:effectLst/>
                <a:latin typeface="+mn-lt"/>
                <a:ea typeface="+mn-ea"/>
                <a:cs typeface="+mn-cs"/>
              </a:rPr>
              <a:t>Large </a:t>
            </a:r>
            <a:r>
              <a:rPr lang="en-US" sz="1200" b="0" kern="1200" baseline="0" dirty="0" smtClean="0">
                <a:solidFill>
                  <a:schemeClr val="tx1"/>
                </a:solidFill>
                <a:effectLst/>
                <a:latin typeface="+mn-lt"/>
                <a:ea typeface="+mn-ea"/>
                <a:cs typeface="+mn-cs"/>
              </a:rPr>
              <a:t>wood helps to </a:t>
            </a:r>
            <a:r>
              <a:rPr lang="en-US" sz="1200" b="0" kern="1200" baseline="0" dirty="0" smtClean="0">
                <a:solidFill>
                  <a:schemeClr val="tx1"/>
                </a:solidFill>
                <a:effectLst/>
                <a:latin typeface="+mn-lt"/>
                <a:ea typeface="+mn-ea"/>
                <a:cs typeface="+mn-cs"/>
              </a:rPr>
              <a:t>kick-start </a:t>
            </a:r>
            <a:r>
              <a:rPr lang="en-US" sz="1200" b="0" kern="1200" baseline="0" dirty="0" smtClean="0">
                <a:solidFill>
                  <a:schemeClr val="tx1"/>
                </a:solidFill>
                <a:effectLst/>
                <a:latin typeface="+mn-lt"/>
                <a:ea typeface="+mn-ea"/>
                <a:cs typeface="+mn-cs"/>
              </a:rPr>
              <a:t>natural processes by helping create fish habitat, providing bugs and other critters for food, and helps slow the flow of the water, which benefits fish and doesn’t put as much stress on the river banks. Without that large wood in the river, those outcomes will not happen on their own. </a:t>
            </a:r>
            <a:r>
              <a:rPr lang="en-US" sz="1200" b="0" kern="1200" baseline="0" dirty="0" smtClean="0">
                <a:solidFill>
                  <a:schemeClr val="tx1"/>
                </a:solidFill>
                <a:effectLst/>
                <a:latin typeface="+mn-lt"/>
                <a:ea typeface="+mn-ea"/>
                <a:cs typeface="+mn-cs"/>
              </a:rPr>
              <a:t>)</a:t>
            </a:r>
            <a:endParaRPr lang="en-US" sz="1200" b="0" kern="1200" baseline="0" dirty="0" smtClean="0">
              <a:solidFill>
                <a:schemeClr val="tx1"/>
              </a:solidFill>
              <a:effectLst/>
              <a:latin typeface="+mn-lt"/>
              <a:ea typeface="+mn-ea"/>
              <a:cs typeface="+mn-cs"/>
            </a:endParaRPr>
          </a:p>
          <a:p>
            <a:pPr lvl="0"/>
            <a:endParaRPr lang="en-US" sz="1200" b="0" i="0" kern="1200" dirty="0" smtClean="0">
              <a:solidFill>
                <a:schemeClr val="tx1"/>
              </a:solidFill>
              <a:effectLst/>
              <a:latin typeface="+mn-lt"/>
              <a:ea typeface="+mn-ea"/>
              <a:cs typeface="+mn-cs"/>
            </a:endParaRPr>
          </a:p>
          <a:p>
            <a:pPr marL="171450" lvl="0" indent="-171450">
              <a:buFontTx/>
              <a:buChar char="-"/>
            </a:pPr>
            <a:r>
              <a:rPr lang="en-US" sz="1200" b="0" kern="1200" baseline="0" dirty="0" smtClean="0">
                <a:solidFill>
                  <a:schemeClr val="tx1"/>
                </a:solidFill>
                <a:effectLst/>
                <a:latin typeface="+mn-lt"/>
                <a:ea typeface="+mn-ea"/>
                <a:cs typeface="+mn-cs"/>
              </a:rPr>
              <a:t>On </a:t>
            </a:r>
            <a:r>
              <a:rPr lang="en-US" sz="1200" b="0" kern="1200" baseline="0" dirty="0" smtClean="0">
                <a:solidFill>
                  <a:schemeClr val="tx1"/>
                </a:solidFill>
                <a:effectLst/>
                <a:latin typeface="+mn-lt"/>
                <a:ea typeface="+mn-ea"/>
                <a:cs typeface="+mn-cs"/>
              </a:rPr>
              <a:t>the ground, this results in projects that stretch lengths of river and apply several restoration practices. large scale restoration projects can address several broken components of the river or habitat at once and give fish a place to live and eat. It also means working with lots of private landowners in partnership to not only get a large scale project on the ground together, but meet the needs of many different stakeholders. </a:t>
            </a:r>
            <a:endParaRPr lang="en-US" sz="1200" b="0" kern="1200" baseline="0" dirty="0" smtClean="0">
              <a:solidFill>
                <a:schemeClr val="tx1"/>
              </a:solidFill>
              <a:effectLst/>
              <a:latin typeface="+mn-lt"/>
              <a:ea typeface="+mn-ea"/>
              <a:cs typeface="+mn-cs"/>
            </a:endParaRPr>
          </a:p>
          <a:p>
            <a:pPr marL="171450" lvl="0" indent="-171450">
              <a:buFontTx/>
              <a:buChar char="-"/>
            </a:pPr>
            <a:r>
              <a:rPr lang="en-US" sz="1200" b="0" kern="1200" baseline="0" dirty="0" smtClean="0">
                <a:solidFill>
                  <a:schemeClr val="tx1"/>
                </a:solidFill>
                <a:effectLst/>
                <a:latin typeface="+mn-lt"/>
                <a:ea typeface="+mn-ea"/>
                <a:cs typeface="+mn-cs"/>
              </a:rPr>
              <a:t>This </a:t>
            </a:r>
            <a:r>
              <a:rPr lang="en-US" sz="1200" b="0" kern="1200" baseline="0" dirty="0">
                <a:solidFill>
                  <a:schemeClr val="tx1"/>
                </a:solidFill>
                <a:effectLst/>
                <a:latin typeface="+mn-lt"/>
                <a:ea typeface="+mn-ea"/>
                <a:cs typeface="+mn-cs"/>
              </a:rPr>
              <a:t>plan </a:t>
            </a:r>
            <a:r>
              <a:rPr lang="en-US" sz="1200" b="0" kern="1200" baseline="0" dirty="0" smtClean="0">
                <a:solidFill>
                  <a:schemeClr val="tx1"/>
                </a:solidFill>
                <a:effectLst/>
                <a:latin typeface="+mn-lt"/>
                <a:ea typeface="+mn-ea"/>
                <a:cs typeface="+mn-cs"/>
              </a:rPr>
              <a:t>is also </a:t>
            </a:r>
            <a:r>
              <a:rPr lang="en-US" sz="1200" b="0" kern="1200" baseline="0" dirty="0">
                <a:solidFill>
                  <a:schemeClr val="tx1"/>
                </a:solidFill>
                <a:effectLst/>
                <a:latin typeface="+mn-lt"/>
                <a:ea typeface="+mn-ea"/>
                <a:cs typeface="+mn-cs"/>
              </a:rPr>
              <a:t>not just about salmon. Aquatic and semiaquatic species </a:t>
            </a:r>
            <a:r>
              <a:rPr lang="en-US" sz="1200" b="0" kern="1200" baseline="0" dirty="0" smtClean="0">
                <a:solidFill>
                  <a:schemeClr val="tx1"/>
                </a:solidFill>
                <a:effectLst/>
                <a:latin typeface="+mn-lt"/>
                <a:ea typeface="+mn-ea"/>
                <a:cs typeface="+mn-cs"/>
              </a:rPr>
              <a:t>like frogs or salamanders are also a focus </a:t>
            </a:r>
            <a:r>
              <a:rPr lang="en-US" sz="1200" b="0" kern="1200" baseline="0" dirty="0">
                <a:solidFill>
                  <a:schemeClr val="tx1"/>
                </a:solidFill>
                <a:effectLst/>
                <a:latin typeface="+mn-lt"/>
                <a:ea typeface="+mn-ea"/>
                <a:cs typeface="+mn-cs"/>
              </a:rPr>
              <a:t>of the plan, </a:t>
            </a:r>
            <a:endParaRPr lang="en-US" sz="1200" b="0" kern="1200" baseline="0" dirty="0" smtClean="0">
              <a:solidFill>
                <a:schemeClr val="tx1"/>
              </a:solidFill>
              <a:effectLst/>
              <a:latin typeface="+mn-lt"/>
              <a:ea typeface="+mn-ea"/>
              <a:cs typeface="+mn-cs"/>
            </a:endParaRPr>
          </a:p>
          <a:p>
            <a:pPr marL="171450" lvl="0" indent="-171450">
              <a:buFontTx/>
              <a:buChar char="-"/>
            </a:pPr>
            <a:r>
              <a:rPr lang="en-US" sz="1200" b="0" kern="1200" baseline="0" dirty="0" smtClean="0">
                <a:solidFill>
                  <a:schemeClr val="tx1"/>
                </a:solidFill>
                <a:effectLst/>
                <a:latin typeface="+mn-lt"/>
                <a:ea typeface="+mn-ea"/>
                <a:cs typeface="+mn-cs"/>
              </a:rPr>
              <a:t>Currently</a:t>
            </a:r>
            <a:r>
              <a:rPr lang="en-US" sz="1200" b="0" kern="1200" baseline="0" dirty="0" smtClean="0">
                <a:solidFill>
                  <a:schemeClr val="tx1"/>
                </a:solidFill>
                <a:effectLst/>
                <a:latin typeface="+mn-lt"/>
                <a:ea typeface="+mn-ea"/>
                <a:cs typeface="+mn-cs"/>
              </a:rPr>
              <a:t>, Oregon spotted frog is on the endangered species list in the basin and we have no salmon species on the list. We can do a lot to help Oregon spotted frog, and benefit other species at the same time. </a:t>
            </a:r>
          </a:p>
          <a:p>
            <a:pPr marL="171450" lvl="0" indent="-171450">
              <a:buFontTx/>
              <a:buChar char="-"/>
            </a:pPr>
            <a:endParaRPr lang="en-US" sz="1200" b="0" kern="1200" baseline="0" dirty="0">
              <a:solidFill>
                <a:schemeClr val="tx1"/>
              </a:solidFill>
              <a:effectLst/>
              <a:latin typeface="+mn-lt"/>
              <a:ea typeface="+mn-ea"/>
              <a:cs typeface="+mn-cs"/>
            </a:endParaRPr>
          </a:p>
          <a:p>
            <a:pPr marL="0" lvl="0" indent="0">
              <a:buFontTx/>
              <a:buNone/>
            </a:pPr>
            <a:r>
              <a:rPr lang="en-US" sz="1200" b="1" kern="1200" baseline="0" dirty="0">
                <a:solidFill>
                  <a:schemeClr val="tx1"/>
                </a:solidFill>
                <a:effectLst/>
                <a:latin typeface="+mn-lt"/>
                <a:ea typeface="+mn-ea"/>
                <a:cs typeface="+mn-cs"/>
              </a:rPr>
              <a:t>The plan is a roadmap for </a:t>
            </a:r>
            <a:r>
              <a:rPr lang="en-US" sz="1200" b="1" kern="1200" baseline="0" dirty="0" smtClean="0">
                <a:solidFill>
                  <a:schemeClr val="tx1"/>
                </a:solidFill>
                <a:effectLst/>
                <a:latin typeface="+mn-lt"/>
                <a:ea typeface="+mn-ea"/>
                <a:cs typeface="+mn-cs"/>
              </a:rPr>
              <a:t>helping aquatic species throughout </a:t>
            </a:r>
            <a:r>
              <a:rPr lang="en-US" sz="1200" b="1" kern="1200" baseline="0" dirty="0">
                <a:solidFill>
                  <a:schemeClr val="tx1"/>
                </a:solidFill>
                <a:effectLst/>
                <a:latin typeface="+mn-lt"/>
                <a:ea typeface="+mn-ea"/>
                <a:cs typeface="+mn-cs"/>
              </a:rPr>
              <a:t>the basin</a:t>
            </a:r>
          </a:p>
          <a:p>
            <a:pPr marL="171450" lvl="0" indent="-171450">
              <a:buFontTx/>
              <a:buChar char="-"/>
            </a:pPr>
            <a:r>
              <a:rPr lang="en-US" sz="1200" b="0" kern="1200" baseline="0" dirty="0">
                <a:solidFill>
                  <a:schemeClr val="tx1"/>
                </a:solidFill>
                <a:effectLst/>
                <a:latin typeface="+mn-lt"/>
                <a:ea typeface="+mn-ea"/>
                <a:cs typeface="+mn-cs"/>
              </a:rPr>
              <a:t>The ASRP is meant to be a useful tool for practitioners to carry out restoration and </a:t>
            </a:r>
            <a:r>
              <a:rPr lang="en-US" sz="1200" b="0" kern="1200" baseline="0" dirty="0" smtClean="0">
                <a:solidFill>
                  <a:schemeClr val="tx1"/>
                </a:solidFill>
                <a:effectLst/>
                <a:latin typeface="+mn-lt"/>
                <a:ea typeface="+mn-ea"/>
                <a:cs typeface="+mn-cs"/>
              </a:rPr>
              <a:t>protection actions</a:t>
            </a:r>
          </a:p>
          <a:p>
            <a:pPr marL="171450" lvl="0" indent="-171450">
              <a:buFontTx/>
              <a:buChar char="-"/>
            </a:pPr>
            <a:r>
              <a:rPr lang="en-US" sz="1200" b="0" i="0" u="none" strike="noStrike" kern="1200" baseline="0" dirty="0" smtClean="0">
                <a:solidFill>
                  <a:schemeClr val="tx1"/>
                </a:solidFill>
                <a:latin typeface="+mn-lt"/>
                <a:ea typeface="+mn-ea"/>
                <a:cs typeface="+mn-cs"/>
              </a:rPr>
              <a:t>The actions identified through the ASRP chart a course toward the best chance to support healthy and harvestable salmon populations, robust and diverse populations of native aquatic and semi-aquatic species, and productive ecosystems that are more resilient to climate change and human-caused stressors. </a:t>
            </a: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24391-CE9B-4AE9-AEC3-F938381CB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38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Phase 1 ASRP</a:t>
            </a:r>
            <a:r>
              <a:rPr lang="en-US" baseline="0" dirty="0" smtClean="0"/>
              <a:t> includes the </a:t>
            </a:r>
            <a:r>
              <a:rPr lang="en-US" dirty="0" smtClean="0"/>
              <a:t>Approach, rationale and recommendations for 5 Strategies:</a:t>
            </a:r>
          </a:p>
          <a:p>
            <a:pPr lvl="1"/>
            <a:endParaRPr lang="en-US" dirty="0" smtClean="0"/>
          </a:p>
          <a:p>
            <a:pPr marL="0" indent="0">
              <a:buNone/>
            </a:pPr>
            <a:r>
              <a:rPr lang="en-US" sz="3500" b="1" dirty="0" smtClean="0"/>
              <a:t>Habitat and Process Protection</a:t>
            </a:r>
          </a:p>
          <a:p>
            <a:pPr marL="0" indent="0">
              <a:buNone/>
            </a:pPr>
            <a:r>
              <a:rPr lang="en-US" sz="2600" i="1" dirty="0" smtClean="0"/>
              <a:t>Protect intact ecosystems, unique habitats, and strategic areas that support critical ecosystem functions and priority species.</a:t>
            </a:r>
          </a:p>
          <a:p>
            <a:pPr marL="0" indent="0">
              <a:buNone/>
            </a:pPr>
            <a:endParaRPr lang="en-US" dirty="0" smtClean="0"/>
          </a:p>
          <a:p>
            <a:pPr marL="0" indent="0">
              <a:buNone/>
            </a:pPr>
            <a:r>
              <a:rPr lang="en-US" sz="3500" b="1" dirty="0" smtClean="0"/>
              <a:t>Restoration</a:t>
            </a:r>
          </a:p>
          <a:p>
            <a:pPr marL="0" indent="0">
              <a:buNone/>
            </a:pPr>
            <a:r>
              <a:rPr lang="en-US" sz="2600" i="1" dirty="0" smtClean="0"/>
              <a:t>Restore ecosystem functions to support native aquatic and semi-aquatic species. </a:t>
            </a:r>
          </a:p>
          <a:p>
            <a:pPr marL="0" indent="0">
              <a:buNone/>
            </a:pPr>
            <a:endParaRPr lang="en-US" sz="2600" i="1" dirty="0" smtClean="0"/>
          </a:p>
          <a:p>
            <a:pPr marL="0" indent="0">
              <a:buNone/>
            </a:pPr>
            <a:r>
              <a:rPr lang="en-US" sz="3500" b="1" dirty="0" smtClean="0"/>
              <a:t>Community Planning</a:t>
            </a:r>
          </a:p>
          <a:p>
            <a:pPr marL="0" indent="0">
              <a:buNone/>
            </a:pPr>
            <a:r>
              <a:rPr lang="en-US" sz="2600" i="1" dirty="0" smtClean="0"/>
              <a:t>Effectively plan for current and future conditions in the Chehalis Basin integrated with the vision</a:t>
            </a:r>
            <a:r>
              <a:rPr lang="en-US" sz="2600" i="1" baseline="0" dirty="0" smtClean="0"/>
              <a:t> of the</a:t>
            </a:r>
            <a:r>
              <a:rPr lang="en-US" sz="2600" i="1" dirty="0" smtClean="0"/>
              <a:t> community. </a:t>
            </a:r>
          </a:p>
          <a:p>
            <a:pPr marL="0" indent="0">
              <a:buNone/>
            </a:pPr>
            <a:endParaRPr lang="en-US" sz="2600" i="1" dirty="0" smtClean="0"/>
          </a:p>
          <a:p>
            <a:pPr marL="0" indent="0">
              <a:buNone/>
            </a:pPr>
            <a:r>
              <a:rPr lang="en-US" sz="3500" b="1" dirty="0" smtClean="0"/>
              <a:t>Community Involvement</a:t>
            </a:r>
          </a:p>
          <a:p>
            <a:pPr marL="0" indent="0">
              <a:buNone/>
            </a:pPr>
            <a:r>
              <a:rPr lang="en-US" sz="2600" i="1" dirty="0" smtClean="0"/>
              <a:t>Engage landowners and Chehalis Basin communities to ensure a successful plan and support implementation of actions where feasible. </a:t>
            </a:r>
          </a:p>
          <a:p>
            <a:pPr marL="0" indent="0">
              <a:buNone/>
            </a:pPr>
            <a:endParaRPr lang="en-US" sz="2600" i="1" dirty="0" smtClean="0"/>
          </a:p>
          <a:p>
            <a:pPr marL="0" indent="0">
              <a:buNone/>
            </a:pPr>
            <a:r>
              <a:rPr lang="en-US" sz="3500" b="1" dirty="0" smtClean="0"/>
              <a:t>Institutional Capacity</a:t>
            </a:r>
          </a:p>
          <a:p>
            <a:pPr marL="0" indent="0">
              <a:buNone/>
            </a:pPr>
            <a:r>
              <a:rPr lang="en-US" sz="2600" i="1" dirty="0" smtClean="0"/>
              <a:t>Build institutional capacity of existing organizations for restoration, protection, and planning processes to ensure the ASRP is a community-based restoration program</a:t>
            </a:r>
            <a:r>
              <a:rPr lang="en-US" sz="2600" i="1" dirty="0" smtClean="0"/>
              <a:t>.</a:t>
            </a:r>
          </a:p>
          <a:p>
            <a:pPr marL="0" indent="0">
              <a:buNone/>
            </a:pPr>
            <a:endParaRPr lang="en-US" sz="2600" i="1" dirty="0" smtClean="0"/>
          </a:p>
          <a:p>
            <a:pPr marL="0" indent="0">
              <a:buNone/>
            </a:pPr>
            <a:r>
              <a:rPr lang="en-US" dirty="0" smtClean="0"/>
              <a:t>--</a:t>
            </a:r>
            <a:endParaRPr lang="en-US" dirty="0" smtClean="0"/>
          </a:p>
          <a:p>
            <a:pPr lvl="1"/>
            <a:endParaRPr lang="en-US" dirty="0" smtClean="0"/>
          </a:p>
          <a:p>
            <a:r>
              <a:rPr lang="en-US" sz="1200" b="0" i="0" u="none" strike="noStrike" kern="1200" baseline="0" dirty="0" smtClean="0">
                <a:solidFill>
                  <a:schemeClr val="tx1"/>
                </a:solidFill>
                <a:latin typeface="+mn-lt"/>
                <a:ea typeface="+mn-ea"/>
                <a:cs typeface="+mn-cs"/>
              </a:rPr>
              <a:t>Collectively, the ASRP strives to honor the social, economic, and cultural values of the region and maintain working lands. The importance of community involvement in the ASRP cannot be overstated—most of the actions proposed in the ASRP would occur on private land, and the program relies on landowners willing to collaborate in this important undertaking to be successful.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prospect for recovery is highly achievable in the Chehalis Basin, largely because much of the land use is still rural agriculture and working forest lands and the basin does not yet have highly developed, sprawling urban centers (as is the case in other regions of the state).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strategies developed and actions proposed in the ASRP are meant to work with the needs of landowners and working lands and to collaboratively seek onsite solutions that benefit both landowners and aquatic species.</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ASRP honors existing community values, builds on previous actions to protect and restore basin habitat and ecological processes, and complements investments the state has already made in aquatic species habitat restoration and protection. </a:t>
            </a:r>
            <a:endParaRPr lang="en-US" i="0" baseline="0"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scope of the ASRP focuses on taking action where the greatest potential exists to provide substantial gains for aquatic species, while recognizing the dynamic uncertainties of external factors such as estuary, ocean, hatchery, harvest, invasive species, and climate change conditions. </a:t>
            </a:r>
            <a:endParaRPr lang="en-US"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24BF0-8448-4526-A0C4-29384C212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46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key element necessary for developing the Plan was to strategically prioritize essential actions, including where and when those actions should occur to provide the greatest short-term and long-term habitat benefits.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support the prioritization process, the basin was examined as 10 ecological regions based on underlying geology, topography, climate and channel characteristics.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prioritization process identified areas </a:t>
            </a:r>
            <a:r>
              <a:rPr lang="en-US" b="1" dirty="0" smtClean="0"/>
              <a:t>within and </a:t>
            </a:r>
            <a:r>
              <a:rPr lang="en-US" b="1" dirty="0" err="1" smtClean="0"/>
              <a:t>accross</a:t>
            </a:r>
            <a:r>
              <a:rPr lang="en-US" b="1" dirty="0" smtClean="0"/>
              <a:t> </a:t>
            </a:r>
            <a:r>
              <a:rPr lang="en-US" dirty="0" smtClean="0"/>
              <a:t>each of the basin’s ecological regions with the best opportunities to protect and improve species performance and increase spatial distribution and diversity of species.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t>
            </a:r>
          </a:p>
          <a:p>
            <a:pPr marL="0" indent="0">
              <a:buNone/>
            </a:pPr>
            <a:r>
              <a:rPr lang="en-US" dirty="0" smtClean="0"/>
              <a:t>The strategic prioritization was informed by: </a:t>
            </a:r>
          </a:p>
          <a:p>
            <a:r>
              <a:rPr lang="en-US" dirty="0" smtClean="0"/>
              <a:t>Recent scientific studies, mapping, and fish passage barrier assessments </a:t>
            </a:r>
          </a:p>
          <a:p>
            <a:r>
              <a:rPr lang="en-US" dirty="0" smtClean="0"/>
              <a:t>Current and historical knowledge and expertise including mapping of the basin </a:t>
            </a:r>
          </a:p>
          <a:p>
            <a:r>
              <a:rPr lang="en-US" dirty="0" smtClean="0"/>
              <a:t>On-the-ground observations and analyses by the ASRP Science and Technical Review Team </a:t>
            </a:r>
          </a:p>
          <a:p>
            <a:r>
              <a:rPr lang="en-US" dirty="0" smtClean="0"/>
              <a:t>Chehalis Basin-specific climate change modeling projections </a:t>
            </a:r>
          </a:p>
          <a:p>
            <a:r>
              <a:rPr lang="en-US" dirty="0" smtClean="0"/>
              <a:t>The Ecosystem Diagnosis and Treatment (EDT) salmon habitat model </a:t>
            </a:r>
          </a:p>
          <a:p>
            <a:r>
              <a:rPr lang="en-US" dirty="0" smtClean="0"/>
              <a:t>Baseline information from the National Oceanic and Atmospheric Administration (NOAA) salmonid life-cycle model </a:t>
            </a:r>
          </a:p>
          <a:p>
            <a:r>
              <a:rPr lang="en-US" dirty="0" smtClean="0"/>
              <a:t>- We used a two model approach</a:t>
            </a:r>
            <a:r>
              <a:rPr lang="en-US" baseline="0" dirty="0" smtClean="0"/>
              <a:t> to ensure that the wide variety of actions and areas are encompassed in the analyses. The two models are different in structure and utility and are not meant to compare results, but rather inform two strategies of thinking to refine our recommended actions.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4AF17-B7E0-4704-8645-CBC39786F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07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Phase 1 ASRP provides: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Summaries of historical and existing conditions for aquatic</a:t>
            </a:r>
            <a:r>
              <a:rPr lang="en-US" baseline="0" dirty="0" smtClean="0"/>
              <a:t> species</a:t>
            </a:r>
            <a:r>
              <a:rPr lang="en-US" dirty="0" smtClean="0"/>
              <a:t> across the 10 ecological regions</a:t>
            </a: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Descriptions of Three additive potential restoration and protection scenarios, which were built from the prioritization process. These are example levels of effort that the ASRP analyzed for potential benefits to salmon and other aquatic species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projections of conditions the ASRP could achieve under each additive scenario, along with estimated costs for each scenario. These scenarios have differing goals and outcomes depending on the level of effort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Recommended actions across all of the ecological regions defined in the previous slide for each of the 5 strategies developed through the ASRP.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ALL scenarios and recommendations from the ASRP rely on working with landowners on a voluntary basis to develop projects that fit the needs of both the landowner and the aquatic species. The recommendations in the ASRP are not binding or mandatory.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t>
            </a:r>
          </a:p>
          <a:p>
            <a:pPr marL="0" indent="0">
              <a:buNone/>
            </a:pPr>
            <a:r>
              <a:rPr lang="en-US" dirty="0" smtClean="0"/>
              <a:t>The strategic prioritization was informed by: </a:t>
            </a:r>
          </a:p>
          <a:p>
            <a:r>
              <a:rPr lang="en-US" dirty="0" smtClean="0"/>
              <a:t>Recent scientific studies, mapping, and fish passage barrier assessments </a:t>
            </a:r>
          </a:p>
          <a:p>
            <a:r>
              <a:rPr lang="en-US" dirty="0" smtClean="0"/>
              <a:t>Current and historical knowledge and expertise including mapping of the basin </a:t>
            </a:r>
          </a:p>
          <a:p>
            <a:r>
              <a:rPr lang="en-US" dirty="0" smtClean="0"/>
              <a:t>On-the-ground observations and analyses by the ASRP Science and Technical Review Team </a:t>
            </a:r>
          </a:p>
          <a:p>
            <a:r>
              <a:rPr lang="en-US" dirty="0" smtClean="0"/>
              <a:t>Chehalis Basin-specific climate change modeling projections </a:t>
            </a:r>
          </a:p>
          <a:p>
            <a:r>
              <a:rPr lang="en-US" dirty="0" smtClean="0"/>
              <a:t>The Ecosystem Diagnosis and Treatment (EDT) salmon habitat model </a:t>
            </a:r>
          </a:p>
          <a:p>
            <a:r>
              <a:rPr lang="en-US" dirty="0" smtClean="0"/>
              <a:t>Baseline information from the National Oceanic and Atmospheric Administration (NOAA) salmonid life-cycle model </a:t>
            </a:r>
          </a:p>
          <a:p>
            <a:r>
              <a:rPr lang="en-US" dirty="0" smtClean="0"/>
              <a:t>- We used a two model approach</a:t>
            </a:r>
            <a:r>
              <a:rPr lang="en-US" baseline="0" dirty="0" smtClean="0"/>
              <a:t> to ensure that the wide variety of actions and areas are encompassed in the analyses. The two models are different in structure and utility and are not meant to compare results, but rather inform two strategies of thinking to refine our recommended actions.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4AF17-B7E0-4704-8645-CBC39786F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22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Scenario 1 protects and enhances existing core habitats for all aquatic species. It protects and restores more than 200 miles of river/stream habitat; corrects 200 fish passage barriers, improving access to approximately 200 miles of river/tributary habitat; and restores more than 9,000 acres of riparian and floodplain habitats.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Implementing Scenario 1 would generally halt the species declines that are projected to occur from climate change in the mid-century time frame. Compared to a No Action scenario, Scenario 1 would provide substantial gains to salmon and steelhead along with other aquatic species by both mid-century and late century. </a:t>
            </a:r>
          </a:p>
          <a:p>
            <a:endParaRPr lang="en-US" dirty="0" smtClean="0"/>
          </a:p>
          <a:p>
            <a:r>
              <a:rPr lang="en-US" dirty="0" smtClean="0"/>
              <a:t>All implementation projections assume rapid implementation</a:t>
            </a:r>
            <a:r>
              <a:rPr lang="en-US" baseline="0" dirty="0" smtClean="0"/>
              <a:t> of the proposed scenario actions. This means, the fast we work, the more sure we are that we can have a positive result for aquatic species. The longer we wait, the harder it will be to dig ourselves out of the hole that climate change and future development, among other stressors will continue to create.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24BF0-8448-4526-A0C4-29384C212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41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Scenario 2 builds on Scenario 1 to protect and enhance existing core habitat areas, with the additional focus of restoring the best opportunities to benefit multiple species and increase spatial distribution.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Adding more enhancement opportunities, this scenario protects and restores more than 300 miles of river/stream habitat; corrects 300 fish passage barriers, improving access to more than 300 miles of river/tributary habitat; and restores more than 10,200 acres of riparian and floodplain habitats.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Scenario 2 would provide modest additional benefits beyond the Scenario 1 projections and focuses on important smaller sub-basins that historically produced healthy runs of </a:t>
            </a:r>
            <a:r>
              <a:rPr lang="en-US" sz="1200" b="0" i="0" u="none" strike="noStrike" kern="1200" baseline="0" dirty="0" err="1" smtClean="0">
                <a:solidFill>
                  <a:schemeClr val="tx1"/>
                </a:solidFill>
                <a:latin typeface="+mn-lt"/>
                <a:ea typeface="+mn-ea"/>
                <a:cs typeface="+mn-cs"/>
              </a:rPr>
              <a:t>coho</a:t>
            </a:r>
            <a:r>
              <a:rPr lang="en-US" sz="1200" b="0" i="0" u="none" strike="noStrike" kern="1200" baseline="0" dirty="0" smtClean="0">
                <a:solidFill>
                  <a:schemeClr val="tx1"/>
                </a:solidFill>
                <a:latin typeface="+mn-lt"/>
                <a:ea typeface="+mn-ea"/>
                <a:cs typeface="+mn-cs"/>
              </a:rPr>
              <a:t> salmon, chum salmon, and steelhead. In addition, Scenario 2 targets geographic areas that could provide significant available quality habitat for amphibian species, which is not illustrated in these modeling results.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24BF0-8448-4526-A0C4-29384C212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59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601207-98AE-4CB6-981E-03DB74302B1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9056-36A7-4DBE-9A2C-694BA33E50F0}" type="slidenum">
              <a:rPr lang="en-US" smtClean="0"/>
              <a:t>‹#›</a:t>
            </a:fld>
            <a:endParaRPr lang="en-US"/>
          </a:p>
        </p:txBody>
      </p:sp>
    </p:spTree>
    <p:extLst>
      <p:ext uri="{BB962C8B-B14F-4D97-AF65-F5344CB8AC3E}">
        <p14:creationId xmlns:p14="http://schemas.microsoft.com/office/powerpoint/2010/main" val="344328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01207-98AE-4CB6-981E-03DB74302B1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9056-36A7-4DBE-9A2C-694BA33E50F0}" type="slidenum">
              <a:rPr lang="en-US" smtClean="0"/>
              <a:t>‹#›</a:t>
            </a:fld>
            <a:endParaRPr lang="en-US"/>
          </a:p>
        </p:txBody>
      </p:sp>
    </p:spTree>
    <p:extLst>
      <p:ext uri="{BB962C8B-B14F-4D97-AF65-F5344CB8AC3E}">
        <p14:creationId xmlns:p14="http://schemas.microsoft.com/office/powerpoint/2010/main" val="75488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01207-98AE-4CB6-981E-03DB74302B1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9056-36A7-4DBE-9A2C-694BA33E50F0}" type="slidenum">
              <a:rPr lang="en-US" smtClean="0"/>
              <a:t>‹#›</a:t>
            </a:fld>
            <a:endParaRPr lang="en-US"/>
          </a:p>
        </p:txBody>
      </p:sp>
    </p:spTree>
    <p:extLst>
      <p:ext uri="{BB962C8B-B14F-4D97-AF65-F5344CB8AC3E}">
        <p14:creationId xmlns:p14="http://schemas.microsoft.com/office/powerpoint/2010/main" val="189154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grpSp>
        <p:nvGrpSpPr>
          <p:cNvPr id="21" name="Group 20"/>
          <p:cNvGrpSpPr/>
          <p:nvPr userDrawn="1"/>
        </p:nvGrpSpPr>
        <p:grpSpPr>
          <a:xfrm>
            <a:off x="0" y="-2"/>
            <a:ext cx="12192000" cy="1442435"/>
            <a:chOff x="0" y="-1"/>
            <a:chExt cx="9144000" cy="1441162"/>
          </a:xfrm>
        </p:grpSpPr>
        <p:sp>
          <p:nvSpPr>
            <p:cNvPr id="22" name="Rectangle 21"/>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Rectangle 22"/>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4" name="Rectangle 23"/>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5" name="Rectangle 24"/>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sp>
        <p:nvSpPr>
          <p:cNvPr id="2"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10" name="TextBox 9">
            <a:extLst>
              <a:ext uri="{FF2B5EF4-FFF2-40B4-BE49-F238E27FC236}">
                <a16:creationId xmlns:a16="http://schemas.microsoft.com/office/drawing/2014/main" id="{07459D88-51E7-4128-980C-C3EECBA03A69}"/>
              </a:ext>
            </a:extLst>
          </p:cNvPr>
          <p:cNvSpPr txBox="1"/>
          <p:nvPr userDrawn="1"/>
        </p:nvSpPr>
        <p:spPr>
          <a:xfrm>
            <a:off x="11277600" y="646218"/>
            <a:ext cx="914400" cy="261610"/>
          </a:xfrm>
          <a:prstGeom prst="rect">
            <a:avLst/>
          </a:prstGeom>
          <a:noFill/>
        </p:spPr>
        <p:txBody>
          <a:bodyPr wrap="square" lIns="0" tIns="0" rIns="0" bIns="91440" rtlCol="0" anchor="ctr" anchorCtr="0">
            <a:spAutoFit/>
          </a:bodyPr>
          <a:lstStyle/>
          <a:p>
            <a:pPr algn="ctr"/>
            <a:fld id="{9981AE09-BCCB-42A7-887A-A907E227CCC3}" type="slidenum">
              <a:rPr lang="en-US" sz="1100" b="0" smtClean="0">
                <a:solidFill>
                  <a:schemeClr val="bg1"/>
                </a:solidFill>
                <a:latin typeface="Tw Cen MT" panose="020B0602020104020603" pitchFamily="34" charset="0"/>
              </a:rPr>
              <a:pPr algn="ctr"/>
              <a:t>‹#›</a:t>
            </a:fld>
            <a:endParaRPr lang="en-US" sz="1100" b="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4124901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0" y="1442434"/>
            <a:ext cx="12192000" cy="3979572"/>
          </a:xfrm>
          <a:prstGeom prst="rect">
            <a:avLst/>
          </a:prstGeom>
          <a:noFill/>
        </p:spPr>
      </p:pic>
      <p:grpSp>
        <p:nvGrpSpPr>
          <p:cNvPr id="12" name="Group 11"/>
          <p:cNvGrpSpPr/>
          <p:nvPr userDrawn="1"/>
        </p:nvGrpSpPr>
        <p:grpSpPr>
          <a:xfrm rot="10800000">
            <a:off x="0" y="5416839"/>
            <a:ext cx="12192000" cy="1441162"/>
            <a:chOff x="0" y="5416839"/>
            <a:chExt cx="9144000" cy="1441162"/>
          </a:xfrm>
        </p:grpSpPr>
        <p:sp>
          <p:nvSpPr>
            <p:cNvPr id="13" name="Rectangle 12"/>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14" name="Rectangle 13"/>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 name="Title 1"/>
          <p:cNvSpPr>
            <a:spLocks noGrp="1"/>
          </p:cNvSpPr>
          <p:nvPr>
            <p:ph type="ctrTitle" hasCustomPrompt="1"/>
          </p:nvPr>
        </p:nvSpPr>
        <p:spPr>
          <a:xfrm>
            <a:off x="1236802" y="1520681"/>
            <a:ext cx="9718399" cy="1989283"/>
          </a:xfrm>
        </p:spPr>
        <p:txBody>
          <a:bodyPr anchor="b"/>
          <a:lstStyle>
            <a:lvl1pPr algn="ctr">
              <a:defRPr sz="4400">
                <a:latin typeface="Tw Cen MT" panose="020B06020201040206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236800" y="3602038"/>
            <a:ext cx="9718400" cy="1655762"/>
          </a:xfrm>
        </p:spPr>
        <p:txBody>
          <a:bodyPr/>
          <a:lstStyle>
            <a:lvl1pPr marL="0" indent="0" algn="ctr">
              <a:buNone/>
              <a:defRPr sz="18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4" name="Date Placeholder 3"/>
          <p:cNvSpPr>
            <a:spLocks noGrp="1"/>
          </p:cNvSpPr>
          <p:nvPr>
            <p:ph type="dt" sz="half" idx="10"/>
          </p:nvPr>
        </p:nvSpPr>
        <p:spPr>
          <a:xfrm>
            <a:off x="9448800" y="6492876"/>
            <a:ext cx="2743200" cy="365125"/>
          </a:xfrm>
          <a:prstGeom prst="rect">
            <a:avLst/>
          </a:prstGeom>
        </p:spPr>
        <p:txBody>
          <a:bodyPr/>
          <a:lstStyle>
            <a:lvl1pPr algn="r">
              <a:defRPr sz="1200">
                <a:latin typeface="+mn-lt"/>
                <a:cs typeface="Helvetica" panose="020B0604020202020204" pitchFamily="34" charset="0"/>
              </a:defRPr>
            </a:lvl1pPr>
          </a:lstStyle>
          <a:p>
            <a:fld id="{2105C3C0-970D-4DDE-8ED5-EB62AD5C4161}" type="datetime1">
              <a:rPr lang="en-US" smtClean="0"/>
              <a:pPr/>
              <a:t>1/22/2020</a:t>
            </a:fld>
            <a:endParaRPr lang="en-US" dirty="0"/>
          </a:p>
        </p:txBody>
      </p:sp>
      <p:grpSp>
        <p:nvGrpSpPr>
          <p:cNvPr id="23" name="Group 22"/>
          <p:cNvGrpSpPr/>
          <p:nvPr userDrawn="1"/>
        </p:nvGrpSpPr>
        <p:grpSpPr>
          <a:xfrm>
            <a:off x="0" y="-2"/>
            <a:ext cx="12192000" cy="1442435"/>
            <a:chOff x="0" y="-1"/>
            <a:chExt cx="9144000" cy="1441162"/>
          </a:xfrm>
        </p:grpSpPr>
        <p:sp>
          <p:nvSpPr>
            <p:cNvPr id="24" name="Rectangle 23"/>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ectangle 24"/>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Rectangle 25"/>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Rectangle 26"/>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78293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pSp>
        <p:nvGrpSpPr>
          <p:cNvPr id="19" name="Group 18"/>
          <p:cNvGrpSpPr/>
          <p:nvPr userDrawn="1"/>
        </p:nvGrpSpPr>
        <p:grpSpPr>
          <a:xfrm>
            <a:off x="0" y="1371600"/>
            <a:ext cx="12192000" cy="4082716"/>
            <a:chOff x="0" y="1371600"/>
            <a:chExt cx="12192000" cy="4082716"/>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71600"/>
              <a:ext cx="12192000" cy="4082716"/>
            </a:xfrm>
            <a:prstGeom prst="rect">
              <a:avLst/>
            </a:prstGeom>
            <a:solidFill>
              <a:schemeClr val="bg1"/>
            </a:solidFill>
          </p:spPr>
        </p:pic>
        <p:sp>
          <p:nvSpPr>
            <p:cNvPr id="5" name="Rectangle 4"/>
            <p:cNvSpPr/>
            <p:nvPr userDrawn="1"/>
          </p:nvSpPr>
          <p:spPr>
            <a:xfrm>
              <a:off x="0" y="1441159"/>
              <a:ext cx="12192000" cy="401315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ctrTitle" hasCustomPrompt="1"/>
          </p:nvPr>
        </p:nvSpPr>
        <p:spPr>
          <a:xfrm>
            <a:off x="1236802" y="1520681"/>
            <a:ext cx="9718399" cy="1989283"/>
          </a:xfrm>
        </p:spPr>
        <p:txBody>
          <a:bodyPr anchor="b"/>
          <a:lstStyle>
            <a:lvl1pPr algn="ctr">
              <a:defRPr lang="en-US" sz="4400" kern="1200" dirty="0">
                <a:solidFill>
                  <a:schemeClr val="tx1"/>
                </a:solidFill>
                <a:latin typeface="Tw Cen MT" panose="020B0602020104020603" pitchFamily="34" charset="0"/>
                <a:ea typeface="+mj-ea"/>
                <a:cs typeface="Helvetica"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236800" y="3602038"/>
            <a:ext cx="9718400" cy="1655762"/>
          </a:xfrm>
        </p:spPr>
        <p:txBody>
          <a:bodyPr>
            <a:normAutofit/>
          </a:bodyPr>
          <a:lstStyle>
            <a:lvl1pPr marL="0" indent="0" algn="ctr" defTabSz="685800" rtl="0" eaLnBrk="1" latinLnBrk="0" hangingPunct="1">
              <a:lnSpc>
                <a:spcPct val="90000"/>
              </a:lnSpc>
              <a:spcBef>
                <a:spcPts val="750"/>
              </a:spcBef>
              <a:buFont typeface="Arial" panose="020B0604020202020204" pitchFamily="34" charset="0"/>
              <a:buNone/>
              <a:defRPr lang="en-US" sz="1800" kern="1200" dirty="0">
                <a:solidFill>
                  <a:schemeClr val="tx1"/>
                </a:solidFill>
                <a:latin typeface="+mn-lt"/>
                <a:ea typeface="+mn-ea"/>
                <a:cs typeface="Helvetica"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grpSp>
        <p:nvGrpSpPr>
          <p:cNvPr id="31" name="Group 30"/>
          <p:cNvGrpSpPr/>
          <p:nvPr userDrawn="1"/>
        </p:nvGrpSpPr>
        <p:grpSpPr>
          <a:xfrm rot="10800000">
            <a:off x="0" y="5416839"/>
            <a:ext cx="12192000" cy="1441162"/>
            <a:chOff x="0" y="5416839"/>
            <a:chExt cx="9144000" cy="1441162"/>
          </a:xfrm>
        </p:grpSpPr>
        <p:sp>
          <p:nvSpPr>
            <p:cNvPr id="32" name="Rectangle 31"/>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33" name="Rectangle 32"/>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 name="Rectangle 33"/>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Rectangle 34"/>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7" name="Date Placeholder 3"/>
          <p:cNvSpPr>
            <a:spLocks noGrp="1"/>
          </p:cNvSpPr>
          <p:nvPr>
            <p:ph type="dt" sz="half" idx="10"/>
          </p:nvPr>
        </p:nvSpPr>
        <p:spPr>
          <a:xfrm>
            <a:off x="9448800" y="6492876"/>
            <a:ext cx="2743200" cy="365125"/>
          </a:xfrm>
          <a:prstGeom prst="rect">
            <a:avLst/>
          </a:prstGeom>
        </p:spPr>
        <p:txBody>
          <a:bodyPr/>
          <a:lstStyle>
            <a:lvl1pPr algn="r">
              <a:defRPr sz="1200">
                <a:latin typeface="+mn-lt"/>
                <a:cs typeface="Helvetica" panose="020B0604020202020204" pitchFamily="34" charset="0"/>
              </a:defRPr>
            </a:lvl1pPr>
          </a:lstStyle>
          <a:p>
            <a:fld id="{2105C3C0-970D-4DDE-8ED5-EB62AD5C4161}" type="datetime1">
              <a:rPr lang="en-US" smtClean="0"/>
              <a:pPr/>
              <a:t>1/22/2020</a:t>
            </a:fld>
            <a:endParaRPr lang="en-US" dirty="0"/>
          </a:p>
        </p:txBody>
      </p:sp>
      <p:grpSp>
        <p:nvGrpSpPr>
          <p:cNvPr id="41" name="Group 40"/>
          <p:cNvGrpSpPr/>
          <p:nvPr userDrawn="1"/>
        </p:nvGrpSpPr>
        <p:grpSpPr>
          <a:xfrm>
            <a:off x="0" y="-2"/>
            <a:ext cx="12192000" cy="1442435"/>
            <a:chOff x="0" y="-1"/>
            <a:chExt cx="9144000" cy="1441162"/>
          </a:xfrm>
        </p:grpSpPr>
        <p:sp>
          <p:nvSpPr>
            <p:cNvPr id="42" name="Rectangle 41"/>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3" name="Rectangle 42"/>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4" name="Rectangle 43"/>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5" name="Rectangle 44"/>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316814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grpSp>
        <p:nvGrpSpPr>
          <p:cNvPr id="17" name="Group 16"/>
          <p:cNvGrpSpPr/>
          <p:nvPr userDrawn="1"/>
        </p:nvGrpSpPr>
        <p:grpSpPr>
          <a:xfrm>
            <a:off x="0" y="1308233"/>
            <a:ext cx="12192000" cy="4241532"/>
            <a:chOff x="0" y="1283369"/>
            <a:chExt cx="12192000" cy="4238048"/>
          </a:xfrm>
        </p:grpSpPr>
        <p:pic>
          <p:nvPicPr>
            <p:cNvPr id="20" name="Picture 19" descr="Suburban Flood Edi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11705"/>
              <a:ext cx="12192000" cy="4090738"/>
            </a:xfrm>
            <a:prstGeom prst="rect">
              <a:avLst/>
            </a:prstGeom>
          </p:spPr>
        </p:pic>
        <p:sp>
          <p:nvSpPr>
            <p:cNvPr id="5" name="Rectangle 4"/>
            <p:cNvSpPr/>
            <p:nvPr userDrawn="1"/>
          </p:nvSpPr>
          <p:spPr>
            <a:xfrm>
              <a:off x="0" y="1283369"/>
              <a:ext cx="12192000" cy="423804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ctrTitle" hasCustomPrompt="1"/>
          </p:nvPr>
        </p:nvSpPr>
        <p:spPr>
          <a:xfrm>
            <a:off x="1236802" y="1520681"/>
            <a:ext cx="9718399" cy="1989283"/>
          </a:xfrm>
        </p:spPr>
        <p:txBody>
          <a:bodyPr anchor="b"/>
          <a:lstStyle>
            <a:lvl1pPr algn="ctr">
              <a:defRPr lang="en-US" sz="4400" kern="1200" dirty="0">
                <a:solidFill>
                  <a:schemeClr val="tx1"/>
                </a:solidFill>
                <a:latin typeface="Tw Cen MT" panose="020B0602020104020603" pitchFamily="34" charset="0"/>
                <a:ea typeface="+mj-ea"/>
                <a:cs typeface="Helvetica"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236800" y="3602038"/>
            <a:ext cx="9718400" cy="1655762"/>
          </a:xfrm>
        </p:spPr>
        <p:txBody>
          <a:bodyPr>
            <a:normAutofit/>
          </a:bodyPr>
          <a:lstStyle>
            <a:lvl1pPr marL="0" indent="0" algn="ctr" defTabSz="685800" rtl="0" eaLnBrk="1" latinLnBrk="0" hangingPunct="1">
              <a:lnSpc>
                <a:spcPct val="90000"/>
              </a:lnSpc>
              <a:spcBef>
                <a:spcPts val="750"/>
              </a:spcBef>
              <a:buFont typeface="Arial" panose="020B0604020202020204" pitchFamily="34" charset="0"/>
              <a:buNone/>
              <a:defRPr lang="en-US" sz="1800" kern="1200" dirty="0">
                <a:solidFill>
                  <a:schemeClr val="tx1"/>
                </a:solidFill>
                <a:latin typeface="+mn-lt"/>
                <a:ea typeface="+mn-ea"/>
                <a:cs typeface="Helvetica"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grpSp>
        <p:nvGrpSpPr>
          <p:cNvPr id="18" name="Group 17"/>
          <p:cNvGrpSpPr/>
          <p:nvPr userDrawn="1"/>
        </p:nvGrpSpPr>
        <p:grpSpPr>
          <a:xfrm rot="10800000">
            <a:off x="0" y="5416839"/>
            <a:ext cx="12192000" cy="1441162"/>
            <a:chOff x="0" y="5416839"/>
            <a:chExt cx="9144000" cy="1441162"/>
          </a:xfrm>
        </p:grpSpPr>
        <p:sp>
          <p:nvSpPr>
            <p:cNvPr id="19" name="Rectangle 18"/>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21" name="Rectangle 20"/>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Rectangle 26"/>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 name="Rectangle 27"/>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9" name="Date Placeholder 3"/>
          <p:cNvSpPr>
            <a:spLocks noGrp="1"/>
          </p:cNvSpPr>
          <p:nvPr>
            <p:ph type="dt" sz="half" idx="10"/>
          </p:nvPr>
        </p:nvSpPr>
        <p:spPr>
          <a:xfrm>
            <a:off x="9448800" y="6492876"/>
            <a:ext cx="2743200" cy="365125"/>
          </a:xfrm>
          <a:prstGeom prst="rect">
            <a:avLst/>
          </a:prstGeom>
        </p:spPr>
        <p:txBody>
          <a:bodyPr/>
          <a:lstStyle>
            <a:lvl1pPr algn="r">
              <a:defRPr sz="1200">
                <a:latin typeface="+mn-lt"/>
                <a:cs typeface="Helvetica" panose="020B0604020202020204" pitchFamily="34" charset="0"/>
              </a:defRPr>
            </a:lvl1pPr>
          </a:lstStyle>
          <a:p>
            <a:fld id="{2105C3C0-970D-4DDE-8ED5-EB62AD5C4161}" type="datetime1">
              <a:rPr lang="en-US" smtClean="0"/>
              <a:pPr/>
              <a:t>1/22/2020</a:t>
            </a:fld>
            <a:endParaRPr lang="en-US" dirty="0"/>
          </a:p>
        </p:txBody>
      </p:sp>
      <p:grpSp>
        <p:nvGrpSpPr>
          <p:cNvPr id="30" name="Group 29"/>
          <p:cNvGrpSpPr/>
          <p:nvPr userDrawn="1"/>
        </p:nvGrpSpPr>
        <p:grpSpPr>
          <a:xfrm>
            <a:off x="0" y="-2"/>
            <a:ext cx="12192000" cy="1442435"/>
            <a:chOff x="0" y="-1"/>
            <a:chExt cx="9144000" cy="1441162"/>
          </a:xfrm>
        </p:grpSpPr>
        <p:sp>
          <p:nvSpPr>
            <p:cNvPr id="31" name="Rectangle 30"/>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ectangle 31"/>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Rectangle 32"/>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 name="Rectangle 33"/>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066542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1" name="Group 20"/>
          <p:cNvGrpSpPr/>
          <p:nvPr userDrawn="1"/>
        </p:nvGrpSpPr>
        <p:grpSpPr>
          <a:xfrm>
            <a:off x="0" y="-2"/>
            <a:ext cx="12192000" cy="1442435"/>
            <a:chOff x="0" y="-1"/>
            <a:chExt cx="9144000" cy="1441162"/>
          </a:xfrm>
        </p:grpSpPr>
        <p:sp>
          <p:nvSpPr>
            <p:cNvPr id="22" name="Rectangle 21"/>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Rectangle 22"/>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Rectangle 23"/>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ectangle 24"/>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3BFE66C0-A2DA-4177-B464-716B410A486B}" type="slidenum">
              <a:rPr lang="en-US" smtClean="0"/>
              <a:t>‹#›</a:t>
            </a:fld>
            <a:endParaRPr lang="en-US"/>
          </a:p>
        </p:txBody>
      </p:sp>
      <p:sp>
        <p:nvSpPr>
          <p:cNvPr id="4" name="Footer Placeholder 3"/>
          <p:cNvSpPr>
            <a:spLocks noGrp="1"/>
          </p:cNvSpPr>
          <p:nvPr>
            <p:ph type="ftr" sz="quarter" idx="13"/>
          </p:nvPr>
        </p:nvSpPr>
        <p:spPr>
          <a:xfrm>
            <a:off x="838200" y="6356352"/>
            <a:ext cx="7315200" cy="365125"/>
          </a:xfrm>
        </p:spPr>
        <p:txBody>
          <a:bodyP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398129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2"/>
            <a:ext cx="12192000" cy="1442435"/>
            <a:chOff x="0" y="-1"/>
            <a:chExt cx="9144000" cy="1441162"/>
          </a:xfrm>
        </p:grpSpPr>
        <p:sp>
          <p:nvSpPr>
            <p:cNvPr id="13" name="Rectangle 12"/>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ectangle 16"/>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3" name="Content Placeholder 2"/>
          <p:cNvSpPr>
            <a:spLocks noGrp="1"/>
          </p:cNvSpPr>
          <p:nvPr>
            <p:ph idx="1"/>
          </p:nvPr>
        </p:nvSpPr>
        <p:spPr>
          <a:xfrm>
            <a:off x="838200" y="1825625"/>
            <a:ext cx="57150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BFE66C0-A2DA-4177-B464-716B410A486B}" type="slidenum">
              <a:rPr lang="en-US" smtClean="0"/>
              <a:t>‹#›</a:t>
            </a:fld>
            <a:endParaRPr lang="en-US"/>
          </a:p>
        </p:txBody>
      </p:sp>
      <p:sp>
        <p:nvSpPr>
          <p:cNvPr id="14" name="Picture Placeholder 13"/>
          <p:cNvSpPr>
            <a:spLocks noGrp="1"/>
          </p:cNvSpPr>
          <p:nvPr>
            <p:ph type="pic" sz="quarter" idx="13" hasCustomPrompt="1"/>
          </p:nvPr>
        </p:nvSpPr>
        <p:spPr>
          <a:xfrm>
            <a:off x="6705600" y="1825625"/>
            <a:ext cx="4648200" cy="4351338"/>
          </a:xfrm>
          <a:ln w="38100" cap="sq">
            <a:solidFill>
              <a:srgbClr val="000000"/>
            </a:solidFill>
            <a:prstDash val="solid"/>
            <a:miter lim="800000"/>
          </a:ln>
          <a:effectLst/>
        </p:spPr>
        <p:txBody>
          <a:bodyPr/>
          <a:lstStyle>
            <a:lvl1pPr>
              <a:defRPr baseline="0"/>
            </a:lvl1pPr>
            <a:lvl2pPr>
              <a:defRPr baseline="0"/>
            </a:lvl2pPr>
          </a:lstStyle>
          <a:p>
            <a:r>
              <a:rPr lang="en-US" dirty="0"/>
              <a:t>Click to insert media file </a:t>
            </a:r>
          </a:p>
          <a:p>
            <a:pPr lvl="1"/>
            <a:endParaRPr lang="en-US" dirty="0"/>
          </a:p>
          <a:p>
            <a:pPr lvl="1"/>
            <a:endParaRPr lang="en-US" dirty="0"/>
          </a:p>
        </p:txBody>
      </p:sp>
      <p:sp>
        <p:nvSpPr>
          <p:cNvPr id="18"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23" name="Footer Placeholder 3"/>
          <p:cNvSpPr>
            <a:spLocks noGrp="1"/>
          </p:cNvSpPr>
          <p:nvPr>
            <p:ph type="ftr" sz="quarter" idx="14"/>
          </p:nvPr>
        </p:nvSpPr>
        <p:spPr>
          <a:xfrm>
            <a:off x="838200" y="6356352"/>
            <a:ext cx="7315200" cy="365125"/>
          </a:xfrm>
        </p:spPr>
        <p:txBody>
          <a:bodyP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3594263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BFE66C0-A2DA-4177-B464-716B410A486B}" type="slidenum">
              <a:rPr lang="en-US" smtClean="0"/>
              <a:t>‹#›</a:t>
            </a:fld>
            <a:endParaRPr lang="en-US"/>
          </a:p>
        </p:txBody>
      </p:sp>
      <p:grpSp>
        <p:nvGrpSpPr>
          <p:cNvPr id="12" name="Group 11"/>
          <p:cNvGrpSpPr/>
          <p:nvPr userDrawn="1"/>
        </p:nvGrpSpPr>
        <p:grpSpPr>
          <a:xfrm>
            <a:off x="0" y="-2"/>
            <a:ext cx="12192000" cy="1442435"/>
            <a:chOff x="0" y="-1"/>
            <a:chExt cx="9144000" cy="1441162"/>
          </a:xfrm>
        </p:grpSpPr>
        <p:sp>
          <p:nvSpPr>
            <p:cNvPr id="18" name="Rectangle 17"/>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Rectangle 21"/>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Rectangle 22"/>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Rectangle 23"/>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3" name="Content Placeholder 2"/>
          <p:cNvSpPr>
            <a:spLocks noGrp="1"/>
          </p:cNvSpPr>
          <p:nvPr>
            <p:ph sz="half" idx="13"/>
          </p:nvPr>
        </p:nvSpPr>
        <p:spPr>
          <a:xfrm>
            <a:off x="6264709" y="1825625"/>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21" name="Footer Placeholder 3"/>
          <p:cNvSpPr>
            <a:spLocks noGrp="1"/>
          </p:cNvSpPr>
          <p:nvPr>
            <p:ph type="ftr" sz="quarter" idx="14"/>
          </p:nvPr>
        </p:nvSpPr>
        <p:spPr>
          <a:xfrm>
            <a:off x="838200" y="6356352"/>
            <a:ext cx="7315200" cy="365125"/>
          </a:xfrm>
        </p:spPr>
        <p:txBody>
          <a:bodyP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2237897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normAutofit/>
          </a:bodyPr>
          <a:lstStyle>
            <a:lvl1pPr marL="0" indent="0">
              <a:buNone/>
              <a:defRPr sz="2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normAutofit/>
          </a:bodyPr>
          <a:lstStyle>
            <a:lvl1pPr marL="0" indent="0">
              <a:buNone/>
              <a:defRPr sz="2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6" name="Group 15"/>
          <p:cNvGrpSpPr/>
          <p:nvPr userDrawn="1"/>
        </p:nvGrpSpPr>
        <p:grpSpPr>
          <a:xfrm>
            <a:off x="0" y="-2"/>
            <a:ext cx="12192000" cy="1442435"/>
            <a:chOff x="0" y="-1"/>
            <a:chExt cx="9144000" cy="1441162"/>
          </a:xfrm>
        </p:grpSpPr>
        <p:sp>
          <p:nvSpPr>
            <p:cNvPr id="17" name="Rectangle 16"/>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9" name="Slide Number Placeholder 8"/>
          <p:cNvSpPr>
            <a:spLocks noGrp="1"/>
          </p:cNvSpPr>
          <p:nvPr>
            <p:ph type="sldNum" sz="quarter" idx="12"/>
          </p:nvPr>
        </p:nvSpPr>
        <p:spPr/>
        <p:txBody>
          <a:bodyPr/>
          <a:lstStyle/>
          <a:p>
            <a:fld id="{3BFE66C0-A2DA-4177-B464-716B410A486B}" type="slidenum">
              <a:rPr lang="en-US" smtClean="0"/>
              <a:t>‹#›</a:t>
            </a:fld>
            <a:endParaRPr lang="en-US"/>
          </a:p>
        </p:txBody>
      </p:sp>
      <p:sp>
        <p:nvSpPr>
          <p:cNvPr id="24"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25" name="Footer Placeholder 3"/>
          <p:cNvSpPr>
            <a:spLocks noGrp="1"/>
          </p:cNvSpPr>
          <p:nvPr>
            <p:ph type="ftr" sz="quarter" idx="13"/>
          </p:nvPr>
        </p:nvSpPr>
        <p:spPr>
          <a:xfrm>
            <a:off x="838200" y="6356352"/>
            <a:ext cx="7315200" cy="365125"/>
          </a:xfrm>
        </p:spPr>
        <p:txBody>
          <a:bodyP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67288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01207-98AE-4CB6-981E-03DB74302B1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9056-36A7-4DBE-9A2C-694BA33E50F0}" type="slidenum">
              <a:rPr lang="en-US" smtClean="0"/>
              <a:t>‹#›</a:t>
            </a:fld>
            <a:endParaRPr lang="en-US"/>
          </a:p>
        </p:txBody>
      </p:sp>
    </p:spTree>
    <p:extLst>
      <p:ext uri="{BB962C8B-B14F-4D97-AF65-F5344CB8AC3E}">
        <p14:creationId xmlns:p14="http://schemas.microsoft.com/office/powerpoint/2010/main" val="1267038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0" y="-4014"/>
            <a:ext cx="12192000" cy="1441162"/>
            <a:chOff x="0" y="5416839"/>
            <a:chExt cx="9144000" cy="1441162"/>
          </a:xfrm>
        </p:grpSpPr>
        <p:sp>
          <p:nvSpPr>
            <p:cNvPr id="11" name="Rectangle 10"/>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17" name="Rectangle 16"/>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3" name="Content Placeholder 2"/>
          <p:cNvSpPr>
            <a:spLocks noGrp="1"/>
          </p:cNvSpPr>
          <p:nvPr>
            <p:ph idx="1"/>
          </p:nvPr>
        </p:nvSpPr>
        <p:spPr/>
        <p:txBody>
          <a:bodyPr/>
          <a:lstStyle>
            <a:lvl1pPr>
              <a:defRPr baseline="0">
                <a:latin typeface="+mn-lt"/>
              </a:defRPr>
            </a:lvl1pPr>
            <a:lvl2pPr>
              <a:defRPr>
                <a:latin typeface="+mn-lt"/>
              </a:defRPr>
            </a:lvl2pPr>
            <a:lvl3pPr>
              <a:defRPr>
                <a:latin typeface="+mn-lt"/>
              </a:defRPr>
            </a:lvl3p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3BFE66C0-A2DA-4177-B464-716B410A486B}" type="slidenum">
              <a:rPr lang="en-US" smtClean="0"/>
              <a:t>‹#›</a:t>
            </a:fld>
            <a:endParaRPr lang="en-US"/>
          </a:p>
        </p:txBody>
      </p:sp>
      <p:sp>
        <p:nvSpPr>
          <p:cNvPr id="20"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21" name="Footer Placeholder 3"/>
          <p:cNvSpPr>
            <a:spLocks noGrp="1"/>
          </p:cNvSpPr>
          <p:nvPr>
            <p:ph type="ftr" sz="quarter" idx="13"/>
          </p:nvPr>
        </p:nvSpPr>
        <p:spPr>
          <a:xfrm>
            <a:off x="838200" y="6356352"/>
            <a:ext cx="7315200" cy="365125"/>
          </a:xfrm>
        </p:spPr>
        <p:txBody>
          <a:bodyP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2335099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0" y="-4014"/>
            <a:ext cx="12192000" cy="1441162"/>
            <a:chOff x="0" y="5416839"/>
            <a:chExt cx="9144000" cy="1441162"/>
          </a:xfrm>
        </p:grpSpPr>
        <p:sp>
          <p:nvSpPr>
            <p:cNvPr id="11" name="Rectangle 10"/>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17" name="Rectangle 16"/>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6" name="Slide Number Placeholder 5"/>
          <p:cNvSpPr>
            <a:spLocks noGrp="1"/>
          </p:cNvSpPr>
          <p:nvPr>
            <p:ph type="sldNum" sz="quarter" idx="12"/>
          </p:nvPr>
        </p:nvSpPr>
        <p:spPr/>
        <p:txBody>
          <a:bodyPr/>
          <a:lstStyle/>
          <a:p>
            <a:fld id="{3BFE66C0-A2DA-4177-B464-716B410A486B}" type="slidenum">
              <a:rPr lang="en-US" smtClean="0"/>
              <a:t>‹#›</a:t>
            </a:fld>
            <a:endParaRPr lang="en-US"/>
          </a:p>
        </p:txBody>
      </p:sp>
      <p:sp>
        <p:nvSpPr>
          <p:cNvPr id="20"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21" name="Footer Placeholder 3"/>
          <p:cNvSpPr>
            <a:spLocks noGrp="1"/>
          </p:cNvSpPr>
          <p:nvPr>
            <p:ph type="ftr" sz="quarter" idx="13"/>
          </p:nvPr>
        </p:nvSpPr>
        <p:spPr>
          <a:xfrm>
            <a:off x="838200" y="6356352"/>
            <a:ext cx="7315200" cy="365125"/>
          </a:xfrm>
        </p:spPr>
        <p:txBody>
          <a:bodyPr/>
          <a:lstStyle>
            <a:lvl1pPr algn="l">
              <a:defRPr sz="1200">
                <a:solidFill>
                  <a:schemeClr val="tx1"/>
                </a:solidFill>
              </a:defRPr>
            </a:lvl1pPr>
          </a:lstStyle>
          <a:p>
            <a:endParaRPr lang="en-US" dirty="0"/>
          </a:p>
        </p:txBody>
      </p:sp>
      <p:graphicFrame>
        <p:nvGraphicFramePr>
          <p:cNvPr id="12" name="Table 11"/>
          <p:cNvGraphicFramePr>
            <a:graphicFrameLocks noGrp="1"/>
          </p:cNvGraphicFramePr>
          <p:nvPr userDrawn="1">
            <p:extLst/>
          </p:nvPr>
        </p:nvGraphicFramePr>
        <p:xfrm>
          <a:off x="838199" y="1947416"/>
          <a:ext cx="10515600" cy="4088314"/>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360778">
                <a:tc>
                  <a:txBody>
                    <a:bodyPr/>
                    <a:lstStyle/>
                    <a:p>
                      <a:r>
                        <a:rPr lang="en-US" sz="1600" dirty="0"/>
                        <a:t>COLUMN HEADING</a:t>
                      </a:r>
                    </a:p>
                  </a:txBody>
                  <a:tcPr marL="121920" marR="121920"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tc>
                  <a:txBody>
                    <a:bodyPr/>
                    <a:lstStyle/>
                    <a:p>
                      <a:r>
                        <a:rPr lang="en-US" sz="1600" dirty="0"/>
                        <a:t>COLUMN</a:t>
                      </a:r>
                      <a:r>
                        <a:rPr lang="en-US" sz="1600" baseline="0" dirty="0"/>
                        <a:t> HEADING</a:t>
                      </a:r>
                      <a:endParaRPr lang="en-US" sz="1600" dirty="0"/>
                    </a:p>
                  </a:txBody>
                  <a:tcPr marL="121920" marR="121920"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tc>
                  <a:txBody>
                    <a:bodyPr/>
                    <a:lstStyle/>
                    <a:p>
                      <a:r>
                        <a:rPr lang="en-US" sz="1600" dirty="0"/>
                        <a:t>COLUMN HEADING</a:t>
                      </a:r>
                    </a:p>
                  </a:txBody>
                  <a:tcPr marL="121920" marR="121920"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tc>
                  <a:txBody>
                    <a:bodyPr/>
                    <a:lstStyle/>
                    <a:p>
                      <a:r>
                        <a:rPr lang="en-US" sz="1600" dirty="0"/>
                        <a:t>COLUMN HEADING</a:t>
                      </a:r>
                    </a:p>
                  </a:txBody>
                  <a:tcPr marL="121920" marR="121920"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extLst>
                  <a:ext uri="{0D108BD9-81ED-4DB2-BD59-A6C34878D82A}">
                    <a16:rowId xmlns:a16="http://schemas.microsoft.com/office/drawing/2014/main" val="10000"/>
                  </a:ext>
                </a:extLst>
              </a:tr>
              <a:tr h="159798">
                <a:tc gridSpan="4">
                  <a:txBody>
                    <a:bodyPr/>
                    <a:lstStyle/>
                    <a:p>
                      <a:r>
                        <a:rPr lang="en-US" sz="1600" b="1" dirty="0">
                          <a:solidFill>
                            <a:schemeClr val="tx1"/>
                          </a:solidFill>
                        </a:rPr>
                        <a:t>SUBHEADING</a:t>
                      </a:r>
                    </a:p>
                  </a:txBody>
                  <a:tcPr marL="121920" marR="121920"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9CBB59"/>
                    </a:solidFill>
                  </a:tcPr>
                </a:tc>
                <a:tc hMerge="1">
                  <a:txBody>
                    <a:bodyPr/>
                    <a:lstStyle/>
                    <a:p>
                      <a:pPr marL="285750" indent="-285750">
                        <a:buFont typeface="Arial" panose="020B0604020202020204" pitchFamily="34" charset="0"/>
                        <a:buChar char="•"/>
                      </a:pPr>
                      <a:endParaRPr lang="en-US" sz="16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85750" indent="-285750">
                        <a:buFont typeface="Arial" panose="020B0604020202020204" pitchFamily="34" charset="0"/>
                        <a:buChar char="•"/>
                      </a:pPr>
                      <a:endParaRPr lang="en-US" sz="16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6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8064">
                <a:tc>
                  <a:txBody>
                    <a:bodyPr/>
                    <a:lstStyle/>
                    <a:p>
                      <a:r>
                        <a:rPr lang="en-US" sz="1400" dirty="0"/>
                        <a:t>Text</a:t>
                      </a:r>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t>Bullets</a:t>
                      </a:r>
                    </a:p>
                    <a:p>
                      <a:pPr marL="285750" indent="-285750">
                        <a:buFont typeface="Arial" panose="020B0604020202020204" pitchFamily="34" charset="0"/>
                        <a:buChar char="•"/>
                      </a:pPr>
                      <a:r>
                        <a:rPr lang="en-US" sz="1400" dirty="0"/>
                        <a:t>Bullets</a:t>
                      </a:r>
                    </a:p>
                    <a:p>
                      <a:pPr marL="285750" indent="-285750">
                        <a:buFont typeface="Arial" panose="020B0604020202020204" pitchFamily="34" charset="0"/>
                        <a:buChar char="•"/>
                      </a:pPr>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t>Bullets</a:t>
                      </a:r>
                    </a:p>
                    <a:p>
                      <a:pPr marL="285750" indent="-285750">
                        <a:buFont typeface="Arial" panose="020B0604020202020204" pitchFamily="34" charset="0"/>
                        <a:buChar char="•"/>
                      </a:pPr>
                      <a:r>
                        <a:rPr lang="en-US" sz="1400" dirty="0"/>
                        <a:t>Bullets</a:t>
                      </a:r>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Text</a:t>
                      </a:r>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48064">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48064">
                <a:tc>
                  <a:txBody>
                    <a:bodyPr/>
                    <a:lstStyle/>
                    <a:p>
                      <a:endParaRPr lang="en-US" sz="140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48064">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5157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4014"/>
            <a:ext cx="12192000" cy="1441162"/>
            <a:chOff x="0" y="5416839"/>
            <a:chExt cx="9144000" cy="1441162"/>
          </a:xfrm>
        </p:grpSpPr>
        <p:sp>
          <p:nvSpPr>
            <p:cNvPr id="12" name="Rectangle 11"/>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13" name="Rectangle 12"/>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3" name="Content Placeholder 2"/>
          <p:cNvSpPr>
            <a:spLocks noGrp="1"/>
          </p:cNvSpPr>
          <p:nvPr>
            <p:ph idx="1"/>
          </p:nvPr>
        </p:nvSpPr>
        <p:spPr>
          <a:xfrm>
            <a:off x="838200" y="1825625"/>
            <a:ext cx="57150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BFE66C0-A2DA-4177-B464-716B410A486B}" type="slidenum">
              <a:rPr lang="en-US" smtClean="0"/>
              <a:t>‹#›</a:t>
            </a:fld>
            <a:endParaRPr lang="en-US"/>
          </a:p>
        </p:txBody>
      </p:sp>
      <p:sp>
        <p:nvSpPr>
          <p:cNvPr id="14" name="Picture Placeholder 13"/>
          <p:cNvSpPr>
            <a:spLocks noGrp="1"/>
          </p:cNvSpPr>
          <p:nvPr>
            <p:ph type="pic" sz="quarter" idx="13" hasCustomPrompt="1"/>
          </p:nvPr>
        </p:nvSpPr>
        <p:spPr>
          <a:xfrm>
            <a:off x="6705600" y="1825625"/>
            <a:ext cx="4648200" cy="4351338"/>
          </a:xfrm>
          <a:ln w="38100" cap="sq">
            <a:solidFill>
              <a:srgbClr val="000000"/>
            </a:solidFill>
            <a:prstDash val="solid"/>
            <a:miter lim="800000"/>
          </a:ln>
          <a:effectLst/>
        </p:spPr>
        <p:txBody>
          <a:bodyPr/>
          <a:lstStyle>
            <a:lvl1pPr>
              <a:defRPr baseline="0"/>
            </a:lvl1pPr>
            <a:lvl2pPr>
              <a:defRPr baseline="0"/>
            </a:lvl2pPr>
          </a:lstStyle>
          <a:p>
            <a:r>
              <a:rPr lang="en-US" dirty="0"/>
              <a:t>Click to insert media file </a:t>
            </a:r>
          </a:p>
          <a:p>
            <a:pPr lvl="1"/>
            <a:endParaRPr lang="en-US" dirty="0"/>
          </a:p>
          <a:p>
            <a:pPr lvl="1"/>
            <a:endParaRPr lang="en-US" dirty="0"/>
          </a:p>
        </p:txBody>
      </p:sp>
      <p:sp>
        <p:nvSpPr>
          <p:cNvPr id="17"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18" name="Footer Placeholder 3"/>
          <p:cNvSpPr>
            <a:spLocks noGrp="1"/>
          </p:cNvSpPr>
          <p:nvPr>
            <p:ph type="ftr" sz="quarter" idx="14"/>
          </p:nvPr>
        </p:nvSpPr>
        <p:spPr>
          <a:xfrm>
            <a:off x="838200" y="6356352"/>
            <a:ext cx="7315200" cy="365125"/>
          </a:xfrm>
        </p:spPr>
        <p:txBody>
          <a:bodyP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270821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4014"/>
            <a:ext cx="12192000" cy="1441162"/>
            <a:chOff x="0" y="5416839"/>
            <a:chExt cx="9144000" cy="1441162"/>
          </a:xfrm>
        </p:grpSpPr>
        <p:sp>
          <p:nvSpPr>
            <p:cNvPr id="17" name="Rectangle 16"/>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18" name="Rectangle 17"/>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3" name="Text Placeholder 2"/>
          <p:cNvSpPr>
            <a:spLocks noGrp="1"/>
          </p:cNvSpPr>
          <p:nvPr>
            <p:ph type="body" idx="1"/>
          </p:nvPr>
        </p:nvSpPr>
        <p:spPr>
          <a:xfrm>
            <a:off x="839789" y="1681163"/>
            <a:ext cx="5157787" cy="823912"/>
          </a:xfrm>
        </p:spPr>
        <p:txBody>
          <a:bodyPr anchor="b"/>
          <a:lstStyle>
            <a:lvl1pPr marL="0" indent="0">
              <a:buNone/>
              <a:defRPr sz="21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1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BFE66C0-A2DA-4177-B464-716B410A486B}" type="slidenum">
              <a:rPr lang="en-US" smtClean="0"/>
              <a:t>‹#›</a:t>
            </a:fld>
            <a:endParaRPr lang="en-US"/>
          </a:p>
        </p:txBody>
      </p:sp>
      <p:sp>
        <p:nvSpPr>
          <p:cNvPr id="15" name="Title 1"/>
          <p:cNvSpPr>
            <a:spLocks noGrp="1"/>
          </p:cNvSpPr>
          <p:nvPr>
            <p:ph type="title"/>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
        <p:nvSpPr>
          <p:cNvPr id="21" name="Footer Placeholder 3"/>
          <p:cNvSpPr>
            <a:spLocks noGrp="1"/>
          </p:cNvSpPr>
          <p:nvPr>
            <p:ph type="ftr" sz="quarter" idx="13"/>
          </p:nvPr>
        </p:nvSpPr>
        <p:spPr>
          <a:xfrm>
            <a:off x="838200" y="6356352"/>
            <a:ext cx="7315200" cy="365125"/>
          </a:xfrm>
        </p:spPr>
        <p:txBody>
          <a:bodyP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3120553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bg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0" y="-4014"/>
            <a:ext cx="12192000" cy="1441162"/>
            <a:chOff x="0" y="5416839"/>
            <a:chExt cx="9144000" cy="1441162"/>
          </a:xfrm>
        </p:grpSpPr>
        <p:sp>
          <p:nvSpPr>
            <p:cNvPr id="29" name="Rectangle 28"/>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30" name="Rectangle 29"/>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Rectangle 30"/>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ectangle 31"/>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15" name="Group 14"/>
          <p:cNvGrpSpPr/>
          <p:nvPr userDrawn="1"/>
        </p:nvGrpSpPr>
        <p:grpSpPr>
          <a:xfrm rot="10800000">
            <a:off x="0" y="6117336"/>
            <a:ext cx="12192000" cy="740664"/>
            <a:chOff x="0" y="-1"/>
            <a:chExt cx="9144000" cy="1441162"/>
          </a:xfrm>
        </p:grpSpPr>
        <p:sp>
          <p:nvSpPr>
            <p:cNvPr id="16" name="Rectangle 15"/>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ectangle 16"/>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7" name="Slide Number Placeholder 6"/>
          <p:cNvSpPr>
            <a:spLocks noGrp="1"/>
          </p:cNvSpPr>
          <p:nvPr>
            <p:ph type="sldNum" sz="quarter" idx="12"/>
          </p:nvPr>
        </p:nvSpPr>
        <p:spPr/>
        <p:txBody>
          <a:bodyPr/>
          <a:lstStyle/>
          <a:p>
            <a:fld id="{3BFE66C0-A2DA-4177-B464-716B410A486B}" type="slidenum">
              <a:rPr lang="en-US" smtClean="0"/>
              <a:t>‹#›</a:t>
            </a:fld>
            <a:endParaRPr lang="en-US"/>
          </a:p>
        </p:txBody>
      </p:sp>
      <p:sp>
        <p:nvSpPr>
          <p:cNvPr id="22" name="Content Placeholder 2"/>
          <p:cNvSpPr>
            <a:spLocks noGrp="1"/>
          </p:cNvSpPr>
          <p:nvPr>
            <p:ph idx="1"/>
          </p:nvPr>
        </p:nvSpPr>
        <p:spPr>
          <a:xfrm>
            <a:off x="838200" y="1825625"/>
            <a:ext cx="10515600" cy="4142436"/>
          </a:xfrm>
        </p:spPr>
        <p:txBody>
          <a:bodyPr/>
          <a:lstStyle>
            <a:lvl1pPr>
              <a:defRPr baseline="0">
                <a:latin typeface="+mn-lt"/>
              </a:defRPr>
            </a:lvl1pPr>
            <a:lvl2pPr>
              <a:defRPr>
                <a:latin typeface="+mn-lt"/>
              </a:defRPr>
            </a:lvl2pPr>
            <a:lvl3pPr>
              <a:defRPr>
                <a:latin typeface="+mn-lt"/>
              </a:defRPr>
            </a:lvl3pPr>
          </a:lstStyle>
          <a:p>
            <a:pPr lvl="0"/>
            <a:r>
              <a:rPr lang="en-US" dirty="0"/>
              <a:t>Edit Master text styles</a:t>
            </a:r>
          </a:p>
          <a:p>
            <a:pPr lvl="1"/>
            <a:r>
              <a:rPr lang="en-US" dirty="0"/>
              <a:t>Second level</a:t>
            </a:r>
          </a:p>
          <a:p>
            <a:pPr lvl="2"/>
            <a:r>
              <a:rPr lang="en-US" dirty="0"/>
              <a:t>Third level</a:t>
            </a:r>
          </a:p>
        </p:txBody>
      </p:sp>
      <p:sp>
        <p:nvSpPr>
          <p:cNvPr id="33"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296517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chemeClr val="bg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0" y="-4014"/>
            <a:ext cx="12192000" cy="1441162"/>
            <a:chOff x="0" y="5416839"/>
            <a:chExt cx="9144000" cy="1441162"/>
          </a:xfrm>
        </p:grpSpPr>
        <p:sp>
          <p:nvSpPr>
            <p:cNvPr id="29" name="Rectangle 28"/>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30" name="Rectangle 29"/>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Rectangle 30"/>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ectangle 31"/>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16" name="Group 15"/>
          <p:cNvGrpSpPr/>
          <p:nvPr userDrawn="1"/>
        </p:nvGrpSpPr>
        <p:grpSpPr>
          <a:xfrm rot="10800000">
            <a:off x="0" y="6117336"/>
            <a:ext cx="12192000" cy="740664"/>
            <a:chOff x="0" y="-1"/>
            <a:chExt cx="9144000" cy="1441162"/>
          </a:xfrm>
        </p:grpSpPr>
        <p:sp>
          <p:nvSpPr>
            <p:cNvPr id="17" name="Rectangle 16"/>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7" name="Slide Number Placeholder 6"/>
          <p:cNvSpPr>
            <a:spLocks noGrp="1"/>
          </p:cNvSpPr>
          <p:nvPr>
            <p:ph type="sldNum" sz="quarter" idx="12"/>
          </p:nvPr>
        </p:nvSpPr>
        <p:spPr/>
        <p:txBody>
          <a:bodyPr/>
          <a:lstStyle/>
          <a:p>
            <a:fld id="{3BFE66C0-A2DA-4177-B464-716B410A486B}" type="slidenum">
              <a:rPr lang="en-US" smtClean="0"/>
              <a:t>‹#›</a:t>
            </a:fld>
            <a:endParaRPr lang="en-US"/>
          </a:p>
        </p:txBody>
      </p:sp>
      <p:sp>
        <p:nvSpPr>
          <p:cNvPr id="33"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graphicFrame>
        <p:nvGraphicFramePr>
          <p:cNvPr id="15" name="Table 14"/>
          <p:cNvGraphicFramePr>
            <a:graphicFrameLocks noGrp="1"/>
          </p:cNvGraphicFramePr>
          <p:nvPr userDrawn="1">
            <p:extLst/>
          </p:nvPr>
        </p:nvGraphicFramePr>
        <p:xfrm>
          <a:off x="838199" y="1947416"/>
          <a:ext cx="10515600" cy="4088314"/>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360778">
                <a:tc>
                  <a:txBody>
                    <a:bodyPr/>
                    <a:lstStyle/>
                    <a:p>
                      <a:r>
                        <a:rPr lang="en-US" sz="1600" dirty="0"/>
                        <a:t>COLUMN HEADING</a:t>
                      </a:r>
                    </a:p>
                  </a:txBody>
                  <a:tcPr marL="121920" marR="121920"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tc>
                  <a:txBody>
                    <a:bodyPr/>
                    <a:lstStyle/>
                    <a:p>
                      <a:r>
                        <a:rPr lang="en-US" sz="1600" dirty="0"/>
                        <a:t>COLUMN</a:t>
                      </a:r>
                      <a:r>
                        <a:rPr lang="en-US" sz="1600" baseline="0" dirty="0"/>
                        <a:t> HEADING</a:t>
                      </a:r>
                      <a:endParaRPr lang="en-US" sz="1600" dirty="0"/>
                    </a:p>
                  </a:txBody>
                  <a:tcPr marL="121920" marR="121920"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tc>
                  <a:txBody>
                    <a:bodyPr/>
                    <a:lstStyle/>
                    <a:p>
                      <a:r>
                        <a:rPr lang="en-US" sz="1600" dirty="0"/>
                        <a:t>COLUMN HEADING</a:t>
                      </a:r>
                    </a:p>
                  </a:txBody>
                  <a:tcPr marL="121920" marR="121920"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tc>
                  <a:txBody>
                    <a:bodyPr/>
                    <a:lstStyle/>
                    <a:p>
                      <a:r>
                        <a:rPr lang="en-US" sz="1600" dirty="0"/>
                        <a:t>COLUMN HEADING</a:t>
                      </a:r>
                    </a:p>
                  </a:txBody>
                  <a:tcPr marL="121920" marR="121920"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50632D"/>
                    </a:solidFill>
                  </a:tcPr>
                </a:tc>
                <a:extLst>
                  <a:ext uri="{0D108BD9-81ED-4DB2-BD59-A6C34878D82A}">
                    <a16:rowId xmlns:a16="http://schemas.microsoft.com/office/drawing/2014/main" val="10000"/>
                  </a:ext>
                </a:extLst>
              </a:tr>
              <a:tr h="159798">
                <a:tc gridSpan="4">
                  <a:txBody>
                    <a:bodyPr/>
                    <a:lstStyle/>
                    <a:p>
                      <a:r>
                        <a:rPr lang="en-US" sz="1600" b="1" dirty="0">
                          <a:solidFill>
                            <a:schemeClr val="tx1"/>
                          </a:solidFill>
                        </a:rPr>
                        <a:t>SUBHEADING</a:t>
                      </a:r>
                    </a:p>
                  </a:txBody>
                  <a:tcPr marL="121920" marR="121920" anchor="b">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solidFill>
                      <a:srgbClr val="9CBB59"/>
                    </a:solidFill>
                  </a:tcPr>
                </a:tc>
                <a:tc hMerge="1">
                  <a:txBody>
                    <a:bodyPr/>
                    <a:lstStyle/>
                    <a:p>
                      <a:pPr marL="285750" indent="-285750">
                        <a:buFont typeface="Arial" panose="020B0604020202020204" pitchFamily="34" charset="0"/>
                        <a:buChar char="•"/>
                      </a:pPr>
                      <a:endParaRPr lang="en-US" sz="16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85750" indent="-285750">
                        <a:buFont typeface="Arial" panose="020B0604020202020204" pitchFamily="34" charset="0"/>
                        <a:buChar char="•"/>
                      </a:pPr>
                      <a:endParaRPr lang="en-US" sz="16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600" dirty="0"/>
                    </a:p>
                  </a:txBody>
                  <a:tcPr>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8064">
                <a:tc>
                  <a:txBody>
                    <a:bodyPr/>
                    <a:lstStyle/>
                    <a:p>
                      <a:r>
                        <a:rPr lang="en-US" sz="1400" dirty="0"/>
                        <a:t>Text</a:t>
                      </a:r>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t>Bullets</a:t>
                      </a:r>
                    </a:p>
                    <a:p>
                      <a:pPr marL="285750" indent="-285750">
                        <a:buFont typeface="Arial" panose="020B0604020202020204" pitchFamily="34" charset="0"/>
                        <a:buChar char="•"/>
                      </a:pPr>
                      <a:r>
                        <a:rPr lang="en-US" sz="1400" dirty="0"/>
                        <a:t>Bullets</a:t>
                      </a:r>
                    </a:p>
                    <a:p>
                      <a:pPr marL="285750" indent="-285750">
                        <a:buFont typeface="Arial" panose="020B0604020202020204" pitchFamily="34" charset="0"/>
                        <a:buChar char="•"/>
                      </a:pPr>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t>Bullets</a:t>
                      </a:r>
                    </a:p>
                    <a:p>
                      <a:pPr marL="285750" indent="-285750">
                        <a:buFont typeface="Arial" panose="020B0604020202020204" pitchFamily="34" charset="0"/>
                        <a:buChar char="•"/>
                      </a:pPr>
                      <a:r>
                        <a:rPr lang="en-US" sz="1400" dirty="0"/>
                        <a:t>Bullets</a:t>
                      </a:r>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Text</a:t>
                      </a:r>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48064">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48064">
                <a:tc>
                  <a:txBody>
                    <a:bodyPr/>
                    <a:lstStyle/>
                    <a:p>
                      <a:endParaRPr lang="en-US" sz="140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48064">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121920" marR="121920">
                    <a:lnL w="12700" cap="flat" cmpd="sng" algn="ctr">
                      <a:solidFill>
                        <a:srgbClr val="907C68"/>
                      </a:solidFill>
                      <a:prstDash val="solid"/>
                      <a:round/>
                      <a:headEnd type="none" w="med" len="med"/>
                      <a:tailEnd type="none" w="med" len="med"/>
                    </a:lnL>
                    <a:lnR w="12700" cap="flat" cmpd="sng" algn="ctr">
                      <a:solidFill>
                        <a:srgbClr val="907C68"/>
                      </a:solidFill>
                      <a:prstDash val="solid"/>
                      <a:round/>
                      <a:headEnd type="none" w="med" len="med"/>
                      <a:tailEnd type="none" w="med" len="med"/>
                    </a:lnR>
                    <a:lnT w="12700" cap="flat" cmpd="sng" algn="ctr">
                      <a:solidFill>
                        <a:srgbClr val="907C68"/>
                      </a:solidFill>
                      <a:prstDash val="solid"/>
                      <a:round/>
                      <a:headEnd type="none" w="med" len="med"/>
                      <a:tailEnd type="none" w="med" len="med"/>
                    </a:lnT>
                    <a:lnB w="12700" cap="flat" cmpd="sng" algn="ctr">
                      <a:solidFill>
                        <a:srgbClr val="907C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32904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0" y="-4014"/>
            <a:ext cx="12192000" cy="1441162"/>
            <a:chOff x="0" y="5416839"/>
            <a:chExt cx="9144000" cy="1441162"/>
          </a:xfrm>
        </p:grpSpPr>
        <p:sp>
          <p:nvSpPr>
            <p:cNvPr id="28" name="Rectangle 27"/>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29" name="Rectangle 28"/>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Rectangle 29"/>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Rectangle 30"/>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3" name="Content Placeholder 2"/>
          <p:cNvSpPr>
            <a:spLocks noGrp="1"/>
          </p:cNvSpPr>
          <p:nvPr>
            <p:ph sz="half" idx="1"/>
          </p:nvPr>
        </p:nvSpPr>
        <p:spPr>
          <a:xfrm>
            <a:off x="838200" y="1825626"/>
            <a:ext cx="5181600" cy="4008505"/>
          </a:xfrm>
        </p:spPr>
        <p:txBody>
          <a:bodyPr/>
          <a:lstStyle>
            <a:lvl1pPr>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Group 15"/>
          <p:cNvGrpSpPr/>
          <p:nvPr userDrawn="1"/>
        </p:nvGrpSpPr>
        <p:grpSpPr>
          <a:xfrm rot="10800000">
            <a:off x="0" y="6117336"/>
            <a:ext cx="12192000" cy="740664"/>
            <a:chOff x="0" y="-1"/>
            <a:chExt cx="9144000" cy="1441162"/>
          </a:xfrm>
        </p:grpSpPr>
        <p:sp>
          <p:nvSpPr>
            <p:cNvPr id="17" name="Rectangle 16"/>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4" name="Content Placeholder 3"/>
          <p:cNvSpPr>
            <a:spLocks noGrp="1"/>
          </p:cNvSpPr>
          <p:nvPr>
            <p:ph sz="half" idx="2"/>
          </p:nvPr>
        </p:nvSpPr>
        <p:spPr>
          <a:xfrm>
            <a:off x="6172200" y="1825625"/>
            <a:ext cx="5181600" cy="400850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BFE66C0-A2DA-4177-B464-716B410A486B}" type="slidenum">
              <a:rPr lang="en-US" smtClean="0"/>
              <a:t>‹#›</a:t>
            </a:fld>
            <a:endParaRPr lang="en-US"/>
          </a:p>
        </p:txBody>
      </p:sp>
      <p:sp>
        <p:nvSpPr>
          <p:cNvPr id="32"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4153659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chemeClr val="bg1"/>
        </a:solidFill>
        <a:effectLst/>
      </p:bgPr>
    </p:bg>
    <p:spTree>
      <p:nvGrpSpPr>
        <p:cNvPr id="1" name=""/>
        <p:cNvGrpSpPr/>
        <p:nvPr/>
      </p:nvGrpSpPr>
      <p:grpSpPr>
        <a:xfrm>
          <a:off x="0" y="0"/>
          <a:ext cx="0" cy="0"/>
          <a:chOff x="0" y="0"/>
          <a:chExt cx="0" cy="0"/>
        </a:xfrm>
      </p:grpSpPr>
      <p:grpSp>
        <p:nvGrpSpPr>
          <p:cNvPr id="16" name="Group 15"/>
          <p:cNvGrpSpPr/>
          <p:nvPr userDrawn="1"/>
        </p:nvGrpSpPr>
        <p:grpSpPr>
          <a:xfrm rot="10800000">
            <a:off x="0" y="6117336"/>
            <a:ext cx="12192000" cy="740664"/>
            <a:chOff x="0" y="-1"/>
            <a:chExt cx="9144000" cy="1441162"/>
          </a:xfrm>
        </p:grpSpPr>
        <p:sp>
          <p:nvSpPr>
            <p:cNvPr id="17" name="Rectangle 16"/>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29" name="Group 28"/>
          <p:cNvGrpSpPr/>
          <p:nvPr userDrawn="1"/>
        </p:nvGrpSpPr>
        <p:grpSpPr>
          <a:xfrm>
            <a:off x="0" y="-4014"/>
            <a:ext cx="12192000" cy="1441162"/>
            <a:chOff x="0" y="5416839"/>
            <a:chExt cx="9144000" cy="1441162"/>
          </a:xfrm>
        </p:grpSpPr>
        <p:sp>
          <p:nvSpPr>
            <p:cNvPr id="30" name="Rectangle 29"/>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31" name="Rectangle 30"/>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ectangle 31"/>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Rectangle 32"/>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7" name="Slide Number Placeholder 6"/>
          <p:cNvSpPr>
            <a:spLocks noGrp="1"/>
          </p:cNvSpPr>
          <p:nvPr>
            <p:ph type="sldNum" sz="quarter" idx="12"/>
          </p:nvPr>
        </p:nvSpPr>
        <p:spPr/>
        <p:txBody>
          <a:bodyPr/>
          <a:lstStyle/>
          <a:p>
            <a:fld id="{3BFE66C0-A2DA-4177-B464-716B410A486B}" type="slidenum">
              <a:rPr lang="en-US" smtClean="0"/>
              <a:t>‹#›</a:t>
            </a:fld>
            <a:endParaRPr lang="en-US"/>
          </a:p>
        </p:txBody>
      </p:sp>
      <p:sp>
        <p:nvSpPr>
          <p:cNvPr id="22" name="Content Placeholder 2"/>
          <p:cNvSpPr>
            <a:spLocks noGrp="1"/>
          </p:cNvSpPr>
          <p:nvPr>
            <p:ph idx="1"/>
          </p:nvPr>
        </p:nvSpPr>
        <p:spPr>
          <a:xfrm>
            <a:off x="838200" y="1825627"/>
            <a:ext cx="5715000" cy="409865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13"/>
          <p:cNvSpPr>
            <a:spLocks noGrp="1"/>
          </p:cNvSpPr>
          <p:nvPr>
            <p:ph type="pic" sz="quarter" idx="13" hasCustomPrompt="1"/>
          </p:nvPr>
        </p:nvSpPr>
        <p:spPr>
          <a:xfrm>
            <a:off x="6705600" y="1825627"/>
            <a:ext cx="4648200" cy="4098657"/>
          </a:xfrm>
          <a:ln w="38100" cap="sq">
            <a:solidFill>
              <a:srgbClr val="000000"/>
            </a:solidFill>
            <a:prstDash val="solid"/>
            <a:miter lim="800000"/>
          </a:ln>
          <a:effectLst/>
        </p:spPr>
        <p:txBody>
          <a:bodyPr/>
          <a:lstStyle>
            <a:lvl1pPr marL="253604" marR="0" indent="-253604"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baseline="0"/>
            </a:lvl1pPr>
            <a:lvl2pPr>
              <a:defRPr baseline="0"/>
            </a:lvl2pPr>
          </a:lstStyle>
          <a:p>
            <a:r>
              <a:rPr lang="en-US" dirty="0"/>
              <a:t>Click to insert media file </a:t>
            </a:r>
          </a:p>
          <a:p>
            <a:endParaRPr lang="en-US" dirty="0"/>
          </a:p>
          <a:p>
            <a:pPr lvl="1"/>
            <a:endParaRPr lang="en-US" dirty="0"/>
          </a:p>
          <a:p>
            <a:pPr lvl="1"/>
            <a:endParaRPr lang="en-US" dirty="0"/>
          </a:p>
        </p:txBody>
      </p:sp>
      <p:sp>
        <p:nvSpPr>
          <p:cNvPr id="34"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1643866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chemeClr val="bg1"/>
        </a:solidFill>
        <a:effectLst/>
      </p:bgPr>
    </p:bg>
    <p:spTree>
      <p:nvGrpSpPr>
        <p:cNvPr id="1" name=""/>
        <p:cNvGrpSpPr/>
        <p:nvPr/>
      </p:nvGrpSpPr>
      <p:grpSpPr>
        <a:xfrm>
          <a:off x="0" y="0"/>
          <a:ext cx="0" cy="0"/>
          <a:chOff x="0" y="0"/>
          <a:chExt cx="0" cy="0"/>
        </a:xfrm>
      </p:grpSpPr>
      <p:grpSp>
        <p:nvGrpSpPr>
          <p:cNvPr id="31" name="Group 30"/>
          <p:cNvGrpSpPr/>
          <p:nvPr userDrawn="1"/>
        </p:nvGrpSpPr>
        <p:grpSpPr>
          <a:xfrm>
            <a:off x="0" y="-4014"/>
            <a:ext cx="12192000" cy="1441162"/>
            <a:chOff x="0" y="5416839"/>
            <a:chExt cx="9144000" cy="1441162"/>
          </a:xfrm>
        </p:grpSpPr>
        <p:sp>
          <p:nvSpPr>
            <p:cNvPr id="32" name="Rectangle 31"/>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33" name="Rectangle 32"/>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 name="Rectangle 33"/>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Rectangle 34"/>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18" name="Group 17"/>
          <p:cNvGrpSpPr/>
          <p:nvPr userDrawn="1"/>
        </p:nvGrpSpPr>
        <p:grpSpPr>
          <a:xfrm rot="10800000">
            <a:off x="0" y="6117336"/>
            <a:ext cx="12192000" cy="740664"/>
            <a:chOff x="0" y="-1"/>
            <a:chExt cx="9144000" cy="1441162"/>
          </a:xfrm>
        </p:grpSpPr>
        <p:sp>
          <p:nvSpPr>
            <p:cNvPr id="19" name="Rectangle 18"/>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Rectangle 20"/>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7" name="Rectangle 36"/>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7" name="Slide Number Placeholder 6"/>
          <p:cNvSpPr>
            <a:spLocks noGrp="1"/>
          </p:cNvSpPr>
          <p:nvPr>
            <p:ph type="sldNum" sz="quarter" idx="12"/>
          </p:nvPr>
        </p:nvSpPr>
        <p:spPr/>
        <p:txBody>
          <a:bodyPr/>
          <a:lstStyle/>
          <a:p>
            <a:fld id="{3BFE66C0-A2DA-4177-B464-716B410A486B}" type="slidenum">
              <a:rPr lang="en-US" smtClean="0"/>
              <a:t>‹#›</a:t>
            </a:fld>
            <a:endParaRPr lang="en-US"/>
          </a:p>
        </p:txBody>
      </p:sp>
      <p:sp>
        <p:nvSpPr>
          <p:cNvPr id="24" name="Text Placeholder 2"/>
          <p:cNvSpPr>
            <a:spLocks noGrp="1"/>
          </p:cNvSpPr>
          <p:nvPr>
            <p:ph type="body" idx="1"/>
          </p:nvPr>
        </p:nvSpPr>
        <p:spPr>
          <a:xfrm>
            <a:off x="839789" y="1681165"/>
            <a:ext cx="5157787" cy="747291"/>
          </a:xfrm>
        </p:spPr>
        <p:txBody>
          <a:bodyPr anchor="b"/>
          <a:lstStyle>
            <a:lvl1pPr marL="0" indent="0">
              <a:buNone/>
              <a:defRPr sz="21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5" name="Content Placeholder 3"/>
          <p:cNvSpPr>
            <a:spLocks noGrp="1"/>
          </p:cNvSpPr>
          <p:nvPr>
            <p:ph sz="half" idx="2"/>
          </p:nvPr>
        </p:nvSpPr>
        <p:spPr>
          <a:xfrm>
            <a:off x="839789" y="2505075"/>
            <a:ext cx="5157787" cy="334193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4"/>
          <p:cNvSpPr>
            <a:spLocks noGrp="1"/>
          </p:cNvSpPr>
          <p:nvPr>
            <p:ph type="body" sz="quarter" idx="3"/>
          </p:nvPr>
        </p:nvSpPr>
        <p:spPr>
          <a:xfrm>
            <a:off x="6172201" y="1681165"/>
            <a:ext cx="5183188" cy="747291"/>
          </a:xfrm>
        </p:spPr>
        <p:txBody>
          <a:bodyPr anchor="b"/>
          <a:lstStyle>
            <a:lvl1pPr marL="0" indent="0">
              <a:buNone/>
              <a:defRPr sz="21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7" name="Content Placeholder 5"/>
          <p:cNvSpPr>
            <a:spLocks noGrp="1"/>
          </p:cNvSpPr>
          <p:nvPr>
            <p:ph sz="quarter" idx="4"/>
          </p:nvPr>
        </p:nvSpPr>
        <p:spPr>
          <a:xfrm>
            <a:off x="6172201" y="2505075"/>
            <a:ext cx="5183188" cy="334193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348169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7150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BFE66C0-A2DA-4177-B464-716B410A486B}" type="slidenum">
              <a:rPr lang="en-US" smtClean="0"/>
              <a:t>‹#›</a:t>
            </a:fld>
            <a:endParaRPr lang="en-US"/>
          </a:p>
        </p:txBody>
      </p:sp>
      <p:grpSp>
        <p:nvGrpSpPr>
          <p:cNvPr id="11" name="Group 10"/>
          <p:cNvGrpSpPr/>
          <p:nvPr userDrawn="1"/>
        </p:nvGrpSpPr>
        <p:grpSpPr>
          <a:xfrm>
            <a:off x="0" y="-2"/>
            <a:ext cx="12192000" cy="1442435"/>
            <a:chOff x="0" y="-1"/>
            <a:chExt cx="9144000" cy="1441162"/>
          </a:xfrm>
        </p:grpSpPr>
        <p:sp>
          <p:nvSpPr>
            <p:cNvPr id="19" name="Rectangle 18"/>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Rectangle 20"/>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Rectangle 21"/>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4" name="Picture Placeholder 13"/>
          <p:cNvSpPr>
            <a:spLocks noGrp="1"/>
          </p:cNvSpPr>
          <p:nvPr>
            <p:ph type="pic" sz="quarter" idx="13" hasCustomPrompt="1"/>
          </p:nvPr>
        </p:nvSpPr>
        <p:spPr>
          <a:xfrm>
            <a:off x="6705600" y="1825625"/>
            <a:ext cx="4648200" cy="4351338"/>
          </a:xfrm>
          <a:ln w="38100" cap="sq">
            <a:solidFill>
              <a:srgbClr val="000000"/>
            </a:solidFill>
            <a:prstDash val="solid"/>
            <a:miter lim="800000"/>
          </a:ln>
          <a:effectLst/>
        </p:spPr>
        <p:txBody>
          <a:bodyPr/>
          <a:lstStyle>
            <a:lvl1pPr>
              <a:defRPr baseline="0"/>
            </a:lvl1pPr>
            <a:lvl2pPr>
              <a:defRPr baseline="0"/>
            </a:lvl2pPr>
          </a:lstStyle>
          <a:p>
            <a:r>
              <a:rPr lang="en-US" dirty="0"/>
              <a:t>Click to insert media file </a:t>
            </a:r>
          </a:p>
          <a:p>
            <a:pPr lvl="1"/>
            <a:endParaRPr lang="en-US" dirty="0"/>
          </a:p>
          <a:p>
            <a:pPr lvl="1"/>
            <a:endParaRPr lang="en-US" dirty="0"/>
          </a:p>
        </p:txBody>
      </p:sp>
      <p:sp>
        <p:nvSpPr>
          <p:cNvPr id="18"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377573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601207-98AE-4CB6-981E-03DB74302B1B}"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19056-36A7-4DBE-9A2C-694BA33E50F0}" type="slidenum">
              <a:rPr lang="en-US" smtClean="0"/>
              <a:t>‹#›</a:t>
            </a:fld>
            <a:endParaRPr lang="en-US"/>
          </a:p>
        </p:txBody>
      </p:sp>
    </p:spTree>
    <p:extLst>
      <p:ext uri="{BB962C8B-B14F-4D97-AF65-F5344CB8AC3E}">
        <p14:creationId xmlns:p14="http://schemas.microsoft.com/office/powerpoint/2010/main" val="3306156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wo Content">
    <p:bg>
      <p:bgPr>
        <a:solidFill>
          <a:schemeClr val="bg1"/>
        </a:solidFill>
        <a:effectLst/>
      </p:bgPr>
    </p:bg>
    <p:spTree>
      <p:nvGrpSpPr>
        <p:cNvPr id="1" name=""/>
        <p:cNvGrpSpPr/>
        <p:nvPr/>
      </p:nvGrpSpPr>
      <p:grpSpPr>
        <a:xfrm>
          <a:off x="0" y="0"/>
          <a:ext cx="0" cy="0"/>
          <a:chOff x="0" y="0"/>
          <a:chExt cx="0" cy="0"/>
        </a:xfrm>
      </p:grpSpPr>
      <p:grpSp>
        <p:nvGrpSpPr>
          <p:cNvPr id="15" name="Group 14"/>
          <p:cNvGrpSpPr/>
          <p:nvPr userDrawn="1"/>
        </p:nvGrpSpPr>
        <p:grpSpPr>
          <a:xfrm rot="10800000">
            <a:off x="0" y="6117336"/>
            <a:ext cx="12192000" cy="740664"/>
            <a:chOff x="0" y="-1"/>
            <a:chExt cx="9144000" cy="1441162"/>
          </a:xfrm>
        </p:grpSpPr>
        <p:sp>
          <p:nvSpPr>
            <p:cNvPr id="16" name="Rectangle 15"/>
            <p:cNvSpPr/>
            <p:nvPr/>
          </p:nvSpPr>
          <p:spPr>
            <a:xfrm rot="10800000">
              <a:off x="8458200" y="-1"/>
              <a:ext cx="685800" cy="1441161"/>
            </a:xfrm>
            <a:prstGeom prst="rect">
              <a:avLst/>
            </a:prstGeom>
            <a:solidFill>
              <a:srgbClr val="506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ectangle 16"/>
            <p:cNvSpPr/>
            <p:nvPr/>
          </p:nvSpPr>
          <p:spPr>
            <a:xfrm rot="10800000">
              <a:off x="7772400" y="-1"/>
              <a:ext cx="685800" cy="1441161"/>
            </a:xfrm>
            <a:prstGeom prst="rect">
              <a:avLst/>
            </a:prstGeom>
            <a:solidFill>
              <a:srgbClr val="66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p:cNvSpPr/>
            <p:nvPr/>
          </p:nvSpPr>
          <p:spPr>
            <a:xfrm rot="10800000">
              <a:off x="7086600" y="-1"/>
              <a:ext cx="685800" cy="1441161"/>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p:cNvSpPr/>
            <p:nvPr/>
          </p:nvSpPr>
          <p:spPr>
            <a:xfrm rot="10800000">
              <a:off x="0" y="0"/>
              <a:ext cx="7086600" cy="1441161"/>
            </a:xfrm>
            <a:prstGeom prst="rect">
              <a:avLst/>
            </a:prstGeom>
            <a:solidFill>
              <a:srgbClr val="9C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28" name="Group 27"/>
          <p:cNvGrpSpPr/>
          <p:nvPr userDrawn="1"/>
        </p:nvGrpSpPr>
        <p:grpSpPr>
          <a:xfrm>
            <a:off x="0" y="-4014"/>
            <a:ext cx="12192000" cy="1441162"/>
            <a:chOff x="0" y="5416839"/>
            <a:chExt cx="9144000" cy="1441162"/>
          </a:xfrm>
        </p:grpSpPr>
        <p:sp>
          <p:nvSpPr>
            <p:cNvPr id="29" name="Rectangle 28"/>
            <p:cNvSpPr/>
            <p:nvPr/>
          </p:nvSpPr>
          <p:spPr>
            <a:xfrm rot="10800000">
              <a:off x="8458200" y="5416839"/>
              <a:ext cx="685800" cy="1441161"/>
            </a:xfrm>
            <a:prstGeom prst="rect">
              <a:avLst/>
            </a:prstGeom>
            <a:solidFill>
              <a:srgbClr val="152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sp>
          <p:nvSpPr>
            <p:cNvPr id="30" name="Rectangle 29"/>
            <p:cNvSpPr/>
            <p:nvPr/>
          </p:nvSpPr>
          <p:spPr>
            <a:xfrm rot="10800000">
              <a:off x="7772400" y="5416840"/>
              <a:ext cx="685800" cy="1441161"/>
            </a:xfrm>
            <a:prstGeom prst="rect">
              <a:avLst/>
            </a:prstGeom>
            <a:solidFill>
              <a:srgbClr val="203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Rectangle 30"/>
            <p:cNvSpPr/>
            <p:nvPr/>
          </p:nvSpPr>
          <p:spPr>
            <a:xfrm rot="10800000">
              <a:off x="7086600" y="5416840"/>
              <a:ext cx="685800" cy="1441161"/>
            </a:xfrm>
            <a:prstGeom prst="rect">
              <a:avLst/>
            </a:prstGeom>
            <a:solidFill>
              <a:srgbClr val="2F56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ectangle 31"/>
            <p:cNvSpPr/>
            <p:nvPr/>
          </p:nvSpPr>
          <p:spPr>
            <a:xfrm rot="10800000">
              <a:off x="0" y="5416839"/>
              <a:ext cx="7086600" cy="1441161"/>
            </a:xfrm>
            <a:prstGeom prst="rect">
              <a:avLst/>
            </a:prstGeom>
            <a:solidFill>
              <a:srgbClr val="6491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7" name="Slide Number Placeholder 6"/>
          <p:cNvSpPr>
            <a:spLocks noGrp="1"/>
          </p:cNvSpPr>
          <p:nvPr>
            <p:ph type="sldNum" sz="quarter" idx="12"/>
          </p:nvPr>
        </p:nvSpPr>
        <p:spPr/>
        <p:txBody>
          <a:bodyPr/>
          <a:lstStyle/>
          <a:p>
            <a:fld id="{3BFE66C0-A2DA-4177-B464-716B410A486B}" type="slidenum">
              <a:rPr lang="en-US" smtClean="0"/>
              <a:t>‹#›</a:t>
            </a:fld>
            <a:endParaRPr lang="en-US"/>
          </a:p>
        </p:txBody>
      </p:sp>
      <p:sp>
        <p:nvSpPr>
          <p:cNvPr id="22" name="Content Placeholder 2"/>
          <p:cNvSpPr>
            <a:spLocks noGrp="1"/>
          </p:cNvSpPr>
          <p:nvPr>
            <p:ph idx="1"/>
          </p:nvPr>
        </p:nvSpPr>
        <p:spPr>
          <a:xfrm>
            <a:off x="838200" y="1825625"/>
            <a:ext cx="10515600" cy="4142436"/>
          </a:xfrm>
        </p:spPr>
        <p:txBody>
          <a:bodyPr/>
          <a:lstStyle>
            <a:lvl1pPr>
              <a:defRPr baseline="0">
                <a:latin typeface="+mn-lt"/>
              </a:defRPr>
            </a:lvl1pPr>
            <a:lvl2pPr>
              <a:defRPr>
                <a:latin typeface="+mn-lt"/>
              </a:defRPr>
            </a:lvl2pPr>
            <a:lvl3pPr>
              <a:defRPr>
                <a:latin typeface="+mn-lt"/>
              </a:defRPr>
            </a:lvl3pPr>
          </a:lstStyle>
          <a:p>
            <a:pPr lvl="0"/>
            <a:r>
              <a:rPr lang="en-US" dirty="0"/>
              <a:t>Edit Master text styles</a:t>
            </a:r>
          </a:p>
          <a:p>
            <a:pPr lvl="1"/>
            <a:r>
              <a:rPr lang="en-US" dirty="0"/>
              <a:t>Second level</a:t>
            </a:r>
          </a:p>
          <a:p>
            <a:pPr lvl="2"/>
            <a:r>
              <a:rPr lang="en-US" dirty="0"/>
              <a:t>Third level</a:t>
            </a:r>
          </a:p>
        </p:txBody>
      </p:sp>
      <p:sp>
        <p:nvSpPr>
          <p:cNvPr id="33" name="Title 1"/>
          <p:cNvSpPr>
            <a:spLocks noGrp="1"/>
          </p:cNvSpPr>
          <p:nvPr>
            <p:ph type="title" hasCustomPrompt="1"/>
          </p:nvPr>
        </p:nvSpPr>
        <p:spPr>
          <a:xfrm>
            <a:off x="838200" y="-1"/>
            <a:ext cx="10515600" cy="1441163"/>
          </a:xfrm>
        </p:spPr>
        <p:txBody>
          <a:bodyPr anchor="ctr" anchorCtr="0"/>
          <a:lstStyle>
            <a:lvl1pPr>
              <a:defRPr baseline="0">
                <a:solidFill>
                  <a:schemeClr val="bg1"/>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127369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601207-98AE-4CB6-981E-03DB74302B1B}"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19056-36A7-4DBE-9A2C-694BA33E50F0}" type="slidenum">
              <a:rPr lang="en-US" smtClean="0"/>
              <a:t>‹#›</a:t>
            </a:fld>
            <a:endParaRPr lang="en-US"/>
          </a:p>
        </p:txBody>
      </p:sp>
    </p:spTree>
    <p:extLst>
      <p:ext uri="{BB962C8B-B14F-4D97-AF65-F5344CB8AC3E}">
        <p14:creationId xmlns:p14="http://schemas.microsoft.com/office/powerpoint/2010/main" val="24550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601207-98AE-4CB6-981E-03DB74302B1B}"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19056-36A7-4DBE-9A2C-694BA33E50F0}" type="slidenum">
              <a:rPr lang="en-US" smtClean="0"/>
              <a:t>‹#›</a:t>
            </a:fld>
            <a:endParaRPr lang="en-US"/>
          </a:p>
        </p:txBody>
      </p:sp>
    </p:spTree>
    <p:extLst>
      <p:ext uri="{BB962C8B-B14F-4D97-AF65-F5344CB8AC3E}">
        <p14:creationId xmlns:p14="http://schemas.microsoft.com/office/powerpoint/2010/main" val="170717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601207-98AE-4CB6-981E-03DB74302B1B}"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19056-36A7-4DBE-9A2C-694BA33E50F0}" type="slidenum">
              <a:rPr lang="en-US" smtClean="0"/>
              <a:t>‹#›</a:t>
            </a:fld>
            <a:endParaRPr lang="en-US"/>
          </a:p>
        </p:txBody>
      </p:sp>
    </p:spTree>
    <p:extLst>
      <p:ext uri="{BB962C8B-B14F-4D97-AF65-F5344CB8AC3E}">
        <p14:creationId xmlns:p14="http://schemas.microsoft.com/office/powerpoint/2010/main" val="391474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01207-98AE-4CB6-981E-03DB74302B1B}"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19056-36A7-4DBE-9A2C-694BA33E50F0}" type="slidenum">
              <a:rPr lang="en-US" smtClean="0"/>
              <a:t>‹#›</a:t>
            </a:fld>
            <a:endParaRPr lang="en-US"/>
          </a:p>
        </p:txBody>
      </p:sp>
    </p:spTree>
    <p:extLst>
      <p:ext uri="{BB962C8B-B14F-4D97-AF65-F5344CB8AC3E}">
        <p14:creationId xmlns:p14="http://schemas.microsoft.com/office/powerpoint/2010/main" val="333412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601207-98AE-4CB6-981E-03DB74302B1B}"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19056-36A7-4DBE-9A2C-694BA33E50F0}" type="slidenum">
              <a:rPr lang="en-US" smtClean="0"/>
              <a:t>‹#›</a:t>
            </a:fld>
            <a:endParaRPr lang="en-US"/>
          </a:p>
        </p:txBody>
      </p:sp>
    </p:spTree>
    <p:extLst>
      <p:ext uri="{BB962C8B-B14F-4D97-AF65-F5344CB8AC3E}">
        <p14:creationId xmlns:p14="http://schemas.microsoft.com/office/powerpoint/2010/main" val="390521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601207-98AE-4CB6-981E-03DB74302B1B}"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19056-36A7-4DBE-9A2C-694BA33E50F0}" type="slidenum">
              <a:rPr lang="en-US" smtClean="0"/>
              <a:t>‹#›</a:t>
            </a:fld>
            <a:endParaRPr lang="en-US"/>
          </a:p>
        </p:txBody>
      </p:sp>
    </p:spTree>
    <p:extLst>
      <p:ext uri="{BB962C8B-B14F-4D97-AF65-F5344CB8AC3E}">
        <p14:creationId xmlns:p14="http://schemas.microsoft.com/office/powerpoint/2010/main" val="45828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01207-98AE-4CB6-981E-03DB74302B1B}" type="datetimeFigureOut">
              <a:rPr lang="en-US" smtClean="0"/>
              <a:t>1/21/2020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19056-36A7-4DBE-9A2C-694BA33E50F0}" type="slidenum">
              <a:rPr lang="en-US" smtClean="0"/>
              <a:t>‹#›</a:t>
            </a:fld>
            <a:endParaRPr lang="en-US"/>
          </a:p>
        </p:txBody>
      </p:sp>
    </p:spTree>
    <p:extLst>
      <p:ext uri="{BB962C8B-B14F-4D97-AF65-F5344CB8AC3E}">
        <p14:creationId xmlns:p14="http://schemas.microsoft.com/office/powerpoint/2010/main" val="1456948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solidFill>
                <a:latin typeface="+mn-lt"/>
                <a:cs typeface="Helvetica" panose="020B0604020202020204" pitchFamily="34" charset="0"/>
              </a:defRPr>
            </a:lvl1pPr>
          </a:lstStyle>
          <a:p>
            <a:fld id="{3BFE66C0-A2DA-4177-B464-716B410A486B}" type="slidenum">
              <a:rPr lang="en-US" smtClean="0"/>
              <a:pPr/>
              <a:t>‹#›</a:t>
            </a:fld>
            <a:endParaRPr lang="en-US" dirty="0"/>
          </a:p>
        </p:txBody>
      </p:sp>
      <p:sp>
        <p:nvSpPr>
          <p:cNvPr id="4" name="Footer Placeholder 3"/>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6745275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685800" rtl="0" eaLnBrk="1" latinLnBrk="0" hangingPunct="1">
        <a:lnSpc>
          <a:spcPct val="90000"/>
        </a:lnSpc>
        <a:spcBef>
          <a:spcPct val="0"/>
        </a:spcBef>
        <a:buNone/>
        <a:defRPr lang="en-US" sz="4400" kern="1200" dirty="0">
          <a:solidFill>
            <a:schemeClr val="tx1"/>
          </a:solidFill>
          <a:latin typeface="Tw Cen MT" panose="020B0602020104020603" pitchFamily="34" charset="0"/>
          <a:ea typeface="+mj-ea"/>
          <a:cs typeface="Helvetica" panose="020B0604020202020204" pitchFamily="34" charset="0"/>
        </a:defRPr>
      </a:lvl1pPr>
    </p:titleStyle>
    <p:bodyStyle>
      <a:lvl1pPr marL="253604" indent="-253604"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Helvetica" panose="020B0604020202020204" pitchFamily="34" charset="0"/>
        </a:defRPr>
      </a:lvl1pPr>
      <a:lvl2pPr marL="596504" indent="-253604" algn="l" defTabSz="685800" rtl="0" eaLnBrk="1" latinLnBrk="0" hangingPunct="1">
        <a:lnSpc>
          <a:spcPct val="90000"/>
        </a:lnSpc>
        <a:spcBef>
          <a:spcPts val="375"/>
        </a:spcBef>
        <a:buFont typeface="Courier New" panose="02070309020205020404" pitchFamily="49" charset="0"/>
        <a:buChar char="o"/>
        <a:defRPr sz="2400" kern="1200">
          <a:solidFill>
            <a:schemeClr val="tx1"/>
          </a:solidFill>
          <a:latin typeface="+mn-lt"/>
          <a:ea typeface="+mn-ea"/>
          <a:cs typeface="Helvetica" panose="020B0604020202020204" pitchFamily="34" charset="0"/>
        </a:defRPr>
      </a:lvl2pPr>
      <a:lvl3pPr marL="939404" indent="-253604"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Helvetica" panose="020B0604020202020204" pitchFamily="34" charset="0"/>
        </a:defRPr>
      </a:lvl3pPr>
      <a:lvl4pPr marL="12001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tx1"/>
          </a:solidFill>
          <a:latin typeface="+mn-lt"/>
          <a:ea typeface="+mn-ea"/>
          <a:cs typeface="Helvetica"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Helvetica"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0.tif"/><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394" y="2294961"/>
            <a:ext cx="7288799" cy="4120371"/>
          </a:xfrm>
        </p:spPr>
        <p:txBody>
          <a:bodyPr/>
          <a:lstStyle/>
          <a:p>
            <a:r>
              <a:rPr lang="en-US" dirty="0" smtClean="0"/>
              <a:t/>
            </a:r>
            <a:br>
              <a:rPr lang="en-US" dirty="0" smtClean="0"/>
            </a:br>
            <a:r>
              <a:rPr lang="en-US" dirty="0"/>
              <a:t/>
            </a:r>
            <a:br>
              <a:rPr lang="en-US" dirty="0"/>
            </a:br>
            <a:r>
              <a:rPr lang="en-US" dirty="0" smtClean="0"/>
              <a:t>Chehalis </a:t>
            </a:r>
            <a:r>
              <a:rPr lang="en-US" dirty="0"/>
              <a:t>Basin </a:t>
            </a:r>
            <a:r>
              <a:rPr lang="en-US" dirty="0" smtClean="0"/>
              <a:t>Strategy</a:t>
            </a:r>
            <a:br>
              <a:rPr lang="en-US" dirty="0" smtClean="0"/>
            </a:br>
            <a:r>
              <a:rPr lang="en-US" dirty="0" smtClean="0"/>
              <a:t/>
            </a:r>
            <a:br>
              <a:rPr lang="en-US" dirty="0" smtClean="0"/>
            </a:br>
            <a:r>
              <a:rPr lang="en-US" dirty="0" smtClean="0"/>
              <a:t>Phase 1 Aquatic </a:t>
            </a:r>
            <a:r>
              <a:rPr lang="en-US" dirty="0"/>
              <a:t>Species Restoration Plan (ASRP</a:t>
            </a:r>
            <a:r>
              <a:rPr lang="en-US" dirty="0" smtClean="0"/>
              <a:t>)</a:t>
            </a:r>
            <a:br>
              <a:rPr lang="en-US" dirty="0" smtClean="0"/>
            </a:br>
            <a:r>
              <a:rPr lang="en-US" dirty="0" smtClean="0"/>
              <a:t/>
            </a:r>
            <a:br>
              <a:rPr lang="en-US" dirty="0" smtClean="0"/>
            </a:b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a:xfrm>
            <a:off x="2351393" y="4577280"/>
            <a:ext cx="7288800" cy="468921"/>
          </a:xfrm>
        </p:spPr>
        <p:txBody>
          <a:bodyPr>
            <a:noAutofit/>
          </a:bodyPr>
          <a:lstStyle/>
          <a:p>
            <a:r>
              <a:rPr lang="en-US" sz="2400" dirty="0" smtClean="0"/>
              <a:t>January </a:t>
            </a:r>
            <a:r>
              <a:rPr lang="en-US" sz="2400" dirty="0" smtClean="0"/>
              <a:t>23, </a:t>
            </a:r>
            <a:r>
              <a:rPr lang="en-US" sz="2400" dirty="0" smtClean="0"/>
              <a:t>2020</a:t>
            </a:r>
          </a:p>
        </p:txBody>
      </p:sp>
    </p:spTree>
    <p:extLst>
      <p:ext uri="{BB962C8B-B14F-4D97-AF65-F5344CB8AC3E}">
        <p14:creationId xmlns:p14="http://schemas.microsoft.com/office/powerpoint/2010/main" val="3259402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a:t>
            </a:r>
            <a:r>
              <a:rPr lang="en-US" dirty="0" smtClean="0"/>
              <a:t>3</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E66C0-A2DA-4177-B464-716B410A4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panose="020B0604020202020204" pitchFamily="34" charset="0"/>
            </a:endParaRPr>
          </a:p>
        </p:txBody>
      </p:sp>
      <p:sp>
        <p:nvSpPr>
          <p:cNvPr id="3" name="Rectangle 2"/>
          <p:cNvSpPr/>
          <p:nvPr/>
        </p:nvSpPr>
        <p:spPr>
          <a:xfrm>
            <a:off x="5918480" y="1636599"/>
            <a:ext cx="5816844"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Goal: Protect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and enhance core habitats and increase spatial and life history 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River Restoration = 450 miles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Riparian/Floodplain Restoration = 15,323 acres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Barriers = 450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Active restoration and protection of 20%-75% of lengths shown depending on landowner </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partnerships and onsite opportunities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964" t="9584" r="5964" b="4583"/>
          <a:stretch/>
        </p:blipFill>
        <p:spPr>
          <a:xfrm>
            <a:off x="1188643" y="1441162"/>
            <a:ext cx="4294904" cy="5416838"/>
          </a:xfrm>
          <a:prstGeom prst="rect">
            <a:avLst/>
          </a:prstGeom>
        </p:spPr>
      </p:pic>
    </p:spTree>
    <p:extLst>
      <p:ext uri="{BB962C8B-B14F-4D97-AF65-F5344CB8AC3E}">
        <p14:creationId xmlns:p14="http://schemas.microsoft.com/office/powerpoint/2010/main" val="1354342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Implementation</a:t>
            </a:r>
            <a:endParaRPr lang="en-US" dirty="0"/>
          </a:p>
        </p:txBody>
      </p:sp>
      <p:sp>
        <p:nvSpPr>
          <p:cNvPr id="3" name="Content Placeholder 2"/>
          <p:cNvSpPr>
            <a:spLocks noGrp="1"/>
          </p:cNvSpPr>
          <p:nvPr>
            <p:ph idx="1"/>
          </p:nvPr>
        </p:nvSpPr>
        <p:spPr>
          <a:xfrm>
            <a:off x="838200" y="1825625"/>
            <a:ext cx="5562599" cy="4351338"/>
          </a:xfrm>
        </p:spPr>
        <p:txBody>
          <a:bodyPr>
            <a:normAutofit/>
          </a:bodyPr>
          <a:lstStyle/>
          <a:p>
            <a:r>
              <a:rPr lang="en-US" dirty="0" smtClean="0"/>
              <a:t>1</a:t>
            </a:r>
            <a:r>
              <a:rPr lang="en-US" baseline="30000" dirty="0" smtClean="0"/>
              <a:t>st</a:t>
            </a:r>
            <a:r>
              <a:rPr lang="en-US" dirty="0" smtClean="0"/>
              <a:t> </a:t>
            </a:r>
            <a:r>
              <a:rPr lang="en-US" dirty="0"/>
              <a:t>five reach scale projects </a:t>
            </a:r>
            <a:r>
              <a:rPr lang="en-US" dirty="0" smtClean="0"/>
              <a:t>underway with willing landowners across </a:t>
            </a:r>
            <a:r>
              <a:rPr lang="en-US" dirty="0" smtClean="0"/>
              <a:t>basin</a:t>
            </a:r>
          </a:p>
          <a:p>
            <a:pPr lvl="1"/>
            <a:r>
              <a:rPr lang="en-US" dirty="0" smtClean="0"/>
              <a:t>Lessons learned informing future projects</a:t>
            </a:r>
            <a:endParaRPr lang="en-US" dirty="0"/>
          </a:p>
          <a:p>
            <a:pPr marL="0" indent="0">
              <a:buNone/>
            </a:pPr>
            <a:endParaRPr lang="en-US" dirty="0" smtClean="0"/>
          </a:p>
          <a:p>
            <a:r>
              <a:rPr lang="en-US" dirty="0"/>
              <a:t>Open solicitation for restoration and protection project proposals </a:t>
            </a:r>
          </a:p>
          <a:p>
            <a:pPr lvl="1"/>
            <a:r>
              <a:rPr lang="en-US" dirty="0"/>
              <a:t>Includes institutional capacity funds</a:t>
            </a:r>
          </a:p>
          <a:p>
            <a:pPr lvl="1"/>
            <a:r>
              <a:rPr lang="en-US" dirty="0"/>
              <a:t>Due February 5</a:t>
            </a:r>
            <a:r>
              <a:rPr lang="en-US" baseline="30000" dirty="0"/>
              <a:t>th</a:t>
            </a:r>
            <a:r>
              <a:rPr lang="en-US" dirty="0"/>
              <a:t>, 2020</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E66C0-A2DA-4177-B464-716B410A4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panose="020B0604020202020204" pitchFamily="34" charset="0"/>
            </a:endParaRPr>
          </a:p>
        </p:txBody>
      </p:sp>
      <p:pic>
        <p:nvPicPr>
          <p:cNvPr id="5"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1860146"/>
            <a:ext cx="5614737" cy="420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545178" y="6144879"/>
            <a:ext cx="44757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Wynoochee aerial drone footage, WDFW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490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ASRP Development Timeline</a:t>
            </a:r>
            <a:endParaRPr lang="en-US" dirty="0"/>
          </a:p>
        </p:txBody>
      </p:sp>
      <p:sp>
        <p:nvSpPr>
          <p:cNvPr id="3" name="Content Placeholder 2"/>
          <p:cNvSpPr>
            <a:spLocks noGrp="1"/>
          </p:cNvSpPr>
          <p:nvPr>
            <p:ph idx="1"/>
          </p:nvPr>
        </p:nvSpPr>
        <p:spPr>
          <a:xfrm>
            <a:off x="838200" y="1825625"/>
            <a:ext cx="7279578" cy="4351338"/>
          </a:xfrm>
        </p:spPr>
        <p:txBody>
          <a:bodyPr>
            <a:normAutofit fontScale="92500"/>
          </a:bodyPr>
          <a:lstStyle/>
          <a:p>
            <a:r>
              <a:rPr lang="en-US" dirty="0" smtClean="0"/>
              <a:t>Phase 1: published November 15</a:t>
            </a:r>
            <a:r>
              <a:rPr lang="en-US" baseline="30000" dirty="0" smtClean="0"/>
              <a:t>th</a:t>
            </a:r>
            <a:r>
              <a:rPr lang="en-US" dirty="0" smtClean="0"/>
              <a:t> </a:t>
            </a:r>
          </a:p>
          <a:p>
            <a:pPr lvl="1"/>
            <a:r>
              <a:rPr lang="en-US" dirty="0" smtClean="0"/>
              <a:t>Full document out for public review through Jan 14, 2020</a:t>
            </a:r>
          </a:p>
          <a:p>
            <a:pPr lvl="1"/>
            <a:r>
              <a:rPr lang="en-US" dirty="0" smtClean="0"/>
              <a:t>Outlines approach, strategies and implementation framework</a:t>
            </a:r>
            <a:endParaRPr lang="en-US" dirty="0"/>
          </a:p>
          <a:p>
            <a:endParaRPr lang="en-US" dirty="0" smtClean="0"/>
          </a:p>
          <a:p>
            <a:r>
              <a:rPr lang="en-US" dirty="0" smtClean="0"/>
              <a:t>Phase 2: Summer 2020</a:t>
            </a:r>
          </a:p>
          <a:p>
            <a:pPr lvl="1"/>
            <a:r>
              <a:rPr lang="en-US" dirty="0" smtClean="0"/>
              <a:t>Refinement of strategies and implementation planning</a:t>
            </a:r>
          </a:p>
          <a:p>
            <a:endParaRPr lang="en-US" dirty="0"/>
          </a:p>
          <a:p>
            <a:r>
              <a:rPr lang="en-US" dirty="0" smtClean="0"/>
              <a:t>Phase 3: Winter 2020</a:t>
            </a:r>
          </a:p>
          <a:p>
            <a:pPr lvl="1"/>
            <a:r>
              <a:rPr lang="en-US" dirty="0" smtClean="0"/>
              <a:t>“Final” ASRP document as part of Chehalis Basin Strategy</a:t>
            </a:r>
          </a:p>
          <a:p>
            <a:pPr marL="342900" lvl="1" indent="0">
              <a:buNone/>
            </a:pPr>
            <a:endParaRPr lang="en-US" dirty="0"/>
          </a:p>
          <a:p>
            <a:pPr lvl="1"/>
            <a:endParaRPr lang="en-US" dirty="0"/>
          </a:p>
          <a:p>
            <a:pPr marL="342900" lvl="1"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E66C0-A2DA-4177-B464-716B410A4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panose="020B0604020202020204" pitchFamily="34" charset="0"/>
            </a:endParaRPr>
          </a:p>
        </p:txBody>
      </p:sp>
      <p:grpSp>
        <p:nvGrpSpPr>
          <p:cNvPr id="5" name="Group 4">
            <a:extLst>
              <a:ext uri="{FF2B5EF4-FFF2-40B4-BE49-F238E27FC236}">
                <a16:creationId xmlns:a16="http://schemas.microsoft.com/office/drawing/2014/main" id="{A6194B61-40A6-4A3E-AEC5-4FF17D1AEA7B}"/>
              </a:ext>
            </a:extLst>
          </p:cNvPr>
          <p:cNvGrpSpPr/>
          <p:nvPr/>
        </p:nvGrpSpPr>
        <p:grpSpPr>
          <a:xfrm>
            <a:off x="8120702" y="1688624"/>
            <a:ext cx="3722996" cy="4625340"/>
            <a:chOff x="212647" y="2419552"/>
            <a:chExt cx="3424402" cy="3865073"/>
          </a:xfrm>
        </p:grpSpPr>
        <p:grpSp>
          <p:nvGrpSpPr>
            <p:cNvPr id="6" name="Group 5">
              <a:extLst>
                <a:ext uri="{FF2B5EF4-FFF2-40B4-BE49-F238E27FC236}">
                  <a16:creationId xmlns:a16="http://schemas.microsoft.com/office/drawing/2014/main" id="{7FCD3149-E3EF-4B51-B8A7-273EF6C30F1B}"/>
                </a:ext>
              </a:extLst>
            </p:cNvPr>
            <p:cNvGrpSpPr/>
            <p:nvPr/>
          </p:nvGrpSpPr>
          <p:grpSpPr>
            <a:xfrm>
              <a:off x="212647" y="2419552"/>
              <a:ext cx="3424402" cy="3865073"/>
              <a:chOff x="212647" y="2419552"/>
              <a:chExt cx="3424402" cy="3865073"/>
            </a:xfrm>
          </p:grpSpPr>
          <p:sp>
            <p:nvSpPr>
              <p:cNvPr id="8" name="Oval 7"/>
              <p:cNvSpPr/>
              <p:nvPr/>
            </p:nvSpPr>
            <p:spPr>
              <a:xfrm>
                <a:off x="212647" y="2419552"/>
                <a:ext cx="3424402" cy="3865073"/>
              </a:xfrm>
              <a:prstGeom prst="ellipse">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299CE3C2-F3C7-45A1-ACFD-EBC69495627F}"/>
                  </a:ext>
                </a:extLst>
              </p:cNvPr>
              <p:cNvGrpSpPr/>
              <p:nvPr/>
            </p:nvGrpSpPr>
            <p:grpSpPr>
              <a:xfrm>
                <a:off x="560538" y="2454816"/>
                <a:ext cx="2728620" cy="2697000"/>
                <a:chOff x="2068956" y="588239"/>
                <a:chExt cx="5462631" cy="5399329"/>
              </a:xfrm>
            </p:grpSpPr>
            <p:pic>
              <p:nvPicPr>
                <p:cNvPr id="10" name="Picture 9" descr="A close up of a sign&#10;&#10;Description generated with high confidence">
                  <a:extLst>
                    <a:ext uri="{FF2B5EF4-FFF2-40B4-BE49-F238E27FC236}">
                      <a16:creationId xmlns:a16="http://schemas.microsoft.com/office/drawing/2014/main" id="{441C1419-6F09-40B9-9D85-8ED686674A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7380" y="1795462"/>
                  <a:ext cx="2194207" cy="2194207"/>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200F0D8F-B388-4E28-9BFA-F731200128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8956" y="3793361"/>
                  <a:ext cx="2194207" cy="2194207"/>
                </a:xfrm>
                <a:prstGeom prst="rect">
                  <a:avLst/>
                </a:prstGeom>
              </p:spPr>
            </p:pic>
            <p:pic>
              <p:nvPicPr>
                <p:cNvPr id="12" name="Picture 11" descr="A close up of a sign&#10;&#10;Description generated with high confidence">
                  <a:extLst>
                    <a:ext uri="{FF2B5EF4-FFF2-40B4-BE49-F238E27FC236}">
                      <a16:creationId xmlns:a16="http://schemas.microsoft.com/office/drawing/2014/main" id="{9B2E86E4-23F1-4B7C-AB4B-D9C916BDAE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8956" y="1795462"/>
                  <a:ext cx="2194207" cy="2194207"/>
                </a:xfrm>
                <a:prstGeom prst="rect">
                  <a:avLst/>
                </a:prstGeom>
              </p:spPr>
            </p:pic>
            <p:pic>
              <p:nvPicPr>
                <p:cNvPr id="13" name="Picture 12">
                  <a:extLst>
                    <a:ext uri="{FF2B5EF4-FFF2-40B4-BE49-F238E27FC236}">
                      <a16:creationId xmlns:a16="http://schemas.microsoft.com/office/drawing/2014/main" id="{99D301F3-C3F8-4D00-9118-FD9B028ED7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0475" y="2634713"/>
                  <a:ext cx="2194207" cy="2194207"/>
                </a:xfrm>
                <a:prstGeom prst="rect">
                  <a:avLst/>
                </a:prstGeom>
              </p:spPr>
            </p:pic>
            <p:pic>
              <p:nvPicPr>
                <p:cNvPr id="14" name="Picture 13" descr="A close up of a sign&#10;&#10;Description generated with high confidence">
                  <a:extLst>
                    <a:ext uri="{FF2B5EF4-FFF2-40B4-BE49-F238E27FC236}">
                      <a16:creationId xmlns:a16="http://schemas.microsoft.com/office/drawing/2014/main" id="{D59C4AA8-A3B1-405D-9C03-D92A9AAB67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7380" y="3793361"/>
                  <a:ext cx="2194207" cy="2194207"/>
                </a:xfrm>
                <a:prstGeom prst="rect">
                  <a:avLst/>
                </a:prstGeom>
              </p:spPr>
            </p:pic>
            <p:pic>
              <p:nvPicPr>
                <p:cNvPr id="15" name="Picture 14">
                  <a:extLst>
                    <a:ext uri="{FF2B5EF4-FFF2-40B4-BE49-F238E27FC236}">
                      <a16:creationId xmlns:a16="http://schemas.microsoft.com/office/drawing/2014/main" id="{6ADCFB14-BCB0-4B53-B744-C9E17F5EB3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0475" y="588239"/>
                  <a:ext cx="2194207" cy="2194207"/>
                </a:xfrm>
                <a:prstGeom prst="rect">
                  <a:avLst/>
                </a:prstGeom>
              </p:spPr>
            </p:pic>
          </p:grpSp>
        </p:grpSp>
        <p:sp>
          <p:nvSpPr>
            <p:cNvPr id="7" name="TextBox 6"/>
            <p:cNvSpPr txBox="1"/>
            <p:nvPr/>
          </p:nvSpPr>
          <p:spPr>
            <a:xfrm>
              <a:off x="809028" y="5281269"/>
              <a:ext cx="2309551" cy="591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0632D"/>
                  </a:solidFill>
                  <a:effectLst/>
                  <a:uLnTx/>
                  <a:uFillTx/>
                  <a:latin typeface="Tw Cen MT" panose="020B0602020104020603" pitchFamily="34" charset="0"/>
                  <a:ea typeface="+mn-ea"/>
                  <a:cs typeface="+mn-cs"/>
                </a:rPr>
                <a:t>ASRP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0632D"/>
                  </a:solidFill>
                  <a:effectLst/>
                  <a:uLnTx/>
                  <a:uFillTx/>
                  <a:latin typeface="Tw Cen MT" panose="020B0602020104020603" pitchFamily="34" charset="0"/>
                  <a:ea typeface="+mn-ea"/>
                  <a:cs typeface="+mn-cs"/>
                </a:rPr>
                <a:t>DOCUMENT </a:t>
              </a:r>
            </a:p>
          </p:txBody>
        </p:sp>
      </p:grpSp>
    </p:spTree>
    <p:extLst>
      <p:ext uri="{BB962C8B-B14F-4D97-AF65-F5344CB8AC3E}">
        <p14:creationId xmlns:p14="http://schemas.microsoft.com/office/powerpoint/2010/main" val="3737558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E66C0-A2DA-4177-B464-716B410A48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panose="020B0604020202020204" pitchFamily="34" charset="0"/>
            </a:endParaRP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6139" r="11341"/>
          <a:stretch/>
        </p:blipFill>
        <p:spPr>
          <a:xfrm>
            <a:off x="1513840" y="1431002"/>
            <a:ext cx="9154160" cy="4705638"/>
          </a:xfrm>
        </p:spPr>
      </p:pic>
      <p:sp>
        <p:nvSpPr>
          <p:cNvPr id="6" name="Title 1"/>
          <p:cNvSpPr>
            <a:spLocks noGrp="1"/>
          </p:cNvSpPr>
          <p:nvPr>
            <p:ph type="title"/>
          </p:nvPr>
        </p:nvSpPr>
        <p:spPr>
          <a:xfrm>
            <a:off x="2152650" y="-1"/>
            <a:ext cx="7886700" cy="1441163"/>
          </a:xfrm>
        </p:spPr>
        <p:txBody>
          <a:bodyPr/>
          <a:lstStyle/>
          <a:p>
            <a:r>
              <a:rPr lang="en-US" dirty="0"/>
              <a:t>Questions</a:t>
            </a:r>
          </a:p>
        </p:txBody>
      </p:sp>
      <p:sp>
        <p:nvSpPr>
          <p:cNvPr id="2" name="TextBox 1"/>
          <p:cNvSpPr txBox="1"/>
          <p:nvPr/>
        </p:nvSpPr>
        <p:spPr>
          <a:xfrm>
            <a:off x="2984269" y="6136640"/>
            <a:ext cx="76837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For more information contact: Emelie McKain, WDFW ASRP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Emelie.McKain@dfw.wa.gov</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849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C05F-357D-47D5-BA8B-FBA98E74A675}"/>
              </a:ext>
            </a:extLst>
          </p:cNvPr>
          <p:cNvSpPr>
            <a:spLocks noGrp="1"/>
          </p:cNvSpPr>
          <p:nvPr>
            <p:ph type="title"/>
          </p:nvPr>
        </p:nvSpPr>
        <p:spPr/>
        <p:txBody>
          <a:bodyPr/>
          <a:lstStyle/>
          <a:p>
            <a:r>
              <a:rPr lang="en-US" dirty="0"/>
              <a:t>Our Mission in Action</a:t>
            </a:r>
          </a:p>
        </p:txBody>
      </p:sp>
      <p:grpSp>
        <p:nvGrpSpPr>
          <p:cNvPr id="5" name="Group 4">
            <a:extLst>
              <a:ext uri="{FF2B5EF4-FFF2-40B4-BE49-F238E27FC236}">
                <a16:creationId xmlns:a16="http://schemas.microsoft.com/office/drawing/2014/main" id="{D670680A-607D-4B3F-B5D9-4538C508A0F8}"/>
              </a:ext>
            </a:extLst>
          </p:cNvPr>
          <p:cNvGrpSpPr/>
          <p:nvPr/>
        </p:nvGrpSpPr>
        <p:grpSpPr>
          <a:xfrm>
            <a:off x="6884804" y="5478121"/>
            <a:ext cx="3486913" cy="1165705"/>
            <a:chOff x="4693550" y="5360286"/>
            <a:chExt cx="3486913" cy="1165705"/>
          </a:xfrm>
        </p:grpSpPr>
        <p:pic>
          <p:nvPicPr>
            <p:cNvPr id="7" name="Picture 6">
              <a:extLst>
                <a:ext uri="{FF2B5EF4-FFF2-40B4-BE49-F238E27FC236}">
                  <a16:creationId xmlns:a16="http://schemas.microsoft.com/office/drawing/2014/main" id="{5FB420FD-3AED-4A11-94AD-633A0E4BCB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7130" y="5360286"/>
              <a:ext cx="2053333" cy="342857"/>
            </a:xfrm>
            <a:prstGeom prst="rect">
              <a:avLst/>
            </a:prstGeom>
          </p:spPr>
        </p:pic>
        <p:pic>
          <p:nvPicPr>
            <p:cNvPr id="8" name="Picture 7">
              <a:extLst>
                <a:ext uri="{FF2B5EF4-FFF2-40B4-BE49-F238E27FC236}">
                  <a16:creationId xmlns:a16="http://schemas.microsoft.com/office/drawing/2014/main" id="{CD13FDF6-D766-4866-8661-9E5E34DFA1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5745" y="6160231"/>
              <a:ext cx="3474718" cy="365760"/>
            </a:xfrm>
            <a:prstGeom prst="rect">
              <a:avLst/>
            </a:prstGeom>
          </p:spPr>
        </p:pic>
        <p:pic>
          <p:nvPicPr>
            <p:cNvPr id="9" name="Picture 8">
              <a:extLst>
                <a:ext uri="{FF2B5EF4-FFF2-40B4-BE49-F238E27FC236}">
                  <a16:creationId xmlns:a16="http://schemas.microsoft.com/office/drawing/2014/main" id="{C59920D4-DAF3-4492-BB92-79DD4F084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3550" y="5762124"/>
              <a:ext cx="3486913" cy="365760"/>
            </a:xfrm>
            <a:prstGeom prst="rect">
              <a:avLst/>
            </a:prstGeom>
          </p:spPr>
        </p:pic>
      </p:grpSp>
      <p:grpSp>
        <p:nvGrpSpPr>
          <p:cNvPr id="4" name="Group 3">
            <a:extLst>
              <a:ext uri="{FF2B5EF4-FFF2-40B4-BE49-F238E27FC236}">
                <a16:creationId xmlns:a16="http://schemas.microsoft.com/office/drawing/2014/main" id="{FC2610F7-FACD-41D4-9EB9-0803E15FA233}"/>
              </a:ext>
            </a:extLst>
          </p:cNvPr>
          <p:cNvGrpSpPr/>
          <p:nvPr/>
        </p:nvGrpSpPr>
        <p:grpSpPr>
          <a:xfrm>
            <a:off x="1704590" y="1809186"/>
            <a:ext cx="6209993" cy="4722309"/>
            <a:chOff x="180589" y="1809185"/>
            <a:chExt cx="6209993" cy="4722309"/>
          </a:xfrm>
        </p:grpSpPr>
        <p:grpSp>
          <p:nvGrpSpPr>
            <p:cNvPr id="10" name="Group 9">
              <a:extLst>
                <a:ext uri="{FF2B5EF4-FFF2-40B4-BE49-F238E27FC236}">
                  <a16:creationId xmlns:a16="http://schemas.microsoft.com/office/drawing/2014/main" id="{1587D3C4-C7FD-4734-9A1D-70D02BB1824E}"/>
                </a:ext>
              </a:extLst>
            </p:cNvPr>
            <p:cNvGrpSpPr/>
            <p:nvPr/>
          </p:nvGrpSpPr>
          <p:grpSpPr>
            <a:xfrm>
              <a:off x="180589" y="2450806"/>
              <a:ext cx="3729167" cy="4080688"/>
              <a:chOff x="409188" y="2450806"/>
              <a:chExt cx="3729167" cy="4080688"/>
            </a:xfrm>
          </p:grpSpPr>
          <p:pic>
            <p:nvPicPr>
              <p:cNvPr id="11" name="1" descr="A close up of a sign&#10;&#10;Description generated with high confidence">
                <a:extLst>
                  <a:ext uri="{FF2B5EF4-FFF2-40B4-BE49-F238E27FC236}">
                    <a16:creationId xmlns:a16="http://schemas.microsoft.com/office/drawing/2014/main" id="{DED54C5E-076A-4308-A78D-A25B412F8D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188" y="3764054"/>
                <a:ext cx="1500044" cy="1500044"/>
              </a:xfrm>
              <a:prstGeom prst="rect">
                <a:avLst/>
              </a:prstGeom>
            </p:spPr>
          </p:pic>
          <p:pic>
            <p:nvPicPr>
              <p:cNvPr id="12" name="2">
                <a:extLst>
                  <a:ext uri="{FF2B5EF4-FFF2-40B4-BE49-F238E27FC236}">
                    <a16:creationId xmlns:a16="http://schemas.microsoft.com/office/drawing/2014/main" id="{BD730CB8-DB00-44B0-8BCD-28E988A250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7087" y="3144601"/>
                <a:ext cx="1500044" cy="1500044"/>
              </a:xfrm>
              <a:prstGeom prst="rect">
                <a:avLst/>
              </a:prstGeom>
            </p:spPr>
          </p:pic>
          <p:pic>
            <p:nvPicPr>
              <p:cNvPr id="13" name="3" descr="A close up of a logo&#10;&#10;Description generated with high confidence">
                <a:extLst>
                  <a:ext uri="{FF2B5EF4-FFF2-40B4-BE49-F238E27FC236}">
                    <a16:creationId xmlns:a16="http://schemas.microsoft.com/office/drawing/2014/main" id="{7F4792AB-0EDA-414C-B9CB-78EA38764D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38311" y="2450806"/>
                <a:ext cx="1500044" cy="1500044"/>
              </a:xfrm>
              <a:prstGeom prst="rect">
                <a:avLst/>
              </a:prstGeom>
            </p:spPr>
          </p:pic>
          <p:pic>
            <p:nvPicPr>
              <p:cNvPr id="14" name="4" descr="A close up of a sign&#10;&#10;Description generated with high confidence">
                <a:extLst>
                  <a:ext uri="{FF2B5EF4-FFF2-40B4-BE49-F238E27FC236}">
                    <a16:creationId xmlns:a16="http://schemas.microsoft.com/office/drawing/2014/main" id="{D542B532-F67A-4D76-8BED-31A818B43B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1031" y="4409652"/>
                <a:ext cx="1500044" cy="1500044"/>
              </a:xfrm>
              <a:prstGeom prst="rect">
                <a:avLst/>
              </a:prstGeom>
            </p:spPr>
          </p:pic>
          <p:pic>
            <p:nvPicPr>
              <p:cNvPr id="15" name="5">
                <a:extLst>
                  <a:ext uri="{FF2B5EF4-FFF2-40B4-BE49-F238E27FC236}">
                    <a16:creationId xmlns:a16="http://schemas.microsoft.com/office/drawing/2014/main" id="{455ED269-C562-4FB6-88F5-DB172018FCB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38311" y="3764054"/>
                <a:ext cx="1500044" cy="1500044"/>
              </a:xfrm>
              <a:prstGeom prst="rect">
                <a:avLst/>
              </a:prstGeom>
            </p:spPr>
          </p:pic>
          <p:pic>
            <p:nvPicPr>
              <p:cNvPr id="16" name="6" descr="A close up of a sign&#10;&#10;Description generated with high confidence">
                <a:extLst>
                  <a:ext uri="{FF2B5EF4-FFF2-40B4-BE49-F238E27FC236}">
                    <a16:creationId xmlns:a16="http://schemas.microsoft.com/office/drawing/2014/main" id="{94B4CE3C-6A72-4AE3-8960-5A55DFF70A2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38311" y="5031450"/>
                <a:ext cx="1500044" cy="1500044"/>
              </a:xfrm>
              <a:prstGeom prst="rect">
                <a:avLst/>
              </a:prstGeom>
            </p:spPr>
          </p:pic>
        </p:grpSp>
        <p:pic>
          <p:nvPicPr>
            <p:cNvPr id="17" name="7" descr="A close up of a sign&#10;&#10;Description generated with high confidence">
              <a:extLst>
                <a:ext uri="{FF2B5EF4-FFF2-40B4-BE49-F238E27FC236}">
                  <a16:creationId xmlns:a16="http://schemas.microsoft.com/office/drawing/2014/main" id="{C293D49B-2BC6-4C65-A225-AC4EEF00CF3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64293" y="1809185"/>
              <a:ext cx="1500044" cy="1500042"/>
            </a:xfrm>
            <a:prstGeom prst="rect">
              <a:avLst/>
            </a:prstGeom>
          </p:spPr>
        </p:pic>
        <p:pic>
          <p:nvPicPr>
            <p:cNvPr id="18" name="9" descr="A close up of a sign&#10;&#10;Description generated with high confidence">
              <a:extLst>
                <a:ext uri="{FF2B5EF4-FFF2-40B4-BE49-F238E27FC236}">
                  <a16:creationId xmlns:a16="http://schemas.microsoft.com/office/drawing/2014/main" id="{8C5D5C73-22AA-46A9-B306-D55BF293655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64293" y="4409653"/>
              <a:ext cx="1500044" cy="1500042"/>
            </a:xfrm>
            <a:prstGeom prst="rect">
              <a:avLst/>
            </a:prstGeom>
          </p:spPr>
        </p:pic>
        <p:pic>
          <p:nvPicPr>
            <p:cNvPr id="19" name="8" descr="A close up of a sign&#10;&#10;Description generated with very high confidence">
              <a:extLst>
                <a:ext uri="{FF2B5EF4-FFF2-40B4-BE49-F238E27FC236}">
                  <a16:creationId xmlns:a16="http://schemas.microsoft.com/office/drawing/2014/main" id="{67974688-36B3-4A38-AF3B-5725FEB1A96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64293" y="3144602"/>
              <a:ext cx="1500044" cy="1500042"/>
            </a:xfrm>
            <a:prstGeom prst="rect">
              <a:avLst/>
            </a:prstGeom>
          </p:spPr>
        </p:pic>
        <p:pic>
          <p:nvPicPr>
            <p:cNvPr id="20" name="10">
              <a:extLst>
                <a:ext uri="{FF2B5EF4-FFF2-40B4-BE49-F238E27FC236}">
                  <a16:creationId xmlns:a16="http://schemas.microsoft.com/office/drawing/2014/main" id="{7BCDAB1E-DCAF-43F9-B11C-48108A3ED50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90540" y="2450807"/>
              <a:ext cx="1500042" cy="1500042"/>
            </a:xfrm>
            <a:prstGeom prst="rect">
              <a:avLst/>
            </a:prstGeom>
          </p:spPr>
        </p:pic>
      </p:grpSp>
      <p:grpSp>
        <p:nvGrpSpPr>
          <p:cNvPr id="21" name="Group 20">
            <a:extLst>
              <a:ext uri="{FF2B5EF4-FFF2-40B4-BE49-F238E27FC236}">
                <a16:creationId xmlns:a16="http://schemas.microsoft.com/office/drawing/2014/main" id="{0C84DB70-FC53-4E20-A260-B1D86CEC7E44}"/>
              </a:ext>
            </a:extLst>
          </p:cNvPr>
          <p:cNvGrpSpPr/>
          <p:nvPr/>
        </p:nvGrpSpPr>
        <p:grpSpPr>
          <a:xfrm>
            <a:off x="6716477" y="1809184"/>
            <a:ext cx="2617747" cy="3454915"/>
            <a:chOff x="4896612" y="1809183"/>
            <a:chExt cx="2617747" cy="3454915"/>
          </a:xfrm>
        </p:grpSpPr>
        <p:pic>
          <p:nvPicPr>
            <p:cNvPr id="22" name="12">
              <a:extLst>
                <a:ext uri="{FF2B5EF4-FFF2-40B4-BE49-F238E27FC236}">
                  <a16:creationId xmlns:a16="http://schemas.microsoft.com/office/drawing/2014/main" id="{20954CF6-0189-4AA6-AD79-B039EC65E98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10749" y="1809183"/>
              <a:ext cx="1500044" cy="1500044"/>
            </a:xfrm>
            <a:prstGeom prst="rect">
              <a:avLst/>
            </a:prstGeom>
          </p:spPr>
        </p:pic>
        <p:pic>
          <p:nvPicPr>
            <p:cNvPr id="23" name="11">
              <a:extLst>
                <a:ext uri="{FF2B5EF4-FFF2-40B4-BE49-F238E27FC236}">
                  <a16:creationId xmlns:a16="http://schemas.microsoft.com/office/drawing/2014/main" id="{1511F020-2CB5-4362-82ED-6FD8836CB0D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96612" y="3764054"/>
              <a:ext cx="1487896" cy="1500044"/>
            </a:xfrm>
            <a:prstGeom prst="rect">
              <a:avLst/>
            </a:prstGeom>
          </p:spPr>
        </p:pic>
        <p:pic>
          <p:nvPicPr>
            <p:cNvPr id="25" name="13">
              <a:extLst>
                <a:ext uri="{FF2B5EF4-FFF2-40B4-BE49-F238E27FC236}">
                  <a16:creationId xmlns:a16="http://schemas.microsoft.com/office/drawing/2014/main" id="{CA755AE8-ED30-4DE7-83DA-35F9A54EA00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14315" y="3144600"/>
              <a:ext cx="1500044" cy="1500044"/>
            </a:xfrm>
            <a:prstGeom prst="rect">
              <a:avLst/>
            </a:prstGeom>
          </p:spPr>
        </p:pic>
      </p:grpSp>
    </p:spTree>
    <p:extLst>
      <p:ext uri="{BB962C8B-B14F-4D97-AF65-F5344CB8AC3E}">
        <p14:creationId xmlns:p14="http://schemas.microsoft.com/office/powerpoint/2010/main" val="386379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4"/>
                                        </p:tgtEl>
                                        <p:attrNameLst>
                                          <p:attrName>style.opacity</p:attrName>
                                        </p:attrNameLst>
                                      </p:cBhvr>
                                      <p:to>
                                        <p:strVal val="0.15"/>
                                      </p:to>
                                    </p:set>
                                    <p:animEffect filter="image" prLst="opacity: 0.15">
                                      <p:cBhvr rctx="IE">
                                        <p:cTn id="18" dur="indefinite"/>
                                        <p:tgtEl>
                                          <p:spTgt spid="4"/>
                                        </p:tgtEl>
                                      </p:cBhvr>
                                    </p:animEffect>
                                  </p:childTnLst>
                                </p:cTn>
                              </p:par>
                              <p:par>
                                <p:cTn id="19" presetID="6" presetClass="emph" presetSubtype="0" fill="hold" nodeType="withEffect">
                                  <p:stCondLst>
                                    <p:cond delay="0"/>
                                  </p:stCondLst>
                                  <p:childTnLst>
                                    <p:animScale>
                                      <p:cBhvr>
                                        <p:cTn id="20" dur="1000" fill="hold"/>
                                        <p:tgtEl>
                                          <p:spTgt spid="21"/>
                                        </p:tgtEl>
                                      </p:cBhvr>
                                      <p:by x="140000" y="140000"/>
                                    </p:animScale>
                                  </p:childTnLst>
                                </p:cTn>
                              </p:par>
                              <p:par>
                                <p:cTn id="21" presetID="42" presetClass="path" presetSubtype="0" accel="50000" decel="50000" fill="hold" nodeType="withEffect">
                                  <p:stCondLst>
                                    <p:cond delay="0"/>
                                  </p:stCondLst>
                                  <p:childTnLst>
                                    <p:animMotion origin="layout" path="M -1.66667E-6 -7.40741E-7 L -0.26979 0.02685 " pathEditMode="relative" rAng="0" ptsTypes="AA">
                                      <p:cBhvr>
                                        <p:cTn id="22" dur="1000" fill="hold"/>
                                        <p:tgtEl>
                                          <p:spTgt spid="21"/>
                                        </p:tgtEl>
                                        <p:attrNameLst>
                                          <p:attrName>ppt_x</p:attrName>
                                          <p:attrName>ppt_y</p:attrName>
                                        </p:attrNameLst>
                                      </p:cBhvr>
                                      <p:rCtr x="-13490" y="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alphaModFix amt="50000"/>
            <a:extLst>
              <a:ext uri="{28A0092B-C50C-407E-A947-70E740481C1C}">
                <a14:useLocalDpi xmlns:a14="http://schemas.microsoft.com/office/drawing/2010/main"/>
              </a:ext>
            </a:extLst>
          </a:blip>
          <a:srcRect t="14303"/>
          <a:stretch/>
        </p:blipFill>
        <p:spPr>
          <a:xfrm>
            <a:off x="6096" y="1463040"/>
            <a:ext cx="12185904" cy="5394960"/>
          </a:xfrm>
          <a:prstGeom prst="rect">
            <a:avLst/>
          </a:prstGeom>
        </p:spPr>
      </p:pic>
      <p:sp>
        <p:nvSpPr>
          <p:cNvPr id="5" name="Content Placeholder 4"/>
          <p:cNvSpPr>
            <a:spLocks noGrp="1"/>
          </p:cNvSpPr>
          <p:nvPr>
            <p:ph idx="1"/>
          </p:nvPr>
        </p:nvSpPr>
        <p:spPr>
          <a:xfrm>
            <a:off x="2200406" y="1896432"/>
            <a:ext cx="7698922" cy="4541690"/>
          </a:xfrm>
        </p:spPr>
        <p:txBody>
          <a:bodyPr>
            <a:normAutofit/>
          </a:bodyPr>
          <a:lstStyle/>
          <a:p>
            <a:pPr marL="0" indent="0">
              <a:buNone/>
            </a:pPr>
            <a:r>
              <a:rPr lang="en-US" sz="4000" dirty="0"/>
              <a:t/>
            </a:r>
            <a:br>
              <a:rPr lang="en-US" sz="4000" dirty="0"/>
            </a:br>
            <a:endParaRPr lang="en-US" sz="4000" dirty="0"/>
          </a:p>
          <a:p>
            <a:pPr lvl="1"/>
            <a:endParaRPr lang="en-US" sz="3200" dirty="0"/>
          </a:p>
        </p:txBody>
      </p:sp>
      <p:sp>
        <p:nvSpPr>
          <p:cNvPr id="11" name="Title 3"/>
          <p:cNvSpPr txBox="1">
            <a:spLocks/>
          </p:cNvSpPr>
          <p:nvPr/>
        </p:nvSpPr>
        <p:spPr>
          <a:xfrm>
            <a:off x="2012628" y="117064"/>
            <a:ext cx="7886700" cy="1079500"/>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lang="en-US" sz="4400" kern="1200" baseline="0">
                <a:solidFill>
                  <a:schemeClr val="bg1"/>
                </a:solidFill>
                <a:latin typeface="Tw Cen MT" panose="020B0602020104020603" pitchFamily="34" charset="0"/>
                <a:ea typeface="+mj-ea"/>
                <a:cs typeface="Helvetica"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Tw Cen MT" panose="020B0602020104020603" pitchFamily="34" charset="0"/>
              <a:ea typeface="+mj-ea"/>
              <a:cs typeface="Helvetica" panose="020B0604020202020204" pitchFamily="34" charset="0"/>
            </a:endParaRPr>
          </a:p>
        </p:txBody>
      </p:sp>
      <p:sp>
        <p:nvSpPr>
          <p:cNvPr id="4" name="Title 1"/>
          <p:cNvSpPr>
            <a:spLocks noGrp="1"/>
          </p:cNvSpPr>
          <p:nvPr>
            <p:ph type="title"/>
          </p:nvPr>
        </p:nvSpPr>
        <p:spPr>
          <a:xfrm>
            <a:off x="838200" y="-1"/>
            <a:ext cx="10515600" cy="1441163"/>
          </a:xfrm>
        </p:spPr>
        <p:txBody>
          <a:bodyPr/>
          <a:lstStyle/>
          <a:p>
            <a:r>
              <a:rPr lang="en-US" dirty="0"/>
              <a:t>ASRP Development Roles</a:t>
            </a:r>
          </a:p>
        </p:txBody>
      </p:sp>
      <p:graphicFrame>
        <p:nvGraphicFramePr>
          <p:cNvPr id="3" name="Diagram 2"/>
          <p:cNvGraphicFramePr/>
          <p:nvPr>
            <p:extLst/>
          </p:nvPr>
        </p:nvGraphicFramePr>
        <p:xfrm>
          <a:off x="558154" y="3088258"/>
          <a:ext cx="8171777" cy="54407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p:cNvGraphicFramePr/>
          <p:nvPr>
            <p:extLst/>
          </p:nvPr>
        </p:nvGraphicFramePr>
        <p:xfrm>
          <a:off x="1599185" y="720580"/>
          <a:ext cx="8713585" cy="61383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89426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 and Process</a:t>
            </a:r>
          </a:p>
        </p:txBody>
      </p:sp>
      <p:sp>
        <p:nvSpPr>
          <p:cNvPr id="3" name="Content Placeholder 2"/>
          <p:cNvSpPr>
            <a:spLocks noGrp="1"/>
          </p:cNvSpPr>
          <p:nvPr>
            <p:ph idx="1"/>
          </p:nvPr>
        </p:nvSpPr>
        <p:spPr>
          <a:xfrm>
            <a:off x="394855" y="1825625"/>
            <a:ext cx="10958945" cy="4895852"/>
          </a:xfrm>
        </p:spPr>
        <p:txBody>
          <a:bodyPr>
            <a:normAutofit/>
          </a:bodyPr>
          <a:lstStyle/>
          <a:p>
            <a:pPr marL="0" indent="0">
              <a:buNone/>
            </a:pPr>
            <a:r>
              <a:rPr lang="en-US" b="1" dirty="0"/>
              <a:t>Science Based</a:t>
            </a:r>
          </a:p>
          <a:p>
            <a:r>
              <a:rPr lang="en-US" dirty="0"/>
              <a:t>Directly </a:t>
            </a:r>
            <a:r>
              <a:rPr lang="en-US" dirty="0" smtClean="0"/>
              <a:t>informs planning</a:t>
            </a:r>
            <a:endParaRPr lang="en-US" dirty="0"/>
          </a:p>
          <a:p>
            <a:r>
              <a:rPr lang="en-US" dirty="0"/>
              <a:t>Research </a:t>
            </a:r>
            <a:r>
              <a:rPr lang="en-US" dirty="0" smtClean="0"/>
              <a:t>informs </a:t>
            </a:r>
            <a:r>
              <a:rPr lang="en-US" dirty="0"/>
              <a:t>prioritization</a:t>
            </a:r>
          </a:p>
          <a:p>
            <a:pPr marL="0" indent="0">
              <a:buNone/>
            </a:pPr>
            <a:r>
              <a:rPr lang="en-US" b="1" dirty="0"/>
              <a:t>Process focused</a:t>
            </a:r>
          </a:p>
          <a:p>
            <a:r>
              <a:rPr lang="en-US" dirty="0"/>
              <a:t>Restore habitat forming processes</a:t>
            </a:r>
          </a:p>
          <a:p>
            <a:r>
              <a:rPr lang="en-US" dirty="0"/>
              <a:t>Support multiple species</a:t>
            </a:r>
          </a:p>
          <a:p>
            <a:pPr marL="0" indent="0">
              <a:buNone/>
            </a:pPr>
            <a:r>
              <a:rPr lang="en-US" b="1" dirty="0"/>
              <a:t>Roadmap for future actions</a:t>
            </a:r>
          </a:p>
          <a:p>
            <a:r>
              <a:rPr lang="en-US" dirty="0"/>
              <a:t>ASRP as a tool for practitioners</a:t>
            </a:r>
          </a:p>
          <a:p>
            <a:pPr marL="0" indent="0">
              <a:buNone/>
            </a:pPr>
            <a:r>
              <a:rPr lang="en-US" dirty="0"/>
              <a:t>   and investment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E66C0-A2DA-4177-B464-716B410A48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080" y="380479"/>
            <a:ext cx="4617720" cy="5975873"/>
          </a:xfrm>
          <a:prstGeom prst="rect">
            <a:avLst/>
          </a:prstGeom>
        </p:spPr>
      </p:pic>
    </p:spTree>
    <p:extLst>
      <p:ext uri="{BB962C8B-B14F-4D97-AF65-F5344CB8AC3E}">
        <p14:creationId xmlns:p14="http://schemas.microsoft.com/office/powerpoint/2010/main" val="439583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t>
            </a:r>
            <a:r>
              <a:rPr lang="en-US" dirty="0"/>
              <a:t>Approach</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E66C0-A2DA-4177-B464-716B410A4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panose="020B0604020202020204" pitchFamily="34" charset="0"/>
            </a:endParaRPr>
          </a:p>
        </p:txBody>
      </p:sp>
      <p:sp>
        <p:nvSpPr>
          <p:cNvPr id="5" name="Content Placeholder 4"/>
          <p:cNvSpPr>
            <a:spLocks noGrp="1"/>
          </p:cNvSpPr>
          <p:nvPr>
            <p:ph idx="1"/>
          </p:nvPr>
        </p:nvSpPr>
        <p:spPr/>
        <p:txBody>
          <a:bodyPr>
            <a:normAutofit fontScale="62500" lnSpcReduction="20000"/>
          </a:bodyPr>
          <a:lstStyle/>
          <a:p>
            <a:pPr marL="0" indent="0">
              <a:buNone/>
            </a:pPr>
            <a:r>
              <a:rPr lang="en-US" sz="3500" b="1" dirty="0" smtClean="0"/>
              <a:t>Habitat and Process Protection</a:t>
            </a:r>
          </a:p>
          <a:p>
            <a:pPr marL="0" indent="0">
              <a:buNone/>
            </a:pPr>
            <a:r>
              <a:rPr lang="en-US" sz="2600" i="1" dirty="0" smtClean="0"/>
              <a:t>Protect intact ecosystems, unique habitats, and strategic areas that support critical ecosystem functions and priority species.</a:t>
            </a:r>
          </a:p>
          <a:p>
            <a:pPr marL="0" indent="0">
              <a:buNone/>
            </a:pPr>
            <a:endParaRPr lang="en-US" dirty="0"/>
          </a:p>
          <a:p>
            <a:pPr marL="0" indent="0">
              <a:buNone/>
            </a:pPr>
            <a:r>
              <a:rPr lang="en-US" sz="3500" b="1" dirty="0" smtClean="0"/>
              <a:t>Restoration</a:t>
            </a:r>
          </a:p>
          <a:p>
            <a:pPr marL="0" indent="0">
              <a:buNone/>
            </a:pPr>
            <a:r>
              <a:rPr lang="en-US" sz="2600" i="1" dirty="0" smtClean="0"/>
              <a:t>Restore ecosystem functions to support native aquatic and semi-aquatic species. </a:t>
            </a:r>
          </a:p>
          <a:p>
            <a:pPr marL="0" indent="0">
              <a:buNone/>
            </a:pPr>
            <a:endParaRPr lang="en-US" sz="2600" i="1" dirty="0"/>
          </a:p>
          <a:p>
            <a:pPr marL="0" indent="0">
              <a:buNone/>
            </a:pPr>
            <a:r>
              <a:rPr lang="en-US" sz="3500" b="1" dirty="0" smtClean="0"/>
              <a:t>Community Planning</a:t>
            </a:r>
          </a:p>
          <a:p>
            <a:pPr marL="0" indent="0">
              <a:buNone/>
            </a:pPr>
            <a:r>
              <a:rPr lang="en-US" sz="2600" i="1" dirty="0" smtClean="0"/>
              <a:t>Effectively plan for current and future conditions in the Chehalis Basin. </a:t>
            </a:r>
          </a:p>
          <a:p>
            <a:pPr marL="0" indent="0">
              <a:buNone/>
            </a:pPr>
            <a:endParaRPr lang="en-US" sz="2600" i="1" dirty="0"/>
          </a:p>
          <a:p>
            <a:pPr marL="0" indent="0">
              <a:buNone/>
            </a:pPr>
            <a:r>
              <a:rPr lang="en-US" sz="3500" b="1" dirty="0" smtClean="0"/>
              <a:t>Community Involvement</a:t>
            </a:r>
          </a:p>
          <a:p>
            <a:pPr marL="0" indent="0">
              <a:buNone/>
            </a:pPr>
            <a:r>
              <a:rPr lang="en-US" sz="2600" i="1" dirty="0" smtClean="0"/>
              <a:t>Engage landowners and Chehalis Basin communities to ensure a successful plan and support implementation of actions. </a:t>
            </a:r>
          </a:p>
          <a:p>
            <a:pPr marL="0" indent="0">
              <a:buNone/>
            </a:pPr>
            <a:endParaRPr lang="en-US" sz="2600" i="1" dirty="0"/>
          </a:p>
          <a:p>
            <a:pPr marL="0" indent="0">
              <a:buNone/>
            </a:pPr>
            <a:r>
              <a:rPr lang="en-US" sz="3500" b="1" dirty="0" smtClean="0"/>
              <a:t>Institutional Capacity</a:t>
            </a:r>
          </a:p>
          <a:p>
            <a:pPr marL="0" indent="0">
              <a:buNone/>
            </a:pPr>
            <a:r>
              <a:rPr lang="en-US" sz="2600" i="1" dirty="0" smtClean="0"/>
              <a:t>Build institutional capacity of existing organizations for restoration, protection, and planning processes to ensure the ASRP is a community-based restoration program.</a:t>
            </a:r>
            <a:endParaRPr lang="en-US" sz="2600" i="1" dirty="0"/>
          </a:p>
        </p:txBody>
      </p:sp>
    </p:spTree>
    <p:extLst>
      <p:ext uri="{BB962C8B-B14F-4D97-AF65-F5344CB8AC3E}">
        <p14:creationId xmlns:p14="http://schemas.microsoft.com/office/powerpoint/2010/main" val="3863180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Process</a:t>
            </a:r>
            <a:endParaRPr lang="en-US" dirty="0"/>
          </a:p>
        </p:txBody>
      </p:sp>
      <p:sp>
        <p:nvSpPr>
          <p:cNvPr id="3" name="Content Placeholder 2"/>
          <p:cNvSpPr>
            <a:spLocks noGrp="1"/>
          </p:cNvSpPr>
          <p:nvPr>
            <p:ph idx="1"/>
          </p:nvPr>
        </p:nvSpPr>
        <p:spPr>
          <a:xfrm>
            <a:off x="838200" y="1825625"/>
            <a:ext cx="6202680" cy="4351338"/>
          </a:xfrm>
        </p:spPr>
        <p:txBody>
          <a:bodyPr/>
          <a:lstStyle/>
          <a:p>
            <a:pPr marL="0" indent="0">
              <a:buNone/>
            </a:pPr>
            <a:r>
              <a:rPr lang="en-US" dirty="0" smtClean="0"/>
              <a:t>Basin examined as 10 ecological regions based on:</a:t>
            </a:r>
          </a:p>
          <a:p>
            <a:r>
              <a:rPr lang="en-US" dirty="0" smtClean="0"/>
              <a:t>Geology</a:t>
            </a:r>
          </a:p>
          <a:p>
            <a:r>
              <a:rPr lang="en-US" dirty="0" smtClean="0"/>
              <a:t>Topography</a:t>
            </a:r>
          </a:p>
          <a:p>
            <a:r>
              <a:rPr lang="en-US" dirty="0" smtClean="0"/>
              <a:t>Climate </a:t>
            </a:r>
          </a:p>
          <a:p>
            <a:r>
              <a:rPr lang="en-US" dirty="0" smtClean="0"/>
              <a:t>Hydrologic regime</a:t>
            </a:r>
          </a:p>
          <a:p>
            <a:r>
              <a:rPr lang="en-US" dirty="0" smtClean="0"/>
              <a:t>Channel characteristics</a:t>
            </a:r>
          </a:p>
          <a:p>
            <a:r>
              <a:rPr lang="en-US" dirty="0" smtClean="0"/>
              <a:t>Aquatic species use</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E66C0-A2DA-4177-B464-716B410A4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panose="020B0604020202020204" pitchFamily="34" charset="0"/>
            </a:endParaRPr>
          </a:p>
        </p:txBody>
      </p:sp>
      <p:pic>
        <p:nvPicPr>
          <p:cNvPr id="5" name="Picture 4"/>
          <p:cNvPicPr>
            <a:picLocks noChangeAspect="1"/>
          </p:cNvPicPr>
          <p:nvPr/>
        </p:nvPicPr>
        <p:blipFill rotWithShape="1">
          <a:blip r:embed="rId3"/>
          <a:srcRect l="-1" t="729" r="1044"/>
          <a:stretch/>
        </p:blipFill>
        <p:spPr>
          <a:xfrm>
            <a:off x="7040880" y="105415"/>
            <a:ext cx="4920729" cy="6293107"/>
          </a:xfrm>
          <a:prstGeom prst="rect">
            <a:avLst/>
          </a:prstGeom>
        </p:spPr>
      </p:pic>
    </p:spTree>
    <p:extLst>
      <p:ext uri="{BB962C8B-B14F-4D97-AF65-F5344CB8AC3E}">
        <p14:creationId xmlns:p14="http://schemas.microsoft.com/office/powerpoint/2010/main" val="3204217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ASRP Includes: </a:t>
            </a:r>
            <a:endParaRPr lang="en-US" dirty="0"/>
          </a:p>
        </p:txBody>
      </p:sp>
      <p:sp>
        <p:nvSpPr>
          <p:cNvPr id="3" name="Content Placeholder 2"/>
          <p:cNvSpPr>
            <a:spLocks noGrp="1"/>
          </p:cNvSpPr>
          <p:nvPr>
            <p:ph idx="1"/>
          </p:nvPr>
        </p:nvSpPr>
        <p:spPr>
          <a:xfrm>
            <a:off x="838200" y="1825625"/>
            <a:ext cx="5821392" cy="4351338"/>
          </a:xfrm>
        </p:spPr>
        <p:txBody>
          <a:bodyPr>
            <a:normAutofit fontScale="92500" lnSpcReduction="20000"/>
          </a:bodyPr>
          <a:lstStyle/>
          <a:p>
            <a:r>
              <a:rPr lang="en-US" dirty="0" smtClean="0"/>
              <a:t>Summaries of historical and existing conditions across the 10 ecological regions</a:t>
            </a:r>
          </a:p>
          <a:p>
            <a:endParaRPr lang="en-US" dirty="0" smtClean="0"/>
          </a:p>
          <a:p>
            <a:r>
              <a:rPr lang="en-US" dirty="0" smtClean="0"/>
              <a:t>Identification of 3 restoration and protection scenarios</a:t>
            </a:r>
          </a:p>
          <a:p>
            <a:endParaRPr lang="en-US" dirty="0" smtClean="0"/>
          </a:p>
          <a:p>
            <a:r>
              <a:rPr lang="en-US" dirty="0" smtClean="0"/>
              <a:t>Summary of the potential results for aquatic species and associated costs of enacting any of the scenarios </a:t>
            </a:r>
            <a:endParaRPr lang="en-US" dirty="0"/>
          </a:p>
          <a:p>
            <a:endParaRPr lang="en-US" dirty="0" smtClean="0"/>
          </a:p>
          <a:p>
            <a:r>
              <a:rPr lang="en-US" dirty="0" smtClean="0"/>
              <a:t>Recommended actions across each </a:t>
            </a:r>
            <a:r>
              <a:rPr lang="en-US" dirty="0"/>
              <a:t>e</a:t>
            </a:r>
            <a:r>
              <a:rPr lang="en-US" dirty="0" smtClean="0"/>
              <a:t>cological region for all 5 Strategies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E66C0-A2DA-4177-B464-716B410A4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panose="020B0604020202020204" pitchFamily="34" charset="0"/>
            </a:endParaRPr>
          </a:p>
        </p:txBody>
      </p:sp>
      <p:pic>
        <p:nvPicPr>
          <p:cNvPr id="8" name="Picture 7"/>
          <p:cNvPicPr>
            <a:picLocks noChangeAspect="1"/>
          </p:cNvPicPr>
          <p:nvPr/>
        </p:nvPicPr>
        <p:blipFill>
          <a:blip r:embed="rId3"/>
          <a:stretch>
            <a:fillRect/>
          </a:stretch>
        </p:blipFill>
        <p:spPr>
          <a:xfrm>
            <a:off x="7297947" y="2339357"/>
            <a:ext cx="4676339" cy="3553442"/>
          </a:xfrm>
          <a:prstGeom prst="rect">
            <a:avLst/>
          </a:prstGeom>
        </p:spPr>
      </p:pic>
      <p:sp>
        <p:nvSpPr>
          <p:cNvPr id="10" name="TextBox 9"/>
          <p:cNvSpPr txBox="1"/>
          <p:nvPr/>
        </p:nvSpPr>
        <p:spPr>
          <a:xfrm>
            <a:off x="7297947" y="5992296"/>
            <a:ext cx="48940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Photo courtesy of Lonnie Crumley, Chehalis Basin Fisheries Task Force</a:t>
            </a:r>
          </a:p>
        </p:txBody>
      </p:sp>
    </p:spTree>
    <p:extLst>
      <p:ext uri="{BB962C8B-B14F-4D97-AF65-F5344CB8AC3E}">
        <p14:creationId xmlns:p14="http://schemas.microsoft.com/office/powerpoint/2010/main" val="3538950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755702" cy="1441163"/>
          </a:xfrm>
        </p:spPr>
        <p:txBody>
          <a:bodyPr/>
          <a:lstStyle/>
          <a:p>
            <a:r>
              <a:rPr lang="en-US" dirty="0"/>
              <a:t>Scenario </a:t>
            </a:r>
            <a:r>
              <a:rPr lang="en-US" dirty="0" smtClean="0"/>
              <a:t>1</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E66C0-A2DA-4177-B464-716B410A4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panose="020B0604020202020204" pitchFamily="34" charset="0"/>
            </a:endParaRPr>
          </a:p>
        </p:txBody>
      </p:sp>
      <p:sp>
        <p:nvSpPr>
          <p:cNvPr id="3" name="Rectangle 2"/>
          <p:cNvSpPr/>
          <p:nvPr/>
        </p:nvSpPr>
        <p:spPr>
          <a:xfrm>
            <a:off x="5975195" y="1750676"/>
            <a:ext cx="5878551"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Goal: Protect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and enhance core habitat </a:t>
            </a: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areas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River Restoration = 222 miles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Riparian/Floodplain Restoration = 9,027 acres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Barriers = 200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Active restoration and protection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of 20%-75% of lengths </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shown depending on landowner partnerships and onsite opportunities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636" t="9238" r="5530" b="5019"/>
          <a:stretch/>
        </p:blipFill>
        <p:spPr>
          <a:xfrm>
            <a:off x="1260088" y="1439244"/>
            <a:ext cx="4293219" cy="5423681"/>
          </a:xfrm>
          <a:prstGeom prst="rect">
            <a:avLst/>
          </a:prstGeom>
        </p:spPr>
      </p:pic>
    </p:spTree>
    <p:extLst>
      <p:ext uri="{BB962C8B-B14F-4D97-AF65-F5344CB8AC3E}">
        <p14:creationId xmlns:p14="http://schemas.microsoft.com/office/powerpoint/2010/main" val="3580455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1216268" cy="1441163"/>
          </a:xfrm>
        </p:spPr>
        <p:txBody>
          <a:bodyPr/>
          <a:lstStyle/>
          <a:p>
            <a:r>
              <a:rPr lang="en-US" dirty="0"/>
              <a:t>Scenario </a:t>
            </a:r>
            <a:r>
              <a:rPr lang="en-US" dirty="0" smtClean="0"/>
              <a:t>2</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E66C0-A2DA-4177-B464-716B410A4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panose="020B0604020202020204" pitchFamily="34" charset="0"/>
            </a:endParaRPr>
          </a:p>
        </p:txBody>
      </p:sp>
      <p:sp>
        <p:nvSpPr>
          <p:cNvPr id="7" name="Content Placeholder 2">
            <a:extLst>
              <a:ext uri="{FF2B5EF4-FFF2-40B4-BE49-F238E27FC236}">
                <a16:creationId xmlns:a16="http://schemas.microsoft.com/office/drawing/2014/main" id="{E2D43C0D-67D8-49D7-B7DA-B5F67F5398CB}"/>
              </a:ext>
            </a:extLst>
          </p:cNvPr>
          <p:cNvSpPr>
            <a:spLocks noGrp="1"/>
          </p:cNvSpPr>
          <p:nvPr>
            <p:ph idx="1"/>
          </p:nvPr>
        </p:nvSpPr>
        <p:spPr>
          <a:xfrm>
            <a:off x="5885979" y="1728316"/>
            <a:ext cx="6168489" cy="4799484"/>
          </a:xfrm>
        </p:spPr>
        <p:txBody>
          <a:bodyPr>
            <a:normAutofit fontScale="32500" lnSpcReduction="20000"/>
          </a:bodyPr>
          <a:lstStyle/>
          <a:p>
            <a:pPr marL="0" indent="0">
              <a:lnSpc>
                <a:spcPct val="120000"/>
              </a:lnSpc>
              <a:buNone/>
            </a:pPr>
            <a:r>
              <a:rPr lang="en-US" sz="8000" dirty="0" smtClean="0"/>
              <a:t>Goal: Protect </a:t>
            </a:r>
            <a:r>
              <a:rPr lang="en-US" sz="8000" dirty="0"/>
              <a:t>and enhance core habitats and expand to best restoration opportunities to benefit multiple species</a:t>
            </a:r>
          </a:p>
          <a:p>
            <a:pPr marL="0" indent="0">
              <a:lnSpc>
                <a:spcPct val="120000"/>
              </a:lnSpc>
              <a:buNone/>
            </a:pPr>
            <a:endParaRPr lang="en-US" dirty="0" smtClean="0"/>
          </a:p>
          <a:p>
            <a:pPr marL="0" indent="0">
              <a:lnSpc>
                <a:spcPct val="120000"/>
              </a:lnSpc>
              <a:buNone/>
            </a:pPr>
            <a:endParaRPr lang="en-US" sz="4400" dirty="0"/>
          </a:p>
          <a:p>
            <a:pPr marL="0" indent="0">
              <a:lnSpc>
                <a:spcPct val="120000"/>
              </a:lnSpc>
              <a:buNone/>
            </a:pPr>
            <a:r>
              <a:rPr lang="en-US" sz="7400" dirty="0" smtClean="0"/>
              <a:t>River </a:t>
            </a:r>
            <a:r>
              <a:rPr lang="en-US" sz="7400" dirty="0"/>
              <a:t>Restoration = </a:t>
            </a:r>
            <a:r>
              <a:rPr lang="en-US" sz="7400" dirty="0" smtClean="0"/>
              <a:t>316 </a:t>
            </a:r>
            <a:r>
              <a:rPr lang="en-US" sz="7400" dirty="0"/>
              <a:t>miles </a:t>
            </a:r>
          </a:p>
          <a:p>
            <a:pPr marL="0" indent="0">
              <a:lnSpc>
                <a:spcPct val="120000"/>
              </a:lnSpc>
              <a:buNone/>
            </a:pPr>
            <a:r>
              <a:rPr lang="en-US" sz="7400" dirty="0"/>
              <a:t>Riparian/Floodplain Restoration = </a:t>
            </a:r>
            <a:r>
              <a:rPr lang="en-US" sz="7400" dirty="0" smtClean="0"/>
              <a:t>10,245 </a:t>
            </a:r>
            <a:r>
              <a:rPr lang="en-US" sz="7400" dirty="0"/>
              <a:t>acres </a:t>
            </a:r>
          </a:p>
          <a:p>
            <a:pPr marL="0" indent="0">
              <a:lnSpc>
                <a:spcPct val="120000"/>
              </a:lnSpc>
              <a:buNone/>
            </a:pPr>
            <a:r>
              <a:rPr lang="en-US" sz="7400" dirty="0"/>
              <a:t>Barriers = </a:t>
            </a:r>
            <a:r>
              <a:rPr lang="en-US" sz="7400" dirty="0" smtClean="0"/>
              <a:t>300</a:t>
            </a:r>
          </a:p>
          <a:p>
            <a:pPr marL="0" indent="0">
              <a:lnSpc>
                <a:spcPct val="120000"/>
              </a:lnSpc>
              <a:buNone/>
            </a:pPr>
            <a:endParaRPr lang="en-US" sz="4400" dirty="0" smtClean="0"/>
          </a:p>
          <a:p>
            <a:pPr marL="0" indent="0">
              <a:lnSpc>
                <a:spcPct val="120000"/>
              </a:lnSpc>
              <a:buNone/>
            </a:pPr>
            <a:endParaRPr lang="en-US" sz="4400" dirty="0"/>
          </a:p>
          <a:p>
            <a:pPr marL="0" indent="0">
              <a:lnSpc>
                <a:spcPct val="120000"/>
              </a:lnSpc>
              <a:buNone/>
            </a:pPr>
            <a:r>
              <a:rPr lang="en-US" sz="4900" dirty="0">
                <a:solidFill>
                  <a:prstClr val="black"/>
                </a:solidFill>
              </a:rPr>
              <a:t>Active restoration and protection of 20%-75% of lengths shown depending on landowner </a:t>
            </a:r>
            <a:r>
              <a:rPr lang="en-US" sz="4900" dirty="0" smtClean="0">
                <a:solidFill>
                  <a:prstClr val="black"/>
                </a:solidFill>
              </a:rPr>
              <a:t>partnerships </a:t>
            </a:r>
            <a:r>
              <a:rPr lang="en-US" sz="4900" dirty="0">
                <a:solidFill>
                  <a:prstClr val="black"/>
                </a:solidFill>
              </a:rPr>
              <a:t>and </a:t>
            </a:r>
            <a:r>
              <a:rPr lang="en-US" sz="4900" dirty="0" smtClean="0">
                <a:solidFill>
                  <a:prstClr val="black"/>
                </a:solidFill>
              </a:rPr>
              <a:t>onsite opportunities</a:t>
            </a:r>
            <a:endParaRPr lang="en-US" sz="4900" dirty="0"/>
          </a:p>
          <a:p>
            <a:pPr marL="0" indent="0">
              <a:buNone/>
            </a:pPr>
            <a:endParaRPr lang="en-US" dirty="0"/>
          </a:p>
          <a:p>
            <a:pPr lvl="1"/>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091" t="9106" r="6371" b="4552"/>
          <a:stretch/>
        </p:blipFill>
        <p:spPr>
          <a:xfrm>
            <a:off x="1237782" y="1434888"/>
            <a:ext cx="4248615" cy="5423112"/>
          </a:xfrm>
          <a:prstGeom prst="rect">
            <a:avLst/>
          </a:prstGeom>
        </p:spPr>
      </p:pic>
    </p:spTree>
    <p:extLst>
      <p:ext uri="{BB962C8B-B14F-4D97-AF65-F5344CB8AC3E}">
        <p14:creationId xmlns:p14="http://schemas.microsoft.com/office/powerpoint/2010/main" val="3968577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2718</Words>
  <Application>Microsoft Office PowerPoint</Application>
  <PresentationFormat>Widescreen</PresentationFormat>
  <Paragraphs>256</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Courier New</vt:lpstr>
      <vt:lpstr>Helvetica</vt:lpstr>
      <vt:lpstr>Tw Cen MT</vt:lpstr>
      <vt:lpstr>Office Theme</vt:lpstr>
      <vt:lpstr>1_Office Theme</vt:lpstr>
      <vt:lpstr>  Chehalis Basin Strategy  Phase 1 Aquatic Species Restoration Plan (ASRP)    </vt:lpstr>
      <vt:lpstr>Our Mission in Action</vt:lpstr>
      <vt:lpstr>ASRP Development Roles</vt:lpstr>
      <vt:lpstr>The Plan and Process</vt:lpstr>
      <vt:lpstr>Plan Approach</vt:lpstr>
      <vt:lpstr>Development Process</vt:lpstr>
      <vt:lpstr>Phase 1 ASRP Includes: </vt:lpstr>
      <vt:lpstr>Scenario 1</vt:lpstr>
      <vt:lpstr>Scenario 2</vt:lpstr>
      <vt:lpstr>Scenario 3</vt:lpstr>
      <vt:lpstr>Early Implementation</vt:lpstr>
      <vt:lpstr>ASRP Development Timeline</vt:lpstr>
      <vt:lpstr>Questions</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Mission in Action</dc:title>
  <dc:creator>Bailey, Chrissy (ECY)</dc:creator>
  <cp:lastModifiedBy>McKain, Emelie L (DFW)</cp:lastModifiedBy>
  <cp:revision>6</cp:revision>
  <dcterms:created xsi:type="dcterms:W3CDTF">2020-01-16T18:37:00Z</dcterms:created>
  <dcterms:modified xsi:type="dcterms:W3CDTF">2020-01-23T00:31:17Z</dcterms:modified>
</cp:coreProperties>
</file>