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ppt/activeX/activeX1.xml" ContentType="application/vnd.ms-office.activeX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0"/>
  </p:notesMasterIdLst>
  <p:sldIdLst>
    <p:sldId id="257" r:id="rId2"/>
    <p:sldId id="277" r:id="rId3"/>
    <p:sldId id="337" r:id="rId4"/>
    <p:sldId id="278" r:id="rId5"/>
    <p:sldId id="285" r:id="rId6"/>
    <p:sldId id="300" r:id="rId7"/>
    <p:sldId id="315" r:id="rId8"/>
    <p:sldId id="323" r:id="rId9"/>
    <p:sldId id="345" r:id="rId10"/>
    <p:sldId id="330" r:id="rId11"/>
    <p:sldId id="335" r:id="rId12"/>
    <p:sldId id="318" r:id="rId13"/>
    <p:sldId id="349" r:id="rId14"/>
    <p:sldId id="347" r:id="rId15"/>
    <p:sldId id="348" r:id="rId16"/>
    <p:sldId id="342" r:id="rId17"/>
    <p:sldId id="344" r:id="rId18"/>
    <p:sldId id="346" r:id="rId1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iveWeb" initials="LiveWeb" lastIdx="3" clrIdx="0"/>
  <p:cmAuthor id="1" name="Jim Kramer" initials="JK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CECFF"/>
    <a:srgbClr val="0000FF"/>
    <a:srgbClr val="0066FF"/>
    <a:srgbClr val="33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553" autoAdjust="0"/>
  </p:normalViewPr>
  <p:slideViewPr>
    <p:cSldViewPr>
      <p:cViewPr>
        <p:scale>
          <a:sx n="80" d="100"/>
          <a:sy n="80" d="100"/>
        </p:scale>
        <p:origin x="-56" y="-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activeX/activeX1.xml><?xml version="1.0" encoding="utf-8"?>
<ax:ocx xmlns:ax="http://schemas.microsoft.com/office/2006/activeX" xmlns:r="http://schemas.openxmlformats.org/officeDocument/2006/relationships" ax:classid="{8856F961-340A-11D0-A96B-00C04FD705A2}" ax:persistence="persistPropertyBag">
  <ax:ocxPr ax:name="ExtentX" ax:value="17780"/>
  <ax:ocxPr ax:name="ExtentY" ax:value="13335"/>
  <ax:ocxPr ax:name="ViewMode" ax:value="0"/>
  <ax:ocxPr ax:name="Offline" ax:value="0"/>
  <ax:ocxPr ax:name="Silent" ax:value="0"/>
  <ax:ocxPr ax:name="RegisterAsBrowser" ax:value="0"/>
  <ax:ocxPr ax:name="RegisterAsDropTarget" ax:value="0"/>
  <ax:ocxPr ax:name="AutoArrange" ax:value="0"/>
  <ax:ocxPr ax:name="NoClientEdge" ax:value="0"/>
  <ax:ocxPr ax:name="AlignLeft" ax:value="0"/>
  <ax:ocxPr ax:name="NoWebView" ax:value="0"/>
  <ax:ocxPr ax:name="HideFileNames" ax:value="0"/>
  <ax:ocxPr ax:name="SingleClick" ax:value="0"/>
  <ax:ocxPr ax:name="SingleSelection" ax:value="0"/>
  <ax:ocxPr ax:name="NoFolders" ax:value="0"/>
  <ax:ocxPr ax:name="Transparent" ax:value="0"/>
  <ax:ocxPr ax:name="ViewID" ax:value="{0057D0E0-3573-11CF-AE69-08002B2E1262}"/>
  <ax:ocxPr ax:name="Location" ax:value="http:///"/>
</ax:ocx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cott\Desktop\Book1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9499170676582093E-2"/>
          <c:y val="0.2099700509441528"/>
          <c:w val="0.92458647747156608"/>
          <c:h val="0.64851297070939051"/>
        </c:manualLayout>
      </c:layout>
      <c:barChart>
        <c:barDir val="col"/>
        <c:grouping val="clustered"/>
        <c:varyColors val="0"/>
        <c:ser>
          <c:idx val="1"/>
          <c:order val="0"/>
          <c:tx>
            <c:v>Rank</c:v>
          </c:tx>
          <c:invertIfNegative val="0"/>
          <c:cat>
            <c:numRef>
              <c:f>Sheet1!$B$2:$B$84</c:f>
              <c:numCache>
                <c:formatCode>General</c:formatCode>
                <c:ptCount val="83"/>
                <c:pt idx="0">
                  <c:v>1932</c:v>
                </c:pt>
                <c:pt idx="1">
                  <c:v>1933</c:v>
                </c:pt>
                <c:pt idx="2">
                  <c:v>1934</c:v>
                </c:pt>
                <c:pt idx="3">
                  <c:v>1935</c:v>
                </c:pt>
                <c:pt idx="4">
                  <c:v>1936</c:v>
                </c:pt>
                <c:pt idx="5">
                  <c:v>1937</c:v>
                </c:pt>
                <c:pt idx="6">
                  <c:v>1938</c:v>
                </c:pt>
                <c:pt idx="7">
                  <c:v>1939</c:v>
                </c:pt>
                <c:pt idx="8">
                  <c:v>1940</c:v>
                </c:pt>
                <c:pt idx="9">
                  <c:v>1941</c:v>
                </c:pt>
                <c:pt idx="10">
                  <c:v>1942</c:v>
                </c:pt>
                <c:pt idx="11">
                  <c:v>1943</c:v>
                </c:pt>
                <c:pt idx="12">
                  <c:v>1944</c:v>
                </c:pt>
                <c:pt idx="13">
                  <c:v>1945</c:v>
                </c:pt>
                <c:pt idx="14">
                  <c:v>1946</c:v>
                </c:pt>
                <c:pt idx="15">
                  <c:v>1947</c:v>
                </c:pt>
                <c:pt idx="16">
                  <c:v>1948</c:v>
                </c:pt>
                <c:pt idx="17">
                  <c:v>1949</c:v>
                </c:pt>
                <c:pt idx="18">
                  <c:v>1950</c:v>
                </c:pt>
                <c:pt idx="19">
                  <c:v>1951</c:v>
                </c:pt>
                <c:pt idx="20">
                  <c:v>1952</c:v>
                </c:pt>
                <c:pt idx="21">
                  <c:v>1953</c:v>
                </c:pt>
                <c:pt idx="22">
                  <c:v>1954</c:v>
                </c:pt>
                <c:pt idx="23">
                  <c:v>1955</c:v>
                </c:pt>
                <c:pt idx="24">
                  <c:v>1956</c:v>
                </c:pt>
                <c:pt idx="25">
                  <c:v>1957</c:v>
                </c:pt>
                <c:pt idx="26">
                  <c:v>1958</c:v>
                </c:pt>
                <c:pt idx="27">
                  <c:v>1959</c:v>
                </c:pt>
                <c:pt idx="28">
                  <c:v>1960</c:v>
                </c:pt>
                <c:pt idx="29">
                  <c:v>1961</c:v>
                </c:pt>
                <c:pt idx="30">
                  <c:v>1962</c:v>
                </c:pt>
                <c:pt idx="31">
                  <c:v>1963</c:v>
                </c:pt>
                <c:pt idx="32">
                  <c:v>1964</c:v>
                </c:pt>
                <c:pt idx="33">
                  <c:v>1965</c:v>
                </c:pt>
                <c:pt idx="34">
                  <c:v>1966</c:v>
                </c:pt>
                <c:pt idx="35">
                  <c:v>1967</c:v>
                </c:pt>
                <c:pt idx="36">
                  <c:v>1968</c:v>
                </c:pt>
                <c:pt idx="37">
                  <c:v>1969</c:v>
                </c:pt>
                <c:pt idx="38">
                  <c:v>1970</c:v>
                </c:pt>
                <c:pt idx="39">
                  <c:v>1971</c:v>
                </c:pt>
                <c:pt idx="40">
                  <c:v>1972</c:v>
                </c:pt>
                <c:pt idx="41">
                  <c:v>1973</c:v>
                </c:pt>
                <c:pt idx="42">
                  <c:v>1974</c:v>
                </c:pt>
                <c:pt idx="43">
                  <c:v>1975</c:v>
                </c:pt>
                <c:pt idx="44">
                  <c:v>1976</c:v>
                </c:pt>
                <c:pt idx="45">
                  <c:v>1977</c:v>
                </c:pt>
                <c:pt idx="46">
                  <c:v>1978</c:v>
                </c:pt>
                <c:pt idx="47">
                  <c:v>1979</c:v>
                </c:pt>
                <c:pt idx="48">
                  <c:v>1980</c:v>
                </c:pt>
                <c:pt idx="49">
                  <c:v>1981</c:v>
                </c:pt>
                <c:pt idx="50">
                  <c:v>1982</c:v>
                </c:pt>
                <c:pt idx="51">
                  <c:v>1983</c:v>
                </c:pt>
                <c:pt idx="52">
                  <c:v>1984</c:v>
                </c:pt>
                <c:pt idx="53">
                  <c:v>1985</c:v>
                </c:pt>
                <c:pt idx="54">
                  <c:v>1986</c:v>
                </c:pt>
                <c:pt idx="55">
                  <c:v>1987</c:v>
                </c:pt>
                <c:pt idx="56">
                  <c:v>1988</c:v>
                </c:pt>
                <c:pt idx="57">
                  <c:v>1989</c:v>
                </c:pt>
                <c:pt idx="58">
                  <c:v>1990</c:v>
                </c:pt>
                <c:pt idx="59">
                  <c:v>1990</c:v>
                </c:pt>
                <c:pt idx="60">
                  <c:v>1991</c:v>
                </c:pt>
                <c:pt idx="61">
                  <c:v>1992</c:v>
                </c:pt>
                <c:pt idx="62">
                  <c:v>1993</c:v>
                </c:pt>
                <c:pt idx="63">
                  <c:v>1994</c:v>
                </c:pt>
                <c:pt idx="64">
                  <c:v>1995</c:v>
                </c:pt>
                <c:pt idx="65">
                  <c:v>1996</c:v>
                </c:pt>
                <c:pt idx="66">
                  <c:v>1996</c:v>
                </c:pt>
                <c:pt idx="67">
                  <c:v>1997</c:v>
                </c:pt>
                <c:pt idx="68">
                  <c:v>1998</c:v>
                </c:pt>
                <c:pt idx="69">
                  <c:v>1999</c:v>
                </c:pt>
                <c:pt idx="70">
                  <c:v>2000</c:v>
                </c:pt>
                <c:pt idx="71">
                  <c:v>2001</c:v>
                </c:pt>
                <c:pt idx="72">
                  <c:v>2002</c:v>
                </c:pt>
                <c:pt idx="73">
                  <c:v>2003</c:v>
                </c:pt>
                <c:pt idx="74">
                  <c:v>2004</c:v>
                </c:pt>
                <c:pt idx="75">
                  <c:v>2005</c:v>
                </c:pt>
                <c:pt idx="76">
                  <c:v>2006</c:v>
                </c:pt>
                <c:pt idx="77">
                  <c:v>2007</c:v>
                </c:pt>
                <c:pt idx="78">
                  <c:v>2008</c:v>
                </c:pt>
                <c:pt idx="79">
                  <c:v>2009</c:v>
                </c:pt>
                <c:pt idx="80">
                  <c:v>2010</c:v>
                </c:pt>
                <c:pt idx="81">
                  <c:v>2011</c:v>
                </c:pt>
                <c:pt idx="82">
                  <c:v>2012</c:v>
                </c:pt>
              </c:numCache>
            </c:numRef>
          </c:cat>
          <c:val>
            <c:numRef>
              <c:f>Sheet1!$A$3:$A$84</c:f>
              <c:numCache>
                <c:formatCode>General</c:formatCode>
                <c:ptCount val="82"/>
                <c:pt idx="0">
                  <c:v>9</c:v>
                </c:pt>
                <c:pt idx="2">
                  <c:v>13</c:v>
                </c:pt>
                <c:pt idx="4">
                  <c:v>7</c:v>
                </c:pt>
                <c:pt idx="18">
                  <c:v>13</c:v>
                </c:pt>
                <c:pt idx="38">
                  <c:v>11</c:v>
                </c:pt>
                <c:pt idx="39">
                  <c:v>6</c:v>
                </c:pt>
                <c:pt idx="41">
                  <c:v>16</c:v>
                </c:pt>
                <c:pt idx="42">
                  <c:v>10</c:v>
                </c:pt>
                <c:pt idx="53">
                  <c:v>4</c:v>
                </c:pt>
                <c:pt idx="57">
                  <c:v>3</c:v>
                </c:pt>
                <c:pt idx="58">
                  <c:v>8</c:v>
                </c:pt>
                <c:pt idx="64">
                  <c:v>2</c:v>
                </c:pt>
                <c:pt idx="65">
                  <c:v>12</c:v>
                </c:pt>
                <c:pt idx="75">
                  <c:v>15</c:v>
                </c:pt>
                <c:pt idx="76">
                  <c:v>1</c:v>
                </c:pt>
                <c:pt idx="78">
                  <c:v>5</c:v>
                </c:pt>
              </c:numCache>
            </c:numRef>
          </c:val>
        </c:ser>
        <c:ser>
          <c:idx val="0"/>
          <c:order val="1"/>
          <c:tx>
            <c:v>CFS</c:v>
          </c:tx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/>
                      <a:t>#9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tx>
                <c:rich>
                  <a:bodyPr/>
                  <a:lstStyle/>
                  <a:p>
                    <a:r>
                      <a:rPr lang="en-US" dirty="0"/>
                      <a:t>9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tx>
                <c:rich>
                  <a:bodyPr/>
                  <a:lstStyle/>
                  <a:p>
                    <a:r>
                      <a:rPr lang="en-US" dirty="0"/>
                      <a:t>#13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"/>
                  <c:y val="-7.2337962962962304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13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tx>
                <c:rich>
                  <a:bodyPr/>
                  <a:lstStyle/>
                  <a:p>
                    <a:r>
                      <a:rPr lang="en-US" dirty="0"/>
                      <a:t>#7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tx>
                <c:rich>
                  <a:bodyPr/>
                  <a:lstStyle/>
                  <a:p>
                    <a:r>
                      <a:rPr lang="en-US" dirty="0"/>
                      <a:t>7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8"/>
              <c:tx>
                <c:rich>
                  <a:bodyPr/>
                  <a:lstStyle/>
                  <a:p>
                    <a:r>
                      <a:rPr lang="en-US" dirty="0"/>
                      <a:t>#13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9"/>
              <c:tx>
                <c:rich>
                  <a:bodyPr/>
                  <a:lstStyle/>
                  <a:p>
                    <a:r>
                      <a:rPr lang="en-US" dirty="0"/>
                      <a:t>13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8"/>
              <c:tx>
                <c:rich>
                  <a:bodyPr/>
                  <a:lstStyle/>
                  <a:p>
                    <a:r>
                      <a:rPr lang="en-US" dirty="0"/>
                      <a:t>#11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9"/>
              <c:tx>
                <c:rich>
                  <a:bodyPr/>
                  <a:lstStyle/>
                  <a:p>
                    <a:r>
                      <a:rPr lang="en-US" dirty="0"/>
                      <a:t>11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0"/>
              <c:tx>
                <c:rich>
                  <a:bodyPr/>
                  <a:lstStyle/>
                  <a:p>
                    <a:r>
                      <a:rPr lang="en-US" dirty="0"/>
                      <a:t>6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1"/>
              <c:tx>
                <c:rich>
                  <a:bodyPr/>
                  <a:lstStyle/>
                  <a:p>
                    <a:r>
                      <a:rPr lang="en-US" dirty="0"/>
                      <a:t>#12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2"/>
              <c:tx>
                <c:rich>
                  <a:bodyPr/>
                  <a:lstStyle/>
                  <a:p>
                    <a:r>
                      <a:rPr lang="en-US" dirty="0"/>
                      <a:t>16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3"/>
              <c:tx>
                <c:rich>
                  <a:bodyPr/>
                  <a:lstStyle/>
                  <a:p>
                    <a:r>
                      <a:rPr lang="en-US" dirty="0"/>
                      <a:t>10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3"/>
              <c:tx>
                <c:rich>
                  <a:bodyPr/>
                  <a:lstStyle/>
                  <a:p>
                    <a:r>
                      <a:rPr lang="en-US" dirty="0"/>
                      <a:t>#4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4"/>
              <c:tx>
                <c:rich>
                  <a:bodyPr/>
                  <a:lstStyle/>
                  <a:p>
                    <a:pPr>
                      <a:defRPr sz="1600"/>
                    </a:pPr>
                    <a:r>
                      <a:rPr lang="en-US" sz="1600" b="1" dirty="0">
                        <a:solidFill>
                          <a:srgbClr val="FF0000"/>
                        </a:solidFill>
                      </a:rPr>
                      <a:t>4</a:t>
                    </a:r>
                  </a:p>
                </c:rich>
              </c:tx>
              <c:spPr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7"/>
              <c:tx>
                <c:rich>
                  <a:bodyPr/>
                  <a:lstStyle/>
                  <a:p>
                    <a:r>
                      <a:rPr lang="en-US" dirty="0"/>
                      <a:t>#3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8"/>
              <c:tx>
                <c:rich>
                  <a:bodyPr/>
                  <a:lstStyle/>
                  <a:p>
                    <a:pPr>
                      <a:defRPr sz="1600"/>
                    </a:pPr>
                    <a:r>
                      <a:rPr lang="en-US" sz="1600" b="1" dirty="0">
                        <a:solidFill>
                          <a:srgbClr val="FF0000"/>
                        </a:solidFill>
                      </a:rPr>
                      <a:t>3</a:t>
                    </a:r>
                  </a:p>
                </c:rich>
              </c:tx>
              <c:spPr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9"/>
              <c:tx>
                <c:rich>
                  <a:bodyPr/>
                  <a:lstStyle/>
                  <a:p>
                    <a:r>
                      <a:rPr lang="en-US" dirty="0"/>
                      <a:t>8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4"/>
              <c:tx>
                <c:rich>
                  <a:bodyPr/>
                  <a:lstStyle/>
                  <a:p>
                    <a:r>
                      <a:rPr lang="en-US" dirty="0"/>
                      <a:t>#2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5"/>
              <c:tx>
                <c:rich>
                  <a:bodyPr/>
                  <a:lstStyle/>
                  <a:p>
                    <a:pPr>
                      <a:defRPr sz="1600"/>
                    </a:pPr>
                    <a:r>
                      <a:rPr lang="en-US" sz="1600" b="1" dirty="0">
                        <a:solidFill>
                          <a:srgbClr val="FF0000"/>
                        </a:solidFill>
                      </a:rPr>
                      <a:t>2</a:t>
                    </a:r>
                  </a:p>
                </c:rich>
              </c:tx>
              <c:spPr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6"/>
              <c:tx>
                <c:rich>
                  <a:bodyPr/>
                  <a:lstStyle/>
                  <a:p>
                    <a:r>
                      <a:rPr lang="en-US" dirty="0"/>
                      <a:t>12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5"/>
              <c:tx>
                <c:rich>
                  <a:bodyPr/>
                  <a:lstStyle/>
                  <a:p>
                    <a:r>
                      <a:rPr lang="en-US" dirty="0"/>
                      <a:t>#15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6"/>
              <c:tx>
                <c:rich>
                  <a:bodyPr/>
                  <a:lstStyle/>
                  <a:p>
                    <a:r>
                      <a:rPr lang="en-US" dirty="0"/>
                      <a:t>15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7"/>
              <c:tx>
                <c:rich>
                  <a:bodyPr/>
                  <a:lstStyle/>
                  <a:p>
                    <a:pPr>
                      <a:defRPr sz="1600"/>
                    </a:pPr>
                    <a:r>
                      <a:rPr lang="en-US" sz="1600" b="1" dirty="0">
                        <a:solidFill>
                          <a:srgbClr val="FF0000"/>
                        </a:solidFill>
                      </a:rPr>
                      <a:t>1</a:t>
                    </a:r>
                  </a:p>
                </c:rich>
              </c:tx>
              <c:spPr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8"/>
              <c:tx>
                <c:rich>
                  <a:bodyPr/>
                  <a:lstStyle/>
                  <a:p>
                    <a:r>
                      <a:rPr lang="en-US" dirty="0"/>
                      <a:t>#5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9"/>
              <c:tx>
                <c:rich>
                  <a:bodyPr/>
                  <a:lstStyle/>
                  <a:p>
                    <a:pPr>
                      <a:defRPr sz="1600"/>
                    </a:pPr>
                    <a:r>
                      <a:rPr lang="en-US" sz="1600" b="1" dirty="0">
                        <a:solidFill>
                          <a:srgbClr val="FF0000"/>
                        </a:solidFill>
                      </a:rPr>
                      <a:t>5</a:t>
                    </a:r>
                  </a:p>
                </c:rich>
              </c:tx>
              <c:spPr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Sheet1!$B$2:$B$84</c:f>
              <c:numCache>
                <c:formatCode>General</c:formatCode>
                <c:ptCount val="83"/>
                <c:pt idx="0">
                  <c:v>1932</c:v>
                </c:pt>
                <c:pt idx="1">
                  <c:v>1933</c:v>
                </c:pt>
                <c:pt idx="2">
                  <c:v>1934</c:v>
                </c:pt>
                <c:pt idx="3">
                  <c:v>1935</c:v>
                </c:pt>
                <c:pt idx="4">
                  <c:v>1936</c:v>
                </c:pt>
                <c:pt idx="5">
                  <c:v>1937</c:v>
                </c:pt>
                <c:pt idx="6">
                  <c:v>1938</c:v>
                </c:pt>
                <c:pt idx="7">
                  <c:v>1939</c:v>
                </c:pt>
                <c:pt idx="8">
                  <c:v>1940</c:v>
                </c:pt>
                <c:pt idx="9">
                  <c:v>1941</c:v>
                </c:pt>
                <c:pt idx="10">
                  <c:v>1942</c:v>
                </c:pt>
                <c:pt idx="11">
                  <c:v>1943</c:v>
                </c:pt>
                <c:pt idx="12">
                  <c:v>1944</c:v>
                </c:pt>
                <c:pt idx="13">
                  <c:v>1945</c:v>
                </c:pt>
                <c:pt idx="14">
                  <c:v>1946</c:v>
                </c:pt>
                <c:pt idx="15">
                  <c:v>1947</c:v>
                </c:pt>
                <c:pt idx="16">
                  <c:v>1948</c:v>
                </c:pt>
                <c:pt idx="17">
                  <c:v>1949</c:v>
                </c:pt>
                <c:pt idx="18">
                  <c:v>1950</c:v>
                </c:pt>
                <c:pt idx="19">
                  <c:v>1951</c:v>
                </c:pt>
                <c:pt idx="20">
                  <c:v>1952</c:v>
                </c:pt>
                <c:pt idx="21">
                  <c:v>1953</c:v>
                </c:pt>
                <c:pt idx="22">
                  <c:v>1954</c:v>
                </c:pt>
                <c:pt idx="23">
                  <c:v>1955</c:v>
                </c:pt>
                <c:pt idx="24">
                  <c:v>1956</c:v>
                </c:pt>
                <c:pt idx="25">
                  <c:v>1957</c:v>
                </c:pt>
                <c:pt idx="26">
                  <c:v>1958</c:v>
                </c:pt>
                <c:pt idx="27">
                  <c:v>1959</c:v>
                </c:pt>
                <c:pt idx="28">
                  <c:v>1960</c:v>
                </c:pt>
                <c:pt idx="29">
                  <c:v>1961</c:v>
                </c:pt>
                <c:pt idx="30">
                  <c:v>1962</c:v>
                </c:pt>
                <c:pt idx="31">
                  <c:v>1963</c:v>
                </c:pt>
                <c:pt idx="32">
                  <c:v>1964</c:v>
                </c:pt>
                <c:pt idx="33">
                  <c:v>1965</c:v>
                </c:pt>
                <c:pt idx="34">
                  <c:v>1966</c:v>
                </c:pt>
                <c:pt idx="35">
                  <c:v>1967</c:v>
                </c:pt>
                <c:pt idx="36">
                  <c:v>1968</c:v>
                </c:pt>
                <c:pt idx="37">
                  <c:v>1969</c:v>
                </c:pt>
                <c:pt idx="38">
                  <c:v>1970</c:v>
                </c:pt>
                <c:pt idx="39">
                  <c:v>1971</c:v>
                </c:pt>
                <c:pt idx="40">
                  <c:v>1972</c:v>
                </c:pt>
                <c:pt idx="41">
                  <c:v>1973</c:v>
                </c:pt>
                <c:pt idx="42">
                  <c:v>1974</c:v>
                </c:pt>
                <c:pt idx="43">
                  <c:v>1975</c:v>
                </c:pt>
                <c:pt idx="44">
                  <c:v>1976</c:v>
                </c:pt>
                <c:pt idx="45">
                  <c:v>1977</c:v>
                </c:pt>
                <c:pt idx="46">
                  <c:v>1978</c:v>
                </c:pt>
                <c:pt idx="47">
                  <c:v>1979</c:v>
                </c:pt>
                <c:pt idx="48">
                  <c:v>1980</c:v>
                </c:pt>
                <c:pt idx="49">
                  <c:v>1981</c:v>
                </c:pt>
                <c:pt idx="50">
                  <c:v>1982</c:v>
                </c:pt>
                <c:pt idx="51">
                  <c:v>1983</c:v>
                </c:pt>
                <c:pt idx="52">
                  <c:v>1984</c:v>
                </c:pt>
                <c:pt idx="53">
                  <c:v>1985</c:v>
                </c:pt>
                <c:pt idx="54">
                  <c:v>1986</c:v>
                </c:pt>
                <c:pt idx="55">
                  <c:v>1987</c:v>
                </c:pt>
                <c:pt idx="56">
                  <c:v>1988</c:v>
                </c:pt>
                <c:pt idx="57">
                  <c:v>1989</c:v>
                </c:pt>
                <c:pt idx="58">
                  <c:v>1990</c:v>
                </c:pt>
                <c:pt idx="59">
                  <c:v>1990</c:v>
                </c:pt>
                <c:pt idx="60">
                  <c:v>1991</c:v>
                </c:pt>
                <c:pt idx="61">
                  <c:v>1992</c:v>
                </c:pt>
                <c:pt idx="62">
                  <c:v>1993</c:v>
                </c:pt>
                <c:pt idx="63">
                  <c:v>1994</c:v>
                </c:pt>
                <c:pt idx="64">
                  <c:v>1995</c:v>
                </c:pt>
                <c:pt idx="65">
                  <c:v>1996</c:v>
                </c:pt>
                <c:pt idx="66">
                  <c:v>1996</c:v>
                </c:pt>
                <c:pt idx="67">
                  <c:v>1997</c:v>
                </c:pt>
                <c:pt idx="68">
                  <c:v>1998</c:v>
                </c:pt>
                <c:pt idx="69">
                  <c:v>1999</c:v>
                </c:pt>
                <c:pt idx="70">
                  <c:v>2000</c:v>
                </c:pt>
                <c:pt idx="71">
                  <c:v>2001</c:v>
                </c:pt>
                <c:pt idx="72">
                  <c:v>2002</c:v>
                </c:pt>
                <c:pt idx="73">
                  <c:v>2003</c:v>
                </c:pt>
                <c:pt idx="74">
                  <c:v>2004</c:v>
                </c:pt>
                <c:pt idx="75">
                  <c:v>2005</c:v>
                </c:pt>
                <c:pt idx="76">
                  <c:v>2006</c:v>
                </c:pt>
                <c:pt idx="77">
                  <c:v>2007</c:v>
                </c:pt>
                <c:pt idx="78">
                  <c:v>2008</c:v>
                </c:pt>
                <c:pt idx="79">
                  <c:v>2009</c:v>
                </c:pt>
                <c:pt idx="80">
                  <c:v>2010</c:v>
                </c:pt>
                <c:pt idx="81">
                  <c:v>2011</c:v>
                </c:pt>
                <c:pt idx="82">
                  <c:v>2012</c:v>
                </c:pt>
              </c:numCache>
            </c:numRef>
          </c:cat>
          <c:val>
            <c:numRef>
              <c:f>Sheet1!$C$2:$C$84</c:f>
              <c:numCache>
                <c:formatCode>#,##0</c:formatCode>
                <c:ptCount val="83"/>
                <c:pt idx="1">
                  <c:v>45700</c:v>
                </c:pt>
                <c:pt idx="3">
                  <c:v>38000</c:v>
                </c:pt>
                <c:pt idx="5">
                  <c:v>48400</c:v>
                </c:pt>
                <c:pt idx="19">
                  <c:v>38000</c:v>
                </c:pt>
                <c:pt idx="39">
                  <c:v>40800</c:v>
                </c:pt>
                <c:pt idx="40">
                  <c:v>49200</c:v>
                </c:pt>
                <c:pt idx="42">
                  <c:v>37400</c:v>
                </c:pt>
                <c:pt idx="43">
                  <c:v>44800</c:v>
                </c:pt>
                <c:pt idx="54">
                  <c:v>51600</c:v>
                </c:pt>
                <c:pt idx="58">
                  <c:v>68700</c:v>
                </c:pt>
                <c:pt idx="59">
                  <c:v>48000</c:v>
                </c:pt>
                <c:pt idx="65">
                  <c:v>74800</c:v>
                </c:pt>
                <c:pt idx="66">
                  <c:v>38700</c:v>
                </c:pt>
                <c:pt idx="76">
                  <c:v>37900</c:v>
                </c:pt>
                <c:pt idx="77">
                  <c:v>79100</c:v>
                </c:pt>
                <c:pt idx="79">
                  <c:v>50700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axId val="85900288"/>
        <c:axId val="86680320"/>
      </c:barChart>
      <c:catAx>
        <c:axId val="859002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86680320"/>
        <c:crosses val="autoZero"/>
        <c:auto val="1"/>
        <c:lblAlgn val="ctr"/>
        <c:lblOffset val="100"/>
        <c:noMultiLvlLbl val="0"/>
      </c:catAx>
      <c:valAx>
        <c:axId val="866803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low"/>
        <c:crossAx val="8590028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12DD86DC-7452-4115-814A-F3214D3F3095}" type="datetimeFigureOut">
              <a:rPr lang="en-US"/>
              <a:pPr>
                <a:defRPr/>
              </a:pPr>
              <a:t>10/23/2013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A0BD7E9D-3852-4898-B73A-E5A6E820FEC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863547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BD7E9D-3852-4898-B73A-E5A6E820FECE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26149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 descr="Large confetti"/>
          <p:cNvSpPr>
            <a:spLocks noChangeArrowheads="1"/>
          </p:cNvSpPr>
          <p:nvPr/>
        </p:nvSpPr>
        <p:spPr bwMode="ltGray">
          <a:xfrm>
            <a:off x="485775" y="1549400"/>
            <a:ext cx="8156575" cy="1689100"/>
          </a:xfrm>
          <a:prstGeom prst="rect">
            <a:avLst/>
          </a:prstGeom>
          <a:pattFill prst="lgConfetti">
            <a:fgClr>
              <a:schemeClr val="accent2">
                <a:alpha val="50195"/>
              </a:schemeClr>
            </a:fgClr>
            <a:bgClr>
              <a:schemeClr val="folHlink"/>
            </a:bgClr>
          </a:patt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kumimoji="1" lang="en-US" dirty="0"/>
          </a:p>
        </p:txBody>
      </p:sp>
      <p:sp>
        <p:nvSpPr>
          <p:cNvPr id="5" name="AutoShape 3"/>
          <p:cNvSpPr>
            <a:spLocks noChangeArrowheads="1"/>
          </p:cNvSpPr>
          <p:nvPr/>
        </p:nvSpPr>
        <p:spPr bwMode="ltGray">
          <a:xfrm>
            <a:off x="228600" y="3206750"/>
            <a:ext cx="8686800" cy="77788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kumimoji="1" lang="en-US" dirty="0"/>
          </a:p>
        </p:txBody>
      </p:sp>
      <p:sp>
        <p:nvSpPr>
          <p:cNvPr id="6" name="AutoShape 4"/>
          <p:cNvSpPr>
            <a:spLocks noChangeArrowheads="1"/>
          </p:cNvSpPr>
          <p:nvPr/>
        </p:nvSpPr>
        <p:spPr bwMode="ltGray">
          <a:xfrm>
            <a:off x="228600" y="1482725"/>
            <a:ext cx="8686800" cy="77788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kumimoji="1" lang="en-US" dirty="0"/>
          </a:p>
        </p:txBody>
      </p:sp>
      <p:sp>
        <p:nvSpPr>
          <p:cNvPr id="7" name="AutoShape 5"/>
          <p:cNvSpPr>
            <a:spLocks noChangeArrowheads="1"/>
          </p:cNvSpPr>
          <p:nvPr/>
        </p:nvSpPr>
        <p:spPr bwMode="ltGray">
          <a:xfrm>
            <a:off x="8623300" y="1246188"/>
            <a:ext cx="79375" cy="2235200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kumimoji="1" lang="en-US" dirty="0"/>
          </a:p>
        </p:txBody>
      </p:sp>
      <p:sp>
        <p:nvSpPr>
          <p:cNvPr id="8" name="AutoShape 6"/>
          <p:cNvSpPr>
            <a:spLocks noChangeArrowheads="1"/>
          </p:cNvSpPr>
          <p:nvPr/>
        </p:nvSpPr>
        <p:spPr bwMode="ltGray">
          <a:xfrm>
            <a:off x="434975" y="1252538"/>
            <a:ext cx="77788" cy="2235200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kumimoji="1" lang="en-US" dirty="0"/>
          </a:p>
        </p:txBody>
      </p:sp>
      <p:sp>
        <p:nvSpPr>
          <p:cNvPr id="9" name="AutoShape 7"/>
          <p:cNvSpPr>
            <a:spLocks noChangeArrowheads="1"/>
          </p:cNvSpPr>
          <p:nvPr/>
        </p:nvSpPr>
        <p:spPr bwMode="ltGray">
          <a:xfrm>
            <a:off x="2830513" y="5783263"/>
            <a:ext cx="3481387" cy="77787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kumimoji="1" lang="en-US" dirty="0"/>
          </a:p>
        </p:txBody>
      </p:sp>
      <p:sp>
        <p:nvSpPr>
          <p:cNvPr id="10" name="Rectangle 8" descr="Large confetti"/>
          <p:cNvSpPr>
            <a:spLocks noChangeArrowheads="1"/>
          </p:cNvSpPr>
          <p:nvPr/>
        </p:nvSpPr>
        <p:spPr bwMode="ltGray">
          <a:xfrm>
            <a:off x="4095750" y="5734050"/>
            <a:ext cx="949325" cy="176213"/>
          </a:xfrm>
          <a:prstGeom prst="rect">
            <a:avLst/>
          </a:prstGeom>
          <a:pattFill prst="lgConfetti">
            <a:fgClr>
              <a:schemeClr val="accent2"/>
            </a:fgClr>
            <a:bgClr>
              <a:schemeClr val="folHlink"/>
            </a:bgClr>
          </a:patt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kumimoji="1" lang="en-US" dirty="0"/>
          </a:p>
        </p:txBody>
      </p:sp>
      <p:sp>
        <p:nvSpPr>
          <p:cNvPr id="103433" name="Rectangle 9" descr="Large confetti"/>
          <p:cNvSpPr>
            <a:spLocks noGrp="1" noChangeArrowheads="1"/>
          </p:cNvSpPr>
          <p:nvPr>
            <p:ph type="ctrTitle"/>
          </p:nvPr>
        </p:nvSpPr>
        <p:spPr>
          <a:xfrm>
            <a:off x="685800" y="1752600"/>
            <a:ext cx="7772400" cy="1143000"/>
          </a:xfrm>
          <a:pattFill prst="lgConfetti">
            <a:fgClr>
              <a:schemeClr val="accent2"/>
            </a:fgClr>
            <a:bgClr>
              <a:schemeClr val="folHlink"/>
            </a:bgClr>
          </a:pattFill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3434" name="Rectangle 10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7465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98A9A0-1395-4E17-AA64-A42BAC584D86}" type="datetime1">
              <a:rPr lang="en-US" smtClean="0"/>
              <a:t>10/23/2013</a:t>
            </a:fld>
            <a:endParaRPr lang="en-US" dirty="0"/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November 2013</a:t>
            </a:r>
            <a:endParaRPr lang="en-US" dirty="0"/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noFill/>
        </p:spPr>
        <p:txBody>
          <a:bodyPr anchor="b" anchorCtr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BDB012CD-362A-4864-9BAF-B31F31FE073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0527673"/>
      </p:ext>
    </p:extLst>
  </p:cSld>
  <p:clrMapOvr>
    <a:masterClrMapping/>
  </p:clrMapOvr>
  <p:transition>
    <p:pull dir="r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803F32-BEA7-4B76-802B-3B49ED7F5E84}" type="datetime1">
              <a:rPr lang="en-US" smtClean="0"/>
              <a:t>10/23/2013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November 2013</a:t>
            </a:r>
            <a:endParaRPr lang="en-US" dirty="0"/>
          </a:p>
        </p:txBody>
      </p:sp>
      <p:sp>
        <p:nvSpPr>
          <p:cNvPr id="6" name="Rectangle 9" descr="Large confetti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CDC64C-4D0C-4DE6-8BC6-971BF711376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0158355"/>
      </p:ext>
    </p:extLst>
  </p:cSld>
  <p:clrMapOvr>
    <a:masterClrMapping/>
  </p:clrMapOvr>
  <p:transition>
    <p:pull dir="r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19902" y="284165"/>
            <a:ext cx="2047522" cy="58118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4" y="284165"/>
            <a:ext cx="6007100" cy="58118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31C5CC-D564-4ECE-9C4C-21790B522CDE}" type="datetime1">
              <a:rPr lang="en-US" smtClean="0"/>
              <a:t>10/23/2013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November 2013</a:t>
            </a:r>
            <a:endParaRPr lang="en-US" dirty="0"/>
          </a:p>
        </p:txBody>
      </p:sp>
      <p:sp>
        <p:nvSpPr>
          <p:cNvPr id="6" name="Rectangle 9" descr="Large confetti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122A64-2E23-4639-AAF5-609862C32DC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7316975"/>
      </p:ext>
    </p:extLst>
  </p:cSld>
  <p:clrMapOvr>
    <a:masterClrMapping/>
  </p:clrMapOvr>
  <p:transition>
    <p:pull dir="r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284163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77333" y="1905000"/>
            <a:ext cx="7653867" cy="4191000"/>
          </a:xfrm>
        </p:spPr>
        <p:txBody>
          <a:bodyPr/>
          <a:lstStyle/>
          <a:p>
            <a:pPr lvl="0"/>
            <a:r>
              <a:rPr lang="en-US" noProof="0" dirty="0" smtClean="0"/>
              <a:t>Click icon to add table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8F638C-4795-43D0-B037-D520EADB348E}" type="datetime1">
              <a:rPr lang="en-US" smtClean="0"/>
              <a:t>10/23/2013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November 2013</a:t>
            </a:r>
            <a:endParaRPr lang="en-US" dirty="0"/>
          </a:p>
        </p:txBody>
      </p:sp>
      <p:sp>
        <p:nvSpPr>
          <p:cNvPr id="6" name="Rectangle 9" descr="Large confetti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3F5180-BB79-4E8D-9C5D-47EE3F677B0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6176993"/>
      </p:ext>
    </p:extLst>
  </p:cSld>
  <p:clrMapOvr>
    <a:masterClrMapping/>
  </p:clrMapOvr>
  <p:transition>
    <p:pull dir="r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284163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77333" y="1905000"/>
            <a:ext cx="3759200" cy="4191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905000"/>
            <a:ext cx="3759200" cy="4191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00448D-673C-4313-921E-D6A33684D3AA}" type="datetime1">
              <a:rPr lang="en-US" smtClean="0"/>
              <a:t>10/23/2013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November 2013</a:t>
            </a:r>
            <a:endParaRPr lang="en-US" dirty="0"/>
          </a:p>
        </p:txBody>
      </p:sp>
      <p:sp>
        <p:nvSpPr>
          <p:cNvPr id="7" name="Rectangle 9" descr="Large confetti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44878D-766E-4182-A759-A78D8E1E794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921039"/>
      </p:ext>
    </p:extLst>
  </p:cSld>
  <p:clrMapOvr>
    <a:masterClrMapping/>
  </p:clrMapOvr>
  <p:transition>
    <p:pull dir="r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8B67CD-A9A9-4408-9F5E-58D48E77CFE1}" type="datetime1">
              <a:rPr lang="en-US" smtClean="0"/>
              <a:t>10/23/2013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November 2013</a:t>
            </a:r>
            <a:endParaRPr lang="en-US" dirty="0"/>
          </a:p>
        </p:txBody>
      </p:sp>
      <p:sp>
        <p:nvSpPr>
          <p:cNvPr id="6" name="Rectangle 9" descr="Large confetti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6B0D5F-2253-4C9A-8838-AC1B9E8B03A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9517447"/>
      </p:ext>
    </p:extLst>
  </p:cSld>
  <p:clrMapOvr>
    <a:masterClrMapping/>
  </p:clrMapOvr>
  <p:transition>
    <p:pull dir="r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490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490" y="2906715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8B8AE5-AF29-44C9-BFCF-1F43E8F1EC8C}" type="datetime1">
              <a:rPr lang="en-US" smtClean="0"/>
              <a:t>10/23/2013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November 2013</a:t>
            </a:r>
            <a:endParaRPr lang="en-US" dirty="0"/>
          </a:p>
        </p:txBody>
      </p:sp>
      <p:sp>
        <p:nvSpPr>
          <p:cNvPr id="6" name="Rectangle 9" descr="Large confetti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CA537B-1A19-4FB1-9EDE-3E48D9D0712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1143178"/>
      </p:ext>
    </p:extLst>
  </p:cSld>
  <p:clrMapOvr>
    <a:masterClrMapping/>
  </p:clrMapOvr>
  <p:transition>
    <p:pull dir="r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3" y="1905000"/>
            <a:ext cx="37592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905000"/>
            <a:ext cx="37592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3C39FC-092A-460A-BEAE-ED680E12E3DA}" type="datetime1">
              <a:rPr lang="en-US" smtClean="0"/>
              <a:t>10/23/2013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November 2013</a:t>
            </a:r>
            <a:endParaRPr lang="en-US" dirty="0"/>
          </a:p>
        </p:txBody>
      </p:sp>
      <p:sp>
        <p:nvSpPr>
          <p:cNvPr id="7" name="Rectangle 9" descr="Large confetti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0C02D9-AE5B-40E8-8ADA-51EDC120E6A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5898012"/>
      </p:ext>
    </p:extLst>
  </p:cSld>
  <p:clrMapOvr>
    <a:masterClrMapping/>
  </p:clrMapOvr>
  <p:transition>
    <p:pull dir="r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4"/>
            <a:ext cx="404001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01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378" y="1535114"/>
            <a:ext cx="404142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378" y="2174875"/>
            <a:ext cx="404142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B97E9C-69F2-42C5-B318-2B3F0768BCCF}" type="datetime1">
              <a:rPr lang="en-US" smtClean="0"/>
              <a:t>10/23/2013</a:t>
            </a:fld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November 2013</a:t>
            </a:r>
            <a:endParaRPr lang="en-US" dirty="0"/>
          </a:p>
        </p:txBody>
      </p:sp>
      <p:sp>
        <p:nvSpPr>
          <p:cNvPr id="9" name="Rectangle 9" descr="Large confetti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0CFBF9-0517-4463-80FA-6C4C58DE13F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0697665"/>
      </p:ext>
    </p:extLst>
  </p:cSld>
  <p:clrMapOvr>
    <a:masterClrMapping/>
  </p:clrMapOvr>
  <p:transition>
    <p:pull dir="r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D96A85-395B-4E43-8FAB-5FE9C95521EC}" type="datetime1">
              <a:rPr lang="en-US" smtClean="0"/>
              <a:t>10/23/2013</a:t>
            </a:fld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November 2013</a:t>
            </a:r>
            <a:endParaRPr lang="en-US" dirty="0"/>
          </a:p>
        </p:txBody>
      </p:sp>
      <p:sp>
        <p:nvSpPr>
          <p:cNvPr id="5" name="Rectangle 9" descr="Large confetti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C4D1B9-D2BB-4FD2-B71E-3B410D9A50B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0590396"/>
      </p:ext>
    </p:extLst>
  </p:cSld>
  <p:clrMapOvr>
    <a:masterClrMapping/>
  </p:clrMapOvr>
  <p:transition>
    <p:pull dir="r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4B28FC-2583-4A50-81BD-5813BCC39408}" type="datetime1">
              <a:rPr lang="en-US" smtClean="0"/>
              <a:t>10/23/2013</a:t>
            </a:fld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November 2013</a:t>
            </a:r>
            <a:endParaRPr lang="en-US" dirty="0"/>
          </a:p>
        </p:txBody>
      </p:sp>
      <p:sp>
        <p:nvSpPr>
          <p:cNvPr id="4" name="Rectangle 9" descr="Large confetti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B46810-4C78-4415-9D6B-19183843804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4758727"/>
      </p:ext>
    </p:extLst>
  </p:cSld>
  <p:clrMapOvr>
    <a:masterClrMapping/>
  </p:clrMapOvr>
  <p:transition>
    <p:pull dir="r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490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757" y="273052"/>
            <a:ext cx="5111044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49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EC08C6-C396-471A-928A-591B025C5BBD}" type="datetime1">
              <a:rPr lang="en-US" smtClean="0"/>
              <a:t>10/23/2013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November 2013</a:t>
            </a:r>
            <a:endParaRPr lang="en-US" dirty="0"/>
          </a:p>
        </p:txBody>
      </p:sp>
      <p:sp>
        <p:nvSpPr>
          <p:cNvPr id="7" name="Rectangle 9" descr="Large confetti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00F5BC-5DFE-494E-9793-11329394367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6712288"/>
      </p:ext>
    </p:extLst>
  </p:cSld>
  <p:clrMapOvr>
    <a:masterClrMapping/>
  </p:clrMapOvr>
  <p:transition>
    <p:pull dir="r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111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111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111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A07DC-2267-4DBD-8149-4FD4C8EB2E9E}" type="datetime1">
              <a:rPr lang="en-US" smtClean="0"/>
              <a:t>10/23/2013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November 2013</a:t>
            </a:r>
            <a:endParaRPr lang="en-US" dirty="0"/>
          </a:p>
        </p:txBody>
      </p:sp>
      <p:sp>
        <p:nvSpPr>
          <p:cNvPr id="7" name="Rectangle 9" descr="Large confetti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2F197D-8AD6-4992-9012-3385BD1686A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1613855"/>
      </p:ext>
    </p:extLst>
  </p:cSld>
  <p:clrMapOvr>
    <a:masterClrMapping/>
  </p:clrMapOvr>
  <p:transition>
    <p:pull dir="r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 descr="Large confetti"/>
          <p:cNvSpPr>
            <a:spLocks noGrp="1" noChangeArrowheads="1"/>
          </p:cNvSpPr>
          <p:nvPr>
            <p:ph type="title"/>
          </p:nvPr>
        </p:nvSpPr>
        <p:spPr bwMode="auto">
          <a:xfrm>
            <a:off x="1095375" y="284163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7863" y="1905000"/>
            <a:ext cx="7653337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0240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fld id="{574C51F9-5526-4112-9715-0B61202570F3}" type="datetime1">
              <a:rPr lang="en-US" smtClean="0"/>
              <a:t>10/23/2013</a:t>
            </a:fld>
            <a:endParaRPr lang="en-US" dirty="0"/>
          </a:p>
        </p:txBody>
      </p:sp>
      <p:sp>
        <p:nvSpPr>
          <p:cNvPr id="10240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r>
              <a:rPr lang="en-US" smtClean="0"/>
              <a:t>November 2013</a:t>
            </a:r>
            <a:endParaRPr lang="en-US" dirty="0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1512888"/>
            <a:ext cx="8458200" cy="87312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kumimoji="1" lang="en-US" dirty="0"/>
          </a:p>
        </p:txBody>
      </p:sp>
      <p:sp>
        <p:nvSpPr>
          <p:cNvPr id="1031" name="Rectangle 7" descr="Large confetti"/>
          <p:cNvSpPr>
            <a:spLocks noChangeArrowheads="1"/>
          </p:cNvSpPr>
          <p:nvPr/>
        </p:nvSpPr>
        <p:spPr bwMode="ltGray">
          <a:xfrm>
            <a:off x="247650" y="0"/>
            <a:ext cx="793750" cy="1841500"/>
          </a:xfrm>
          <a:prstGeom prst="rect">
            <a:avLst/>
          </a:prstGeom>
          <a:pattFill prst="lgConfetti">
            <a:fgClr>
              <a:schemeClr val="accent2"/>
            </a:fgClr>
            <a:bgClr>
              <a:schemeClr val="folHlink"/>
            </a:bgClr>
          </a:patt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kumimoji="1" lang="en-US" dirty="0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7067550" y="6553200"/>
            <a:ext cx="2076450" cy="79375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kumimoji="1" lang="en-US" dirty="0"/>
          </a:p>
        </p:txBody>
      </p:sp>
      <p:sp>
        <p:nvSpPr>
          <p:cNvPr id="102409" name="Rectangle 9" descr="Large confetti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62938" y="6248400"/>
            <a:ext cx="533400" cy="609600"/>
          </a:xfrm>
          <a:prstGeom prst="rect">
            <a:avLst/>
          </a:prstGeom>
          <a:pattFill prst="lgConfetti">
            <a:fgClr>
              <a:schemeClr val="accent2"/>
            </a:fgClr>
            <a:bgClr>
              <a:schemeClr val="folHlink"/>
            </a:bgClr>
          </a:patt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A795EC9A-189E-48A2-A37D-AA5D3963DD2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7924800" y="6296025"/>
            <a:ext cx="312738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fld id="{ACB8F882-3E01-443A-AB86-E3F62EEEFE93}" type="slidenum">
              <a:rPr lang="en-US" sz="1000">
                <a:solidFill>
                  <a:srgbClr val="000099"/>
                </a:solidFill>
                <a:latin typeface="Arial Narrow" pitchFamily="34" charset="0"/>
              </a:rPr>
              <a:pPr/>
              <a:t>‹#›</a:t>
            </a:fld>
            <a:endParaRPr lang="en-US" sz="1000" dirty="0">
              <a:solidFill>
                <a:srgbClr val="000099"/>
              </a:solidFill>
              <a:latin typeface="Arial Narrow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  <p:sldLayoutId id="2147483714" r:id="rId13"/>
  </p:sldLayoutIdLst>
  <p:transition>
    <p:pull dir="ru"/>
  </p:transition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Narrow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Narrow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Narrow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Narrow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lnSpc>
          <a:spcPct val="95000"/>
        </a:lnSpc>
        <a:spcBef>
          <a:spcPct val="40000"/>
        </a:spcBef>
        <a:spcAft>
          <a:spcPct val="0"/>
        </a:spcAft>
        <a:buClr>
          <a:schemeClr val="folHlink"/>
        </a:buClr>
        <a:buSzPct val="85000"/>
        <a:buFont typeface="Wingdings" pitchFamily="2" charset="2"/>
        <a:buChar char="n"/>
        <a:defRPr b="1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buClr>
          <a:schemeClr val="tx1"/>
        </a:buClr>
        <a:buSzPct val="70000"/>
        <a:buFont typeface="Wingdings" pitchFamily="2" charset="2"/>
        <a:buChar char="l"/>
        <a:defRPr sz="1600">
          <a:solidFill>
            <a:schemeClr val="tx2"/>
          </a:solidFill>
          <a:latin typeface="+mn-lt"/>
        </a:defRPr>
      </a:lvl2pPr>
      <a:lvl3pPr marL="1143000" indent="-228600" algn="l" rtl="0" eaLnBrk="0" fontAlgn="base" hangingPunct="0">
        <a:lnSpc>
          <a:spcPct val="90000"/>
        </a:lnSpc>
        <a:spcBef>
          <a:spcPct val="25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ü"/>
        <a:defRPr sz="1400">
          <a:solidFill>
            <a:schemeClr val="tx2"/>
          </a:solidFill>
          <a:latin typeface="+mn-lt"/>
        </a:defRPr>
      </a:lvl3pPr>
      <a:lvl4pPr marL="16002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70000"/>
        <a:buFont typeface="Wingdings" pitchFamily="2" charset="2"/>
        <a:buChar char="n"/>
        <a:defRPr sz="1200">
          <a:solidFill>
            <a:schemeClr val="tx2"/>
          </a:solidFill>
          <a:latin typeface="+mj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pitchFamily="18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pitchFamily="18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pitchFamily="18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pitchFamily="18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ezview.wa.gov/pr/site/alias__1751/overview/34427/overview.aspx" TargetMode="External"/><Relationship Id="rId4" Type="http://schemas.openxmlformats.org/officeDocument/2006/relationships/image" Target="../media/image19.jp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maps.google.com/maps/ms?msid=213449183006026953271.0004c5444a869363789f3&amp;msa=0&amp;ll=47.323931,-123.359985&amp;spn=0.86759,1.590271&amp;iwloc=0004d6a2ce54d7b480114" TargetMode="External"/><Relationship Id="rId13" Type="http://schemas.openxmlformats.org/officeDocument/2006/relationships/hyperlink" Target="https://maps.google.com/maps/ms?msid=213449183006026953271.0004c5444a869363789f3&amp;msa=0&amp;ll=46.914627,-123.244629&amp;spn=0.87429,1.590271&amp;iwloc=0004d6a2ce54d79035888" TargetMode="External"/><Relationship Id="rId18" Type="http://schemas.openxmlformats.org/officeDocument/2006/relationships/hyperlink" Target="http://www.ezview.wa.gov/pr/Portals/_1492/images/default/Habitat%20Projects%20Gov%20Cap%20Budget%202013.pdf" TargetMode="External"/><Relationship Id="rId3" Type="http://schemas.openxmlformats.org/officeDocument/2006/relationships/hyperlink" Target="http://www.ezview.wa.gov/pr/site/alias__1742/overview/34337/overview.aspx" TargetMode="External"/><Relationship Id="rId7" Type="http://schemas.openxmlformats.org/officeDocument/2006/relationships/hyperlink" Target="http://www.ezview.wa.gov/pr/site/alias__1763/overview/34596/overview.aspx" TargetMode="External"/><Relationship Id="rId12" Type="http://schemas.openxmlformats.org/officeDocument/2006/relationships/hyperlink" Target="http://www.ezview.wa.gov/pr/site/alias__1751/overview/34427/overview.aspx" TargetMode="External"/><Relationship Id="rId17" Type="http://schemas.openxmlformats.org/officeDocument/2006/relationships/hyperlink" Target="http://www.ezview.wa.gov/pr/Portals/_1728/Documents/2013-02-21%20Sickman-Ford%20Overflow%20Bridge%20--%20Fully%20Signed.pdf" TargetMode="External"/><Relationship Id="rId2" Type="http://schemas.openxmlformats.org/officeDocument/2006/relationships/hyperlink" Target="http://www.ezview.wa.gov/pr/site/alias__1741/overview/34327/overview.aspx" TargetMode="External"/><Relationship Id="rId16" Type="http://schemas.openxmlformats.org/officeDocument/2006/relationships/hyperlink" Target="http://www.ezview.wa.gov/pr/Portals/_1728/Documents/2012-07-03%20Chehalis%20Tribe%20Flood%20Gage%20--%20Fully%20Signed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ezview.wa.gov/pr/site/alias__1744/overview/34357/overview.aspx" TargetMode="External"/><Relationship Id="rId11" Type="http://schemas.openxmlformats.org/officeDocument/2006/relationships/hyperlink" Target="http://www.ezview.wa.gov/pr/site/alias__1749/overview/34407/overview.aspx" TargetMode="External"/><Relationship Id="rId5" Type="http://schemas.openxmlformats.org/officeDocument/2006/relationships/hyperlink" Target="http://www.ezview.wa.gov/pr/site/alias__1743/overview/34347/overview.aspx" TargetMode="External"/><Relationship Id="rId15" Type="http://schemas.openxmlformats.org/officeDocument/2006/relationships/hyperlink" Target="http://www.ezview.wa.gov/pr/site/alias__1746/overview/34377/overview.aspx" TargetMode="External"/><Relationship Id="rId10" Type="http://schemas.openxmlformats.org/officeDocument/2006/relationships/hyperlink" Target="http://www.ezview.wa.gov/pr/site/alias__1748/overview/34397/overview.aspx" TargetMode="External"/><Relationship Id="rId4" Type="http://schemas.openxmlformats.org/officeDocument/2006/relationships/hyperlink" Target="https://maps.google.com/maps/ms?msid=213449183006026953271.0004c5444a869363789f3&amp;msa=0&amp;ll=47.255,-123.442383&amp;spn=0.868721,1.590271&amp;iwloc=0004d6a2ce54d8123beb4" TargetMode="External"/><Relationship Id="rId9" Type="http://schemas.openxmlformats.org/officeDocument/2006/relationships/hyperlink" Target="http://www.ezview.wa.gov/pr/site/alias__1747/overview/34387/overview.aspx" TargetMode="External"/><Relationship Id="rId14" Type="http://schemas.openxmlformats.org/officeDocument/2006/relationships/hyperlink" Target="http://www.ezview.wa.gov/pr/site/alias__1750/34417/DesktopDefault.aspx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hehalisriverflood.com/" TargetMode="External"/><Relationship Id="rId7" Type="http://schemas.openxmlformats.org/officeDocument/2006/relationships/image" Target="../media/image26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hehalisriverflood.com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hyperlink" Target="http://www.ezview.wa.gov/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mailto:scottb@sbgh-partners.com" TargetMode="External"/><Relationship Id="rId3" Type="http://schemas.openxmlformats.org/officeDocument/2006/relationships/hyperlink" Target="mailto:jcook@aberdeenwa.gov" TargetMode="External"/><Relationship Id="rId7" Type="http://schemas.openxmlformats.org/officeDocument/2006/relationships/hyperlink" Target="mailto:wcormier@co.grays-harbor.wa.us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Edna.Fund@lewiscountywa.gov" TargetMode="External"/><Relationship Id="rId5" Type="http://schemas.openxmlformats.org/officeDocument/2006/relationships/hyperlink" Target="mailto:vraines@cosmopolis.us.com" TargetMode="External"/><Relationship Id="rId10" Type="http://schemas.openxmlformats.org/officeDocument/2006/relationships/hyperlink" Target="mailto:mayor@montesano.us" TargetMode="External"/><Relationship Id="rId4" Type="http://schemas.openxmlformats.org/officeDocument/2006/relationships/hyperlink" Target="mailto:jdomingo@aberdeenwa.gov" TargetMode="External"/><Relationship Id="rId9" Type="http://schemas.openxmlformats.org/officeDocument/2006/relationships/hyperlink" Target="mailto:jkramer.consulting@gmail.com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hyperlink" Target="http://www.ecy.wa.gov/programs/wq/tmdl/ChehalisRvrTMDLSummary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chehalisbasinpartnership.org/" TargetMode="Externa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1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6.wmf"/><Relationship Id="rId5" Type="http://schemas.openxmlformats.org/officeDocument/2006/relationships/hyperlink" Target="http://www.ezview.wa.gov/pr/site/alias__1492/34489/projects.aspx#map" TargetMode="External"/><Relationship Id="rId4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 descr="Large confetti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Chehalis River Basin</a:t>
            </a:r>
          </a:p>
        </p:txBody>
      </p:sp>
      <p:sp>
        <p:nvSpPr>
          <p:cNvPr id="3075" name="Subtitle 2"/>
          <p:cNvSpPr>
            <a:spLocks noGrp="1"/>
          </p:cNvSpPr>
          <p:nvPr>
            <p:ph type="subTitle" idx="1"/>
          </p:nvPr>
        </p:nvSpPr>
        <p:spPr>
          <a:xfrm>
            <a:off x="1389063" y="3429000"/>
            <a:ext cx="6400800" cy="1981200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i="1" dirty="0" smtClean="0"/>
              <a:t>Overview of Work Program and Issues</a:t>
            </a:r>
          </a:p>
          <a:p>
            <a:pPr eaLnBrk="1" hangingPunct="1">
              <a:buFont typeface="Arial" charset="0"/>
              <a:buNone/>
            </a:pPr>
            <a:endParaRPr lang="en-US" dirty="0"/>
          </a:p>
          <a:p>
            <a:pPr eaLnBrk="1" hangingPunct="1"/>
            <a:r>
              <a:rPr lang="en-US" dirty="0" smtClean="0"/>
              <a:t>November 7, 2013</a:t>
            </a:r>
            <a:endParaRPr lang="en-US" dirty="0"/>
          </a:p>
          <a:p>
            <a:pPr eaLnBrk="1" hangingPunct="1"/>
            <a:r>
              <a:rPr lang="en-US" smtClean="0"/>
              <a:t>Hoquiam </a:t>
            </a:r>
            <a:r>
              <a:rPr lang="en-US" dirty="0" smtClean="0"/>
              <a:t>Rotary Club</a:t>
            </a:r>
          </a:p>
          <a:p>
            <a:pPr eaLnBrk="1" hangingPunct="1"/>
            <a:r>
              <a:rPr lang="en-US" dirty="0" smtClean="0"/>
              <a:t>12:00 Noon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 smtClean="0"/>
              <a:t>Example Project – City of Montesano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November 2013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7912" y="2118859"/>
            <a:ext cx="3019888" cy="283414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6400" y="3714750"/>
            <a:ext cx="3073400" cy="23050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" y="4476750"/>
            <a:ext cx="2870200" cy="2152650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304801" y="1828800"/>
            <a:ext cx="5867399" cy="1828800"/>
          </a:xfrm>
        </p:spPr>
        <p:txBody>
          <a:bodyPr/>
          <a:lstStyle/>
          <a:p>
            <a:r>
              <a:rPr lang="en-US" dirty="0"/>
              <a:t>Revetment to Protect Montesano </a:t>
            </a:r>
            <a:r>
              <a:rPr lang="en-US" dirty="0" smtClean="0"/>
              <a:t>Road, Adjacent Facilities</a:t>
            </a:r>
          </a:p>
          <a:p>
            <a:pPr lvl="1">
              <a:buFont typeface="Wingdings" pitchFamily="2" charset="2"/>
              <a:buChar char="q"/>
            </a:pPr>
            <a:r>
              <a:rPr lang="en-US" dirty="0" smtClean="0"/>
              <a:t>Mary’s River Lumber = 120 </a:t>
            </a:r>
            <a:r>
              <a:rPr lang="en-US" dirty="0"/>
              <a:t>f</a:t>
            </a:r>
            <a:r>
              <a:rPr lang="en-US" dirty="0" smtClean="0"/>
              <a:t>amily </a:t>
            </a:r>
            <a:r>
              <a:rPr lang="en-US" dirty="0"/>
              <a:t>w</a:t>
            </a:r>
            <a:r>
              <a:rPr lang="en-US" dirty="0" smtClean="0"/>
              <a:t>age jobs.</a:t>
            </a:r>
          </a:p>
          <a:p>
            <a:pPr lvl="1">
              <a:buFont typeface="Wingdings" pitchFamily="2" charset="2"/>
              <a:buChar char="q"/>
            </a:pPr>
            <a:r>
              <a:rPr lang="en-US" dirty="0" smtClean="0"/>
              <a:t>State Highway (SR 107) = At risk of damage.</a:t>
            </a:r>
          </a:p>
          <a:p>
            <a:pPr lvl="1">
              <a:buFont typeface="Wingdings" pitchFamily="2" charset="2"/>
              <a:buChar char="q"/>
            </a:pPr>
            <a:r>
              <a:rPr lang="en-US" dirty="0" smtClean="0"/>
              <a:t>Montesano STP = Risk of overtopping.</a:t>
            </a:r>
          </a:p>
          <a:p>
            <a:pPr lvl="1">
              <a:buFont typeface="Wingdings" pitchFamily="2" charset="2"/>
              <a:buChar char="q"/>
            </a:pPr>
            <a:r>
              <a:rPr lang="en-US" dirty="0" smtClean="0"/>
              <a:t>Solutions and Alternative = Balance time, cost, results.</a:t>
            </a:r>
          </a:p>
          <a:p>
            <a:pPr lvl="1">
              <a:buFont typeface="Wingdings" pitchFamily="2" charset="2"/>
              <a:buChar char="q"/>
            </a:pPr>
            <a:r>
              <a:rPr lang="en-US" dirty="0" smtClean="0"/>
              <a:t>Project </a:t>
            </a:r>
            <a:r>
              <a:rPr lang="en-US" dirty="0" smtClean="0">
                <a:hlinkClick r:id="rId5"/>
              </a:rPr>
              <a:t>website</a:t>
            </a:r>
            <a:r>
              <a:rPr lang="en-US" dirty="0" smtClean="0"/>
              <a:t>.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83719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 smtClean="0"/>
              <a:t>Local Projects (2012, 2013) -- 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November 2013</a:t>
            </a:r>
            <a:endParaRPr lang="en-US" dirty="0"/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1078993"/>
              </p:ext>
            </p:extLst>
          </p:nvPr>
        </p:nvGraphicFramePr>
        <p:xfrm>
          <a:off x="152400" y="1676400"/>
          <a:ext cx="8839200" cy="460215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76400"/>
                <a:gridCol w="5257800"/>
                <a:gridCol w="990600"/>
                <a:gridCol w="914400"/>
              </a:tblGrid>
              <a:tr h="173667">
                <a:tc>
                  <a:txBody>
                    <a:bodyPr/>
                    <a:lstStyle/>
                    <a:p>
                      <a:pPr algn="ctr" fontAlgn="t">
                        <a:lnSpc>
                          <a:spcPts val="1550"/>
                        </a:lnSpc>
                        <a:spcAft>
                          <a:spcPts val="0"/>
                        </a:spcAft>
                      </a:pPr>
                      <a:r>
                        <a:rPr lang="en-US" sz="1200" b="1" u="none" strike="noStrike" dirty="0">
                          <a:effectLst/>
                          <a:latin typeface="Corbel" pitchFamily="34" charset="0"/>
                        </a:rPr>
                        <a:t>Sponsor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marL="5989" marR="5989" marT="5989" marB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ts val="1550"/>
                        </a:lnSpc>
                        <a:spcAft>
                          <a:spcPts val="0"/>
                        </a:spcAft>
                      </a:pPr>
                      <a:r>
                        <a:rPr lang="en-US" sz="1200" b="1" u="none" strike="noStrike" dirty="0" smtClean="0">
                          <a:effectLst/>
                          <a:latin typeface="Corbel" pitchFamily="34" charset="0"/>
                        </a:rPr>
                        <a:t>Projects (</a:t>
                      </a:r>
                      <a:r>
                        <a:rPr lang="en-US" sz="1200" b="1" u="sng" strike="noStrike" dirty="0" smtClean="0">
                          <a:effectLst/>
                          <a:latin typeface="Corbel" pitchFamily="34" charset="0"/>
                        </a:rPr>
                        <a:t>and</a:t>
                      </a:r>
                      <a:r>
                        <a:rPr lang="en-US" sz="1200" b="1" u="sng" strike="noStrike" baseline="0" dirty="0" smtClean="0">
                          <a:effectLst/>
                          <a:latin typeface="Corbel" pitchFamily="34" charset="0"/>
                        </a:rPr>
                        <a:t> </a:t>
                      </a:r>
                      <a:r>
                        <a:rPr lang="en-US" sz="1200" b="1" u="sng" strike="noStrike" dirty="0" smtClean="0">
                          <a:effectLst/>
                          <a:latin typeface="Corbel" pitchFamily="34" charset="0"/>
                        </a:rPr>
                        <a:t>web</a:t>
                      </a:r>
                      <a:r>
                        <a:rPr lang="en-US" sz="1200" b="1" u="sng" strike="noStrike" baseline="0" dirty="0" smtClean="0">
                          <a:effectLst/>
                          <a:latin typeface="Corbel" pitchFamily="34" charset="0"/>
                        </a:rPr>
                        <a:t> content</a:t>
                      </a:r>
                      <a:r>
                        <a:rPr lang="en-US" sz="1200" b="1" u="none" strike="noStrike" dirty="0" smtClean="0">
                          <a:effectLst/>
                          <a:latin typeface="Corbel" pitchFamily="34" charset="0"/>
                        </a:rPr>
                        <a:t>)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marL="5989" marR="5989" marT="5989" marB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ts val="1550"/>
                        </a:lnSpc>
                        <a:spcAft>
                          <a:spcPts val="0"/>
                        </a:spcAft>
                      </a:pPr>
                      <a:r>
                        <a:rPr lang="en-US" sz="1200" b="1" u="none" strike="noStrike" dirty="0" smtClean="0">
                          <a:effectLst/>
                          <a:latin typeface="Corbel" pitchFamily="34" charset="0"/>
                        </a:rPr>
                        <a:t>2012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marL="5989" marR="5989" marT="5989" marB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ts val="1550"/>
                        </a:lnSpc>
                        <a:spcAft>
                          <a:spcPts val="0"/>
                        </a:spcAft>
                      </a:pPr>
                      <a:r>
                        <a:rPr lang="en-US" sz="1200" b="1" u="none" strike="noStrike" dirty="0" smtClean="0">
                          <a:effectLst/>
                          <a:latin typeface="Corbel" pitchFamily="34" charset="0"/>
                        </a:rPr>
                        <a:t> 2013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marL="5989" marR="5989" marT="5989" marB="0">
                    <a:solidFill>
                      <a:schemeClr val="accent5"/>
                    </a:solidFill>
                  </a:tcPr>
                </a:tc>
              </a:tr>
              <a:tr h="173667">
                <a:tc>
                  <a:txBody>
                    <a:bodyPr/>
                    <a:lstStyle/>
                    <a:p>
                      <a:pPr algn="l" fontAlgn="t">
                        <a:lnSpc>
                          <a:spcPts val="1550"/>
                        </a:lnSpc>
                        <a:spcAft>
                          <a:spcPts val="0"/>
                        </a:spcAft>
                      </a:pPr>
                      <a:r>
                        <a:rPr lang="en-US" sz="1200" u="none" strike="noStrike" dirty="0" smtClean="0">
                          <a:effectLst/>
                          <a:latin typeface="Corbel" pitchFamily="34" charset="0"/>
                        </a:rPr>
                        <a:t>1.</a:t>
                      </a:r>
                      <a:r>
                        <a:rPr lang="en-US" sz="1200" u="none" strike="noStrike" baseline="0" dirty="0">
                          <a:effectLst/>
                          <a:latin typeface="Corbel" pitchFamily="34" charset="0"/>
                        </a:rPr>
                        <a:t> </a:t>
                      </a:r>
                      <a:r>
                        <a:rPr lang="en-US" sz="1200" u="none" strike="noStrike" baseline="0" dirty="0" smtClean="0">
                          <a:effectLst/>
                          <a:latin typeface="Corbel" pitchFamily="34" charset="0"/>
                        </a:rPr>
                        <a:t>  </a:t>
                      </a:r>
                      <a:r>
                        <a:rPr lang="en-US" sz="1200" u="none" strike="noStrike" dirty="0" smtClean="0">
                          <a:effectLst/>
                          <a:latin typeface="Corbel" pitchFamily="34" charset="0"/>
                        </a:rPr>
                        <a:t>Aberdeen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marL="5989" marR="5989" marT="5989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ts val="1550"/>
                        </a:lnSpc>
                        <a:spcAft>
                          <a:spcPts val="0"/>
                        </a:spcAft>
                      </a:pPr>
                      <a:r>
                        <a:rPr lang="en-US" sz="1200" b="1" u="none" strike="noStrike" dirty="0">
                          <a:effectLst/>
                          <a:latin typeface="Corbel" pitchFamily="34" charset="0"/>
                          <a:hlinkClick r:id="rId2"/>
                        </a:rPr>
                        <a:t>Burger King Trail/Dike</a:t>
                      </a:r>
                      <a:endParaRPr lang="en-US" sz="1200" b="1" i="0" u="none" strike="noStrike" dirty="0">
                        <a:solidFill>
                          <a:srgbClr val="0000FF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marL="5989" marR="5989" marT="5989" marB="0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/>
                        </a:rPr>
                        <a:t> $     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rbel"/>
                        </a:rPr>
                        <a:t>         24,600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rbel"/>
                      </a:endParaRPr>
                    </a:p>
                  </a:txBody>
                  <a:tcPr marL="6350" marR="6350" marT="6350" marB="0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/>
                        </a:rPr>
                        <a:t> $     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rbel"/>
                        </a:rPr>
                        <a:t> 140,000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rbel"/>
                      </a:endParaRPr>
                    </a:p>
                  </a:txBody>
                  <a:tcPr marL="6350" marR="6350" marT="6350" marB="0">
                    <a:noFill/>
                  </a:tcPr>
                </a:tc>
              </a:tr>
              <a:tr h="176894">
                <a:tc>
                  <a:txBody>
                    <a:bodyPr/>
                    <a:lstStyle/>
                    <a:p>
                      <a:pPr algn="l" fontAlgn="t">
                        <a:lnSpc>
                          <a:spcPts val="1550"/>
                        </a:lnSpc>
                        <a:spcAft>
                          <a:spcPts val="0"/>
                        </a:spcAft>
                      </a:pPr>
                      <a:r>
                        <a:rPr lang="en-US" sz="1200" u="none" strike="noStrike" dirty="0" smtClean="0">
                          <a:effectLst/>
                          <a:latin typeface="Corbel" pitchFamily="34" charset="0"/>
                        </a:rPr>
                        <a:t>2.</a:t>
                      </a:r>
                      <a:r>
                        <a:rPr lang="en-US" sz="1200" u="none" strike="noStrike" baseline="0" dirty="0">
                          <a:effectLst/>
                          <a:latin typeface="Corbel" pitchFamily="34" charset="0"/>
                        </a:rPr>
                        <a:t> </a:t>
                      </a:r>
                      <a:r>
                        <a:rPr lang="en-US" sz="1200" u="none" strike="noStrike" baseline="0" dirty="0" smtClean="0">
                          <a:effectLst/>
                          <a:latin typeface="Corbel" pitchFamily="34" charset="0"/>
                        </a:rPr>
                        <a:t>  </a:t>
                      </a:r>
                      <a:r>
                        <a:rPr lang="en-US" sz="1200" u="none" strike="noStrike" dirty="0" smtClean="0">
                          <a:effectLst/>
                          <a:latin typeface="Corbel" pitchFamily="34" charset="0"/>
                        </a:rPr>
                        <a:t>Aberdeen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marL="5989" marR="5989" marT="5989" marB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ts val="1550"/>
                        </a:lnSpc>
                        <a:spcAft>
                          <a:spcPts val="0"/>
                        </a:spcAft>
                      </a:pPr>
                      <a:r>
                        <a:rPr lang="en-US" sz="1200" b="1" u="none" strike="noStrike" dirty="0">
                          <a:effectLst/>
                          <a:latin typeface="Corbel" pitchFamily="34" charset="0"/>
                          <a:hlinkClick r:id="rId3"/>
                        </a:rPr>
                        <a:t>Dike Bank of Wishkah North of Highway</a:t>
                      </a:r>
                      <a:endParaRPr lang="en-US" sz="1200" b="1" i="0" u="none" strike="noStrike" dirty="0">
                        <a:solidFill>
                          <a:srgbClr val="0000FF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marL="5989" marR="5989" marT="5989" marB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/>
                        </a:rPr>
                        <a:t> $    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rbel"/>
                        </a:rPr>
                        <a:t>          47,000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rbel"/>
                      </a:endParaRPr>
                    </a:p>
                  </a:txBody>
                  <a:tcPr marL="6350" marR="6350" marT="6350" marB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/>
                        </a:rPr>
                        <a:t> $    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rbel"/>
                        </a:rPr>
                        <a:t>     70,000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rbel"/>
                      </a:endParaRPr>
                    </a:p>
                  </a:txBody>
                  <a:tcPr marL="6350" marR="6350" marT="6350" marB="0">
                    <a:solidFill>
                      <a:schemeClr val="accent5"/>
                    </a:solidFill>
                  </a:tcPr>
                </a:tc>
              </a:tr>
              <a:tr h="173667">
                <a:tc>
                  <a:txBody>
                    <a:bodyPr/>
                    <a:lstStyle/>
                    <a:p>
                      <a:pPr algn="l" fontAlgn="t">
                        <a:lnSpc>
                          <a:spcPts val="1550"/>
                        </a:lnSpc>
                        <a:spcAft>
                          <a:spcPts val="0"/>
                        </a:spcAft>
                      </a:pPr>
                      <a:r>
                        <a:rPr lang="en-US" sz="1200" u="none" strike="noStrike" dirty="0" smtClean="0">
                          <a:effectLst/>
                          <a:latin typeface="Corbel" pitchFamily="34" charset="0"/>
                        </a:rPr>
                        <a:t>3. </a:t>
                      </a:r>
                      <a:r>
                        <a:rPr lang="en-US" sz="1200" u="none" strike="noStrike" baseline="0" dirty="0" smtClean="0">
                          <a:effectLst/>
                          <a:latin typeface="Corbel" pitchFamily="34" charset="0"/>
                        </a:rPr>
                        <a:t>  </a:t>
                      </a:r>
                      <a:r>
                        <a:rPr lang="en-US" sz="1200" u="none" strike="noStrike" dirty="0" smtClean="0">
                          <a:effectLst/>
                          <a:latin typeface="Corbel" pitchFamily="34" charset="0"/>
                        </a:rPr>
                        <a:t>Aberdeen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marL="5989" marR="5989" marT="5989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ts val="1550"/>
                        </a:lnSpc>
                        <a:spcAft>
                          <a:spcPts val="0"/>
                        </a:spcAft>
                      </a:pPr>
                      <a:r>
                        <a:rPr lang="en-US" sz="1200" b="1" u="none" strike="noStrike" dirty="0">
                          <a:effectLst/>
                          <a:latin typeface="Corbel" pitchFamily="34" charset="0"/>
                          <a:hlinkClick r:id="rId4"/>
                        </a:rPr>
                        <a:t>Market Street Dike</a:t>
                      </a:r>
                      <a:endParaRPr lang="en-US" sz="1200" b="1" i="0" u="none" strike="noStrike" dirty="0">
                        <a:solidFill>
                          <a:srgbClr val="0000FF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marL="5989" marR="5989" marT="5989" marB="0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/>
                        </a:rPr>
                        <a:t> $   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rbel"/>
                        </a:rPr>
                        <a:t>                        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/>
                        </a:rPr>
                        <a:t>-   </a:t>
                      </a:r>
                    </a:p>
                  </a:txBody>
                  <a:tcPr marL="6350" marR="6350" marT="6350" marB="0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/>
                        </a:rPr>
                        <a:t> $      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rbel"/>
                        </a:rPr>
                        <a:t>670,000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rbel"/>
                      </a:endParaRPr>
                    </a:p>
                  </a:txBody>
                  <a:tcPr marL="6350" marR="6350" marT="6350" marB="0">
                    <a:noFill/>
                  </a:tcPr>
                </a:tc>
              </a:tr>
              <a:tr h="173667">
                <a:tc>
                  <a:txBody>
                    <a:bodyPr/>
                    <a:lstStyle/>
                    <a:p>
                      <a:pPr algn="l" fontAlgn="t">
                        <a:lnSpc>
                          <a:spcPts val="1550"/>
                        </a:lnSpc>
                        <a:spcAft>
                          <a:spcPts val="0"/>
                        </a:spcAft>
                      </a:pPr>
                      <a:r>
                        <a:rPr lang="en-US" sz="1200" u="none" strike="noStrike" dirty="0" smtClean="0">
                          <a:effectLst/>
                          <a:latin typeface="Corbel" pitchFamily="34" charset="0"/>
                        </a:rPr>
                        <a:t>4. </a:t>
                      </a:r>
                      <a:r>
                        <a:rPr lang="en-US" sz="1200" u="none" strike="noStrike" baseline="0" dirty="0" smtClean="0">
                          <a:effectLst/>
                          <a:latin typeface="Corbel" pitchFamily="34" charset="0"/>
                        </a:rPr>
                        <a:t>  </a:t>
                      </a:r>
                      <a:r>
                        <a:rPr lang="en-US" sz="1200" u="none" strike="noStrike" dirty="0" smtClean="0">
                          <a:effectLst/>
                          <a:latin typeface="Corbel" pitchFamily="34" charset="0"/>
                        </a:rPr>
                        <a:t>Aberdeen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marL="5989" marR="5989" marT="5989" marB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ts val="1550"/>
                        </a:lnSpc>
                        <a:spcAft>
                          <a:spcPts val="0"/>
                        </a:spcAft>
                      </a:pPr>
                      <a:r>
                        <a:rPr lang="en-US" sz="1200" b="1" u="none" strike="noStrike" dirty="0">
                          <a:effectLst/>
                          <a:latin typeface="Corbel" pitchFamily="34" charset="0"/>
                          <a:hlinkClick r:id="rId5"/>
                        </a:rPr>
                        <a:t>Southside Dike/Levee Certification</a:t>
                      </a:r>
                      <a:endParaRPr lang="en-US" sz="1200" b="1" i="0" u="none" strike="noStrike" dirty="0">
                        <a:solidFill>
                          <a:srgbClr val="0000FF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marL="5989" marR="5989" marT="5989" marB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/>
                        </a:rPr>
                        <a:t> $  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rbel"/>
                        </a:rPr>
                        <a:t>            50,000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rbel"/>
                      </a:endParaRPr>
                    </a:p>
                  </a:txBody>
                  <a:tcPr marL="6350" marR="6350" marT="6350" marB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/>
                        </a:rPr>
                        <a:t> $          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rbel"/>
                        </a:rPr>
                        <a:t>           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/>
                        </a:rPr>
                        <a:t>-   </a:t>
                      </a:r>
                    </a:p>
                  </a:txBody>
                  <a:tcPr marL="6350" marR="6350" marT="6350" marB="0">
                    <a:solidFill>
                      <a:schemeClr val="accent5"/>
                    </a:solidFill>
                  </a:tcPr>
                </a:tc>
              </a:tr>
              <a:tr h="173667">
                <a:tc>
                  <a:txBody>
                    <a:bodyPr/>
                    <a:lstStyle/>
                    <a:p>
                      <a:pPr algn="l" fontAlgn="t">
                        <a:lnSpc>
                          <a:spcPts val="1550"/>
                        </a:lnSpc>
                        <a:spcAft>
                          <a:spcPts val="0"/>
                        </a:spcAft>
                      </a:pPr>
                      <a:r>
                        <a:rPr lang="en-US" sz="1200" u="none" strike="noStrike" dirty="0" smtClean="0">
                          <a:effectLst/>
                          <a:latin typeface="Corbel" pitchFamily="34" charset="0"/>
                        </a:rPr>
                        <a:t>5. </a:t>
                      </a:r>
                      <a:r>
                        <a:rPr lang="en-US" sz="1200" u="none" strike="noStrike" baseline="0" dirty="0" smtClean="0">
                          <a:effectLst/>
                          <a:latin typeface="Corbel" pitchFamily="34" charset="0"/>
                        </a:rPr>
                        <a:t>  </a:t>
                      </a:r>
                      <a:r>
                        <a:rPr lang="en-US" sz="1200" u="none" strike="noStrike" dirty="0" smtClean="0">
                          <a:effectLst/>
                          <a:latin typeface="Corbel" pitchFamily="34" charset="0"/>
                        </a:rPr>
                        <a:t>Bucoda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marL="5989" marR="5989" marT="5989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ts val="1550"/>
                        </a:lnSpc>
                        <a:spcAft>
                          <a:spcPts val="0"/>
                        </a:spcAft>
                      </a:pPr>
                      <a:r>
                        <a:rPr lang="en-US" sz="1200" b="1" u="none" strike="noStrike" dirty="0">
                          <a:effectLst/>
                          <a:latin typeface="Corbel" pitchFamily="34" charset="0"/>
                          <a:hlinkClick r:id="rId6"/>
                        </a:rPr>
                        <a:t>Bucoda Levee</a:t>
                      </a:r>
                      <a:endParaRPr lang="en-US" sz="1200" b="1" i="0" u="none" strike="noStrike" dirty="0">
                        <a:solidFill>
                          <a:srgbClr val="0000FF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marL="5989" marR="5989" marT="5989" marB="0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/>
                        </a:rPr>
                        <a:t> $      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rbel"/>
                        </a:rPr>
                        <a:t>        42,000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rbel"/>
                      </a:endParaRPr>
                    </a:p>
                  </a:txBody>
                  <a:tcPr marL="6350" marR="6350" marT="6350" marB="0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/>
                        </a:rPr>
                        <a:t> $      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rbel"/>
                        </a:rPr>
                        <a:t>305,000 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rbel"/>
                      </a:endParaRPr>
                    </a:p>
                  </a:txBody>
                  <a:tcPr marL="6350" marR="6350" marT="6350" marB="0">
                    <a:noFill/>
                  </a:tcPr>
                </a:tc>
              </a:tr>
              <a:tr h="173667">
                <a:tc>
                  <a:txBody>
                    <a:bodyPr/>
                    <a:lstStyle/>
                    <a:p>
                      <a:pPr algn="l" fontAlgn="t">
                        <a:lnSpc>
                          <a:spcPts val="1550"/>
                        </a:lnSpc>
                        <a:spcAft>
                          <a:spcPts val="0"/>
                        </a:spcAft>
                      </a:pPr>
                      <a:r>
                        <a:rPr lang="en-US" sz="1200" u="none" strike="noStrike" dirty="0" smtClean="0">
                          <a:effectLst/>
                          <a:latin typeface="Corbel" pitchFamily="34" charset="0"/>
                        </a:rPr>
                        <a:t>6.</a:t>
                      </a:r>
                      <a:r>
                        <a:rPr lang="en-US" sz="1200" u="none" strike="noStrike" baseline="0" dirty="0">
                          <a:effectLst/>
                          <a:latin typeface="Corbel" pitchFamily="34" charset="0"/>
                        </a:rPr>
                        <a:t> </a:t>
                      </a:r>
                      <a:r>
                        <a:rPr lang="en-US" sz="1200" u="none" strike="noStrike" baseline="0" dirty="0" smtClean="0">
                          <a:effectLst/>
                          <a:latin typeface="Corbel" pitchFamily="34" charset="0"/>
                        </a:rPr>
                        <a:t>  </a:t>
                      </a:r>
                      <a:r>
                        <a:rPr lang="en-US" sz="1200" u="none" strike="noStrike" dirty="0" err="1" smtClean="0">
                          <a:effectLst/>
                          <a:latin typeface="Corbel" pitchFamily="34" charset="0"/>
                        </a:rPr>
                        <a:t>Cosmopolis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marL="5989" marR="5989" marT="5989" marB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ts val="1550"/>
                        </a:lnSpc>
                        <a:spcAft>
                          <a:spcPts val="0"/>
                        </a:spcAft>
                      </a:pPr>
                      <a:r>
                        <a:rPr lang="en-US" sz="1200" b="1" u="none" strike="noStrike" dirty="0">
                          <a:effectLst/>
                          <a:latin typeface="Corbel" pitchFamily="34" charset="0"/>
                          <a:hlinkClick r:id="rId7"/>
                        </a:rPr>
                        <a:t>Mill Creek Dam Improvements</a:t>
                      </a:r>
                      <a:endParaRPr lang="en-US" sz="1200" b="1" i="0" u="none" strike="noStrike" dirty="0">
                        <a:solidFill>
                          <a:srgbClr val="0000FF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marL="5989" marR="5989" marT="5989" marB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/>
                        </a:rPr>
                        <a:t> $    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rbel"/>
                        </a:rPr>
                        <a:t>                       - 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rbel"/>
                      </a:endParaRPr>
                    </a:p>
                  </a:txBody>
                  <a:tcPr marL="6350" marR="6350" marT="6350" marB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/>
                        </a:rPr>
                        <a:t> $    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rbel"/>
                        </a:rPr>
                        <a:t>   737,750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rbel"/>
                      </a:endParaRPr>
                    </a:p>
                  </a:txBody>
                  <a:tcPr marL="6350" marR="6350" marT="6350" marB="0">
                    <a:solidFill>
                      <a:schemeClr val="accent5"/>
                    </a:solidFill>
                  </a:tcPr>
                </a:tc>
              </a:tr>
              <a:tr h="173667">
                <a:tc>
                  <a:txBody>
                    <a:bodyPr/>
                    <a:lstStyle/>
                    <a:p>
                      <a:pPr algn="l" fontAlgn="t">
                        <a:lnSpc>
                          <a:spcPts val="1550"/>
                        </a:lnSpc>
                        <a:spcAft>
                          <a:spcPts val="0"/>
                        </a:spcAft>
                      </a:pPr>
                      <a:r>
                        <a:rPr lang="en-US" sz="1200" u="none" strike="noStrike" dirty="0" smtClean="0">
                          <a:effectLst/>
                          <a:latin typeface="Corbel" pitchFamily="34" charset="0"/>
                        </a:rPr>
                        <a:t>7. </a:t>
                      </a:r>
                      <a:r>
                        <a:rPr lang="en-US" sz="1200" u="none" strike="noStrike" baseline="0" dirty="0" smtClean="0">
                          <a:effectLst/>
                          <a:latin typeface="Corbel" pitchFamily="34" charset="0"/>
                        </a:rPr>
                        <a:t>  </a:t>
                      </a:r>
                      <a:r>
                        <a:rPr lang="en-US" sz="1200" u="none" strike="noStrike" dirty="0" smtClean="0">
                          <a:effectLst/>
                          <a:latin typeface="Corbel" pitchFamily="34" charset="0"/>
                        </a:rPr>
                        <a:t>Grays </a:t>
                      </a:r>
                      <a:r>
                        <a:rPr lang="en-US" sz="1200" u="none" strike="noStrike" dirty="0">
                          <a:effectLst/>
                          <a:latin typeface="Corbel" pitchFamily="34" charset="0"/>
                        </a:rPr>
                        <a:t>Harbor County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marL="5989" marR="5989" marT="5989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ts val="1550"/>
                        </a:lnSpc>
                        <a:spcAft>
                          <a:spcPts val="0"/>
                        </a:spcAft>
                      </a:pPr>
                      <a:r>
                        <a:rPr lang="en-US" sz="1200" b="1" u="none" strike="noStrike" dirty="0">
                          <a:effectLst/>
                          <a:latin typeface="Corbel" pitchFamily="34" charset="0"/>
                          <a:hlinkClick r:id="rId8"/>
                        </a:rPr>
                        <a:t>Elma-Porter Flood Mitigation Project</a:t>
                      </a:r>
                      <a:endParaRPr lang="en-US" sz="1200" b="1" i="0" u="none" strike="noStrike" dirty="0">
                        <a:solidFill>
                          <a:srgbClr val="0000FF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marL="5989" marR="5989" marT="5989" marB="0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/>
                        </a:rPr>
                        <a:t> $      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rbel"/>
                        </a:rPr>
                        <a:t>                     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/>
                        </a:rPr>
                        <a:t>-   </a:t>
                      </a:r>
                    </a:p>
                  </a:txBody>
                  <a:tcPr marL="6350" marR="6350" marT="6350" marB="0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/>
                        </a:rPr>
                        <a:t> $       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rbel"/>
                        </a:rPr>
                        <a:t>584,000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rbel"/>
                      </a:endParaRPr>
                    </a:p>
                  </a:txBody>
                  <a:tcPr marL="6350" marR="6350" marT="6350" marB="0">
                    <a:noFill/>
                  </a:tcPr>
                </a:tc>
              </a:tr>
              <a:tr h="173667">
                <a:tc>
                  <a:txBody>
                    <a:bodyPr/>
                    <a:lstStyle/>
                    <a:p>
                      <a:pPr algn="l" fontAlgn="t">
                        <a:lnSpc>
                          <a:spcPts val="1550"/>
                        </a:lnSpc>
                        <a:spcAft>
                          <a:spcPts val="0"/>
                        </a:spcAft>
                      </a:pPr>
                      <a:r>
                        <a:rPr lang="en-US" sz="1200" u="none" strike="noStrike" dirty="0" smtClean="0">
                          <a:effectLst/>
                          <a:latin typeface="Corbel" pitchFamily="34" charset="0"/>
                        </a:rPr>
                        <a:t>8.</a:t>
                      </a:r>
                      <a:r>
                        <a:rPr lang="en-US" sz="1200" u="none" strike="noStrike" baseline="0" dirty="0">
                          <a:effectLst/>
                          <a:latin typeface="Corbel" pitchFamily="34" charset="0"/>
                        </a:rPr>
                        <a:t> </a:t>
                      </a:r>
                      <a:r>
                        <a:rPr lang="en-US" sz="1200" u="none" strike="noStrike" baseline="0" dirty="0" smtClean="0">
                          <a:effectLst/>
                          <a:latin typeface="Corbel" pitchFamily="34" charset="0"/>
                        </a:rPr>
                        <a:t>  </a:t>
                      </a:r>
                      <a:r>
                        <a:rPr lang="en-US" sz="1200" u="none" strike="noStrike" dirty="0" smtClean="0">
                          <a:effectLst/>
                          <a:latin typeface="Corbel" pitchFamily="34" charset="0"/>
                        </a:rPr>
                        <a:t>Grays </a:t>
                      </a:r>
                      <a:r>
                        <a:rPr lang="en-US" sz="1200" u="none" strike="noStrike" dirty="0">
                          <a:effectLst/>
                          <a:latin typeface="Corbel" pitchFamily="34" charset="0"/>
                        </a:rPr>
                        <a:t>Harbor County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marL="5989" marR="5989" marT="5989" marB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ts val="1550"/>
                        </a:lnSpc>
                        <a:spcAft>
                          <a:spcPts val="0"/>
                        </a:spcAft>
                      </a:pPr>
                      <a:r>
                        <a:rPr lang="en-US" sz="1200" b="1" u="none" strike="noStrike" dirty="0">
                          <a:effectLst/>
                          <a:latin typeface="Corbel" pitchFamily="34" charset="0"/>
                          <a:hlinkClick r:id="rId9"/>
                        </a:rPr>
                        <a:t>Wishkah Road Flood Levee</a:t>
                      </a:r>
                      <a:endParaRPr lang="en-US" sz="1200" b="1" i="0" u="none" strike="noStrike" dirty="0">
                        <a:solidFill>
                          <a:srgbClr val="0000FF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marL="5989" marR="5989" marT="5989" marB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/>
                        </a:rPr>
                        <a:t> $   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rbel"/>
                        </a:rPr>
                        <a:t>         125,000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rbel"/>
                      </a:endParaRPr>
                    </a:p>
                  </a:txBody>
                  <a:tcPr marL="6350" marR="6350" marT="6350" marB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/>
                        </a:rPr>
                        <a:t> $     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rbel"/>
                        </a:rPr>
                        <a:t>690,000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rbel"/>
                      </a:endParaRPr>
                    </a:p>
                  </a:txBody>
                  <a:tcPr marL="6350" marR="6350" marT="6350" marB="0">
                    <a:solidFill>
                      <a:schemeClr val="accent5"/>
                    </a:solidFill>
                  </a:tcPr>
                </a:tc>
              </a:tr>
              <a:tr h="173667">
                <a:tc>
                  <a:txBody>
                    <a:bodyPr/>
                    <a:lstStyle/>
                    <a:p>
                      <a:pPr algn="l" fontAlgn="t">
                        <a:lnSpc>
                          <a:spcPts val="1550"/>
                        </a:lnSpc>
                        <a:spcAft>
                          <a:spcPts val="0"/>
                        </a:spcAft>
                      </a:pPr>
                      <a:r>
                        <a:rPr lang="en-US" sz="1200" u="none" strike="noStrike" dirty="0" smtClean="0">
                          <a:effectLst/>
                          <a:latin typeface="Corbel" pitchFamily="34" charset="0"/>
                        </a:rPr>
                        <a:t>9.</a:t>
                      </a:r>
                      <a:r>
                        <a:rPr lang="en-US" sz="1200" u="none" strike="noStrike" baseline="0" dirty="0">
                          <a:effectLst/>
                          <a:latin typeface="Corbel" pitchFamily="34" charset="0"/>
                        </a:rPr>
                        <a:t> </a:t>
                      </a:r>
                      <a:r>
                        <a:rPr lang="en-US" sz="1200" u="none" strike="noStrike" baseline="0" dirty="0" smtClean="0">
                          <a:effectLst/>
                          <a:latin typeface="Corbel" pitchFamily="34" charset="0"/>
                        </a:rPr>
                        <a:t>  </a:t>
                      </a:r>
                      <a:r>
                        <a:rPr lang="en-US" sz="1200" u="none" strike="noStrike" dirty="0" smtClean="0">
                          <a:effectLst/>
                          <a:latin typeface="Corbel" pitchFamily="34" charset="0"/>
                        </a:rPr>
                        <a:t>Lewis </a:t>
                      </a:r>
                      <a:r>
                        <a:rPr lang="en-US" sz="1200" u="none" strike="noStrike" dirty="0">
                          <a:effectLst/>
                          <a:latin typeface="Corbel" pitchFamily="34" charset="0"/>
                        </a:rPr>
                        <a:t>County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marL="5989" marR="5989" marT="5989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ts val="1550"/>
                        </a:lnSpc>
                        <a:spcAft>
                          <a:spcPts val="0"/>
                        </a:spcAft>
                      </a:pPr>
                      <a:r>
                        <a:rPr lang="en-US" sz="1200" b="1" u="none" strike="noStrike" dirty="0">
                          <a:effectLst/>
                          <a:latin typeface="Corbel" pitchFamily="34" charset="0"/>
                          <a:hlinkClick r:id="rId10"/>
                        </a:rPr>
                        <a:t>Adna Levee</a:t>
                      </a:r>
                      <a:endParaRPr lang="en-US" sz="1200" b="1" i="0" u="none" strike="noStrike" dirty="0">
                        <a:solidFill>
                          <a:srgbClr val="0000FF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marL="5989" marR="5989" marT="5989" marB="0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/>
                        </a:rPr>
                        <a:t> $   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rbel"/>
                        </a:rPr>
                        <a:t>         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/>
                        </a:rPr>
                        <a:t>244,145 </a:t>
                      </a:r>
                    </a:p>
                  </a:txBody>
                  <a:tcPr marL="6350" marR="6350" marT="6350" marB="0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/>
                        </a:rPr>
                        <a:t> $            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rbel"/>
                        </a:rPr>
                        <a:t>         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/>
                        </a:rPr>
                        <a:t>-   </a:t>
                      </a:r>
                    </a:p>
                  </a:txBody>
                  <a:tcPr marL="6350" marR="6350" marT="6350" marB="0">
                    <a:noFill/>
                  </a:tcPr>
                </a:tc>
              </a:tr>
              <a:tr h="173667">
                <a:tc>
                  <a:txBody>
                    <a:bodyPr/>
                    <a:lstStyle/>
                    <a:p>
                      <a:pPr algn="l" fontAlgn="t">
                        <a:lnSpc>
                          <a:spcPts val="1550"/>
                        </a:lnSpc>
                        <a:spcAft>
                          <a:spcPts val="0"/>
                        </a:spcAft>
                      </a:pPr>
                      <a:r>
                        <a:rPr lang="en-US" sz="1200" u="none" strike="noStrike" dirty="0" smtClean="0">
                          <a:effectLst/>
                          <a:latin typeface="Corbel" pitchFamily="34" charset="0"/>
                        </a:rPr>
                        <a:t>10. </a:t>
                      </a:r>
                      <a:r>
                        <a:rPr lang="en-US" sz="1200" u="none" strike="noStrike" baseline="0" dirty="0" smtClean="0">
                          <a:effectLst/>
                          <a:latin typeface="Corbel" pitchFamily="34" charset="0"/>
                        </a:rPr>
                        <a:t>  </a:t>
                      </a:r>
                      <a:r>
                        <a:rPr lang="en-US" sz="1200" u="none" strike="noStrike" dirty="0" smtClean="0">
                          <a:effectLst/>
                          <a:latin typeface="Corbel" pitchFamily="34" charset="0"/>
                        </a:rPr>
                        <a:t>Lewis </a:t>
                      </a:r>
                      <a:r>
                        <a:rPr lang="en-US" sz="1200" u="none" strike="noStrike" dirty="0">
                          <a:effectLst/>
                          <a:latin typeface="Corbel" pitchFamily="34" charset="0"/>
                        </a:rPr>
                        <a:t>County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marL="5989" marR="5989" marT="5989" marB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ts val="1550"/>
                        </a:lnSpc>
                        <a:spcAft>
                          <a:spcPts val="0"/>
                        </a:spcAft>
                      </a:pPr>
                      <a:r>
                        <a:rPr lang="en-US" sz="1200" b="1" u="none" strike="noStrike" dirty="0">
                          <a:effectLst/>
                          <a:latin typeface="Corbel" pitchFamily="34" charset="0"/>
                          <a:hlinkClick r:id="rId11"/>
                        </a:rPr>
                        <a:t>Airport Levee (Phase I)</a:t>
                      </a:r>
                      <a:endParaRPr lang="en-US" sz="1200" b="1" i="0" u="none" strike="noStrike" dirty="0">
                        <a:solidFill>
                          <a:srgbClr val="0000FF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marL="5989" marR="5989" marT="5989" marB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/>
                        </a:rPr>
                        <a:t> $   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rbel"/>
                        </a:rPr>
                        <a:t>     1,239,829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rbel"/>
                      </a:endParaRPr>
                    </a:p>
                  </a:txBody>
                  <a:tcPr marL="6350" marR="6350" marT="6350" marB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/>
                        </a:rPr>
                        <a:t> $            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rbel"/>
                        </a:rPr>
                        <a:t>         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/>
                        </a:rPr>
                        <a:t>-   </a:t>
                      </a:r>
                    </a:p>
                  </a:txBody>
                  <a:tcPr marL="6350" marR="6350" marT="6350" marB="0">
                    <a:solidFill>
                      <a:schemeClr val="accent5"/>
                    </a:solidFill>
                  </a:tcPr>
                </a:tc>
              </a:tr>
              <a:tr h="173667">
                <a:tc>
                  <a:txBody>
                    <a:bodyPr/>
                    <a:lstStyle/>
                    <a:p>
                      <a:pPr algn="l" fontAlgn="t">
                        <a:lnSpc>
                          <a:spcPts val="1550"/>
                        </a:lnSpc>
                        <a:spcAft>
                          <a:spcPts val="0"/>
                        </a:spcAft>
                      </a:pPr>
                      <a:r>
                        <a:rPr lang="en-US" sz="1200" u="none" strike="noStrike" dirty="0" smtClean="0">
                          <a:effectLst/>
                          <a:latin typeface="Corbel" pitchFamily="34" charset="0"/>
                        </a:rPr>
                        <a:t>11. </a:t>
                      </a:r>
                      <a:r>
                        <a:rPr lang="en-US" sz="1200" u="none" strike="noStrike" dirty="0">
                          <a:effectLst/>
                          <a:latin typeface="Corbel" pitchFamily="34" charset="0"/>
                        </a:rPr>
                        <a:t>  </a:t>
                      </a:r>
                      <a:r>
                        <a:rPr lang="en-US" sz="1200" u="none" strike="noStrike" dirty="0" smtClean="0">
                          <a:effectLst/>
                          <a:latin typeface="Corbel" pitchFamily="34" charset="0"/>
                        </a:rPr>
                        <a:t>Montesano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marL="5989" marR="5989" marT="5989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ts val="1550"/>
                        </a:lnSpc>
                        <a:spcAft>
                          <a:spcPts val="0"/>
                        </a:spcAft>
                      </a:pPr>
                      <a:r>
                        <a:rPr lang="en-US" sz="1200" b="1" u="none" strike="noStrike" dirty="0">
                          <a:effectLst/>
                          <a:latin typeface="Corbel" pitchFamily="34" charset="0"/>
                          <a:hlinkClick r:id="rId12"/>
                        </a:rPr>
                        <a:t>Revetment for Montesano Rd., Sewage Treatment Plant, Mary’s River Lumber</a:t>
                      </a:r>
                      <a:endParaRPr lang="en-US" sz="1200" b="1" i="0" u="none" strike="noStrike" dirty="0">
                        <a:solidFill>
                          <a:srgbClr val="0000FF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marL="5989" marR="5989" marT="5989" marB="0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/>
                        </a:rPr>
                        <a:t> $  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rbel"/>
                        </a:rPr>
                        <a:t>        </a:t>
                      </a:r>
                      <a:r>
                        <a:rPr lang="en-US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orbel"/>
                        </a:rPr>
                        <a:t>  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rbel"/>
                        </a:rPr>
                        <a:t>102,426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rbel"/>
                      </a:endParaRPr>
                    </a:p>
                  </a:txBody>
                  <a:tcPr marL="6350" marR="6350" marT="6350" marB="0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/>
                        </a:rPr>
                        <a:t> $  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rbel"/>
                        </a:rPr>
                        <a:t>6,000,000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rbel"/>
                      </a:endParaRPr>
                    </a:p>
                  </a:txBody>
                  <a:tcPr marL="6350" marR="6350" marT="6350" marB="0">
                    <a:noFill/>
                  </a:tcPr>
                </a:tc>
              </a:tr>
              <a:tr h="173667">
                <a:tc>
                  <a:txBody>
                    <a:bodyPr/>
                    <a:lstStyle/>
                    <a:p>
                      <a:pPr algn="l" fontAlgn="t">
                        <a:lnSpc>
                          <a:spcPts val="1550"/>
                        </a:lnSpc>
                        <a:spcAft>
                          <a:spcPts val="0"/>
                        </a:spcAft>
                      </a:pPr>
                      <a:r>
                        <a:rPr lang="en-US" sz="1200" u="none" strike="noStrike" dirty="0" smtClean="0">
                          <a:effectLst/>
                          <a:latin typeface="Corbel" pitchFamily="34" charset="0"/>
                        </a:rPr>
                        <a:t>12.</a:t>
                      </a:r>
                      <a:r>
                        <a:rPr lang="en-US" sz="1200" u="none" strike="noStrike" baseline="0" dirty="0">
                          <a:effectLst/>
                          <a:latin typeface="Corbel" pitchFamily="34" charset="0"/>
                        </a:rPr>
                        <a:t> </a:t>
                      </a:r>
                      <a:r>
                        <a:rPr lang="en-US" sz="1200" u="none" strike="noStrike" baseline="0" dirty="0" smtClean="0">
                          <a:effectLst/>
                          <a:latin typeface="Corbel" pitchFamily="34" charset="0"/>
                        </a:rPr>
                        <a:t>  </a:t>
                      </a:r>
                      <a:r>
                        <a:rPr lang="en-US" sz="1200" u="none" strike="noStrike" dirty="0" err="1" smtClean="0">
                          <a:effectLst/>
                          <a:latin typeface="Corbel" pitchFamily="34" charset="0"/>
                        </a:rPr>
                        <a:t>Pe</a:t>
                      </a:r>
                      <a:r>
                        <a:rPr lang="en-US" sz="1200" u="none" strike="noStrike" dirty="0" smtClean="0">
                          <a:effectLst/>
                          <a:latin typeface="Corbel" pitchFamily="34" charset="0"/>
                        </a:rPr>
                        <a:t> </a:t>
                      </a:r>
                      <a:r>
                        <a:rPr lang="en-US" sz="1200" u="none" strike="noStrike" dirty="0">
                          <a:effectLst/>
                          <a:latin typeface="Corbel" pitchFamily="34" charset="0"/>
                        </a:rPr>
                        <a:t>Ell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marL="5989" marR="5989" marT="5989" marB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ts val="1550"/>
                        </a:lnSpc>
                        <a:spcAft>
                          <a:spcPts val="0"/>
                        </a:spcAft>
                      </a:pPr>
                      <a:r>
                        <a:rPr lang="en-US" sz="1200" b="1" u="none" strike="noStrike" dirty="0" smtClean="0">
                          <a:effectLst/>
                          <a:latin typeface="Corbel" pitchFamily="34" charset="0"/>
                          <a:hlinkClick r:id="rId13"/>
                        </a:rPr>
                        <a:t>Wastewater </a:t>
                      </a:r>
                      <a:r>
                        <a:rPr lang="en-US" sz="1200" b="1" u="none" strike="noStrike" dirty="0">
                          <a:effectLst/>
                          <a:latin typeface="Corbel" pitchFamily="34" charset="0"/>
                          <a:hlinkClick r:id="rId13"/>
                        </a:rPr>
                        <a:t>Treatment Plant Flood Prevention Dike</a:t>
                      </a:r>
                      <a:endParaRPr lang="en-US" sz="1200" b="1" i="0" u="none" strike="noStrike" dirty="0">
                        <a:solidFill>
                          <a:srgbClr val="0000FF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marL="5989" marR="5989" marT="5989" marB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/>
                        </a:rPr>
                        <a:t> $       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rbel"/>
                        </a:rPr>
                        <a:t>       </a:t>
                      </a:r>
                      <a:r>
                        <a:rPr lang="en-US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orbel"/>
                        </a:rPr>
                        <a:t>             -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rbel"/>
                        </a:rPr>
                        <a:t>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rbel"/>
                      </a:endParaRPr>
                    </a:p>
                  </a:txBody>
                  <a:tcPr marL="6350" marR="6350" marT="6350" marB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/>
                        </a:rPr>
                        <a:t> $      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rbel"/>
                        </a:rPr>
                        <a:t>521,000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rbel"/>
                      </a:endParaRPr>
                    </a:p>
                  </a:txBody>
                  <a:tcPr marL="6350" marR="6350" marT="6350" marB="0">
                    <a:solidFill>
                      <a:schemeClr val="accent5"/>
                    </a:solidFill>
                  </a:tcPr>
                </a:tc>
              </a:tr>
              <a:tr h="173667">
                <a:tc>
                  <a:txBody>
                    <a:bodyPr/>
                    <a:lstStyle/>
                    <a:p>
                      <a:pPr algn="l" fontAlgn="t">
                        <a:lnSpc>
                          <a:spcPts val="1550"/>
                        </a:lnSpc>
                        <a:spcAft>
                          <a:spcPts val="0"/>
                        </a:spcAft>
                      </a:pPr>
                      <a:r>
                        <a:rPr lang="en-US" sz="1200" u="none" strike="noStrike" dirty="0" smtClean="0">
                          <a:effectLst/>
                          <a:latin typeface="Corbel" pitchFamily="34" charset="0"/>
                        </a:rPr>
                        <a:t>13.</a:t>
                      </a:r>
                      <a:r>
                        <a:rPr lang="en-US" sz="1200" u="none" strike="noStrike" dirty="0">
                          <a:effectLst/>
                          <a:latin typeface="Corbel" pitchFamily="34" charset="0"/>
                        </a:rPr>
                        <a:t> </a:t>
                      </a:r>
                      <a:r>
                        <a:rPr lang="en-US" sz="1200" u="none" strike="noStrike" dirty="0" smtClean="0">
                          <a:effectLst/>
                          <a:latin typeface="Corbel" pitchFamily="34" charset="0"/>
                        </a:rPr>
                        <a:t>  WA </a:t>
                      </a:r>
                      <a:r>
                        <a:rPr lang="en-US" sz="1200" u="none" strike="noStrike" dirty="0">
                          <a:effectLst/>
                          <a:latin typeface="Corbel" pitchFamily="34" charset="0"/>
                        </a:rPr>
                        <a:t>Cons. Comm.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marL="5989" marR="5989" marT="5989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ts val="1550"/>
                        </a:lnSpc>
                        <a:spcAft>
                          <a:spcPts val="0"/>
                        </a:spcAft>
                      </a:pPr>
                      <a:r>
                        <a:rPr lang="en-US" sz="1200" b="1" u="none" strike="noStrike" dirty="0">
                          <a:effectLst/>
                          <a:latin typeface="Corbel" pitchFamily="34" charset="0"/>
                          <a:hlinkClick r:id="rId14"/>
                        </a:rPr>
                        <a:t>Critter Pads and Evacuation Routes</a:t>
                      </a:r>
                      <a:endParaRPr lang="en-US" sz="1200" b="1" i="0" u="none" strike="noStrike" dirty="0">
                        <a:solidFill>
                          <a:srgbClr val="0000FF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marL="5989" marR="5989" marT="5989" marB="0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/>
                        </a:rPr>
                        <a:t> $     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rbel"/>
                        </a:rPr>
                        <a:t>       500,000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rbel"/>
                      </a:endParaRPr>
                    </a:p>
                  </a:txBody>
                  <a:tcPr marL="6350" marR="6350" marT="6350" marB="0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/>
                        </a:rPr>
                        <a:t> $     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rbel"/>
                        </a:rPr>
                        <a:t> 850,000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rbel"/>
                      </a:endParaRPr>
                    </a:p>
                  </a:txBody>
                  <a:tcPr marL="6350" marR="6350" marT="6350" marB="0">
                    <a:noFill/>
                  </a:tcPr>
                </a:tc>
              </a:tr>
              <a:tr h="173667">
                <a:tc>
                  <a:txBody>
                    <a:bodyPr/>
                    <a:lstStyle/>
                    <a:p>
                      <a:pPr algn="l" fontAlgn="t">
                        <a:lnSpc>
                          <a:spcPts val="1550"/>
                        </a:lnSpc>
                        <a:spcAft>
                          <a:spcPts val="0"/>
                        </a:spcAft>
                      </a:pPr>
                      <a:r>
                        <a:rPr lang="en-US" sz="1200" u="none" strike="noStrike" dirty="0" smtClean="0">
                          <a:effectLst/>
                          <a:latin typeface="Corbel" pitchFamily="34" charset="0"/>
                        </a:rPr>
                        <a:t>14.</a:t>
                      </a:r>
                      <a:r>
                        <a:rPr lang="en-US" sz="1200" u="none" strike="noStrike" dirty="0">
                          <a:effectLst/>
                          <a:latin typeface="Corbel" pitchFamily="34" charset="0"/>
                        </a:rPr>
                        <a:t> </a:t>
                      </a:r>
                      <a:r>
                        <a:rPr lang="en-US" sz="1200" u="none" strike="noStrike" dirty="0" smtClean="0">
                          <a:effectLst/>
                          <a:latin typeface="Corbel" pitchFamily="34" charset="0"/>
                        </a:rPr>
                        <a:t>  WDFW</a:t>
                      </a:r>
                      <a:r>
                        <a:rPr lang="en-US" sz="1200" u="none" strike="noStrike" baseline="0" dirty="0" smtClean="0">
                          <a:effectLst/>
                          <a:latin typeface="Corbel" pitchFamily="34" charset="0"/>
                        </a:rPr>
                        <a:t> (</a:t>
                      </a:r>
                      <a:r>
                        <a:rPr lang="en-US" sz="1200" i="1" u="none" strike="noStrike" baseline="0" dirty="0" smtClean="0">
                          <a:effectLst/>
                          <a:latin typeface="Corbel" pitchFamily="34" charset="0"/>
                        </a:rPr>
                        <a:t>GHC</a:t>
                      </a:r>
                      <a:r>
                        <a:rPr lang="en-US" sz="1200" u="none" strike="noStrike" dirty="0" smtClean="0">
                          <a:effectLst/>
                          <a:latin typeface="Corbel" pitchFamily="34" charset="0"/>
                        </a:rPr>
                        <a:t>)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marL="5989" marR="5989" marT="5989" marB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ts val="1550"/>
                        </a:lnSpc>
                        <a:spcAft>
                          <a:spcPts val="0"/>
                        </a:spcAft>
                      </a:pPr>
                      <a:r>
                        <a:rPr lang="en-US" sz="1200" b="1" u="none" strike="noStrike" dirty="0">
                          <a:effectLst/>
                          <a:latin typeface="Corbel" pitchFamily="34" charset="0"/>
                          <a:hlinkClick r:id="rId15"/>
                        </a:rPr>
                        <a:t>Satsop River Floodplain Restoration</a:t>
                      </a:r>
                      <a:endParaRPr lang="en-US" sz="1200" b="1" i="0" u="none" strike="noStrike" dirty="0">
                        <a:solidFill>
                          <a:srgbClr val="0000FF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marL="5989" marR="5989" marT="5989" marB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/>
                        </a:rPr>
                        <a:t> $       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rbel"/>
                        </a:rPr>
                        <a:t>       50,000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rbel"/>
                      </a:endParaRPr>
                    </a:p>
                  </a:txBody>
                  <a:tcPr marL="6350" marR="6350" marT="6350" marB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/>
                        </a:rPr>
                        <a:t> $      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rbel"/>
                        </a:rPr>
                        <a:t>450,000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rbel"/>
                      </a:endParaRPr>
                    </a:p>
                  </a:txBody>
                  <a:tcPr marL="6350" marR="6350" marT="6350" marB="0">
                    <a:solidFill>
                      <a:schemeClr val="accent5"/>
                    </a:solidFill>
                  </a:tcPr>
                </a:tc>
              </a:tr>
              <a:tr h="173667">
                <a:tc>
                  <a:txBody>
                    <a:bodyPr/>
                    <a:lstStyle/>
                    <a:p>
                      <a:pPr algn="l" fontAlgn="t">
                        <a:lnSpc>
                          <a:spcPts val="1550"/>
                        </a:lnSpc>
                        <a:spcAft>
                          <a:spcPts val="0"/>
                        </a:spcAft>
                      </a:pPr>
                      <a:r>
                        <a:rPr lang="en-US" sz="1200" u="none" strike="noStrike" dirty="0" smtClean="0">
                          <a:effectLst/>
                          <a:latin typeface="Corbel" pitchFamily="34" charset="0"/>
                        </a:rPr>
                        <a:t>15.</a:t>
                      </a:r>
                      <a:r>
                        <a:rPr lang="en-US" sz="1200" u="none" strike="noStrike" baseline="0" dirty="0">
                          <a:effectLst/>
                          <a:latin typeface="Corbel" pitchFamily="34" charset="0"/>
                        </a:rPr>
                        <a:t> </a:t>
                      </a:r>
                      <a:r>
                        <a:rPr lang="en-US" sz="1200" u="none" strike="noStrike" baseline="0" dirty="0" smtClean="0">
                          <a:effectLst/>
                          <a:latin typeface="Corbel" pitchFamily="34" charset="0"/>
                        </a:rPr>
                        <a:t>  </a:t>
                      </a:r>
                      <a:r>
                        <a:rPr lang="en-US" sz="1200" u="none" strike="noStrike" dirty="0" smtClean="0">
                          <a:effectLst/>
                          <a:latin typeface="Corbel" pitchFamily="34" charset="0"/>
                        </a:rPr>
                        <a:t>Chehalis </a:t>
                      </a:r>
                      <a:r>
                        <a:rPr lang="en-US" sz="1200" u="none" strike="noStrike" dirty="0">
                          <a:effectLst/>
                          <a:latin typeface="Corbel" pitchFamily="34" charset="0"/>
                        </a:rPr>
                        <a:t>Tribe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marL="5989" marR="5989" marT="5989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ts val="1550"/>
                        </a:lnSpc>
                        <a:spcAft>
                          <a:spcPts val="0"/>
                        </a:spcAft>
                      </a:pPr>
                      <a:r>
                        <a:rPr lang="en-US" sz="1200" b="1" u="none" strike="noStrike" dirty="0">
                          <a:effectLst/>
                          <a:latin typeface="Corbel" pitchFamily="34" charset="0"/>
                          <a:hlinkClick r:id="rId16"/>
                        </a:rPr>
                        <a:t>Flood Gage Station</a:t>
                      </a:r>
                      <a:endParaRPr lang="en-US" sz="1200" b="1" i="0" u="none" strike="noStrike" dirty="0">
                        <a:solidFill>
                          <a:srgbClr val="0000FF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marL="5989" marR="5989" marT="5989" marB="0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/>
                        </a:rPr>
                        <a:t> $    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rbel"/>
                        </a:rPr>
                        <a:t>          50,000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rbel"/>
                      </a:endParaRPr>
                    </a:p>
                  </a:txBody>
                  <a:tcPr marL="6350" marR="6350" marT="6350" marB="0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/>
                        </a:rPr>
                        <a:t> $           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rbel"/>
                        </a:rPr>
                        <a:t>          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/>
                        </a:rPr>
                        <a:t>-   </a:t>
                      </a:r>
                    </a:p>
                  </a:txBody>
                  <a:tcPr marL="6350" marR="6350" marT="6350" marB="0">
                    <a:noFill/>
                  </a:tcPr>
                </a:tc>
              </a:tr>
              <a:tr h="173667">
                <a:tc>
                  <a:txBody>
                    <a:bodyPr/>
                    <a:lstStyle/>
                    <a:p>
                      <a:pPr algn="l" fontAlgn="t">
                        <a:lnSpc>
                          <a:spcPts val="1550"/>
                        </a:lnSpc>
                        <a:spcAft>
                          <a:spcPts val="0"/>
                        </a:spcAft>
                      </a:pPr>
                      <a:r>
                        <a:rPr lang="en-US" sz="1200" u="none" strike="noStrike" dirty="0" smtClean="0">
                          <a:effectLst/>
                          <a:latin typeface="Corbel" pitchFamily="34" charset="0"/>
                        </a:rPr>
                        <a:t>16.</a:t>
                      </a:r>
                      <a:r>
                        <a:rPr lang="en-US" sz="1200" u="none" strike="noStrike" dirty="0">
                          <a:effectLst/>
                          <a:latin typeface="Corbel" pitchFamily="34" charset="0"/>
                        </a:rPr>
                        <a:t> </a:t>
                      </a:r>
                      <a:r>
                        <a:rPr lang="en-US" sz="1200" u="none" strike="noStrike" dirty="0" smtClean="0">
                          <a:effectLst/>
                          <a:latin typeface="Corbel" pitchFamily="34" charset="0"/>
                        </a:rPr>
                        <a:t> </a:t>
                      </a:r>
                      <a:r>
                        <a:rPr lang="en-US" sz="1200" u="none" strike="noStrike" dirty="0">
                          <a:effectLst/>
                          <a:latin typeface="Corbel" pitchFamily="34" charset="0"/>
                        </a:rPr>
                        <a:t> </a:t>
                      </a:r>
                      <a:r>
                        <a:rPr lang="en-US" sz="1200" u="none" strike="noStrike" dirty="0" smtClean="0">
                          <a:effectLst/>
                          <a:latin typeface="Corbel" pitchFamily="34" charset="0"/>
                        </a:rPr>
                        <a:t>Chehalis </a:t>
                      </a:r>
                      <a:r>
                        <a:rPr lang="en-US" sz="1200" u="none" strike="noStrike" dirty="0">
                          <a:effectLst/>
                          <a:latin typeface="Corbel" pitchFamily="34" charset="0"/>
                        </a:rPr>
                        <a:t>Tribe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marL="5989" marR="5989" marT="5989" marB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ts val="1550"/>
                        </a:lnSpc>
                        <a:spcAft>
                          <a:spcPts val="0"/>
                        </a:spcAft>
                      </a:pPr>
                      <a:r>
                        <a:rPr lang="en-US" sz="1200" b="1" u="none" strike="noStrike" dirty="0">
                          <a:effectLst/>
                          <a:latin typeface="Corbel" pitchFamily="34" charset="0"/>
                          <a:hlinkClick r:id="rId17"/>
                        </a:rPr>
                        <a:t>Sickman-Ford Overflow Bridge Project</a:t>
                      </a:r>
                      <a:endParaRPr lang="en-US" sz="1200" b="1" i="0" u="none" strike="noStrike" dirty="0">
                        <a:solidFill>
                          <a:srgbClr val="0000FF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marL="5989" marR="5989" marT="5989" marB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/>
                        </a:rPr>
                        <a:t> $        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rbel"/>
                        </a:rPr>
                        <a:t>2,075,000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rbel"/>
                      </a:endParaRPr>
                    </a:p>
                  </a:txBody>
                  <a:tcPr marL="6350" marR="6350" marT="6350" marB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/>
                        </a:rPr>
                        <a:t> $          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rbel"/>
                        </a:rPr>
                        <a:t>           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/>
                        </a:rPr>
                        <a:t>-   </a:t>
                      </a:r>
                    </a:p>
                  </a:txBody>
                  <a:tcPr marL="6350" marR="6350" marT="6350" marB="0">
                    <a:solidFill>
                      <a:schemeClr val="accent5"/>
                    </a:solidFill>
                  </a:tcPr>
                </a:tc>
              </a:tr>
              <a:tr h="173667">
                <a:tc>
                  <a:txBody>
                    <a:bodyPr/>
                    <a:lstStyle/>
                    <a:p>
                      <a:pPr marL="228600" indent="-228600" algn="l" fontAlgn="t">
                        <a:lnSpc>
                          <a:spcPts val="1550"/>
                        </a:lnSpc>
                        <a:spcAft>
                          <a:spcPts val="0"/>
                        </a:spcAft>
                        <a:buAutoNum type="arabicPeriod" startAt="17"/>
                      </a:pPr>
                      <a:r>
                        <a:rPr lang="en-US" sz="1200" u="none" strike="noStrike" dirty="0" smtClean="0">
                          <a:effectLst/>
                          <a:latin typeface="Corbel" pitchFamily="34" charset="0"/>
                        </a:rPr>
                        <a:t> TBD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marL="5989" marR="5989" marT="5989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ts val="1550"/>
                        </a:lnSpc>
                        <a:spcAft>
                          <a:spcPts val="0"/>
                        </a:spcAft>
                      </a:pPr>
                      <a:r>
                        <a:rPr lang="en-US" sz="1200" b="1" u="none" strike="noStrike" dirty="0">
                          <a:effectLst/>
                          <a:latin typeface="Corbel" pitchFamily="34" charset="0"/>
                          <a:hlinkClick r:id="rId18"/>
                        </a:rPr>
                        <a:t>Restoration -- Allen Creek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marL="5989" marR="5989" marT="5989" marB="0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/>
                        </a:rPr>
                        <a:t> $       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rbel"/>
                        </a:rPr>
                        <a:t>                    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/>
                        </a:rPr>
                        <a:t>-   </a:t>
                      </a:r>
                    </a:p>
                  </a:txBody>
                  <a:tcPr marL="6350" marR="6350" marT="6350" marB="0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/>
                        </a:rPr>
                        <a:t> $     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rbel"/>
                        </a:rPr>
                        <a:t>990,000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rbel"/>
                      </a:endParaRPr>
                    </a:p>
                  </a:txBody>
                  <a:tcPr marL="6350" marR="6350" marT="6350" marB="0">
                    <a:noFill/>
                  </a:tcPr>
                </a:tc>
              </a:tr>
              <a:tr h="173667">
                <a:tc>
                  <a:txBody>
                    <a:bodyPr/>
                    <a:lstStyle/>
                    <a:p>
                      <a:pPr algn="l" fontAlgn="t">
                        <a:lnSpc>
                          <a:spcPts val="1550"/>
                        </a:lnSpc>
                        <a:spcAft>
                          <a:spcPts val="0"/>
                        </a:spcAft>
                      </a:pPr>
                      <a:r>
                        <a:rPr lang="en-US" sz="1200" u="none" strike="noStrike" dirty="0" smtClean="0">
                          <a:effectLst/>
                          <a:latin typeface="Corbel" pitchFamily="34" charset="0"/>
                        </a:rPr>
                        <a:t>18.</a:t>
                      </a:r>
                      <a:r>
                        <a:rPr lang="en-US" sz="1200" u="none" strike="noStrike" baseline="0" dirty="0" smtClean="0">
                          <a:effectLst/>
                          <a:latin typeface="Corbel" pitchFamily="34" charset="0"/>
                        </a:rPr>
                        <a:t>   T</a:t>
                      </a:r>
                      <a:r>
                        <a:rPr lang="en-US" sz="1200" u="none" strike="noStrike" dirty="0" smtClean="0">
                          <a:effectLst/>
                          <a:latin typeface="Corbel" pitchFamily="34" charset="0"/>
                        </a:rPr>
                        <a:t>BD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marL="5989" marR="5989" marT="5989" marB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ts val="1550"/>
                        </a:lnSpc>
                        <a:spcAft>
                          <a:spcPts val="0"/>
                        </a:spcAft>
                      </a:pPr>
                      <a:r>
                        <a:rPr lang="en-US" sz="1200" b="1" u="none" strike="noStrike" dirty="0">
                          <a:effectLst/>
                          <a:latin typeface="Corbel" pitchFamily="34" charset="0"/>
                          <a:hlinkClick r:id="rId18"/>
                        </a:rPr>
                        <a:t>Restoration -- Oxbow Reconnect at RM 78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marL="5989" marR="5989" marT="5989" marB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/>
                        </a:rPr>
                        <a:t> $      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rbel"/>
                        </a:rPr>
                        <a:t>                     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/>
                        </a:rPr>
                        <a:t>-   </a:t>
                      </a:r>
                    </a:p>
                  </a:txBody>
                  <a:tcPr marL="6350" marR="6350" marT="6350" marB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/>
                        </a:rPr>
                        <a:t> $      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rbel"/>
                        </a:rPr>
                        <a:t>861,000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rbel"/>
                      </a:endParaRPr>
                    </a:p>
                  </a:txBody>
                  <a:tcPr marL="6350" marR="6350" marT="6350" marB="0">
                    <a:solidFill>
                      <a:schemeClr val="accent5"/>
                    </a:solidFill>
                  </a:tcPr>
                </a:tc>
              </a:tr>
              <a:tr h="173667">
                <a:tc>
                  <a:txBody>
                    <a:bodyPr/>
                    <a:lstStyle/>
                    <a:p>
                      <a:pPr marL="228600" indent="-228600" algn="l" fontAlgn="t">
                        <a:lnSpc>
                          <a:spcPts val="1550"/>
                        </a:lnSpc>
                        <a:spcAft>
                          <a:spcPts val="0"/>
                        </a:spcAft>
                        <a:buAutoNum type="arabicPeriod" startAt="19"/>
                      </a:pPr>
                      <a:r>
                        <a:rPr lang="en-US" sz="1200" u="none" strike="noStrike" dirty="0" smtClean="0">
                          <a:effectLst/>
                          <a:latin typeface="Corbel" pitchFamily="34" charset="0"/>
                        </a:rPr>
                        <a:t> TBD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marL="5989" marR="5989" marT="5989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ts val="1550"/>
                        </a:lnSpc>
                        <a:spcAft>
                          <a:spcPts val="0"/>
                        </a:spcAft>
                      </a:pPr>
                      <a:r>
                        <a:rPr lang="en-US" sz="1200" b="1" u="none" strike="noStrike" dirty="0">
                          <a:effectLst/>
                          <a:latin typeface="Corbel" pitchFamily="34" charset="0"/>
                          <a:hlinkClick r:id="rId18"/>
                        </a:rPr>
                        <a:t>Restoration -- Oxbow Lake Reconnect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marL="5989" marR="5989" marT="5989" marB="0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/>
                        </a:rPr>
                        <a:t> $     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rbel"/>
                        </a:rPr>
                        <a:t>                      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/>
                        </a:rPr>
                        <a:t>-   </a:t>
                      </a:r>
                    </a:p>
                  </a:txBody>
                  <a:tcPr marL="6350" marR="6350" marT="6350" marB="0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/>
                        </a:rPr>
                        <a:t> $  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rbel"/>
                        </a:rPr>
                        <a:t>1,149,000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rbel"/>
                      </a:endParaRPr>
                    </a:p>
                  </a:txBody>
                  <a:tcPr marL="6350" marR="6350" marT="6350" marB="0">
                    <a:noFill/>
                  </a:tcPr>
                </a:tc>
              </a:tr>
              <a:tr h="173667">
                <a:tc>
                  <a:txBody>
                    <a:bodyPr/>
                    <a:lstStyle/>
                    <a:p>
                      <a:pPr marL="228600" indent="-228600" algn="l" fontAlgn="t">
                        <a:lnSpc>
                          <a:spcPts val="1550"/>
                        </a:lnSpc>
                        <a:spcAft>
                          <a:spcPts val="0"/>
                        </a:spcAft>
                        <a:buAutoNum type="arabicPeriod" startAt="20"/>
                      </a:pPr>
                      <a:r>
                        <a:rPr lang="en-US" sz="1200" u="none" strike="noStrike" dirty="0" smtClean="0">
                          <a:effectLst/>
                          <a:latin typeface="Corbel" pitchFamily="34" charset="0"/>
                        </a:rPr>
                        <a:t> TBD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marL="5989" marR="5989" marT="5989" marB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ts val="1550"/>
                        </a:lnSpc>
                        <a:spcAft>
                          <a:spcPts val="0"/>
                        </a:spcAft>
                      </a:pPr>
                      <a:r>
                        <a:rPr lang="en-US" sz="1200" b="1" u="none" strike="noStrike" dirty="0">
                          <a:effectLst/>
                          <a:latin typeface="Corbel" pitchFamily="34" charset="0"/>
                          <a:hlinkClick r:id="rId18"/>
                        </a:rPr>
                        <a:t>Restoration -- Basin-wide Salmon Recovery Strategy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marL="5989" marR="5989" marT="5989" marB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/>
                        </a:rPr>
                        <a:t> $    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rbel"/>
                        </a:rPr>
                        <a:t>                      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/>
                        </a:rPr>
                        <a:t>-   </a:t>
                      </a:r>
                    </a:p>
                  </a:txBody>
                  <a:tcPr marL="6350" marR="6350" marT="6350" marB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/>
                        </a:rPr>
                        <a:t> $  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rbel"/>
                        </a:rPr>
                        <a:t>1,350,000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rbel"/>
                      </a:endParaRPr>
                    </a:p>
                  </a:txBody>
                  <a:tcPr marL="6350" marR="6350" marT="6350" marB="0">
                    <a:solidFill>
                      <a:schemeClr val="accent5"/>
                    </a:solidFill>
                  </a:tcPr>
                </a:tc>
              </a:tr>
              <a:tr h="173667">
                <a:tc gridSpan="2">
                  <a:txBody>
                    <a:bodyPr/>
                    <a:lstStyle/>
                    <a:p>
                      <a:pPr algn="r" fontAlgn="t">
                        <a:lnSpc>
                          <a:spcPts val="1550"/>
                        </a:lnSpc>
                        <a:spcAft>
                          <a:spcPts val="0"/>
                        </a:spcAft>
                      </a:pPr>
                      <a:r>
                        <a:rPr lang="en-US" sz="1200" b="1" u="none" strike="noStrike" dirty="0">
                          <a:effectLst/>
                          <a:latin typeface="Corbel" pitchFamily="34" charset="0"/>
                        </a:rPr>
                        <a:t>Total =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marL="5989" marR="5989" marT="5989" marB="0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orbel"/>
                        </a:rPr>
                        <a:t> $       </a:t>
                      </a:r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rbel"/>
                        </a:rPr>
                        <a:t>4,550,000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orbel"/>
                      </a:endParaRPr>
                    </a:p>
                  </a:txBody>
                  <a:tcPr marL="6350" marR="6350" marT="6350" marB="0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orbel"/>
                        </a:rPr>
                        <a:t> </a:t>
                      </a:r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rbel"/>
                        </a:rPr>
                        <a:t>$15,567,750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orbel"/>
                      </a:endParaRPr>
                    </a:p>
                  </a:txBody>
                  <a:tcPr marL="6350" marR="6350" marT="6350" marB="0"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79875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u="sng" dirty="0" smtClean="0"/>
              <a:t>Key Tool</a:t>
            </a:r>
            <a:r>
              <a:rPr lang="en-US" dirty="0" smtClean="0"/>
              <a:t> to Understanding </a:t>
            </a:r>
            <a:r>
              <a:rPr lang="en-US" dirty="0"/>
              <a:t>H</a:t>
            </a:r>
            <a:r>
              <a:rPr lang="en-US" dirty="0" smtClean="0"/>
              <a:t>ow the Basin Functions – “Chehalis River Hydraulic Model”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4871" y="1759080"/>
            <a:ext cx="8282929" cy="605908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 smtClean="0">
                <a:sym typeface="Wingdings" pitchFamily="2" charset="2"/>
              </a:rPr>
              <a:t>Science-based model to inform decision-makers on hydraulic effects of potential flood relief options (at basin-wide and localized scales).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November 2013</a:t>
            </a:r>
            <a:endParaRPr lang="en-US" dirty="0"/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9033" y="2438400"/>
            <a:ext cx="5968767" cy="3931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784870" y="2133600"/>
            <a:ext cx="2415529" cy="2416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2" charset="2"/>
              <a:buChar char="n"/>
              <a:defRPr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ü"/>
              <a:defRPr sz="1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buChar char="n"/>
              <a:defRPr sz="1200">
                <a:solidFill>
                  <a:schemeClr val="tx2"/>
                </a:solidFill>
                <a:latin typeface="+mj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None/>
            </a:pPr>
            <a:endParaRPr lang="en-US" kern="0" dirty="0" smtClean="0">
              <a:sym typeface="Wingdings" pitchFamily="2" charset="2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kern="0" dirty="0" smtClean="0">
                <a:sym typeface="Wingdings" pitchFamily="2" charset="2"/>
              </a:rPr>
              <a:t>Covers mouth of Chehalis River upstream to Pe Ell (108 miles).</a:t>
            </a:r>
            <a:endParaRPr lang="en-US" kern="0" dirty="0"/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689" y="3733800"/>
            <a:ext cx="2282111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8968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 smtClean="0"/>
              <a:t>Tools -- Hydraulic Analysis Model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648" y="402080"/>
            <a:ext cx="115189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November 2013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761999" y="1752600"/>
            <a:ext cx="1828801" cy="3041520"/>
          </a:xfrm>
        </p:spPr>
        <p:txBody>
          <a:bodyPr/>
          <a:lstStyle/>
          <a:p>
            <a:r>
              <a:rPr lang="en-US" dirty="0" smtClean="0"/>
              <a:t>Example: Basin-wide effects analysis </a:t>
            </a:r>
            <a:r>
              <a:rPr lang="en-US" sz="1400" b="0" dirty="0" smtClean="0"/>
              <a:t>(</a:t>
            </a:r>
            <a:r>
              <a:rPr lang="en-US" sz="1400" b="0" dirty="0"/>
              <a:t>Chehalis Basin Flood Hazard Mitigation Alternatives </a:t>
            </a:r>
            <a:r>
              <a:rPr lang="en-US" sz="1400" b="0" dirty="0" smtClean="0"/>
              <a:t>Report 12/2012)</a:t>
            </a:r>
            <a:endParaRPr lang="en-US" sz="1400" b="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1600200"/>
            <a:ext cx="6607534" cy="475488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81000" y="5029200"/>
            <a:ext cx="2514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i="1" dirty="0" smtClean="0"/>
              <a:t>Table 1 (pg.70) -- “Mainstem Dam, Upper Chehalis” </a:t>
            </a:r>
            <a:endParaRPr lang="en-US" sz="1400" i="1" dirty="0"/>
          </a:p>
        </p:txBody>
      </p:sp>
    </p:spTree>
    <p:extLst>
      <p:ext uri="{BB962C8B-B14F-4D97-AF65-F5344CB8AC3E}">
        <p14:creationId xmlns:p14="http://schemas.microsoft.com/office/powerpoint/2010/main" val="2907838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99807" y="3124200"/>
            <a:ext cx="5167993" cy="32004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 smtClean="0"/>
              <a:t>Tools -- Flood Warning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52600"/>
            <a:ext cx="7653337" cy="37452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 smtClean="0">
                <a:hlinkClick r:id="rId3"/>
              </a:rPr>
              <a:t>www.chehalisriverflood.com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648" y="402080"/>
            <a:ext cx="115189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November 2013</a:t>
            </a:r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838199" y="2362200"/>
            <a:ext cx="3061608" cy="410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2" charset="2"/>
              <a:buChar char="n"/>
              <a:defRPr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ü"/>
              <a:defRPr sz="1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buChar char="n"/>
              <a:defRPr sz="1200">
                <a:solidFill>
                  <a:schemeClr val="tx2"/>
                </a:solidFill>
                <a:latin typeface="+mj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Front-facing website.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dirty="0" smtClean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Back-end data collection, data synchronization.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dirty="0" smtClean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Improves forecasting and early-warning.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03517" y="1691640"/>
            <a:ext cx="1588083" cy="128016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2948" y="2240280"/>
            <a:ext cx="3336052" cy="731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/>
          <a:srcRect b="41055"/>
          <a:stretch>
            <a:fillRect/>
          </a:stretch>
        </p:blipFill>
        <p:spPr bwMode="auto">
          <a:xfrm>
            <a:off x="1245421" y="4953000"/>
            <a:ext cx="2335979" cy="1828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07782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 smtClean="0"/>
              <a:t>Tools -- Flood Warning System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648" y="402080"/>
            <a:ext cx="115189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November 2013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4871" y="1759080"/>
            <a:ext cx="8511529" cy="374520"/>
          </a:xfrm>
        </p:spPr>
        <p:txBody>
          <a:bodyPr/>
          <a:lstStyle/>
          <a:p>
            <a:r>
              <a:rPr lang="en-US" dirty="0" smtClean="0"/>
              <a:t>Localized tracking, forecasting . . .</a:t>
            </a:r>
            <a:endParaRPr lang="en-US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5421764" y="1743840"/>
            <a:ext cx="3335310" cy="374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2" charset="2"/>
              <a:buChar char="n"/>
              <a:defRPr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ü"/>
              <a:defRPr sz="1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buChar char="n"/>
              <a:defRPr sz="1200">
                <a:solidFill>
                  <a:schemeClr val="tx2"/>
                </a:solidFill>
                <a:latin typeface="+mj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dirty="0" smtClean="0">
                <a:hlinkClick r:id="rId3"/>
              </a:rPr>
              <a:t>www.chehalisriverflood.com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1" y="2057400"/>
            <a:ext cx="7239000" cy="388307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3352800"/>
            <a:ext cx="3541006" cy="301752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832889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 Program Elements (now to Nov. 2014)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November 2013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8975" y="1219200"/>
            <a:ext cx="1320225" cy="1645920"/>
          </a:xfrm>
          <a:prstGeom prst="rect">
            <a:avLst/>
          </a:prstGeom>
        </p:spPr>
      </p:pic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304800" y="1828800"/>
            <a:ext cx="7391399" cy="4191000"/>
          </a:xfrm>
        </p:spPr>
        <p:txBody>
          <a:bodyPr/>
          <a:lstStyle/>
          <a:p>
            <a:r>
              <a:rPr lang="en-US" dirty="0" smtClean="0"/>
              <a:t>Collect aquatic </a:t>
            </a:r>
            <a:r>
              <a:rPr lang="en-US" dirty="0"/>
              <a:t>species, water </a:t>
            </a:r>
            <a:r>
              <a:rPr lang="en-US" dirty="0" smtClean="0"/>
              <a:t>quality, hydrologic data.</a:t>
            </a:r>
            <a:endParaRPr lang="en-US" dirty="0"/>
          </a:p>
          <a:p>
            <a:r>
              <a:rPr lang="en-US" dirty="0"/>
              <a:t>Model analyses </a:t>
            </a:r>
            <a:r>
              <a:rPr lang="en-US" dirty="0" smtClean="0"/>
              <a:t>to understand impacts/benefits on fish</a:t>
            </a:r>
            <a:r>
              <a:rPr lang="en-US" dirty="0"/>
              <a:t>, wildlife, water quality, sediment, streamflow and </a:t>
            </a:r>
            <a:r>
              <a:rPr lang="en-US" dirty="0" smtClean="0"/>
              <a:t>flooding.</a:t>
            </a:r>
            <a:endParaRPr lang="en-US" dirty="0"/>
          </a:p>
          <a:p>
            <a:pPr marL="344488"/>
            <a:r>
              <a:rPr lang="en-US" dirty="0" smtClean="0"/>
              <a:t>Develop DRAFT and FINAL dam </a:t>
            </a:r>
            <a:r>
              <a:rPr lang="en-US" dirty="0"/>
              <a:t>design/operation </a:t>
            </a:r>
            <a:r>
              <a:rPr lang="en-US" dirty="0" smtClean="0"/>
              <a:t>plan, </a:t>
            </a:r>
            <a:r>
              <a:rPr lang="en-US" dirty="0"/>
              <a:t>and </a:t>
            </a:r>
            <a:r>
              <a:rPr lang="en-US" dirty="0" smtClean="0"/>
              <a:t>assess costs, benefits, impacts</a:t>
            </a:r>
            <a:r>
              <a:rPr lang="en-US" dirty="0"/>
              <a:t>.</a:t>
            </a:r>
          </a:p>
          <a:p>
            <a:pPr marL="344488"/>
            <a:r>
              <a:rPr lang="en-US" dirty="0"/>
              <a:t>Develop DRAFT and FINAL </a:t>
            </a:r>
            <a:r>
              <a:rPr lang="en-US" dirty="0" smtClean="0"/>
              <a:t>aquatic species </a:t>
            </a:r>
            <a:r>
              <a:rPr lang="en-US" dirty="0"/>
              <a:t>enhancement plan</a:t>
            </a:r>
            <a:r>
              <a:rPr lang="en-US" dirty="0" smtClean="0"/>
              <a:t>.</a:t>
            </a:r>
          </a:p>
          <a:p>
            <a:pPr marL="344488"/>
            <a:r>
              <a:rPr lang="en-US" dirty="0"/>
              <a:t>Technical, </a:t>
            </a:r>
            <a:r>
              <a:rPr lang="en-US" dirty="0" smtClean="0"/>
              <a:t>Policy, Public </a:t>
            </a:r>
            <a:r>
              <a:rPr lang="en-US" dirty="0"/>
              <a:t>Workshops.</a:t>
            </a:r>
          </a:p>
          <a:p>
            <a:r>
              <a:rPr lang="en-US" dirty="0" smtClean="0"/>
              <a:t>Consultant/agency report (9/2014).</a:t>
            </a:r>
          </a:p>
          <a:p>
            <a:r>
              <a:rPr lang="en-US" dirty="0" smtClean="0"/>
              <a:t>Recommendation (11/2014).</a:t>
            </a:r>
          </a:p>
          <a:p>
            <a:endParaRPr lang="en-US" dirty="0"/>
          </a:p>
        </p:txBody>
      </p:sp>
      <p:sp>
        <p:nvSpPr>
          <p:cNvPr id="8" name="Content Placeholder 11"/>
          <p:cNvSpPr txBox="1">
            <a:spLocks/>
          </p:cNvSpPr>
          <p:nvPr/>
        </p:nvSpPr>
        <p:spPr bwMode="auto">
          <a:xfrm>
            <a:off x="5105400" y="3810001"/>
            <a:ext cx="3962400" cy="2560320"/>
          </a:xfrm>
          <a:prstGeom prst="rect">
            <a:avLst/>
          </a:prstGeom>
          <a:ln w="25400" cap="flat" cmpd="sng" algn="ctr">
            <a:noFill/>
            <a:prstDash val="solid"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2" charset="2"/>
              <a:buChar char="n"/>
              <a:defRPr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buChar char="l"/>
              <a:defRPr sz="16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ü"/>
              <a:defRPr sz="1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buChar char="n"/>
              <a:defRPr sz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450" indent="0" algn="ctr">
              <a:buFont typeface="Wingdings" pitchFamily="2" charset="2"/>
              <a:buNone/>
            </a:pPr>
            <a:r>
              <a:rPr lang="en-US" kern="0" dirty="0" smtClean="0"/>
              <a:t>Downstream snorkel surveys (Chehalis River)</a:t>
            </a:r>
            <a:endParaRPr lang="en-US" kern="0" dirty="0"/>
          </a:p>
        </p:txBody>
      </p:sp>
      <p:pic>
        <p:nvPicPr>
          <p:cNvPr id="10" name="Picture 9" descr="Chehalis snorkel July 2013.JPG"/>
          <p:cNvPicPr>
            <a:picLocks noChangeAspect="1"/>
          </p:cNvPicPr>
          <p:nvPr/>
        </p:nvPicPr>
        <p:blipFill>
          <a:blip r:embed="rId3" cstate="print"/>
          <a:srcRect r="20833" b="21111"/>
          <a:stretch>
            <a:fillRect/>
          </a:stretch>
        </p:blipFill>
        <p:spPr>
          <a:xfrm>
            <a:off x="5334000" y="3886200"/>
            <a:ext cx="3566160" cy="1905837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533400" y="4953000"/>
            <a:ext cx="4190999" cy="1523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b="1" dirty="0" smtClean="0"/>
              <a:t>Seine collections (Chehalis River)</a:t>
            </a:r>
            <a:endParaRPr lang="en-US" b="1" dirty="0"/>
          </a:p>
        </p:txBody>
      </p:sp>
      <p:pic>
        <p:nvPicPr>
          <p:cNvPr id="12" name="Picture 11" descr="Seining July 201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828510" y="5029200"/>
            <a:ext cx="1554480" cy="1165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911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 smtClean="0"/>
              <a:t>Resources</a:t>
            </a:r>
            <a:r>
              <a:rPr lang="en-US" dirty="0"/>
              <a:t>, </a:t>
            </a:r>
            <a:r>
              <a:rPr lang="en-US" dirty="0" smtClean="0"/>
              <a:t>Additional Information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November 2013</a:t>
            </a:r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6335952" y="1600200"/>
            <a:ext cx="2427048" cy="453084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2" charset="2"/>
              <a:buChar char="n"/>
              <a:defRPr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ü"/>
              <a:defRPr sz="1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buChar char="n"/>
              <a:defRPr sz="1200">
                <a:solidFill>
                  <a:schemeClr val="tx2"/>
                </a:solidFill>
                <a:latin typeface="+mj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>
              <a:buNone/>
            </a:pPr>
            <a:r>
              <a:rPr lang="en-US" kern="0" dirty="0" smtClean="0">
                <a:hlinkClick r:id="rId2"/>
              </a:rPr>
              <a:t>www.ezview.wa.gov</a:t>
            </a:r>
            <a:endParaRPr lang="en-US" kern="0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en-US" kern="0" dirty="0" smtClean="0"/>
              <a:t>Local Projects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kern="0" dirty="0" smtClean="0"/>
              <a:t>Meetings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kern="0" dirty="0" smtClean="0"/>
              <a:t>Capital Budget Implementation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kern="0" dirty="0" smtClean="0"/>
              <a:t>Outreach &amp; Education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kern="0" dirty="0" smtClean="0"/>
              <a:t>Basin Gages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kern="0" dirty="0" smtClean="0"/>
              <a:t>Recent Documents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kern="0" dirty="0" smtClean="0"/>
              <a:t>Contacts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kern="0" dirty="0" smtClean="0"/>
              <a:t>And More!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600200"/>
            <a:ext cx="5257800" cy="4892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480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 smtClean="0"/>
              <a:t>Thank You!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648" y="402080"/>
            <a:ext cx="115189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05200" y="63246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smtClean="0"/>
              <a:t>November 2013</a:t>
            </a:r>
            <a:endParaRPr lang="en-US" dirty="0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4433456" y="3352800"/>
            <a:ext cx="4100945" cy="1524000"/>
          </a:xfrm>
          <a:prstGeom prst="rect">
            <a:avLst/>
          </a:prstGeom>
          <a:noFill/>
          <a:ln w="12700">
            <a:solidFill>
              <a:schemeClr val="accent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2" charset="2"/>
              <a:buChar char="n"/>
              <a:defRPr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ü"/>
              <a:defRPr sz="1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buChar char="n"/>
              <a:defRPr sz="1200">
                <a:solidFill>
                  <a:schemeClr val="tx2"/>
                </a:solidFill>
                <a:latin typeface="+mj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>
              <a:buNone/>
            </a:pPr>
            <a:r>
              <a:rPr lang="en-US" sz="1400" dirty="0" smtClean="0"/>
              <a:t>Jim Cook, </a:t>
            </a:r>
            <a:r>
              <a:rPr lang="en-US" sz="1400" i="1" dirty="0" smtClean="0"/>
              <a:t>Aberdeen Rep.</a:t>
            </a:r>
            <a:endParaRPr lang="en-US" sz="1400" i="1" dirty="0"/>
          </a:p>
          <a:p>
            <a:pPr marL="0" indent="0">
              <a:buNone/>
            </a:pPr>
            <a:r>
              <a:rPr lang="en-US" sz="1400" b="0" dirty="0"/>
              <a:t>Chehalis </a:t>
            </a:r>
            <a:r>
              <a:rPr lang="en-US" sz="1400" b="0" dirty="0" smtClean="0"/>
              <a:t>River Basin </a:t>
            </a:r>
            <a:r>
              <a:rPr lang="en-US" sz="1400" b="0" dirty="0"/>
              <a:t>Flood Authority</a:t>
            </a:r>
          </a:p>
          <a:p>
            <a:pPr marL="0" indent="0">
              <a:buNone/>
            </a:pPr>
            <a:r>
              <a:rPr lang="en-US" sz="1400" b="0" dirty="0" smtClean="0"/>
              <a:t>360/533-0069</a:t>
            </a:r>
          </a:p>
          <a:p>
            <a:pPr marL="0" indent="0">
              <a:buNone/>
            </a:pPr>
            <a:r>
              <a:rPr lang="en-US" sz="1400" b="0" dirty="0" smtClean="0">
                <a:hlinkClick r:id="rId3"/>
              </a:rPr>
              <a:t>jcook@aberdeenwa.gov</a:t>
            </a:r>
            <a:endParaRPr lang="en-US" sz="1400" b="0" dirty="0" smtClean="0"/>
          </a:p>
          <a:p>
            <a:pPr marL="0" indent="0">
              <a:buNone/>
            </a:pPr>
            <a:r>
              <a:rPr lang="en-US" sz="1400" b="0" dirty="0" smtClean="0">
                <a:hlinkClick r:id="rId4"/>
              </a:rPr>
              <a:t>jdomingo@aberdeenwa.gov</a:t>
            </a:r>
            <a:endParaRPr lang="en-US" sz="1400" b="0" dirty="0"/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152400" y="1887980"/>
            <a:ext cx="4115820" cy="1160020"/>
          </a:xfrm>
          <a:ln w="12700">
            <a:solidFill>
              <a:schemeClr val="accent6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en-US" sz="1400" dirty="0" smtClean="0"/>
              <a:t>Vickie Raines, </a:t>
            </a:r>
            <a:r>
              <a:rPr lang="en-US" sz="1400" i="1" dirty="0" smtClean="0"/>
              <a:t>Chair</a:t>
            </a:r>
          </a:p>
          <a:p>
            <a:pPr marL="0" indent="0">
              <a:buNone/>
            </a:pPr>
            <a:r>
              <a:rPr lang="en-US" sz="1400" b="0" dirty="0" smtClean="0"/>
              <a:t>Chehalis River Basin Flood Authority</a:t>
            </a:r>
          </a:p>
          <a:p>
            <a:pPr marL="0" indent="0">
              <a:buNone/>
            </a:pPr>
            <a:r>
              <a:rPr lang="en-US" sz="1400" b="0" dirty="0" smtClean="0"/>
              <a:t>360/590-4100 </a:t>
            </a:r>
          </a:p>
          <a:p>
            <a:pPr marL="0" indent="0">
              <a:buNone/>
            </a:pPr>
            <a:r>
              <a:rPr lang="en-US" sz="1400" b="0" dirty="0" smtClean="0">
                <a:hlinkClick r:id="rId5"/>
              </a:rPr>
              <a:t>vraines@cosmopolis.us.com</a:t>
            </a:r>
            <a:endParaRPr lang="en-US" sz="1400" b="0" dirty="0"/>
          </a:p>
        </p:txBody>
      </p:sp>
      <p:sp>
        <p:nvSpPr>
          <p:cNvPr id="18" name="Content Placeholder 2"/>
          <p:cNvSpPr txBox="1">
            <a:spLocks/>
          </p:cNvSpPr>
          <p:nvPr/>
        </p:nvSpPr>
        <p:spPr bwMode="auto">
          <a:xfrm>
            <a:off x="4419601" y="1887980"/>
            <a:ext cx="4114800" cy="1388620"/>
          </a:xfrm>
          <a:prstGeom prst="rect">
            <a:avLst/>
          </a:prstGeom>
          <a:noFill/>
          <a:ln w="12700">
            <a:solidFill>
              <a:schemeClr val="accent6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2" charset="2"/>
              <a:buChar char="n"/>
              <a:defRPr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ü"/>
              <a:defRPr sz="1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buChar char="n"/>
              <a:defRPr sz="1200">
                <a:solidFill>
                  <a:schemeClr val="tx2"/>
                </a:solidFill>
                <a:latin typeface="+mj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>
              <a:buNone/>
            </a:pPr>
            <a:r>
              <a:rPr lang="en-US" sz="1400" dirty="0"/>
              <a:t>Edna Fund, </a:t>
            </a:r>
            <a:r>
              <a:rPr lang="en-US" sz="1400" i="1" dirty="0"/>
              <a:t>Chair</a:t>
            </a:r>
          </a:p>
          <a:p>
            <a:pPr marL="0" indent="0">
              <a:buNone/>
            </a:pPr>
            <a:r>
              <a:rPr lang="en-US" sz="1400" b="0" dirty="0"/>
              <a:t>Community Outreach and Education Subcommmittee (Flood Authority)</a:t>
            </a:r>
          </a:p>
          <a:p>
            <a:pPr marL="0" indent="0">
              <a:buNone/>
            </a:pPr>
            <a:r>
              <a:rPr lang="en-US" sz="1400" b="0" dirty="0" smtClean="0"/>
              <a:t>360/269-7515</a:t>
            </a:r>
            <a:endParaRPr lang="en-US" sz="1400" b="0" dirty="0"/>
          </a:p>
          <a:p>
            <a:pPr marL="0" indent="0">
              <a:buNone/>
            </a:pPr>
            <a:r>
              <a:rPr lang="en-US" sz="1400" b="0" dirty="0">
                <a:hlinkClick r:id="rId6"/>
              </a:rPr>
              <a:t>Edna.Fund@lewiscountywa.gov</a:t>
            </a:r>
            <a:endParaRPr lang="en-US" sz="1400" b="0" dirty="0"/>
          </a:p>
        </p:txBody>
      </p:sp>
      <p:sp>
        <p:nvSpPr>
          <p:cNvPr id="19" name="Content Placeholder 2"/>
          <p:cNvSpPr txBox="1">
            <a:spLocks/>
          </p:cNvSpPr>
          <p:nvPr/>
        </p:nvSpPr>
        <p:spPr bwMode="auto">
          <a:xfrm>
            <a:off x="155050" y="3080427"/>
            <a:ext cx="4112150" cy="1143000"/>
          </a:xfrm>
          <a:prstGeom prst="rect">
            <a:avLst/>
          </a:prstGeom>
          <a:noFill/>
          <a:ln w="12700">
            <a:solidFill>
              <a:schemeClr val="accent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2" charset="2"/>
              <a:buChar char="n"/>
              <a:defRPr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ü"/>
              <a:defRPr sz="1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buChar char="n"/>
              <a:defRPr sz="1200">
                <a:solidFill>
                  <a:schemeClr val="tx2"/>
                </a:solidFill>
                <a:latin typeface="+mj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>
              <a:buNone/>
            </a:pPr>
            <a:r>
              <a:rPr lang="en-US" sz="1400" dirty="0" smtClean="0"/>
              <a:t>Wes Cormier, </a:t>
            </a:r>
            <a:r>
              <a:rPr lang="en-US" sz="1400" i="1" dirty="0" smtClean="0"/>
              <a:t>Grays Harbor County Rep.</a:t>
            </a:r>
            <a:endParaRPr lang="en-US" sz="1400" i="1" dirty="0"/>
          </a:p>
          <a:p>
            <a:pPr marL="0" indent="0">
              <a:buNone/>
            </a:pPr>
            <a:r>
              <a:rPr lang="en-US" sz="1400" b="0" dirty="0"/>
              <a:t>Chehalis </a:t>
            </a:r>
            <a:r>
              <a:rPr lang="en-US" sz="1400" b="0" dirty="0" smtClean="0"/>
              <a:t>River Basin </a:t>
            </a:r>
            <a:r>
              <a:rPr lang="en-US" sz="1400" b="0" dirty="0"/>
              <a:t>Flood Authority</a:t>
            </a:r>
          </a:p>
          <a:p>
            <a:pPr marL="0" indent="0">
              <a:buNone/>
            </a:pPr>
            <a:r>
              <a:rPr lang="en-US" sz="1400" b="0" dirty="0"/>
              <a:t>360/249-3731 x-304</a:t>
            </a:r>
            <a:endParaRPr lang="en-US" sz="1400" b="0" dirty="0" smtClean="0"/>
          </a:p>
          <a:p>
            <a:pPr marL="0" indent="0">
              <a:buNone/>
            </a:pPr>
            <a:r>
              <a:rPr lang="en-US" sz="1400" b="0" dirty="0" smtClean="0">
                <a:hlinkClick r:id="rId7"/>
              </a:rPr>
              <a:t>wcormier@co.grays-harbor.wa.us</a:t>
            </a:r>
            <a:endParaRPr lang="en-US" sz="1400" b="0" dirty="0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4419600" y="4953000"/>
            <a:ext cx="4114801" cy="1426720"/>
          </a:xfrm>
          <a:prstGeom prst="rect">
            <a:avLst/>
          </a:prstGeom>
          <a:noFill/>
          <a:ln w="12700">
            <a:solidFill>
              <a:schemeClr val="accent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2" charset="2"/>
              <a:buChar char="n"/>
              <a:defRPr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ü"/>
              <a:defRPr sz="1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buChar char="n"/>
              <a:defRPr sz="1200">
                <a:solidFill>
                  <a:schemeClr val="tx2"/>
                </a:solidFill>
                <a:latin typeface="+mj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n-US" sz="1400" dirty="0" smtClean="0"/>
              <a:t>Scott Boettcher, </a:t>
            </a:r>
            <a:r>
              <a:rPr lang="en-US" sz="1400" i="1" dirty="0" smtClean="0"/>
              <a:t>Staff</a:t>
            </a:r>
          </a:p>
          <a:p>
            <a:pPr marL="0" indent="0">
              <a:buFont typeface="Wingdings" pitchFamily="2" charset="2"/>
              <a:buNone/>
            </a:pPr>
            <a:r>
              <a:rPr lang="en-US" sz="1400" b="0" dirty="0" smtClean="0"/>
              <a:t>Chehalis River Basin Flood Authority</a:t>
            </a:r>
          </a:p>
          <a:p>
            <a:pPr marL="0" indent="0">
              <a:buFont typeface="Wingdings" pitchFamily="2" charset="2"/>
              <a:buNone/>
            </a:pPr>
            <a:r>
              <a:rPr lang="en-US" sz="1400" b="0" dirty="0" smtClean="0"/>
              <a:t>360/480-6600</a:t>
            </a:r>
          </a:p>
          <a:p>
            <a:pPr marL="0" indent="0">
              <a:buFont typeface="Wingdings" pitchFamily="2" charset="2"/>
              <a:buNone/>
            </a:pPr>
            <a:r>
              <a:rPr lang="en-US" sz="1400" b="0" dirty="0" smtClean="0">
                <a:hlinkClick r:id="rId8"/>
              </a:rPr>
              <a:t>scottb@sbgh-partners.com</a:t>
            </a:r>
            <a:endParaRPr lang="en-US" sz="1400" b="0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152400" y="5431280"/>
            <a:ext cx="4112150" cy="1350520"/>
          </a:xfrm>
          <a:prstGeom prst="rect">
            <a:avLst/>
          </a:prstGeom>
          <a:noFill/>
          <a:ln w="12700">
            <a:solidFill>
              <a:schemeClr val="accent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2" charset="2"/>
              <a:buChar char="n"/>
              <a:defRPr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ü"/>
              <a:defRPr sz="1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buChar char="n"/>
              <a:defRPr sz="1200">
                <a:solidFill>
                  <a:schemeClr val="tx2"/>
                </a:solidFill>
                <a:latin typeface="+mj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>
              <a:buNone/>
            </a:pPr>
            <a:r>
              <a:rPr lang="en-US" sz="1400" dirty="0" smtClean="0"/>
              <a:t>Jim Kramer, </a:t>
            </a:r>
            <a:r>
              <a:rPr lang="en-US" sz="1400" i="1" dirty="0" smtClean="0"/>
              <a:t>Facilitator</a:t>
            </a:r>
          </a:p>
          <a:p>
            <a:pPr marL="0" indent="0">
              <a:buNone/>
            </a:pPr>
            <a:r>
              <a:rPr lang="en-US" sz="1400" b="0" dirty="0" smtClean="0"/>
              <a:t>Governor’s Chehalis Basin Work Group, and Chehalis River Basin Flood </a:t>
            </a:r>
            <a:r>
              <a:rPr lang="en-US" sz="1400" b="0" dirty="0"/>
              <a:t>Authority</a:t>
            </a:r>
          </a:p>
          <a:p>
            <a:pPr marL="0" indent="0">
              <a:buNone/>
            </a:pPr>
            <a:r>
              <a:rPr lang="en-US" sz="1400" b="0" dirty="0" smtClean="0"/>
              <a:t>206/841-2145</a:t>
            </a:r>
          </a:p>
          <a:p>
            <a:pPr marL="0" indent="0">
              <a:buNone/>
            </a:pPr>
            <a:r>
              <a:rPr lang="en-US" sz="1400" b="0" dirty="0" smtClean="0">
                <a:hlinkClick r:id="rId9"/>
              </a:rPr>
              <a:t>jkramer.consulting@gmail.com</a:t>
            </a:r>
            <a:endParaRPr lang="en-US" sz="1400" b="0" dirty="0" smtClean="0"/>
          </a:p>
          <a:p>
            <a:pPr marL="0" indent="0">
              <a:buNone/>
            </a:pPr>
            <a:endParaRPr lang="en-US" sz="1600" dirty="0"/>
          </a:p>
        </p:txBody>
      </p:sp>
      <p:sp>
        <p:nvSpPr>
          <p:cNvPr id="13" name="Content Placeholder 2"/>
          <p:cNvSpPr txBox="1">
            <a:spLocks/>
          </p:cNvSpPr>
          <p:nvPr/>
        </p:nvSpPr>
        <p:spPr bwMode="auto">
          <a:xfrm>
            <a:off x="152400" y="4255854"/>
            <a:ext cx="4100945" cy="1143000"/>
          </a:xfrm>
          <a:prstGeom prst="rect">
            <a:avLst/>
          </a:prstGeom>
          <a:noFill/>
          <a:ln w="12700">
            <a:solidFill>
              <a:schemeClr val="accent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2" charset="2"/>
              <a:buChar char="n"/>
              <a:defRPr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ü"/>
              <a:defRPr sz="1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buChar char="n"/>
              <a:defRPr sz="1200">
                <a:solidFill>
                  <a:schemeClr val="tx2"/>
                </a:solidFill>
                <a:latin typeface="+mj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>
              <a:buNone/>
            </a:pPr>
            <a:r>
              <a:rPr lang="en-US" sz="1400" dirty="0" smtClean="0"/>
              <a:t>Ken Estes, </a:t>
            </a:r>
            <a:r>
              <a:rPr lang="en-US" sz="1400" i="1" dirty="0" smtClean="0"/>
              <a:t>Montesano Rep.</a:t>
            </a:r>
            <a:endParaRPr lang="en-US" sz="1400" i="1" dirty="0"/>
          </a:p>
          <a:p>
            <a:pPr marL="0" indent="0">
              <a:buNone/>
            </a:pPr>
            <a:r>
              <a:rPr lang="en-US" sz="1400" b="0" dirty="0"/>
              <a:t>Chehalis </a:t>
            </a:r>
            <a:r>
              <a:rPr lang="en-US" sz="1400" b="0" dirty="0" smtClean="0"/>
              <a:t>River Basin </a:t>
            </a:r>
            <a:r>
              <a:rPr lang="en-US" sz="1400" b="0" dirty="0"/>
              <a:t>Flood Authority</a:t>
            </a:r>
          </a:p>
          <a:p>
            <a:pPr marL="0" indent="0">
              <a:buNone/>
            </a:pPr>
            <a:r>
              <a:rPr lang="en-US" sz="1400" b="0" dirty="0"/>
              <a:t>360/249-3021 </a:t>
            </a:r>
            <a:r>
              <a:rPr lang="en-US" sz="1400" b="0" dirty="0" smtClean="0"/>
              <a:t>x-102</a:t>
            </a:r>
          </a:p>
          <a:p>
            <a:pPr marL="0" indent="0">
              <a:buNone/>
            </a:pPr>
            <a:r>
              <a:rPr lang="en-US" sz="1400" b="0" dirty="0" smtClean="0">
                <a:hlinkClick r:id="rId10"/>
              </a:rPr>
              <a:t>mayor@montesano.us</a:t>
            </a:r>
            <a:endParaRPr lang="en-US" sz="1400" b="0" dirty="0"/>
          </a:p>
        </p:txBody>
      </p:sp>
    </p:spTree>
    <p:extLst>
      <p:ext uri="{BB962C8B-B14F-4D97-AF65-F5344CB8AC3E}">
        <p14:creationId xmlns:p14="http://schemas.microsoft.com/office/powerpoint/2010/main" val="3401010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Today’s Presentation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4871" y="1738298"/>
            <a:ext cx="7975667" cy="487032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Share perspectives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Encourage discussion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Key messages we’d like to leave you with . . .</a:t>
            </a:r>
          </a:p>
          <a:p>
            <a:pPr marL="800100" lvl="1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b="1" i="1" dirty="0" smtClean="0"/>
              <a:t>Broad agreement -- </a:t>
            </a:r>
            <a:r>
              <a:rPr lang="en-US" dirty="0" smtClean="0"/>
              <a:t>For </a:t>
            </a:r>
            <a:r>
              <a:rPr lang="en-US" dirty="0"/>
              <a:t>the first time in a century there is </a:t>
            </a:r>
            <a:r>
              <a:rPr lang="en-US" u="sng" dirty="0"/>
              <a:t>broad agreement </a:t>
            </a:r>
            <a:r>
              <a:rPr lang="en-US" u="sng" dirty="0" smtClean="0"/>
              <a:t>across the Basin on next </a:t>
            </a:r>
            <a:r>
              <a:rPr lang="en-US" u="sng" dirty="0"/>
              <a:t>steps to </a:t>
            </a:r>
            <a:r>
              <a:rPr lang="en-US" u="sng" dirty="0" smtClean="0"/>
              <a:t>reduce flood </a:t>
            </a:r>
            <a:r>
              <a:rPr lang="en-US" u="sng" dirty="0"/>
              <a:t>damage and enhance salmon </a:t>
            </a:r>
            <a:r>
              <a:rPr lang="en-US" u="sng" dirty="0" smtClean="0"/>
              <a:t>runs</a:t>
            </a:r>
            <a:r>
              <a:rPr lang="en-US" dirty="0" smtClean="0"/>
              <a:t> in the Basin.</a:t>
            </a:r>
          </a:p>
          <a:p>
            <a:pPr marL="800100" lvl="1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b="1" i="1" dirty="0" smtClean="0"/>
              <a:t>Basin-wide strategy -- </a:t>
            </a:r>
            <a:r>
              <a:rPr lang="en-US" dirty="0" smtClean="0"/>
              <a:t>A </a:t>
            </a:r>
            <a:r>
              <a:rPr lang="en-US" u="sng" dirty="0"/>
              <a:t>Basin-wide </a:t>
            </a:r>
            <a:r>
              <a:rPr lang="en-US" u="sng" dirty="0" smtClean="0"/>
              <a:t>strategy</a:t>
            </a:r>
            <a:r>
              <a:rPr lang="en-US" dirty="0" smtClean="0"/>
              <a:t> is needed to protect </a:t>
            </a:r>
            <a:r>
              <a:rPr lang="en-US" dirty="0"/>
              <a:t>c</a:t>
            </a:r>
            <a:r>
              <a:rPr lang="en-US" dirty="0" smtClean="0"/>
              <a:t>ommunities </a:t>
            </a:r>
            <a:r>
              <a:rPr lang="en-US" dirty="0"/>
              <a:t>a</a:t>
            </a:r>
            <a:r>
              <a:rPr lang="en-US" dirty="0" smtClean="0"/>
              <a:t>long </a:t>
            </a:r>
            <a:r>
              <a:rPr lang="en-US" dirty="0"/>
              <a:t>the </a:t>
            </a:r>
            <a:r>
              <a:rPr lang="en-US" dirty="0" smtClean="0"/>
              <a:t>river </a:t>
            </a:r>
            <a:r>
              <a:rPr lang="en-US" dirty="0"/>
              <a:t>and </a:t>
            </a:r>
            <a:r>
              <a:rPr lang="en-US" dirty="0" smtClean="0"/>
              <a:t>enhance aquatic species.</a:t>
            </a:r>
            <a:endParaRPr lang="en-US" dirty="0"/>
          </a:p>
          <a:p>
            <a:pPr marL="800100" lvl="1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b="1" i="1" dirty="0" smtClean="0"/>
              <a:t>Collaboration of Governor’s Chehalis Basin Work Group, Chehalis River Basin Flood Authority and WA State Agencies – </a:t>
            </a:r>
            <a:r>
              <a:rPr lang="en-US" dirty="0" smtClean="0"/>
              <a:t>Together, a </a:t>
            </a:r>
            <a:r>
              <a:rPr lang="en-US" u="sng" dirty="0" smtClean="0"/>
              <a:t>galvanizing force for action</a:t>
            </a:r>
            <a:r>
              <a:rPr lang="en-US" dirty="0"/>
              <a:t>!</a:t>
            </a:r>
            <a:endParaRPr lang="en-US" dirty="0" smtClean="0"/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November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0127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Governor’s Chehalis Basin Work Group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November 2013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04800" y="1828800"/>
            <a:ext cx="8610600" cy="4191000"/>
          </a:xfrm>
        </p:spPr>
        <p:txBody>
          <a:bodyPr/>
          <a:lstStyle/>
          <a:p>
            <a:r>
              <a:rPr lang="en-US" dirty="0" smtClean="0"/>
              <a:t>Appointed by Gov. Gregoire (2012); Re-confirmed by Gov. Inslee (2013)</a:t>
            </a:r>
          </a:p>
          <a:p>
            <a:r>
              <a:rPr lang="en-US" dirty="0" smtClean="0"/>
              <a:t>Developed </a:t>
            </a:r>
            <a:r>
              <a:rPr lang="en-US" dirty="0"/>
              <a:t>N</a:t>
            </a:r>
            <a:r>
              <a:rPr lang="en-US" dirty="0" smtClean="0"/>
              <a:t>ext </a:t>
            </a:r>
            <a:r>
              <a:rPr lang="en-US" dirty="0"/>
              <a:t>S</a:t>
            </a:r>
            <a:r>
              <a:rPr lang="en-US" dirty="0" smtClean="0"/>
              <a:t>teps Framework, $28.2 capital budget request (2013-15)</a:t>
            </a:r>
          </a:p>
          <a:p>
            <a:r>
              <a:rPr lang="en-US" dirty="0" smtClean="0"/>
              <a:t>Looking Forward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b="0" dirty="0" smtClean="0"/>
              <a:t>Tasked by Gov. Inslee to </a:t>
            </a:r>
            <a:r>
              <a:rPr lang="en-US" b="0" u="sng" dirty="0" smtClean="0"/>
              <a:t>oversee implementation of 2013-15 budget</a:t>
            </a:r>
            <a:r>
              <a:rPr lang="en-US" b="0" dirty="0" smtClean="0"/>
              <a:t>, </a:t>
            </a:r>
            <a:r>
              <a:rPr lang="en-US" b="0" u="sng" dirty="0" smtClean="0"/>
              <a:t>recommend next steps by December 2014</a:t>
            </a:r>
            <a:r>
              <a:rPr lang="en-US" b="0" dirty="0" smtClean="0"/>
              <a:t> for: Water retention; I-5; Other </a:t>
            </a:r>
            <a:r>
              <a:rPr lang="en-US" b="0" dirty="0"/>
              <a:t>b</a:t>
            </a:r>
            <a:r>
              <a:rPr lang="en-US" b="0" dirty="0" smtClean="0"/>
              <a:t>asin improvements; Aquatic species enhancement.</a:t>
            </a:r>
          </a:p>
          <a:p>
            <a:r>
              <a:rPr lang="en-US" dirty="0" smtClean="0"/>
              <a:t>Members are:</a:t>
            </a:r>
          </a:p>
          <a:p>
            <a:pPr lvl="1">
              <a:buFont typeface="Wingdings" pitchFamily="2" charset="2"/>
              <a:buChar char="q"/>
            </a:pPr>
            <a:r>
              <a:rPr lang="en-US" dirty="0" smtClean="0"/>
              <a:t>David Burnett (Chairman Chehalis Tribe)</a:t>
            </a:r>
          </a:p>
          <a:p>
            <a:pPr lvl="1">
              <a:buFont typeface="Wingdings" pitchFamily="2" charset="2"/>
              <a:buChar char="q"/>
            </a:pPr>
            <a:r>
              <a:rPr lang="en-US" dirty="0" smtClean="0"/>
              <a:t>Karen Valenzuela (Thurston County Commissioner, Vice-Chair Flood Authority)</a:t>
            </a:r>
          </a:p>
          <a:p>
            <a:pPr lvl="1">
              <a:buFont typeface="Wingdings" pitchFamily="2" charset="2"/>
              <a:buChar char="q"/>
            </a:pPr>
            <a:r>
              <a:rPr lang="en-US" dirty="0" smtClean="0"/>
              <a:t>Vickie Raines (Mayor Cosmopolis, Chair Flood Authority)</a:t>
            </a:r>
          </a:p>
          <a:p>
            <a:pPr lvl="1">
              <a:buFont typeface="Wingdings" pitchFamily="2" charset="2"/>
              <a:buChar char="q"/>
            </a:pPr>
            <a:r>
              <a:rPr lang="en-US" dirty="0" smtClean="0"/>
              <a:t>J Vander Stoep (Private Attorney, </a:t>
            </a:r>
            <a:r>
              <a:rPr lang="en-US" dirty="0" err="1" smtClean="0"/>
              <a:t>Pe</a:t>
            </a:r>
            <a:r>
              <a:rPr lang="en-US" dirty="0"/>
              <a:t> </a:t>
            </a:r>
            <a:r>
              <a:rPr lang="en-US" dirty="0" smtClean="0"/>
              <a:t>Ell Alternate Flood Authority)</a:t>
            </a:r>
          </a:p>
          <a:p>
            <a:pPr lvl="1">
              <a:buFont typeface="Wingdings" pitchFamily="2" charset="2"/>
              <a:buChar char="q"/>
            </a:pPr>
            <a:r>
              <a:rPr lang="en-US" dirty="0" smtClean="0"/>
              <a:t>Jay Gordon (President Washington Dairy Federation and Chehalis Farmer)</a:t>
            </a:r>
          </a:p>
          <a:p>
            <a:pPr lvl="1">
              <a:buFont typeface="Wingdings" pitchFamily="2" charset="2"/>
              <a:buChar char="q"/>
            </a:pPr>
            <a:r>
              <a:rPr lang="en-US" dirty="0" smtClean="0"/>
              <a:t>Sandi Triggs (Capital Budget Advisor to Governor)</a:t>
            </a:r>
          </a:p>
          <a:p>
            <a:pPr lvl="1">
              <a:buFont typeface="Wingdings" pitchFamily="2" charset="2"/>
              <a:buChar char="q"/>
            </a:pPr>
            <a:r>
              <a:rPr lang="en-US" dirty="0" smtClean="0"/>
              <a:t>Keith Phillips (Governor’s Energy and Environment Advisor)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9800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/>
              <a:t>Chehalis River Basin Flood Authority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November 2013</a:t>
            </a:r>
            <a:endParaRPr lang="en-US" dirty="0"/>
          </a:p>
        </p:txBody>
      </p:sp>
      <p:sp>
        <p:nvSpPr>
          <p:cNvPr id="6" name="Content Placeholder 3"/>
          <p:cNvSpPr txBox="1">
            <a:spLocks/>
          </p:cNvSpPr>
          <p:nvPr/>
        </p:nvSpPr>
        <p:spPr bwMode="auto">
          <a:xfrm>
            <a:off x="1017591" y="4731990"/>
            <a:ext cx="26670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2" charset="2"/>
              <a:buChar char="n"/>
              <a:defRPr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ü"/>
              <a:defRPr sz="1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buChar char="n"/>
              <a:defRPr sz="1200">
                <a:solidFill>
                  <a:schemeClr val="tx2"/>
                </a:solidFill>
                <a:latin typeface="+mj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365125" lvl="1" indent="-2555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68000"/>
              <a:buFont typeface="Wingdings 3" pitchFamily="18" charset="2"/>
              <a:buChar char=""/>
              <a:defRPr/>
            </a:pPr>
            <a:r>
              <a:rPr lang="en-US" dirty="0" smtClean="0"/>
              <a:t>Grays Harbor County</a:t>
            </a:r>
          </a:p>
          <a:p>
            <a:pPr marL="365125" lvl="1" indent="-2555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68000"/>
              <a:buFont typeface="Wingdings 3" pitchFamily="18" charset="2"/>
              <a:buChar char=""/>
              <a:defRPr/>
            </a:pPr>
            <a:r>
              <a:rPr lang="en-US" dirty="0" smtClean="0"/>
              <a:t>Lewis County</a:t>
            </a:r>
          </a:p>
          <a:p>
            <a:pPr marL="365125" lvl="1" indent="-2555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68000"/>
              <a:buFont typeface="Wingdings 3" pitchFamily="18" charset="2"/>
              <a:buChar char=""/>
              <a:defRPr/>
            </a:pPr>
            <a:r>
              <a:rPr lang="en-US" dirty="0" smtClean="0"/>
              <a:t>Thurston County</a:t>
            </a:r>
          </a:p>
          <a:p>
            <a:pPr marL="365125" lvl="1" indent="-2555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68000"/>
              <a:buFont typeface="Wingdings 3" pitchFamily="18" charset="2"/>
              <a:buChar char=""/>
              <a:defRPr/>
            </a:pPr>
            <a:r>
              <a:rPr lang="en-US" dirty="0" smtClean="0"/>
              <a:t>City of Aberdeen</a:t>
            </a:r>
          </a:p>
        </p:txBody>
      </p:sp>
      <p:sp>
        <p:nvSpPr>
          <p:cNvPr id="7" name="Content Placeholder 13"/>
          <p:cNvSpPr txBox="1">
            <a:spLocks/>
          </p:cNvSpPr>
          <p:nvPr/>
        </p:nvSpPr>
        <p:spPr>
          <a:xfrm>
            <a:off x="6248400" y="4724400"/>
            <a:ext cx="4038600" cy="191259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2" charset="2"/>
              <a:buChar char="n"/>
              <a:defRPr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ü"/>
              <a:defRPr sz="1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buChar char="n"/>
              <a:defRPr sz="1200">
                <a:solidFill>
                  <a:schemeClr val="tx2"/>
                </a:solidFill>
                <a:latin typeface="+mj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365125" lvl="1" indent="-2555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68000"/>
              <a:buFont typeface="Wingdings 3" pitchFamily="18" charset="2"/>
              <a:buChar char=""/>
              <a:defRPr/>
            </a:pPr>
            <a:r>
              <a:rPr lang="en-US" dirty="0" smtClean="0"/>
              <a:t>City of Napavine</a:t>
            </a:r>
          </a:p>
          <a:p>
            <a:pPr marL="365125" lvl="1" indent="-2555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68000"/>
              <a:buFont typeface="Wingdings 3" pitchFamily="18" charset="2"/>
              <a:buChar char=""/>
              <a:defRPr/>
            </a:pPr>
            <a:r>
              <a:rPr lang="en-US" dirty="0" smtClean="0"/>
              <a:t>City of Oakville</a:t>
            </a:r>
          </a:p>
          <a:p>
            <a:pPr marL="365125" lvl="1" indent="-2555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68000"/>
              <a:buFont typeface="Wingdings 3" pitchFamily="18" charset="2"/>
              <a:buChar char=""/>
              <a:defRPr/>
            </a:pPr>
            <a:r>
              <a:rPr lang="en-US" dirty="0" smtClean="0"/>
              <a:t>Town of Pe Ell</a:t>
            </a:r>
          </a:p>
          <a:p>
            <a:pPr marL="365125" lvl="1" indent="-2555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68000"/>
              <a:buFont typeface="Wingdings 3" pitchFamily="18" charset="2"/>
              <a:buChar char=""/>
            </a:pPr>
            <a:r>
              <a:rPr lang="en-US" dirty="0" smtClean="0"/>
              <a:t>Town of Bucoda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endParaRPr lang="en-US" dirty="0"/>
          </a:p>
        </p:txBody>
      </p:sp>
      <p:sp>
        <p:nvSpPr>
          <p:cNvPr id="8" name="Content Placeholder 3"/>
          <p:cNvSpPr txBox="1">
            <a:spLocks/>
          </p:cNvSpPr>
          <p:nvPr/>
        </p:nvSpPr>
        <p:spPr bwMode="auto">
          <a:xfrm>
            <a:off x="762000" y="1752600"/>
            <a:ext cx="66294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2" charset="2"/>
              <a:buChar char="n"/>
              <a:defRPr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ü"/>
              <a:defRPr sz="1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buChar char="n"/>
              <a:defRPr sz="1200">
                <a:solidFill>
                  <a:schemeClr val="tx2"/>
                </a:solidFill>
                <a:latin typeface="+mj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221742" fontAlgn="auto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dirty="0" smtClean="0"/>
              <a:t>Formed in 2008</a:t>
            </a:r>
          </a:p>
          <a:p>
            <a:pPr marL="221742" fontAlgn="auto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endParaRPr lang="en-US" dirty="0" smtClean="0"/>
          </a:p>
          <a:p>
            <a:pPr marL="350838" indent="-350838" fontAlgn="auto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dirty="0">
                <a:sym typeface="Wingdings" pitchFamily="2" charset="2"/>
              </a:rPr>
              <a:t>F</a:t>
            </a:r>
            <a:r>
              <a:rPr lang="en-US" dirty="0" smtClean="0">
                <a:sym typeface="Wingdings" pitchFamily="2" charset="2"/>
              </a:rPr>
              <a:t>ormal body focused on: </a:t>
            </a:r>
            <a:r>
              <a:rPr lang="en-US" b="0" dirty="0" smtClean="0">
                <a:sym typeface="Wingdings" pitchFamily="2" charset="2"/>
              </a:rPr>
              <a:t>(1) f</a:t>
            </a:r>
            <a:r>
              <a:rPr lang="en-US" b="0" dirty="0" smtClean="0"/>
              <a:t>lood </a:t>
            </a:r>
            <a:r>
              <a:rPr lang="en-US" b="0" dirty="0"/>
              <a:t>hazard </a:t>
            </a:r>
            <a:r>
              <a:rPr lang="en-US" b="0" dirty="0" smtClean="0"/>
              <a:t>mitigation throughout </a:t>
            </a:r>
            <a:r>
              <a:rPr lang="en-US" b="0" dirty="0"/>
              <a:t>the </a:t>
            </a:r>
            <a:r>
              <a:rPr lang="en-US" b="0" dirty="0" smtClean="0"/>
              <a:t>Basin; and (2) decision-making that is . . . . </a:t>
            </a:r>
          </a:p>
          <a:p>
            <a:pPr marL="621792" lvl="1" fontAlgn="auto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q"/>
              <a:defRPr/>
            </a:pPr>
            <a:r>
              <a:rPr lang="en-US" b="0" dirty="0" smtClean="0"/>
              <a:t>informed by science.</a:t>
            </a:r>
          </a:p>
          <a:p>
            <a:pPr marL="621792" lvl="1" fontAlgn="auto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q"/>
              <a:defRPr/>
            </a:pPr>
            <a:r>
              <a:rPr lang="en-US" b="0" dirty="0" smtClean="0"/>
              <a:t>protective of Basin residents/communities.</a:t>
            </a:r>
          </a:p>
          <a:p>
            <a:pPr marL="621792" lvl="1" fontAlgn="auto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q"/>
              <a:defRPr/>
            </a:pPr>
            <a:r>
              <a:rPr lang="en-US" b="0" dirty="0" smtClean="0"/>
              <a:t>environmentally appropriate.</a:t>
            </a:r>
          </a:p>
          <a:p>
            <a:pPr marL="221742" fontAlgn="auto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endParaRPr lang="en-US" dirty="0" smtClean="0"/>
          </a:p>
          <a:p>
            <a:pPr marL="221742" fontAlgn="auto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dirty="0" smtClean="0"/>
              <a:t>Basin jurisdictions represented</a:t>
            </a:r>
          </a:p>
        </p:txBody>
      </p:sp>
      <p:sp>
        <p:nvSpPr>
          <p:cNvPr id="9" name="Content Placeholder 3"/>
          <p:cNvSpPr txBox="1">
            <a:spLocks/>
          </p:cNvSpPr>
          <p:nvPr/>
        </p:nvSpPr>
        <p:spPr bwMode="auto">
          <a:xfrm>
            <a:off x="3733800" y="4742381"/>
            <a:ext cx="26670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2" charset="2"/>
              <a:buChar char="n"/>
              <a:defRPr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ü"/>
              <a:defRPr sz="1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buChar char="n"/>
              <a:defRPr sz="1200">
                <a:solidFill>
                  <a:schemeClr val="tx2"/>
                </a:solidFill>
                <a:latin typeface="+mj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365125" lvl="1" indent="-2555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68000"/>
              <a:buFont typeface="Wingdings 3" pitchFamily="18" charset="2"/>
              <a:buChar char=""/>
              <a:defRPr/>
            </a:pPr>
            <a:r>
              <a:rPr lang="en-US" dirty="0" smtClean="0"/>
              <a:t>City of Centralia</a:t>
            </a:r>
          </a:p>
          <a:p>
            <a:pPr marL="365125" lvl="1" indent="-2555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68000"/>
              <a:buFont typeface="Wingdings 3" pitchFamily="18" charset="2"/>
              <a:buChar char=""/>
              <a:defRPr/>
            </a:pPr>
            <a:r>
              <a:rPr lang="en-US" dirty="0" smtClean="0"/>
              <a:t>City of Chehalis</a:t>
            </a:r>
          </a:p>
          <a:p>
            <a:pPr marL="365125" lvl="1" indent="-2555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68000"/>
              <a:buFont typeface="Wingdings 3" pitchFamily="18" charset="2"/>
              <a:buChar char=""/>
              <a:defRPr/>
            </a:pPr>
            <a:r>
              <a:rPr lang="en-US" dirty="0"/>
              <a:t>City of Cosmopolis</a:t>
            </a:r>
          </a:p>
          <a:p>
            <a:pPr marL="365125" lvl="1" indent="-2555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68000"/>
              <a:buFont typeface="Wingdings 3" pitchFamily="18" charset="2"/>
              <a:buChar char=""/>
              <a:defRPr/>
            </a:pPr>
            <a:r>
              <a:rPr lang="en-US" dirty="0"/>
              <a:t>City of </a:t>
            </a:r>
            <a:r>
              <a:rPr lang="en-US" dirty="0" smtClean="0"/>
              <a:t>Montesano</a:t>
            </a:r>
          </a:p>
        </p:txBody>
      </p:sp>
      <p:pic>
        <p:nvPicPr>
          <p:cNvPr id="10" name="Picture 9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5310" y="2057400"/>
            <a:ext cx="1990090" cy="1752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45484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November 2013</a:t>
            </a:r>
            <a:endParaRPr lang="en-US" dirty="0"/>
          </a:p>
        </p:txBody>
      </p:sp>
      <p:sp>
        <p:nvSpPr>
          <p:cNvPr id="8" name="Content Placeholder 3"/>
          <p:cNvSpPr txBox="1">
            <a:spLocks/>
          </p:cNvSpPr>
          <p:nvPr/>
        </p:nvSpPr>
        <p:spPr bwMode="auto">
          <a:xfrm>
            <a:off x="762000" y="1752600"/>
            <a:ext cx="8350832" cy="483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/>
          </a:bodyPr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2" charset="2"/>
              <a:buChar char="n"/>
              <a:defRPr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ü"/>
              <a:defRPr sz="1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buChar char="n"/>
              <a:defRPr sz="1200">
                <a:solidFill>
                  <a:schemeClr val="tx2"/>
                </a:solidFill>
                <a:latin typeface="+mj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auto">
              <a:spcBef>
                <a:spcPts val="324"/>
              </a:spcBef>
              <a:spcAft>
                <a:spcPts val="0"/>
              </a:spcAft>
              <a:defRPr/>
            </a:pPr>
            <a:r>
              <a:rPr lang="en-US" dirty="0" smtClean="0"/>
              <a:t>2007 Flood -- $938M Basin-wide damage, </a:t>
            </a:r>
            <a:r>
              <a:rPr lang="en-US" dirty="0"/>
              <a:t>$</a:t>
            </a:r>
            <a:r>
              <a:rPr lang="en-US" dirty="0" smtClean="0"/>
              <a:t>300M lost </a:t>
            </a:r>
            <a:r>
              <a:rPr lang="en-US" dirty="0"/>
              <a:t>economic activity (</a:t>
            </a:r>
            <a:r>
              <a:rPr lang="en-US" dirty="0" smtClean="0"/>
              <a:t>WA) </a:t>
            </a:r>
          </a:p>
        </p:txBody>
      </p:sp>
      <p:sp>
        <p:nvSpPr>
          <p:cNvPr id="5124" name="TextBox 3"/>
          <p:cNvSpPr txBox="1">
            <a:spLocks noChangeArrowheads="1"/>
          </p:cNvSpPr>
          <p:nvPr/>
        </p:nvSpPr>
        <p:spPr bwMode="auto">
          <a:xfrm>
            <a:off x="3200400" y="3881735"/>
            <a:ext cx="310471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 b="1" dirty="0" smtClean="0">
                <a:latin typeface="+mn-lt"/>
              </a:rPr>
              <a:t>City of Centralia </a:t>
            </a:r>
          </a:p>
          <a:p>
            <a:pPr eaLnBrk="1" hangingPunct="1"/>
            <a:r>
              <a:rPr lang="en-US" sz="1200" dirty="0" smtClean="0">
                <a:latin typeface="+mn-lt"/>
              </a:rPr>
              <a:t>STEVE RINGMAN / SEATTLE </a:t>
            </a:r>
            <a:r>
              <a:rPr lang="en-US" sz="1200" dirty="0">
                <a:latin typeface="+mn-lt"/>
              </a:rPr>
              <a:t>TIMES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170812"/>
            <a:ext cx="2861752" cy="1737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170812"/>
            <a:ext cx="2610450" cy="1737360"/>
          </a:xfrm>
          <a:prstGeom prst="rect">
            <a:avLst/>
          </a:prstGeom>
        </p:spPr>
      </p:pic>
      <p:sp>
        <p:nvSpPr>
          <p:cNvPr id="15" name="TextBox 3"/>
          <p:cNvSpPr txBox="1">
            <a:spLocks noChangeArrowheads="1"/>
          </p:cNvSpPr>
          <p:nvPr/>
        </p:nvSpPr>
        <p:spPr bwMode="auto">
          <a:xfrm>
            <a:off x="381000" y="3917373"/>
            <a:ext cx="310471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 b="1" dirty="0">
                <a:latin typeface="+mn-lt"/>
              </a:rPr>
              <a:t>Exit 77 </a:t>
            </a:r>
            <a:r>
              <a:rPr lang="en-US" sz="1200" b="1" dirty="0" smtClean="0">
                <a:latin typeface="+mn-lt"/>
              </a:rPr>
              <a:t>(I-5) in Chehalis </a:t>
            </a:r>
          </a:p>
          <a:p>
            <a:pPr eaLnBrk="1" hangingPunct="1"/>
            <a:r>
              <a:rPr lang="en-US" sz="1200" dirty="0" smtClean="0">
                <a:latin typeface="+mn-lt"/>
              </a:rPr>
              <a:t>STEVE RINGMAN / SEATTLE </a:t>
            </a:r>
            <a:r>
              <a:rPr lang="en-US" sz="1200" dirty="0">
                <a:latin typeface="+mn-lt"/>
              </a:rPr>
              <a:t>TIMES</a:t>
            </a:r>
          </a:p>
        </p:txBody>
      </p: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1095375" y="284163"/>
            <a:ext cx="7772400" cy="1143000"/>
          </a:xfrm>
        </p:spPr>
        <p:txBody>
          <a:bodyPr/>
          <a:lstStyle/>
          <a:p>
            <a:pPr lvl="1"/>
            <a:r>
              <a:rPr lang="en-US" dirty="0" smtClean="0"/>
              <a:t>Background</a:t>
            </a:r>
            <a:endParaRPr lang="en-US" dirty="0"/>
          </a:p>
        </p:txBody>
      </p:sp>
      <p:pic>
        <p:nvPicPr>
          <p:cNvPr id="17" name="Picture 4" descr="CIMG133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839" t="-28890" r="31506" b="13329"/>
          <a:stretch/>
        </p:blipFill>
        <p:spPr bwMode="auto">
          <a:xfrm>
            <a:off x="3747164" y="3810000"/>
            <a:ext cx="2501236" cy="2322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" name="Picture 2" descr="C:\Users\Scott\Desktop\Ross Pics\DSC_639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4156" y="3886200"/>
            <a:ext cx="2595044" cy="1737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3"/>
          <p:cNvSpPr txBox="1">
            <a:spLocks noChangeArrowheads="1"/>
          </p:cNvSpPr>
          <p:nvPr/>
        </p:nvSpPr>
        <p:spPr bwMode="auto">
          <a:xfrm>
            <a:off x="6534647" y="5830669"/>
            <a:ext cx="281939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 b="1" dirty="0" smtClean="0">
                <a:latin typeface="+mn-lt"/>
              </a:rPr>
              <a:t>Photos Source:  </a:t>
            </a:r>
            <a:r>
              <a:rPr lang="en-US" sz="1200" dirty="0" smtClean="0">
                <a:latin typeface="+mn-lt"/>
              </a:rPr>
              <a:t>LEWIS COUNTY,</a:t>
            </a:r>
          </a:p>
          <a:p>
            <a:pPr eaLnBrk="1" hangingPunct="1"/>
            <a:r>
              <a:rPr lang="en-US" sz="1200" dirty="0" smtClean="0">
                <a:latin typeface="+mn-lt"/>
              </a:rPr>
              <a:t>DIVISION OF EMERGENCY MANAGEMENT</a:t>
            </a:r>
            <a:endParaRPr lang="en-US" sz="1200" dirty="0">
              <a:latin typeface="+mn-lt"/>
            </a:endParaRPr>
          </a:p>
        </p:txBody>
      </p:sp>
      <p:pic>
        <p:nvPicPr>
          <p:cNvPr id="22" name="Picture 4" descr="P101023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164" y="4395216"/>
            <a:ext cx="2316481" cy="1737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170604"/>
            <a:ext cx="2370516" cy="1773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4395216"/>
            <a:ext cx="1875245" cy="1737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Straight Arrow Connector 3"/>
          <p:cNvCxnSpPr/>
          <p:nvPr/>
        </p:nvCxnSpPr>
        <p:spPr bwMode="auto">
          <a:xfrm flipH="1">
            <a:off x="6319829" y="5963334"/>
            <a:ext cx="233371" cy="0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arrow"/>
          </a:ln>
          <a:effectLst/>
        </p:spPr>
      </p:cxnSp>
      <p:cxnSp>
        <p:nvCxnSpPr>
          <p:cNvPr id="24" name="Straight Arrow Connector 23"/>
          <p:cNvCxnSpPr/>
          <p:nvPr/>
        </p:nvCxnSpPr>
        <p:spPr bwMode="auto">
          <a:xfrm flipH="1" flipV="1">
            <a:off x="7010399" y="5660291"/>
            <a:ext cx="1" cy="207109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2973816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Content Placeholder 2"/>
          <p:cNvSpPr>
            <a:spLocks noGrp="1"/>
          </p:cNvSpPr>
          <p:nvPr>
            <p:ph idx="1"/>
          </p:nvPr>
        </p:nvSpPr>
        <p:spPr>
          <a:xfrm>
            <a:off x="762000" y="1752600"/>
            <a:ext cx="7998538" cy="1752600"/>
          </a:xfrm>
        </p:spPr>
        <p:txBody>
          <a:bodyPr/>
          <a:lstStyle/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dirty="0" smtClean="0"/>
              <a:t>Ranked high </a:t>
            </a:r>
            <a:r>
              <a:rPr lang="en-US" dirty="0"/>
              <a:t>f</a:t>
            </a:r>
            <a:r>
              <a:rPr lang="en-US" dirty="0" smtClean="0"/>
              <a:t>low events (1932 - 2012) . . .</a:t>
            </a:r>
            <a:endParaRPr lang="en-US" b="0" dirty="0" smtClean="0"/>
          </a:p>
          <a:p>
            <a:pPr lvl="1" eaLnBrk="1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 typeface="Wingdings" pitchFamily="2" charset="2"/>
              <a:buChar char="q"/>
            </a:pPr>
            <a:r>
              <a:rPr lang="en-US" b="0" dirty="0" smtClean="0"/>
              <a:t>I-5 closed 1990, 1996, 2007, 2009</a:t>
            </a:r>
          </a:p>
          <a:p>
            <a:pPr lvl="1" eaLnBrk="1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 typeface="Wingdings" pitchFamily="2" charset="2"/>
              <a:buChar char="q"/>
            </a:pPr>
            <a:r>
              <a:rPr lang="en-US" dirty="0" smtClean="0"/>
              <a:t>Five largest events since 1986 -- </a:t>
            </a:r>
            <a:r>
              <a:rPr lang="en-US" i="1" dirty="0"/>
              <a:t>Frequent </a:t>
            </a:r>
            <a:r>
              <a:rPr lang="en-US" i="1" dirty="0" smtClean="0"/>
              <a:t>floods </a:t>
            </a:r>
            <a:r>
              <a:rPr lang="en-US" i="1" dirty="0"/>
              <a:t>are getting worse and damage is </a:t>
            </a:r>
            <a:r>
              <a:rPr lang="en-US" i="1" dirty="0" smtClean="0"/>
              <a:t>increasing . . . </a:t>
            </a:r>
            <a:endParaRPr lang="en-US" dirty="0" smtClean="0"/>
          </a:p>
          <a:p>
            <a:pPr lvl="1" eaLnBrk="1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 typeface="Wingdings" pitchFamily="2" charset="2"/>
              <a:buChar char="q"/>
            </a:pPr>
            <a:r>
              <a:rPr lang="en-US" sz="1600" b="1" dirty="0" smtClean="0"/>
              <a:t>Chart -- </a:t>
            </a:r>
            <a:r>
              <a:rPr lang="en-US" sz="1600" b="1" i="1" dirty="0" smtClean="0"/>
              <a:t>Chehalis </a:t>
            </a:r>
            <a:r>
              <a:rPr lang="en-US" sz="1600" b="1" i="1" dirty="0"/>
              <a:t>River Flow Rates near Grand Mound </a:t>
            </a:r>
            <a:r>
              <a:rPr lang="en-US" sz="1600" b="1" i="1" dirty="0" smtClean="0"/>
              <a:t>(</a:t>
            </a:r>
            <a:r>
              <a:rPr lang="en-US" b="1" i="1" dirty="0" smtClean="0"/>
              <a:t>cubic ft./sec.</a:t>
            </a:r>
            <a:r>
              <a:rPr lang="en-US" sz="1600" b="1" i="1" dirty="0" smtClean="0"/>
              <a:t>)</a:t>
            </a:r>
            <a:endParaRPr lang="en-US" b="1" i="1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November 2013</a:t>
            </a:r>
            <a:endParaRPr lang="en-US" dirty="0"/>
          </a:p>
        </p:txBody>
      </p:sp>
      <p:graphicFrame>
        <p:nvGraphicFramePr>
          <p:cNvPr id="9" name="Char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6028366"/>
              </p:ext>
            </p:extLst>
          </p:nvPr>
        </p:nvGraphicFramePr>
        <p:xfrm>
          <a:off x="0" y="2590800"/>
          <a:ext cx="9144000" cy="3657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095375" y="284163"/>
            <a:ext cx="7772400" cy="1143000"/>
          </a:xfrm>
        </p:spPr>
        <p:txBody>
          <a:bodyPr/>
          <a:lstStyle/>
          <a:p>
            <a:pPr lvl="1"/>
            <a:r>
              <a:rPr lang="en-US" dirty="0" smtClean="0"/>
              <a:t>Background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5717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Content Placeholder 2"/>
          <p:cNvSpPr>
            <a:spLocks noGrp="1"/>
          </p:cNvSpPr>
          <p:nvPr>
            <p:ph idx="1"/>
          </p:nvPr>
        </p:nvSpPr>
        <p:spPr>
          <a:xfrm>
            <a:off x="762000" y="1752600"/>
            <a:ext cx="7998538" cy="1981200"/>
          </a:xfrm>
        </p:spPr>
        <p:txBody>
          <a:bodyPr/>
          <a:lstStyle/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dirty="0" smtClean="0"/>
              <a:t>Chehalis </a:t>
            </a:r>
            <a:r>
              <a:rPr lang="en-US" dirty="0"/>
              <a:t>is the second largest river </a:t>
            </a:r>
            <a:r>
              <a:rPr lang="en-US" dirty="0" smtClean="0"/>
              <a:t>basin in </a:t>
            </a:r>
            <a:r>
              <a:rPr lang="en-US" dirty="0"/>
              <a:t>the state, rich in natural </a:t>
            </a:r>
            <a:r>
              <a:rPr lang="en-US" dirty="0" smtClean="0"/>
              <a:t>resources . . .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dirty="0" smtClean="0"/>
              <a:t>Populations are 15-25% of historic levels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dirty="0" smtClean="0"/>
              <a:t>TMDL for the basin </a:t>
            </a:r>
            <a:r>
              <a:rPr lang="en-US" sz="1200" b="0" dirty="0" smtClean="0"/>
              <a:t>(</a:t>
            </a:r>
            <a:r>
              <a:rPr lang="en-US" sz="1200" b="0" dirty="0" smtClean="0">
                <a:hlinkClick r:id="rId2"/>
              </a:rPr>
              <a:t>http</a:t>
            </a:r>
            <a:r>
              <a:rPr lang="en-US" sz="1200" b="0" dirty="0">
                <a:hlinkClick r:id="rId2"/>
              </a:rPr>
              <a:t>://</a:t>
            </a:r>
            <a:r>
              <a:rPr lang="en-US" sz="1200" b="0" dirty="0" smtClean="0">
                <a:hlinkClick r:id="rId2"/>
              </a:rPr>
              <a:t>www.ecy.wa.gov/programs/wq/tmdl/ChehalisRvrTMDLSummary.html</a:t>
            </a:r>
            <a:r>
              <a:rPr lang="en-US" sz="1200" b="0" dirty="0" smtClean="0"/>
              <a:t>)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</a:pPr>
            <a:endParaRPr lang="en-US" i="1" dirty="0" smtClean="0"/>
          </a:p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None/>
            </a:pPr>
            <a:endParaRPr lang="en-US" b="1" i="1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November 2013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095375" y="284163"/>
            <a:ext cx="7772400" cy="1143000"/>
          </a:xfrm>
        </p:spPr>
        <p:txBody>
          <a:bodyPr/>
          <a:lstStyle/>
          <a:p>
            <a:pPr lvl="1"/>
            <a:r>
              <a:rPr lang="en-US" dirty="0" smtClean="0"/>
              <a:t>Background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520269"/>
            <a:ext cx="3200400" cy="254577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3581400"/>
            <a:ext cx="3457081" cy="2573056"/>
          </a:xfrm>
          <a:prstGeom prst="rect">
            <a:avLst/>
          </a:prstGeom>
        </p:spPr>
      </p:pic>
      <p:sp>
        <p:nvSpPr>
          <p:cNvPr id="9" name="TextBox 3"/>
          <p:cNvSpPr txBox="1">
            <a:spLocks noChangeArrowheads="1"/>
          </p:cNvSpPr>
          <p:nvPr/>
        </p:nvSpPr>
        <p:spPr bwMode="auto">
          <a:xfrm>
            <a:off x="705283" y="6059269"/>
            <a:ext cx="310471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 b="1" dirty="0" smtClean="0">
                <a:latin typeface="+mn-lt"/>
              </a:rPr>
              <a:t>Upper Chehalis (5/31/2010) </a:t>
            </a:r>
          </a:p>
          <a:p>
            <a:pPr eaLnBrk="1" hangingPunct="1"/>
            <a:r>
              <a:rPr lang="en-US" sz="1200" dirty="0"/>
              <a:t>JAMES E. </a:t>
            </a:r>
            <a:r>
              <a:rPr lang="en-US" sz="1200" dirty="0" smtClean="0"/>
              <a:t>WILCOX / WILD GAME FISH CONSERVATION INTERNATIONAL</a:t>
            </a:r>
            <a:endParaRPr lang="en-US" sz="1200" dirty="0">
              <a:latin typeface="+mn-lt"/>
            </a:endParaRPr>
          </a:p>
        </p:txBody>
      </p:sp>
      <p:sp>
        <p:nvSpPr>
          <p:cNvPr id="12" name="TextBox 3"/>
          <p:cNvSpPr txBox="1">
            <a:spLocks noChangeArrowheads="1"/>
          </p:cNvSpPr>
          <p:nvPr/>
        </p:nvSpPr>
        <p:spPr bwMode="auto">
          <a:xfrm>
            <a:off x="4800600" y="6123801"/>
            <a:ext cx="310471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 dirty="0" smtClean="0">
                <a:latin typeface="+mn-lt"/>
                <a:hlinkClick r:id="rId5"/>
              </a:rPr>
              <a:t>www.chehalisbasinpartnership.org</a:t>
            </a:r>
            <a:endParaRPr lang="en-US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35559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 smtClean="0"/>
              <a:t>Need -- Strategy, Action, Tools . . .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November 2013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4038600"/>
            <a:ext cx="1766455" cy="22860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2" name="Picture 1" descr="chehalis_basin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419600" y="3352800"/>
            <a:ext cx="2654710" cy="2743200"/>
          </a:xfrm>
          <a:prstGeom prst="rect">
            <a:avLst/>
          </a:prstGeom>
          <a:noFill/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1965960"/>
            <a:ext cx="1764792" cy="1310988"/>
          </a:xfrm>
          <a:prstGeom prst="rect">
            <a:avLst/>
          </a:prstGeom>
        </p:spPr>
      </p:pic>
      <p:sp>
        <p:nvSpPr>
          <p:cNvPr id="18" name="TextBox 3"/>
          <p:cNvSpPr txBox="1">
            <a:spLocks noChangeArrowheads="1"/>
          </p:cNvSpPr>
          <p:nvPr/>
        </p:nvSpPr>
        <p:spPr bwMode="auto">
          <a:xfrm>
            <a:off x="6108192" y="2634778"/>
            <a:ext cx="120161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 b="1" dirty="0" smtClean="0">
                <a:latin typeface="+mn-lt"/>
              </a:rPr>
              <a:t>William D. Ruckelshaus Center</a:t>
            </a:r>
            <a:endParaRPr lang="en-US" sz="1200" dirty="0">
              <a:latin typeface="+mn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1" y="1676400"/>
            <a:ext cx="1766454" cy="22860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685800" y="1828800"/>
            <a:ext cx="37338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2" charset="2"/>
              <a:buChar char="n"/>
              <a:defRPr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ü"/>
              <a:defRPr sz="1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buChar char="n"/>
              <a:defRPr sz="1200">
                <a:solidFill>
                  <a:schemeClr val="tx2"/>
                </a:solidFill>
                <a:latin typeface="+mj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>
              <a:buNone/>
            </a:pPr>
            <a:r>
              <a:rPr lang="en-US" u="sng" dirty="0" smtClean="0"/>
              <a:t>Strategy = Basin-wide Solution</a:t>
            </a:r>
          </a:p>
          <a:p>
            <a:pPr>
              <a:buSzPct val="100000"/>
              <a:buFont typeface="+mj-lt"/>
              <a:buAutoNum type="alphaUcPeriod"/>
            </a:pPr>
            <a:r>
              <a:rPr lang="en-US" b="0" dirty="0" smtClean="0"/>
              <a:t>Significant </a:t>
            </a:r>
            <a:r>
              <a:rPr lang="en-US" b="0" dirty="0"/>
              <a:t>reduction </a:t>
            </a:r>
            <a:r>
              <a:rPr lang="en-US" b="0" dirty="0" smtClean="0"/>
              <a:t>in </a:t>
            </a:r>
            <a:r>
              <a:rPr lang="en-US" b="0" dirty="0"/>
              <a:t>flood </a:t>
            </a:r>
            <a:r>
              <a:rPr lang="en-US" b="0" dirty="0" smtClean="0"/>
              <a:t>damage and enhancement of aquatic resources.</a:t>
            </a:r>
            <a:endParaRPr lang="en-US" b="0" dirty="0"/>
          </a:p>
          <a:p>
            <a:pPr>
              <a:buSzPct val="100000"/>
              <a:buFont typeface="+mj-lt"/>
              <a:buAutoNum type="alphaUcPeriod"/>
            </a:pPr>
            <a:r>
              <a:rPr lang="en-US" b="0" dirty="0"/>
              <a:t>Solving </a:t>
            </a:r>
            <a:r>
              <a:rPr lang="en-US" b="0" dirty="0" smtClean="0"/>
              <a:t>one’s </a:t>
            </a:r>
            <a:r>
              <a:rPr lang="en-US" b="0" dirty="0"/>
              <a:t>problems doesn’t increase </a:t>
            </a:r>
            <a:r>
              <a:rPr lang="en-US" b="0" dirty="0" smtClean="0"/>
              <a:t>another’s.</a:t>
            </a:r>
            <a:endParaRPr lang="en-US" b="0" dirty="0"/>
          </a:p>
          <a:p>
            <a:pPr>
              <a:buSzPct val="100000"/>
              <a:buFont typeface="+mj-lt"/>
              <a:buAutoNum type="alphaUcPeriod"/>
            </a:pPr>
            <a:r>
              <a:rPr lang="en-US" b="0" dirty="0" smtClean="0"/>
              <a:t>Maintain focus in five </a:t>
            </a:r>
            <a:r>
              <a:rPr lang="en-US" b="0" dirty="0"/>
              <a:t>areas: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/>
              <a:t>major capital </a:t>
            </a:r>
            <a:r>
              <a:rPr lang="en-US" dirty="0" smtClean="0"/>
              <a:t>projects.</a:t>
            </a:r>
            <a:endParaRPr lang="en-US" dirty="0"/>
          </a:p>
          <a:p>
            <a:pPr marL="800100" lvl="1" indent="-342900">
              <a:buFont typeface="+mj-lt"/>
              <a:buAutoNum type="arabicPeriod"/>
            </a:pPr>
            <a:r>
              <a:rPr lang="en-US" dirty="0"/>
              <a:t>localized </a:t>
            </a:r>
            <a:r>
              <a:rPr lang="en-US" dirty="0" smtClean="0"/>
              <a:t>projects.</a:t>
            </a:r>
            <a:endParaRPr lang="en-US" dirty="0"/>
          </a:p>
          <a:p>
            <a:pPr marL="800100" lvl="1" indent="-342900">
              <a:buFont typeface="+mj-lt"/>
              <a:buAutoNum type="arabicPeriod"/>
            </a:pPr>
            <a:r>
              <a:rPr lang="en-US" dirty="0"/>
              <a:t>land use </a:t>
            </a:r>
            <a:r>
              <a:rPr lang="en-US" dirty="0" smtClean="0"/>
              <a:t>management.</a:t>
            </a:r>
            <a:endParaRPr lang="en-US" dirty="0"/>
          </a:p>
          <a:p>
            <a:pPr marL="800100" lvl="1" indent="-342900">
              <a:buFont typeface="+mj-lt"/>
              <a:buAutoNum type="arabicPeriod"/>
            </a:pPr>
            <a:r>
              <a:rPr lang="en-US" dirty="0" smtClean="0"/>
              <a:t>aquatic species and habitat enhancements.</a:t>
            </a:r>
            <a:endParaRPr lang="en-US" dirty="0"/>
          </a:p>
          <a:p>
            <a:pPr marL="800100" lvl="1" indent="-342900">
              <a:buFont typeface="+mj-lt"/>
              <a:buAutoNum type="arabicPeriod"/>
            </a:pPr>
            <a:r>
              <a:rPr lang="en-US" dirty="0"/>
              <a:t>flood </a:t>
            </a:r>
            <a:r>
              <a:rPr lang="en-US" dirty="0" smtClean="0"/>
              <a:t>warning, emergency response.</a:t>
            </a:r>
          </a:p>
        </p:txBody>
      </p:sp>
    </p:spTree>
    <p:extLst>
      <p:ext uri="{BB962C8B-B14F-4D97-AF65-F5344CB8AC3E}">
        <p14:creationId xmlns:p14="http://schemas.microsoft.com/office/powerpoint/2010/main" val="3879591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November 2013</a:t>
            </a:r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095375" y="457200"/>
            <a:ext cx="7772400" cy="11430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Narrow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Narrow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Narrow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Narrow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Narrow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Narrow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Narrow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Narrow" pitchFamily="34" charset="0"/>
              </a:defRPr>
            </a:lvl9pPr>
          </a:lstStyle>
          <a:p>
            <a:pPr marL="0" lvl="1"/>
            <a:r>
              <a:rPr lang="en-US" kern="0" dirty="0" smtClean="0"/>
              <a:t>Action – Capital Projects (2012, 2013)</a:t>
            </a:r>
            <a:endParaRPr lang="en-US" kern="0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1095375" y="990600"/>
            <a:ext cx="6513274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2" charset="2"/>
              <a:buChar char="n"/>
              <a:defRPr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ü"/>
              <a:defRPr sz="1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buChar char="n"/>
              <a:defRPr sz="1200">
                <a:solidFill>
                  <a:schemeClr val="tx2"/>
                </a:solidFill>
                <a:latin typeface="+mj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5715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600" b="0" dirty="0" smtClean="0"/>
              <a:t>(</a:t>
            </a:r>
            <a:r>
              <a:rPr lang="en-US" sz="1600" b="0" dirty="0" smtClean="0">
                <a:hlinkClick r:id="rId5"/>
              </a:rPr>
              <a:t>Website</a:t>
            </a:r>
            <a:r>
              <a:rPr lang="en-US" sz="1600" b="0" dirty="0" smtClean="0"/>
              <a:t>)</a:t>
            </a:r>
            <a:endParaRPr lang="en-US" sz="1600" b="0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-1" y="1828800"/>
            <a:ext cx="2819401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2" charset="2"/>
              <a:buChar char="n"/>
              <a:defRPr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ü"/>
              <a:defRPr sz="1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buChar char="n"/>
              <a:defRPr sz="1200">
                <a:solidFill>
                  <a:schemeClr val="tx2"/>
                </a:solidFill>
                <a:latin typeface="+mj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5715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600" u="sng" dirty="0" smtClean="0"/>
              <a:t>2012 Capital Budget:</a:t>
            </a:r>
          </a:p>
          <a:p>
            <a:pPr marL="4000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1400" b="0" dirty="0" smtClean="0"/>
              <a:t>$5.0M – Local projects.</a:t>
            </a:r>
          </a:p>
          <a:p>
            <a:pPr marL="5715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sz="1600" dirty="0" smtClean="0"/>
          </a:p>
          <a:p>
            <a:pPr marL="5715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600" u="sng" dirty="0" smtClean="0"/>
              <a:t>2013 Capital Budget:</a:t>
            </a:r>
          </a:p>
          <a:p>
            <a:pPr marL="4000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1400" b="0" dirty="0" smtClean="0"/>
              <a:t>$9.2M -- Design evaluations by 2014 for Upper Basin dam (~</a:t>
            </a:r>
            <a:r>
              <a:rPr lang="en-US" sz="1400" b="0" i="1" dirty="0" smtClean="0"/>
              <a:t>$5.6M</a:t>
            </a:r>
            <a:r>
              <a:rPr lang="en-US" sz="1400" b="0" dirty="0" smtClean="0"/>
              <a:t>) and I-5 protection (~</a:t>
            </a:r>
            <a:r>
              <a:rPr lang="en-US" sz="1400" b="0" i="1" dirty="0" smtClean="0"/>
              <a:t>$3.4M</a:t>
            </a:r>
            <a:r>
              <a:rPr lang="en-US" sz="1400" b="0" dirty="0" smtClean="0"/>
              <a:t>).</a:t>
            </a:r>
          </a:p>
          <a:p>
            <a:pPr marL="4000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1400" b="0" dirty="0"/>
              <a:t>$</a:t>
            </a:r>
            <a:r>
              <a:rPr lang="en-US" sz="1400" b="0" dirty="0" smtClean="0"/>
              <a:t>15.1M </a:t>
            </a:r>
            <a:r>
              <a:rPr lang="en-US" sz="1400" b="0" dirty="0"/>
              <a:t>-- Local </a:t>
            </a:r>
            <a:r>
              <a:rPr lang="en-US" sz="1400" b="0" dirty="0" smtClean="0"/>
              <a:t>projects and fish and aquatic species enhancements.</a:t>
            </a:r>
          </a:p>
          <a:p>
            <a:pPr marL="4000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1400" b="0" dirty="0" smtClean="0"/>
              <a:t>$1.8M -- Local programs (buyouts, flood proofing, home elevations).</a:t>
            </a:r>
          </a:p>
          <a:p>
            <a:pPr marL="4000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1400" b="0" dirty="0" smtClean="0"/>
              <a:t>$2.2M – Implementation capacity, technical experts.</a:t>
            </a:r>
          </a:p>
          <a:p>
            <a:pPr marL="4000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endParaRPr lang="en-US" sz="1600" dirty="0" smtClean="0"/>
          </a:p>
          <a:p>
            <a:pPr marL="5715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dirty="0" smtClean="0"/>
              <a:t> </a:t>
            </a:r>
          </a:p>
          <a:p>
            <a:pPr marL="5715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dirty="0" smtClean="0"/>
          </a:p>
          <a:p>
            <a:pPr marL="5715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dirty="0"/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2066" name="WebBrowser1" r:id="rId2" imgW="6400800" imgH="4800600"/>
        </mc:Choice>
        <mc:Fallback>
          <p:control name="WebBrowser1" r:id="rId2" imgW="6400800" imgH="4800600">
            <p:pic>
              <p:nvPicPr>
                <p:cNvPr id="0" name="WebBrowser1"/>
                <p:cNvPicPr preferRelativeResize="0">
                  <a:picLocks noChangeArrowheads="1" noChangeShapeType="1"/>
                </p:cNvPicPr>
                <p:nvPr>
                  <p:custDataLst>
                    <p:tags r:id="rId3"/>
                  </p:custDataLst>
                </p:nvPr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743200" y="1028700"/>
                  <a:ext cx="6400800" cy="4800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1491266085"/>
      </p:ext>
    </p:extLst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RL" val="http://www.ezview.wa.gov/pr/site/alias__1492/34489/projects.aspx#map"/>
  <p:tag name="LOOP" val="0"/>
  <p:tag name="SIZE" val="70"/>
  <p:tag name="POSITION" val="5"/>
  <p:tag name="RESIDUE" val="-1"/>
</p:tagLst>
</file>

<file path=ppt/theme/theme1.xml><?xml version="1.0" encoding="utf-8"?>
<a:theme xmlns:a="http://schemas.openxmlformats.org/drawingml/2006/main" name="EES">
  <a:themeElements>
    <a:clrScheme name="Ricepaper 9">
      <a:dk1>
        <a:srgbClr val="000000"/>
      </a:dk1>
      <a:lt1>
        <a:srgbClr val="FF7C80"/>
      </a:lt1>
      <a:dk2>
        <a:srgbClr val="333333"/>
      </a:dk2>
      <a:lt2>
        <a:srgbClr val="000000"/>
      </a:lt2>
      <a:accent1>
        <a:srgbClr val="78C0B2"/>
      </a:accent1>
      <a:accent2>
        <a:srgbClr val="CC0000"/>
      </a:accent2>
      <a:accent3>
        <a:srgbClr val="FFBFC0"/>
      </a:accent3>
      <a:accent4>
        <a:srgbClr val="000000"/>
      </a:accent4>
      <a:accent5>
        <a:srgbClr val="BEDCD5"/>
      </a:accent5>
      <a:accent6>
        <a:srgbClr val="B90000"/>
      </a:accent6>
      <a:hlink>
        <a:srgbClr val="598BBD"/>
      </a:hlink>
      <a:folHlink>
        <a:srgbClr val="CC0000"/>
      </a:folHlink>
    </a:clrScheme>
    <a:fontScheme name="Ricepaper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Ricepaper 1">
        <a:dk1>
          <a:srgbClr val="9D9475"/>
        </a:dk1>
        <a:lt1>
          <a:srgbClr val="333333"/>
        </a:lt1>
        <a:dk2>
          <a:srgbClr val="333300"/>
        </a:dk2>
        <a:lt2>
          <a:srgbClr val="333333"/>
        </a:lt2>
        <a:accent1>
          <a:srgbClr val="B3C39F"/>
        </a:accent1>
        <a:accent2>
          <a:srgbClr val="DCD9CE"/>
        </a:accent2>
        <a:accent3>
          <a:srgbClr val="ADADAA"/>
        </a:accent3>
        <a:accent4>
          <a:srgbClr val="2A2A2A"/>
        </a:accent4>
        <a:accent5>
          <a:srgbClr val="D6DECD"/>
        </a:accent5>
        <a:accent6>
          <a:srgbClr val="C7C4BA"/>
        </a:accent6>
        <a:hlink>
          <a:srgbClr val="CC9900"/>
        </a:hlink>
        <a:folHlink>
          <a:srgbClr val="ADA68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cepaper 2">
        <a:dk1>
          <a:srgbClr val="00264C"/>
        </a:dk1>
        <a:lt1>
          <a:srgbClr val="FFFFE9"/>
        </a:lt1>
        <a:dk2>
          <a:srgbClr val="333333"/>
        </a:dk2>
        <a:lt2>
          <a:srgbClr val="333333"/>
        </a:lt2>
        <a:accent1>
          <a:srgbClr val="78C0B2"/>
        </a:accent1>
        <a:accent2>
          <a:srgbClr val="262D4C"/>
        </a:accent2>
        <a:accent3>
          <a:srgbClr val="FFFFF2"/>
        </a:accent3>
        <a:accent4>
          <a:srgbClr val="001F40"/>
        </a:accent4>
        <a:accent5>
          <a:srgbClr val="BEDCD5"/>
        </a:accent5>
        <a:accent6>
          <a:srgbClr val="212844"/>
        </a:accent6>
        <a:hlink>
          <a:srgbClr val="598BBD"/>
        </a:hlink>
        <a:folHlink>
          <a:srgbClr val="4D4D4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cepaper 3">
        <a:dk1>
          <a:srgbClr val="000000"/>
        </a:dk1>
        <a:lt1>
          <a:srgbClr val="F8F8F8"/>
        </a:lt1>
        <a:dk2>
          <a:srgbClr val="333333"/>
        </a:dk2>
        <a:lt2>
          <a:srgbClr val="5F5F5F"/>
        </a:lt2>
        <a:accent1>
          <a:srgbClr val="DDDDDD"/>
        </a:accent1>
        <a:accent2>
          <a:srgbClr val="808080"/>
        </a:accent2>
        <a:accent3>
          <a:srgbClr val="FBFBFB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cepaper 4">
        <a:dk1>
          <a:srgbClr val="00264C"/>
        </a:dk1>
        <a:lt1>
          <a:srgbClr val="FFFFFF"/>
        </a:lt1>
        <a:dk2>
          <a:srgbClr val="333333"/>
        </a:dk2>
        <a:lt2>
          <a:srgbClr val="2E697E"/>
        </a:lt2>
        <a:accent1>
          <a:srgbClr val="BAC8AA"/>
        </a:accent1>
        <a:accent2>
          <a:srgbClr val="6E9883"/>
        </a:accent2>
        <a:accent3>
          <a:srgbClr val="FFFFFF"/>
        </a:accent3>
        <a:accent4>
          <a:srgbClr val="001F40"/>
        </a:accent4>
        <a:accent5>
          <a:srgbClr val="D9E0D2"/>
        </a:accent5>
        <a:accent6>
          <a:srgbClr val="638976"/>
        </a:accent6>
        <a:hlink>
          <a:srgbClr val="CC9900"/>
        </a:hlink>
        <a:folHlink>
          <a:srgbClr val="7DAEC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cepaper 5">
        <a:dk1>
          <a:srgbClr val="20374E"/>
        </a:dk1>
        <a:lt1>
          <a:srgbClr val="DCE4D2"/>
        </a:lt1>
        <a:dk2>
          <a:srgbClr val="333333"/>
        </a:dk2>
        <a:lt2>
          <a:srgbClr val="524C46"/>
        </a:lt2>
        <a:accent1>
          <a:srgbClr val="C9C491"/>
        </a:accent1>
        <a:accent2>
          <a:srgbClr val="8A776A"/>
        </a:accent2>
        <a:accent3>
          <a:srgbClr val="EBEFE5"/>
        </a:accent3>
        <a:accent4>
          <a:srgbClr val="1A2D41"/>
        </a:accent4>
        <a:accent5>
          <a:srgbClr val="E1DEC7"/>
        </a:accent5>
        <a:accent6>
          <a:srgbClr val="7D6B5F"/>
        </a:accent6>
        <a:hlink>
          <a:srgbClr val="67895F"/>
        </a:hlink>
        <a:folHlink>
          <a:srgbClr val="4D4D4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cepaper 6">
        <a:dk1>
          <a:srgbClr val="00264C"/>
        </a:dk1>
        <a:lt1>
          <a:srgbClr val="FF7C80"/>
        </a:lt1>
        <a:dk2>
          <a:srgbClr val="333333"/>
        </a:dk2>
        <a:lt2>
          <a:srgbClr val="003399"/>
        </a:lt2>
        <a:accent1>
          <a:srgbClr val="78C0B2"/>
        </a:accent1>
        <a:accent2>
          <a:srgbClr val="FF0000"/>
        </a:accent2>
        <a:accent3>
          <a:srgbClr val="FFBFC0"/>
        </a:accent3>
        <a:accent4>
          <a:srgbClr val="001F40"/>
        </a:accent4>
        <a:accent5>
          <a:srgbClr val="BEDCD5"/>
        </a:accent5>
        <a:accent6>
          <a:srgbClr val="E70000"/>
        </a:accent6>
        <a:hlink>
          <a:srgbClr val="598BBD"/>
        </a:hlink>
        <a:folHlink>
          <a:srgbClr val="FF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cepaper 7">
        <a:dk1>
          <a:srgbClr val="00264C"/>
        </a:dk1>
        <a:lt1>
          <a:srgbClr val="FF7C80"/>
        </a:lt1>
        <a:dk2>
          <a:srgbClr val="333333"/>
        </a:dk2>
        <a:lt2>
          <a:srgbClr val="000000"/>
        </a:lt2>
        <a:accent1>
          <a:srgbClr val="78C0B2"/>
        </a:accent1>
        <a:accent2>
          <a:srgbClr val="FF0000"/>
        </a:accent2>
        <a:accent3>
          <a:srgbClr val="FFBFC0"/>
        </a:accent3>
        <a:accent4>
          <a:srgbClr val="001F40"/>
        </a:accent4>
        <a:accent5>
          <a:srgbClr val="BEDCD5"/>
        </a:accent5>
        <a:accent6>
          <a:srgbClr val="E70000"/>
        </a:accent6>
        <a:hlink>
          <a:srgbClr val="598BBD"/>
        </a:hlink>
        <a:folHlink>
          <a:srgbClr val="FF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cepaper 8">
        <a:dk1>
          <a:srgbClr val="000000"/>
        </a:dk1>
        <a:lt1>
          <a:srgbClr val="FF7C80"/>
        </a:lt1>
        <a:dk2>
          <a:srgbClr val="333333"/>
        </a:dk2>
        <a:lt2>
          <a:srgbClr val="000000"/>
        </a:lt2>
        <a:accent1>
          <a:srgbClr val="78C0B2"/>
        </a:accent1>
        <a:accent2>
          <a:srgbClr val="FF0000"/>
        </a:accent2>
        <a:accent3>
          <a:srgbClr val="FFBFC0"/>
        </a:accent3>
        <a:accent4>
          <a:srgbClr val="000000"/>
        </a:accent4>
        <a:accent5>
          <a:srgbClr val="BEDCD5"/>
        </a:accent5>
        <a:accent6>
          <a:srgbClr val="E70000"/>
        </a:accent6>
        <a:hlink>
          <a:srgbClr val="598BBD"/>
        </a:hlink>
        <a:folHlink>
          <a:srgbClr val="FF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cepaper 9">
        <a:dk1>
          <a:srgbClr val="000000"/>
        </a:dk1>
        <a:lt1>
          <a:srgbClr val="FF7C80"/>
        </a:lt1>
        <a:dk2>
          <a:srgbClr val="333333"/>
        </a:dk2>
        <a:lt2>
          <a:srgbClr val="000000"/>
        </a:lt2>
        <a:accent1>
          <a:srgbClr val="78C0B2"/>
        </a:accent1>
        <a:accent2>
          <a:srgbClr val="CC0000"/>
        </a:accent2>
        <a:accent3>
          <a:srgbClr val="FFBFC0"/>
        </a:accent3>
        <a:accent4>
          <a:srgbClr val="000000"/>
        </a:accent4>
        <a:accent5>
          <a:srgbClr val="BEDCD5"/>
        </a:accent5>
        <a:accent6>
          <a:srgbClr val="B90000"/>
        </a:accent6>
        <a:hlink>
          <a:srgbClr val="598BBD"/>
        </a:hlink>
        <a:folHlink>
          <a:srgbClr val="CC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EES</Template>
  <TotalTime>3477</TotalTime>
  <Words>1402</Words>
  <Application>Microsoft Office PowerPoint</Application>
  <PresentationFormat>On-screen Show (4:3)</PresentationFormat>
  <Paragraphs>298</Paragraphs>
  <Slides>18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EES</vt:lpstr>
      <vt:lpstr>Chehalis River Basin</vt:lpstr>
      <vt:lpstr>Today’s Presentation</vt:lpstr>
      <vt:lpstr>Governor’s Chehalis Basin Work Group</vt:lpstr>
      <vt:lpstr>Chehalis River Basin Flood Authority</vt:lpstr>
      <vt:lpstr>Background</vt:lpstr>
      <vt:lpstr>Background</vt:lpstr>
      <vt:lpstr>Background</vt:lpstr>
      <vt:lpstr>Need -- Strategy, Action, Tools . . .</vt:lpstr>
      <vt:lpstr>PowerPoint Presentation</vt:lpstr>
      <vt:lpstr>Example Project – City of Montesano</vt:lpstr>
      <vt:lpstr>Local Projects (2012, 2013) -- </vt:lpstr>
      <vt:lpstr>Key Tool to Understanding How the Basin Functions – “Chehalis River Hydraulic Model”</vt:lpstr>
      <vt:lpstr>Tools -- Hydraulic Analysis Model</vt:lpstr>
      <vt:lpstr>Tools -- Flood Warning System</vt:lpstr>
      <vt:lpstr>Tools -- Flood Warning System</vt:lpstr>
      <vt:lpstr>Work Program Elements (now to Nov. 2014)</vt:lpstr>
      <vt:lpstr>Resources, Additional Information</vt:lpstr>
      <vt:lpstr>Thank You!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Chehalis River Flood Authority Education and Outreach Subcommittee</dc:title>
  <dc:creator>stacy</dc:creator>
  <cp:lastModifiedBy>ScottBoettcher</cp:lastModifiedBy>
  <cp:revision>512</cp:revision>
  <dcterms:created xsi:type="dcterms:W3CDTF">2012-12-26T17:37:50Z</dcterms:created>
  <dcterms:modified xsi:type="dcterms:W3CDTF">2013-10-24T00:10:02Z</dcterms:modified>
</cp:coreProperties>
</file>