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72" r:id="rId2"/>
    <p:sldId id="469" r:id="rId3"/>
    <p:sldId id="279" r:id="rId4"/>
    <p:sldId id="280" r:id="rId5"/>
    <p:sldId id="419" r:id="rId6"/>
    <p:sldId id="420" r:id="rId7"/>
    <p:sldId id="464" r:id="rId8"/>
    <p:sldId id="422" r:id="rId9"/>
    <p:sldId id="286" r:id="rId10"/>
    <p:sldId id="287" r:id="rId11"/>
    <p:sldId id="461" r:id="rId12"/>
    <p:sldId id="466" r:id="rId13"/>
    <p:sldId id="460" r:id="rId14"/>
    <p:sldId id="423" r:id="rId15"/>
    <p:sldId id="441" r:id="rId16"/>
    <p:sldId id="459" r:id="rId17"/>
    <p:sldId id="435" r:id="rId18"/>
    <p:sldId id="282" r:id="rId19"/>
    <p:sldId id="470" r:id="rId20"/>
    <p:sldId id="467" r:id="rId21"/>
    <p:sldId id="471" r:id="rId22"/>
    <p:sldId id="46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3890" autoAdjust="0"/>
  </p:normalViewPr>
  <p:slideViewPr>
    <p:cSldViewPr snapToObjects="1">
      <p:cViewPr varScale="1">
        <p:scale>
          <a:sx n="103" d="100"/>
          <a:sy n="103" d="100"/>
        </p:scale>
        <p:origin x="176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8A16D-CE66-46B4-94E8-0E11A9C5742B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87F1-6C34-436E-AECD-26B7F82DBE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1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1000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3F2D4-6348-4609-A745-55296D49B7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6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1000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3F2D4-6348-4609-A745-55296D49B7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1000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3F2D4-6348-4609-A745-55296D49B7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1000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3F2D4-6348-4609-A745-55296D49B7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9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1000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3F2D4-6348-4609-A745-55296D49B7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887F1-6C34-436E-AECD-26B7F82DBE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7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5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8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83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23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8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3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6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92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10/15/2019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560FE-FD51-4ACF-A203-E4B8B95276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9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2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3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1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2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8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1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178474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2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20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9404" y="6324600"/>
            <a:ext cx="50839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24600"/>
            <a:ext cx="845814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865512-6B7B-4E0E-B6BB-DC2FF1430C4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" y="396240"/>
            <a:ext cx="92583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EECA4-3B25-4751-95EC-1DBEAFBCEC5F}"/>
              </a:ext>
            </a:extLst>
          </p:cNvPr>
          <p:cNvPicPr/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6240"/>
            <a:ext cx="2001441" cy="82296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168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ehalisriverflood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scottb@sbgh-partners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onews.com/weather/blogs/scott/37346554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katu.com/news/37243024.html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602141" cy="2057398"/>
          </a:xfrm>
        </p:spPr>
        <p:txBody>
          <a:bodyPr>
            <a:normAutofit/>
          </a:bodyPr>
          <a:lstStyle/>
          <a:p>
            <a:r>
              <a:rPr lang="en-US" sz="4000" dirty="0"/>
              <a:t>Chehalis River Basin </a:t>
            </a:r>
            <a:br>
              <a:rPr lang="en-US" sz="4000" dirty="0"/>
            </a:br>
            <a:r>
              <a:rPr lang="en-US" sz="4000" dirty="0"/>
              <a:t>Flood Warning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129" y="2666998"/>
            <a:ext cx="6517482" cy="22098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October 25, 2021</a:t>
            </a:r>
          </a:p>
          <a:p>
            <a:endParaRPr lang="en-US" dirty="0"/>
          </a:p>
          <a:p>
            <a:r>
              <a:rPr lang="en-US" b="1" dirty="0"/>
              <a:t>Scott Boettcher</a:t>
            </a:r>
          </a:p>
          <a:p>
            <a:pPr>
              <a:spcBef>
                <a:spcPts val="0"/>
              </a:spcBef>
            </a:pPr>
            <a:r>
              <a:rPr lang="en-US" dirty="0"/>
              <a:t>Chehalis River Basin Flood Authority staff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E7346-9620-48ED-A0C1-5E37A24D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EAFFE-9040-4F79-B8A3-52A03629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</p:spTree>
    <p:extLst>
      <p:ext uri="{BB962C8B-B14F-4D97-AF65-F5344CB8AC3E}">
        <p14:creationId xmlns:p14="http://schemas.microsoft.com/office/powerpoint/2010/main" val="65565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BF6A6-926D-4F34-AAD4-44C53FEA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982"/>
            <a:ext cx="8534400" cy="46875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9095-79A5-4A10-BAC4-C205A453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51F170-FE23-4938-8FC0-0B964E87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AFED26B-E5AF-4730-BCB4-57DAA2EC4376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B7953E-1A76-4793-BB08-5CF77C6FDF29}"/>
              </a:ext>
            </a:extLst>
          </p:cNvPr>
          <p:cNvSpPr txBox="1">
            <a:spLocks/>
          </p:cNvSpPr>
          <p:nvPr/>
        </p:nvSpPr>
        <p:spPr>
          <a:xfrm>
            <a:off x="76200" y="5984677"/>
            <a:ext cx="533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Replace NWS Gages</a:t>
            </a:r>
          </a:p>
        </p:txBody>
      </p:sp>
    </p:spTree>
    <p:extLst>
      <p:ext uri="{BB962C8B-B14F-4D97-AF65-F5344CB8AC3E}">
        <p14:creationId xmlns:p14="http://schemas.microsoft.com/office/powerpoint/2010/main" val="67666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C8790-4405-4062-AA7E-E1DA6EF9C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399"/>
            <a:ext cx="3216443" cy="4288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7E4D2-B646-44DA-B36D-CB2D9D134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07432"/>
            <a:ext cx="3200400" cy="4267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E999B-8CCF-4C62-92F5-8CBBF6DF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DC6B4-47B2-4DFE-A4D3-33AF91DB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A72280C-8FC0-46CC-AD6A-C0C66196D1D1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DD6668-25F2-4DDB-8B4A-9A7E3FF23112}"/>
              </a:ext>
            </a:extLst>
          </p:cNvPr>
          <p:cNvSpPr txBox="1">
            <a:spLocks/>
          </p:cNvSpPr>
          <p:nvPr/>
        </p:nvSpPr>
        <p:spPr>
          <a:xfrm>
            <a:off x="46653" y="5905500"/>
            <a:ext cx="5335104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Add New gage sites, Thurston county (</a:t>
            </a:r>
            <a:r>
              <a:rPr lang="en-US" sz="2800" i="1" dirty="0">
                <a:latin typeface="+mn-lt"/>
              </a:rPr>
              <a:t>2019/20</a:t>
            </a:r>
            <a:r>
              <a:rPr lang="en-US" sz="28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890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196E2-45C3-4FA5-AB5F-00EF6117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28"/>
            <a:ext cx="8110700" cy="5323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CD690-E78B-4DDB-AE09-CCFA7D48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F0D2A-B033-4FDF-8438-E12B57B3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EA40E43-5ECB-4C1B-ABC1-9F41B93EE43E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6F7A9-EF38-44DD-AA30-EA6CB373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86" y="5720048"/>
            <a:ext cx="5486400" cy="604552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Total= </a:t>
            </a: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99 Sites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285 sensors</a:t>
            </a:r>
          </a:p>
        </p:txBody>
      </p:sp>
    </p:spTree>
    <p:extLst>
      <p:ext uri="{BB962C8B-B14F-4D97-AF65-F5344CB8AC3E}">
        <p14:creationId xmlns:p14="http://schemas.microsoft.com/office/powerpoint/2010/main" val="107235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1762A-7B2A-409C-9A73-16A320FF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5594262" cy="5470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6F7A9-EF38-44DD-AA30-EA6CB373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38" y="2590800"/>
            <a:ext cx="2698662" cy="25749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Add three Webcams (</a:t>
            </a:r>
            <a:r>
              <a:rPr lang="en-US" sz="2800" i="1" dirty="0">
                <a:latin typeface="+mn-lt"/>
              </a:rPr>
              <a:t>2019</a:t>
            </a:r>
            <a:r>
              <a:rPr lang="en-US" sz="2800" dirty="0">
                <a:latin typeface="+mn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C17F9-9E4E-4980-832B-DF3B7847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CDD17-A488-405B-8052-8E15908E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11C37F-E11B-4C22-A320-A9C041D31EC2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  <p:extLst>
      <p:ext uri="{BB962C8B-B14F-4D97-AF65-F5344CB8AC3E}">
        <p14:creationId xmlns:p14="http://schemas.microsoft.com/office/powerpoint/2010/main" val="26038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3BDCDB-CCEC-49F0-BCB0-60D0B482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6" y="1276011"/>
            <a:ext cx="7810534" cy="54137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F0C8D7-1927-4340-AAD2-D3BB8A2635DE}"/>
              </a:ext>
            </a:extLst>
          </p:cNvPr>
          <p:cNvSpPr txBox="1">
            <a:spLocks/>
          </p:cNvSpPr>
          <p:nvPr/>
        </p:nvSpPr>
        <p:spPr>
          <a:xfrm>
            <a:off x="2438400" y="1296125"/>
            <a:ext cx="5411138" cy="6270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  <a:hlinkClick r:id="rId3"/>
              </a:rPr>
              <a:t>www.chehalisriverflood.com</a:t>
            </a:r>
            <a:endParaRPr lang="en-US" sz="2800" dirty="0">
              <a:latin typeface="+mn-lt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EFE23-EC39-4CF3-B653-D1BC8227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6A56E1-A472-4F13-838C-8CC1F11A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4E0D3C8-7FE2-4D5B-A185-0FF3C1B86D1F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  <p:extLst>
      <p:ext uri="{BB962C8B-B14F-4D97-AF65-F5344CB8AC3E}">
        <p14:creationId xmlns:p14="http://schemas.microsoft.com/office/powerpoint/2010/main" val="117040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3561F-6B9C-4CEB-B10F-DBD2FD55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A38DA-F2C0-42FF-85E3-E102EB8C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F35EA8-1939-4A69-B8C0-8CE148457D5E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88F2A-DC8B-4BF0-92BA-0C07AA4F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6" y="1219199"/>
            <a:ext cx="5925860" cy="5470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3BE57-D343-4750-A07E-E6B8F2C59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24" y="2238735"/>
            <a:ext cx="3829050" cy="70273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D2AF072-6592-4406-BBC2-24EC9C405945}"/>
              </a:ext>
            </a:extLst>
          </p:cNvPr>
          <p:cNvSpPr txBox="1">
            <a:spLocks/>
          </p:cNvSpPr>
          <p:nvPr/>
        </p:nvSpPr>
        <p:spPr>
          <a:xfrm>
            <a:off x="5259911" y="3458109"/>
            <a:ext cx="3581400" cy="792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Email Gage Alerts --</a:t>
            </a:r>
          </a:p>
          <a:p>
            <a:r>
              <a:rPr lang="en-US" sz="2800" dirty="0">
                <a:latin typeface="+mn-lt"/>
              </a:rPr>
              <a:t>rising river levels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BBC96-9EE7-42BE-B315-41B2B800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67E17E-5F47-4EE6-A8F9-C25D95D1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20A2F66-AFCA-493A-81EB-F155EF97045F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pic>
        <p:nvPicPr>
          <p:cNvPr id="10" name="Picture 9" descr="Chart, bar chart, histogram&#10;&#10;Description automatically generated">
            <a:extLst>
              <a:ext uri="{FF2B5EF4-FFF2-40B4-BE49-F238E27FC236}">
                <a16:creationId xmlns:a16="http://schemas.microsoft.com/office/drawing/2014/main" id="{3DA6716C-25E9-4100-BF68-595D0F7B7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9" y="1275026"/>
            <a:ext cx="4544279" cy="541469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8DF8BCA-15EE-4D88-BC0D-68AFF06A49C4}"/>
              </a:ext>
            </a:extLst>
          </p:cNvPr>
          <p:cNvSpPr txBox="1">
            <a:spLocks/>
          </p:cNvSpPr>
          <p:nvPr/>
        </p:nvSpPr>
        <p:spPr>
          <a:xfrm>
            <a:off x="5175347" y="1905000"/>
            <a:ext cx="3581400" cy="792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Email Gage Alerts --</a:t>
            </a:r>
          </a:p>
          <a:p>
            <a:r>
              <a:rPr lang="en-US" sz="2800" dirty="0">
                <a:latin typeface="+mn-lt"/>
              </a:rPr>
              <a:t>Sign-ups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59ECA6B-047B-4B2F-83DB-BF0F1069F673}"/>
              </a:ext>
            </a:extLst>
          </p:cNvPr>
          <p:cNvSpPr txBox="1">
            <a:spLocks/>
          </p:cNvSpPr>
          <p:nvPr/>
        </p:nvSpPr>
        <p:spPr>
          <a:xfrm>
            <a:off x="5133331" y="3031926"/>
            <a:ext cx="3665432" cy="33718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dirty="0"/>
              <a:t>Situational awareness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dirty="0"/>
              <a:t>Employee/staff safety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dirty="0"/>
              <a:t>Residence safety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dirty="0"/>
              <a:t>Travel planning</a:t>
            </a:r>
          </a:p>
        </p:txBody>
      </p:sp>
    </p:spTree>
    <p:extLst>
      <p:ext uri="{BB962C8B-B14F-4D97-AF65-F5344CB8AC3E}">
        <p14:creationId xmlns:p14="http://schemas.microsoft.com/office/powerpoint/2010/main" val="61729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-1103" y="6303137"/>
            <a:ext cx="4420704" cy="5548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Inundation Mapping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4400" y="1143000"/>
            <a:ext cx="7534406" cy="5505484"/>
            <a:chOff x="304800" y="914400"/>
            <a:chExt cx="8563402" cy="6353175"/>
          </a:xfrm>
        </p:grpSpPr>
        <p:pic>
          <p:nvPicPr>
            <p:cNvPr id="6247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914400"/>
              <a:ext cx="6097587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7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2970213"/>
              <a:ext cx="6097587" cy="224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7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5029200"/>
              <a:ext cx="6097587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3" name="Group 22"/>
            <p:cNvGrpSpPr/>
            <p:nvPr/>
          </p:nvGrpSpPr>
          <p:grpSpPr>
            <a:xfrm>
              <a:off x="304800" y="1676400"/>
              <a:ext cx="1297150" cy="4210110"/>
              <a:chOff x="304800" y="1676400"/>
              <a:chExt cx="1297150" cy="421011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04800" y="1676400"/>
                <a:ext cx="12971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No Flood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4800" y="3733800"/>
                <a:ext cx="9829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Action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4800" y="5486400"/>
                <a:ext cx="8819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Minor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543800" y="1676400"/>
              <a:ext cx="1324402" cy="4210110"/>
              <a:chOff x="7543800" y="1752600"/>
              <a:chExt cx="1324402" cy="421011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543800" y="1752600"/>
                <a:ext cx="1324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Moderate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43800" y="3810000"/>
                <a:ext cx="8675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Major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43800" y="5562600"/>
                <a:ext cx="8675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Major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97CB3-7A91-4040-9C72-24EA913E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5B2379-6227-4D3F-A524-9793C834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28C6726-C582-4A54-A94D-5601BD32EA0B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41A62-1706-4CAC-8638-57E5037C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FBFAE7-56E4-49AE-9234-B7A14995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94F2EE0-6CF4-4769-983F-808B3464A4C4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F78E0C-5623-4CD1-B0BC-D97C563A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6324600" cy="54946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E9C97F8D-4A06-46CD-9EA7-2313CC9F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2159728"/>
            <a:ext cx="2818297" cy="81207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Inundation Mapping</a:t>
            </a: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5F97716A-8E5A-402B-A636-5071CB6989E7}"/>
              </a:ext>
            </a:extLst>
          </p:cNvPr>
          <p:cNvSpPr txBox="1">
            <a:spLocks/>
          </p:cNvSpPr>
          <p:nvPr/>
        </p:nvSpPr>
        <p:spPr>
          <a:xfrm>
            <a:off x="6287051" y="3569628"/>
            <a:ext cx="2818297" cy="176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>
                <a:latin typeface="+mn-lt"/>
              </a:rPr>
              <a:t>Example:</a:t>
            </a:r>
          </a:p>
          <a:p>
            <a:r>
              <a:rPr lang="en-US" sz="2000" dirty="0">
                <a:latin typeface="+mn-lt"/>
              </a:rPr>
              <a:t>Inundated area at 172.9 ft.</a:t>
            </a:r>
          </a:p>
        </p:txBody>
      </p:sp>
    </p:spTree>
    <p:extLst>
      <p:ext uri="{BB962C8B-B14F-4D97-AF65-F5344CB8AC3E}">
        <p14:creationId xmlns:p14="http://schemas.microsoft.com/office/powerpoint/2010/main" val="524710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C6D26-49BD-4BC3-B111-44AE42B8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A9347-2711-45D7-89B5-E77F5F7B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79AD4A1-714A-49DC-A7E7-3BE4494A2EFD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F11CD7-5C6B-479E-8693-838A125C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5" y="1283056"/>
            <a:ext cx="5948265" cy="54811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2E466-B9AA-49A2-8231-46604D4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9" y="2047796"/>
            <a:ext cx="2970697" cy="25749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Regular news and communication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5A4F87-6A51-4893-B7FC-8CC1E010B73D}"/>
              </a:ext>
            </a:extLst>
          </p:cNvPr>
          <p:cNvSpPr txBox="1">
            <a:spLocks/>
          </p:cNvSpPr>
          <p:nvPr/>
        </p:nvSpPr>
        <p:spPr>
          <a:xfrm>
            <a:off x="1219200" y="1524000"/>
            <a:ext cx="4648200" cy="30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  <a:hlinkClick r:id="rId3"/>
              </a:rPr>
              <a:t>www.chehalisriverflood.com</a:t>
            </a:r>
            <a:endParaRPr lang="en-US" sz="20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2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5D686-4B88-450E-A85B-B5CEA54E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560FE-FD51-4ACF-A203-E4B8B952767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D8746-44D5-4DF3-9A5E-7ED94104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A2EF9B-26A3-43F4-BE87-EC5713851D05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What?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D93BF874-AB2E-4DF7-A453-E8C523C3BECE}"/>
              </a:ext>
            </a:extLst>
          </p:cNvPr>
          <p:cNvSpPr txBox="1">
            <a:spLocks/>
          </p:cNvSpPr>
          <p:nvPr/>
        </p:nvSpPr>
        <p:spPr>
          <a:xfrm>
            <a:off x="152400" y="2021746"/>
            <a:ext cx="8839200" cy="3921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/>
              <a:t>Chehalis river basin flood warning system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Information</a:t>
            </a:r>
            <a:r>
              <a:rPr lang="en-US" dirty="0"/>
              <a:t> System</a:t>
            </a:r>
            <a:endParaRPr lang="en-US" u="sng" dirty="0"/>
          </a:p>
          <a:p>
            <a:pPr>
              <a:spcAft>
                <a:spcPts val="600"/>
              </a:spcAft>
            </a:pPr>
            <a:r>
              <a:rPr lang="en-US" u="sng" dirty="0"/>
              <a:t>Alert/notification</a:t>
            </a:r>
            <a:r>
              <a:rPr lang="en-US" dirty="0"/>
              <a:t> system</a:t>
            </a:r>
            <a:endParaRPr lang="en-US" u="sng" dirty="0"/>
          </a:p>
          <a:p>
            <a:pPr>
              <a:spcAft>
                <a:spcPts val="600"/>
              </a:spcAft>
            </a:pPr>
            <a:r>
              <a:rPr lang="en-US" u="sng" dirty="0"/>
              <a:t>1</a:t>
            </a:r>
            <a:r>
              <a:rPr lang="en-US" u="sng" baseline="30000" dirty="0"/>
              <a:t>st</a:t>
            </a:r>
            <a:r>
              <a:rPr lang="en-US" u="sng" dirty="0"/>
              <a:t> line of defense</a:t>
            </a:r>
            <a:r>
              <a:rPr lang="en-US" dirty="0"/>
              <a:t> system</a:t>
            </a:r>
          </a:p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www.chehalisriverflood.com</a:t>
            </a:r>
            <a:r>
              <a:rPr lang="en-US" dirty="0"/>
              <a:t> (web system)</a:t>
            </a:r>
          </a:p>
        </p:txBody>
      </p:sp>
    </p:spTree>
    <p:extLst>
      <p:ext uri="{BB962C8B-B14F-4D97-AF65-F5344CB8AC3E}">
        <p14:creationId xmlns:p14="http://schemas.microsoft.com/office/powerpoint/2010/main" val="26674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997" y="2829214"/>
            <a:ext cx="3034375" cy="868362"/>
          </a:xfrm>
        </p:spPr>
        <p:txBody>
          <a:bodyPr>
            <a:noAutofit/>
          </a:bodyPr>
          <a:lstStyle/>
          <a:p>
            <a:r>
              <a:rPr lang="en-US" sz="2800" dirty="0"/>
              <a:t>sign-up 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BF109-00ED-427D-B7CB-225008A6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28F17-5FE9-4DF4-ABED-773B2D29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CE3584-447F-401E-ACC6-04A8E170A11A}"/>
              </a:ext>
            </a:extLst>
          </p:cNvPr>
          <p:cNvSpPr txBox="1">
            <a:spLocks/>
          </p:cNvSpPr>
          <p:nvPr/>
        </p:nvSpPr>
        <p:spPr>
          <a:xfrm>
            <a:off x="-40433" y="114789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2021/22 flood season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F50D1-D15D-45A9-8032-B3C6D8FA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200202" cy="48675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01629DB-374D-4FB5-BDA4-387BE8A6BBE4}"/>
              </a:ext>
            </a:extLst>
          </p:cNvPr>
          <p:cNvSpPr txBox="1">
            <a:spLocks/>
          </p:cNvSpPr>
          <p:nvPr/>
        </p:nvSpPr>
        <p:spPr>
          <a:xfrm>
            <a:off x="4428801" y="3697576"/>
            <a:ext cx="4674766" cy="4934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hlinkClick r:id="rId3"/>
              </a:rPr>
              <a:t>www.chehalisriverflood.com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2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52B0-F195-40B9-B00E-8695DA071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2367093"/>
            <a:ext cx="8305800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Chehalis river basin flood warning system training</a:t>
            </a:r>
          </a:p>
          <a:p>
            <a:r>
              <a:rPr lang="en-US" dirty="0"/>
              <a:t>11/10/2021 (12-1 PST)</a:t>
            </a:r>
          </a:p>
          <a:p>
            <a:r>
              <a:rPr lang="en-US" dirty="0"/>
              <a:t>11/17/2021 (12-1 PST)</a:t>
            </a:r>
          </a:p>
          <a:p>
            <a:r>
              <a:rPr lang="en-US" dirty="0"/>
              <a:t>Sign-up at </a:t>
            </a:r>
            <a:r>
              <a:rPr lang="en-US" dirty="0">
                <a:hlinkClick r:id="rId2"/>
              </a:rPr>
              <a:t>www.chehalisriverflood.com</a:t>
            </a:r>
            <a:r>
              <a:rPr lang="en-US" dirty="0"/>
              <a:t> (starting 10/26/2021)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C6D26-49BD-4BC3-B111-44AE42B8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A9347-2711-45D7-89B5-E77F5F7B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96C1141-0D42-4E23-B55E-C6BDF76E7E86}"/>
              </a:ext>
            </a:extLst>
          </p:cNvPr>
          <p:cNvSpPr txBox="1">
            <a:spLocks/>
          </p:cNvSpPr>
          <p:nvPr/>
        </p:nvSpPr>
        <p:spPr>
          <a:xfrm>
            <a:off x="-40433" y="114789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2021/22 flood season</a:t>
            </a:r>
          </a:p>
        </p:txBody>
      </p:sp>
    </p:spTree>
    <p:extLst>
      <p:ext uri="{BB962C8B-B14F-4D97-AF65-F5344CB8AC3E}">
        <p14:creationId xmlns:p14="http://schemas.microsoft.com/office/powerpoint/2010/main" val="397527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0538A-97AF-4D06-8BC9-E3EA1763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52B0-F195-40B9-B00E-8695DA071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2367093"/>
            <a:ext cx="8305800" cy="38723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Scott Boettcher</a:t>
            </a:r>
          </a:p>
          <a:p>
            <a:pPr marL="0" indent="0" algn="ctr">
              <a:buNone/>
            </a:pPr>
            <a:r>
              <a:rPr lang="en-US" sz="2400" dirty="0"/>
              <a:t>Chehalis River Basin Flood Authority STAFF</a:t>
            </a:r>
          </a:p>
          <a:p>
            <a:pPr marL="0" indent="0" algn="ctr">
              <a:buNone/>
            </a:pPr>
            <a:r>
              <a:rPr lang="en-US" sz="2400" dirty="0"/>
              <a:t>360/480-6600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scottb@sbgh-partners.com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i="1" dirty="0"/>
              <a:t>Be Aware, Be Prepared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3A645-35E1-42CB-8541-A7D2410E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A26B2-BC36-436D-A33E-618C36A5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</p:spTree>
    <p:extLst>
      <p:ext uri="{BB962C8B-B14F-4D97-AF65-F5344CB8AC3E}">
        <p14:creationId xmlns:p14="http://schemas.microsoft.com/office/powerpoint/2010/main" val="75052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oregonlive.com/mapesonpolitics/2007/12/large_chehalis%20flood.jpg"/>
          <p:cNvPicPr>
            <a:picLocks noChangeAspect="1" noChangeArrowheads="1"/>
          </p:cNvPicPr>
          <p:nvPr/>
        </p:nvPicPr>
        <p:blipFill>
          <a:blip r:embed="rId2" cstate="print"/>
          <a:srcRect l="11126"/>
          <a:stretch>
            <a:fillRect/>
          </a:stretch>
        </p:blipFill>
        <p:spPr bwMode="auto">
          <a:xfrm>
            <a:off x="1" y="1371600"/>
            <a:ext cx="6094895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310" y="5959764"/>
            <a:ext cx="2509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THE OREGONIAN/Bruce Ely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5369" y="1416784"/>
            <a:ext cx="2823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</a:t>
            </a:r>
          </a:p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  <p:pic>
        <p:nvPicPr>
          <p:cNvPr id="1028" name="Picture 4" descr="http://www.eatonvillenews.net/images/Bob/BOB%20FLOOD%20BRIDGE%20IN%20RIVER%20(OP)%20MARCH%202008%202008Chehalisfloods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460" y="3200400"/>
            <a:ext cx="3055540" cy="2286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096000" y="5486400"/>
            <a:ext cx="1821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Bob Walter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0D6A8-EFAD-49F7-9DC3-358F3CEF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A28DB2-3AA7-44F5-A301-5ED1D30B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0AA412D-391A-4EDC-9387-13F35A19B1F3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85731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0858" y="1416784"/>
            <a:ext cx="23679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</a:p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</a:p>
        </p:txBody>
      </p:sp>
      <p:pic>
        <p:nvPicPr>
          <p:cNvPr id="60420" name="Picture 4" descr="http://media.komonews.com/images/090108_i5_flood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6095997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59878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3"/>
              </a:rPr>
              <a:t>http://www.komonews.com/weather/blogs/scott/37346554.html</a:t>
            </a:r>
            <a:endParaRPr lang="en-US" sz="1400" dirty="0">
              <a:solidFill>
                <a:schemeClr val="bg2"/>
              </a:solidFill>
            </a:endParaRPr>
          </a:p>
          <a:p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60422" name="Picture 6" descr="http://media.katu.com/images/090108_i5_chehali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200400"/>
            <a:ext cx="3048000" cy="22860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25673" y="5486400"/>
            <a:ext cx="2881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hlinkClick r:id="rId5"/>
              </a:rPr>
              <a:t>http://www.katu.com/news/37243024.html</a:t>
            </a:r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DFB4C-CFC3-4CB5-A160-AFDC7447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9C863-87E7-45FE-8528-23219323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2CF2DB3-41CD-4234-8DA3-8CE58F70D48A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13999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2021746"/>
            <a:ext cx="8839200" cy="392185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2007 and 2009 Showed Need for: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Improved access to information</a:t>
            </a:r>
            <a:endParaRPr lang="en-US" dirty="0"/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Accurate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accessible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easy-to-understand</a:t>
            </a:r>
          </a:p>
          <a:p>
            <a:pPr>
              <a:spcAft>
                <a:spcPts val="600"/>
              </a:spcAft>
            </a:pPr>
            <a:r>
              <a:rPr lang="en-US" u="sng" dirty="0"/>
              <a:t>No SURPRISES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5D686-4B88-450E-A85B-B5CEA54E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560FE-FD51-4ACF-A203-E4B8B952767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D8746-44D5-4DF3-9A5E-7ED94104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AB002F3-BD20-4074-9D65-8863447E930B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WhY?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FF655-F3E5-490A-A159-613B93D26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040"/>
            <a:ext cx="8001000" cy="463694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-1103" y="2438400"/>
            <a:ext cx="8001000" cy="2493831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 Principles (2011)</a:t>
            </a:r>
          </a:p>
          <a:p>
            <a:pPr lvl="1">
              <a:lnSpc>
                <a:spcPct val="100000"/>
              </a:lnSpc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Effective</a:t>
            </a:r>
          </a:p>
          <a:p>
            <a:pPr lvl="1">
              <a:lnSpc>
                <a:spcPct val="100000"/>
              </a:lnSpc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Leverage Existing Resources</a:t>
            </a:r>
          </a:p>
          <a:p>
            <a:pPr lvl="1">
              <a:lnSpc>
                <a:spcPct val="100000"/>
              </a:lnSpc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Benefits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882A15-5FDD-41A8-AECA-1206DF41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560FE-FD51-4ACF-A203-E4B8B952767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8DB379-7DC8-4422-BE97-37CB45C7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29774EE-0C5F-4BA4-8A4C-179AF4DDB53A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583BE-A351-4096-8785-14AB0476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560FE-FD51-4ACF-A203-E4B8B952767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291EE4-921A-42AE-8C12-ABB1E8C3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E98DF0-5E6F-4D54-BED7-D2B8E2BF6513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38F6DA02-164D-4814-A4BB-722003272D95}"/>
              </a:ext>
            </a:extLst>
          </p:cNvPr>
          <p:cNvSpPr txBox="1">
            <a:spLocks/>
          </p:cNvSpPr>
          <p:nvPr/>
        </p:nvSpPr>
        <p:spPr>
          <a:xfrm>
            <a:off x="152400" y="2021746"/>
            <a:ext cx="8839200" cy="3921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 on-the-ground Monitoring Network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8 Rain/Temperature Stations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2 Rain/Temperature/Stream Stations</a:t>
            </a:r>
          </a:p>
          <a:p>
            <a:pPr>
              <a:spcBef>
                <a:spcPts val="1200"/>
              </a:spcBef>
            </a:pPr>
            <a:r>
              <a:rPr lang="en-US" dirty="0"/>
              <a:t>Internet Data and Warning</a:t>
            </a:r>
          </a:p>
          <a:p>
            <a:pPr>
              <a:spcBef>
                <a:spcPts val="1200"/>
              </a:spcBef>
            </a:pPr>
            <a:r>
              <a:rPr lang="en-US" dirty="0"/>
              <a:t>Inundation Mapping</a:t>
            </a:r>
          </a:p>
          <a:p>
            <a:pPr>
              <a:spcBef>
                <a:spcPts val="1200"/>
              </a:spcBef>
            </a:pPr>
            <a:r>
              <a:rPr lang="en-US" dirty="0">
                <a:hlinkClick r:id="rId3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3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1800" y="1143000"/>
            <a:ext cx="2286000" cy="2209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Add new Gage Sites (</a:t>
            </a:r>
            <a:r>
              <a:rPr lang="en-US" sz="2800" i="1" dirty="0">
                <a:latin typeface="+mn-lt"/>
              </a:rPr>
              <a:t>initially</a:t>
            </a:r>
            <a:r>
              <a:rPr lang="en-US" sz="2800" dirty="0">
                <a:latin typeface="+mn-lt"/>
              </a:rPr>
              <a:t>)</a:t>
            </a:r>
          </a:p>
        </p:txBody>
      </p:sp>
      <p:pic>
        <p:nvPicPr>
          <p:cNvPr id="13" name="Pictur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4343400" cy="30461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Picture 13"/>
          <p:cNvPicPr/>
          <p:nvPr/>
        </p:nvPicPr>
        <p:blipFill>
          <a:blip r:embed="rId4" cstate="print"/>
          <a:srcRect b="794"/>
          <a:stretch>
            <a:fillRect/>
          </a:stretch>
        </p:blipFill>
        <p:spPr bwMode="auto">
          <a:xfrm>
            <a:off x="3810000" y="3430293"/>
            <a:ext cx="4374284" cy="32562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14" descr="IMG_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429000"/>
            <a:ext cx="4343400" cy="3257550"/>
          </a:xfrm>
          <a:prstGeom prst="rect">
            <a:avLst/>
          </a:prstGeom>
        </p:spPr>
      </p:pic>
      <p:pic>
        <p:nvPicPr>
          <p:cNvPr id="16" name="Picture 15" descr="Beeville02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82600"/>
            <a:ext cx="2209800" cy="2946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C8FFD-F88A-4CAD-A4EF-647AD177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560FE-FD51-4ACF-A203-E4B8B95276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49878F-7E19-4D93-A58B-9443B516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 22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0D540AC-B023-4312-AF38-64F5F26DBCA0}"/>
              </a:ext>
            </a:extLst>
          </p:cNvPr>
          <p:cNvSpPr txBox="1">
            <a:spLocks/>
          </p:cNvSpPr>
          <p:nvPr/>
        </p:nvSpPr>
        <p:spPr>
          <a:xfrm>
            <a:off x="2209799" y="168275"/>
            <a:ext cx="6933097" cy="15051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C7554-7D48-4354-A5C5-46F2367E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" y="1266178"/>
            <a:ext cx="8370455" cy="4688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49C597-9995-48E8-9080-AF543794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984677"/>
            <a:ext cx="5334000" cy="838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Replace NWS Gages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B6AFF-1E80-4954-9516-F82DD753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26B858-A9A7-49FA-B599-F8AAD126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 22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FA9B9DD-45E9-4CBA-AFA0-0B0F9A8BDFDD}"/>
              </a:ext>
            </a:extLst>
          </p:cNvPr>
          <p:cNvSpPr txBox="1">
            <a:spLocks/>
          </p:cNvSpPr>
          <p:nvPr/>
        </p:nvSpPr>
        <p:spPr>
          <a:xfrm>
            <a:off x="-1103" y="454223"/>
            <a:ext cx="914400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/>
              <a:t>Build!</a:t>
            </a:r>
          </a:p>
        </p:txBody>
      </p:sp>
    </p:spTree>
    <p:extLst>
      <p:ext uri="{BB962C8B-B14F-4D97-AF65-F5344CB8AC3E}">
        <p14:creationId xmlns:p14="http://schemas.microsoft.com/office/powerpoint/2010/main" val="305937867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Droplet_16x9</Template>
  <TotalTime>1161</TotalTime>
  <Words>406</Words>
  <Application>Microsoft Office PowerPoint</Application>
  <PresentationFormat>On-screen Show (4:3)</PresentationFormat>
  <Paragraphs>146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Tw Cen MT</vt:lpstr>
      <vt:lpstr>Wingdings</vt:lpstr>
      <vt:lpstr>Droplet</vt:lpstr>
      <vt:lpstr>Chehalis River Basin  Flood Warning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new Gage Sites (initially)</vt:lpstr>
      <vt:lpstr>Replace NWS Gages</vt:lpstr>
      <vt:lpstr>PowerPoint Presentation</vt:lpstr>
      <vt:lpstr>PowerPoint Presentation</vt:lpstr>
      <vt:lpstr>Total= 99 Sites, 285 sensors</vt:lpstr>
      <vt:lpstr>Add three Webcams (2019)</vt:lpstr>
      <vt:lpstr>PowerPoint Presentation</vt:lpstr>
      <vt:lpstr>PowerPoint Presentation</vt:lpstr>
      <vt:lpstr>PowerPoint Presentation</vt:lpstr>
      <vt:lpstr>Inundation Mapping</vt:lpstr>
      <vt:lpstr>Inundation Mapping</vt:lpstr>
      <vt:lpstr>Regular news and communication</vt:lpstr>
      <vt:lpstr>sign-up NOW!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Curtis</dc:creator>
  <cp:lastModifiedBy>Scott Boettcher</cp:lastModifiedBy>
  <cp:revision>145</cp:revision>
  <dcterms:created xsi:type="dcterms:W3CDTF">2015-12-17T00:56:37Z</dcterms:created>
  <dcterms:modified xsi:type="dcterms:W3CDTF">2021-10-25T12:55:24Z</dcterms:modified>
</cp:coreProperties>
</file>