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3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6"/>
  </p:notesMasterIdLst>
  <p:handoutMasterIdLst>
    <p:handoutMasterId r:id="rId17"/>
  </p:handoutMasterIdLst>
  <p:sldIdLst>
    <p:sldId id="603" r:id="rId5"/>
    <p:sldId id="627" r:id="rId6"/>
    <p:sldId id="636" r:id="rId7"/>
    <p:sldId id="629" r:id="rId8"/>
    <p:sldId id="630" r:id="rId9"/>
    <p:sldId id="631" r:id="rId10"/>
    <p:sldId id="637" r:id="rId11"/>
    <p:sldId id="632" r:id="rId12"/>
    <p:sldId id="633" r:id="rId13"/>
    <p:sldId id="634" r:id="rId14"/>
    <p:sldId id="635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eather Page" initials="HP" lastIdx="4" clrIdx="6">
    <p:extLst>
      <p:ext uri="{19B8F6BF-5375-455C-9EA6-DF929625EA0E}">
        <p15:presenceInfo xmlns:p15="http://schemas.microsoft.com/office/powerpoint/2012/main" userId="S::hpage@anchorqea.com::612155b4-ec39-4678-82b3-b9364bec64a9" providerId="AD"/>
      </p:ext>
    </p:extLst>
  </p:cmAuthor>
  <p:cmAuthor id="1" name="Sydnee Knox" initials="SK" lastIdx="127" clrIdx="0">
    <p:extLst>
      <p:ext uri="{19B8F6BF-5375-455C-9EA6-DF929625EA0E}">
        <p15:presenceInfo xmlns:p15="http://schemas.microsoft.com/office/powerpoint/2012/main" userId="S-1-5-21-1295742510-17848028-1660491571-41863" providerId="AD"/>
      </p:ext>
    </p:extLst>
  </p:cmAuthor>
  <p:cmAuthor id="2" name="Betsy Yanasak" initials="BY" lastIdx="3" clrIdx="1">
    <p:extLst>
      <p:ext uri="{19B8F6BF-5375-455C-9EA6-DF929625EA0E}">
        <p15:presenceInfo xmlns:p15="http://schemas.microsoft.com/office/powerpoint/2012/main" userId="S-1-5-21-1295742510-17848028-1660491571-1094" providerId="AD"/>
      </p:ext>
    </p:extLst>
  </p:cmAuthor>
  <p:cmAuthor id="3" name="Rebecca Gardner" initials="RG" lastIdx="19" clrIdx="2">
    <p:extLst>
      <p:ext uri="{19B8F6BF-5375-455C-9EA6-DF929625EA0E}">
        <p15:presenceInfo xmlns:p15="http://schemas.microsoft.com/office/powerpoint/2012/main" userId="S-1-5-21-1295742510-17848028-1660491571-8384" providerId="AD"/>
      </p:ext>
    </p:extLst>
  </p:cmAuthor>
  <p:cmAuthor id="4" name="Ram K. Mohan" initials="RKM" lastIdx="4" clrIdx="3">
    <p:extLst>
      <p:ext uri="{19B8F6BF-5375-455C-9EA6-DF929625EA0E}">
        <p15:presenceInfo xmlns:p15="http://schemas.microsoft.com/office/powerpoint/2012/main" userId="Ram K. Mohan" providerId="None"/>
      </p:ext>
    </p:extLst>
  </p:cmAuthor>
  <p:cmAuthor id="5" name="Paul LaRosa" initials="PL" lastIdx="8" clrIdx="4">
    <p:extLst>
      <p:ext uri="{19B8F6BF-5375-455C-9EA6-DF929625EA0E}">
        <p15:presenceInfo xmlns:p15="http://schemas.microsoft.com/office/powerpoint/2012/main" userId="S::plarosa@anchorqea.com::bf926916-bd16-4f79-8894-6fefbd384580" providerId="AD"/>
      </p:ext>
    </p:extLst>
  </p:cmAuthor>
  <p:cmAuthor id="6" name="Hannah Garrison" initials="HG" lastIdx="36" clrIdx="5">
    <p:extLst>
      <p:ext uri="{19B8F6BF-5375-455C-9EA6-DF929625EA0E}">
        <p15:presenceInfo xmlns:p15="http://schemas.microsoft.com/office/powerpoint/2012/main" userId="S-1-5-21-1295742510-17848028-1660491571-30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323"/>
    <a:srgbClr val="7AA456"/>
    <a:srgbClr val="448289"/>
    <a:srgbClr val="737970"/>
    <a:srgbClr val="135756"/>
    <a:srgbClr val="005568"/>
    <a:srgbClr val="005569"/>
    <a:srgbClr val="569BBE"/>
    <a:srgbClr val="005469"/>
    <a:srgbClr val="837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>
      <p:cViewPr varScale="1">
        <p:scale>
          <a:sx n="101" d="100"/>
          <a:sy n="101" d="100"/>
        </p:scale>
        <p:origin x="138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9926"/>
    </p:cViewPr>
  </p:sorterViewPr>
  <p:notesViewPr>
    <p:cSldViewPr>
      <p:cViewPr varScale="1">
        <p:scale>
          <a:sx n="83" d="100"/>
          <a:sy n="83" d="100"/>
        </p:scale>
        <p:origin x="3816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ottBoettcher\Dropbox\Other\Current\8-28-2022\2023-25\All%202023-25%20Local%20Project%20Proposals,%20Map%208-30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ottBoettcher\Dropbox\Other\Current\8-28-2022\2023-25\All%202023-25%20Local%20Project%20Proposals,%20Map%208-30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ottBoettcher\Dropbox\Other\Current\8-28-2022\2023-25\All%202023-25%20Local%20Project%20Proposals,%20Map%208-30-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ottBoettcher\Dropbox\Other\Current\8-28-2022\2023-25\All%202023-25%20Local%20Project%20Proposals,%20Map%208-30-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r>
              <a:rPr lang="en-US" sz="1800" dirty="0">
                <a:highlight>
                  <a:srgbClr val="FFFF00"/>
                </a:highlight>
              </a:rPr>
              <a:t>$25,971,170</a:t>
            </a:r>
          </a:p>
        </c:rich>
      </c:tx>
      <c:layout>
        <c:manualLayout>
          <c:xMode val="edge"/>
          <c:yMode val="edge"/>
          <c:x val="0.85617705599300076"/>
          <c:y val="1.6800397388927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58236390883244"/>
          <c:y val="0.11164329103593514"/>
          <c:w val="0.81469540843125654"/>
          <c:h val="0.69026856623791444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7C-4D3C-9C3C-5409DE0B2A8B}"/>
              </c:ext>
            </c:extLst>
          </c:dPt>
          <c:dPt>
            <c:idx val="1"/>
            <c:invertIfNegative val="0"/>
            <c:bubble3D val="0"/>
            <c:spPr>
              <a:solidFill>
                <a:srgbClr val="FFDE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7C-4D3C-9C3C-5409DE0B2A8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7C-4D3C-9C3C-5409DE0B2A8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7C-4D3C-9C3C-5409DE0B2A8B}"/>
              </c:ext>
            </c:extLst>
          </c:dPt>
          <c:dPt>
            <c:idx val="4"/>
            <c:invertIfNegative val="0"/>
            <c:bubble3D val="0"/>
            <c:spPr>
              <a:solidFill>
                <a:srgbClr val="A7C6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7C-4D3C-9C3C-5409DE0B2A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Sheet1!$K$1:$K$5</c:f>
              <c:strCache>
                <c:ptCount val="5"/>
                <c:pt idx="0">
                  <c:v>Erosion</c:v>
                </c:pt>
                <c:pt idx="1">
                  <c:v>Farm Pad</c:v>
                </c:pt>
                <c:pt idx="2">
                  <c:v>Infrastructure</c:v>
                </c:pt>
                <c:pt idx="3">
                  <c:v>Pump Station</c:v>
                </c:pt>
                <c:pt idx="4">
                  <c:v>Study</c:v>
                </c:pt>
              </c:strCache>
            </c:strRef>
          </c:cat>
          <c:val>
            <c:numRef>
              <c:f>Sheet1!$L$1:$L$5</c:f>
              <c:numCache>
                <c:formatCode>_("$"* #,##0_);_("$"* \(#,##0\);_("$"* "-"??_);_(@_)</c:formatCode>
                <c:ptCount val="5"/>
                <c:pt idx="0">
                  <c:v>3538193</c:v>
                </c:pt>
                <c:pt idx="1">
                  <c:v>160000</c:v>
                </c:pt>
                <c:pt idx="2">
                  <c:v>5312977.33</c:v>
                </c:pt>
                <c:pt idx="3">
                  <c:v>16550000</c:v>
                </c:pt>
                <c:pt idx="4">
                  <c:v>410000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7C-4D3C-9C3C-5409DE0B2A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7819103"/>
        <c:axId val="777815359"/>
      </c:barChart>
      <c:catAx>
        <c:axId val="777819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815359"/>
        <c:crosses val="autoZero"/>
        <c:auto val="1"/>
        <c:lblAlgn val="ctr"/>
        <c:lblOffset val="100"/>
        <c:noMultiLvlLbl val="0"/>
      </c:catAx>
      <c:valAx>
        <c:axId val="777815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819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r>
              <a:rPr lang="en-US" sz="1600" baseline="0" dirty="0">
                <a:highlight>
                  <a:srgbClr val="FFFF00"/>
                </a:highlight>
              </a:rPr>
              <a:t>$25,971,170</a:t>
            </a:r>
            <a:r>
              <a:rPr lang="en-US" sz="1600" dirty="0">
                <a:highlight>
                  <a:srgbClr val="FFFF00"/>
                </a:highlight>
              </a:rPr>
              <a:t> </a:t>
            </a:r>
          </a:p>
        </c:rich>
      </c:tx>
      <c:layout>
        <c:manualLayout>
          <c:xMode val="edge"/>
          <c:yMode val="edge"/>
          <c:x val="0.81721726057217225"/>
          <c:y val="2.5591890165510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566229221347331"/>
          <c:y val="0.21470619237973226"/>
          <c:w val="0.71159087926509201"/>
          <c:h val="0.64113649038119358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53-47B9-A634-7F57364CFC6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53-47B9-A634-7F57364CF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Sheet1!$K$8:$K$9</c:f>
              <c:strCache>
                <c:ptCount val="2"/>
                <c:pt idx="0">
                  <c:v>Construct</c:v>
                </c:pt>
                <c:pt idx="1">
                  <c:v>Plan, Study, Design, Permit</c:v>
                </c:pt>
              </c:strCache>
            </c:strRef>
          </c:cat>
          <c:val>
            <c:numRef>
              <c:f>Sheet1!$L$8:$L$9</c:f>
              <c:numCache>
                <c:formatCode>_("$"* #,##0_);_("$"* \(#,##0\);_("$"* "-"??_);_(@_)</c:formatCode>
                <c:ptCount val="2"/>
                <c:pt idx="0">
                  <c:v>24141170</c:v>
                </c:pt>
                <c:pt idx="1">
                  <c:v>1830000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53-47B9-A634-7F57364CFC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14494335"/>
        <c:axId val="714491423"/>
      </c:barChart>
      <c:catAx>
        <c:axId val="714494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91423"/>
        <c:crosses val="autoZero"/>
        <c:auto val="1"/>
        <c:lblAlgn val="ctr"/>
        <c:lblOffset val="100"/>
        <c:noMultiLvlLbl val="0"/>
      </c:catAx>
      <c:valAx>
        <c:axId val="714491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9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r>
              <a:rPr lang="en-US" sz="1600" baseline="0" dirty="0">
                <a:highlight>
                  <a:srgbClr val="FFFF00"/>
                </a:highlight>
              </a:rPr>
              <a:t>$25,971,170</a:t>
            </a:r>
            <a:endParaRPr lang="en-US" sz="1600" dirty="0">
              <a:highlight>
                <a:srgbClr val="FFFF00"/>
              </a:highlight>
            </a:endParaRPr>
          </a:p>
        </c:rich>
      </c:tx>
      <c:layout>
        <c:manualLayout>
          <c:xMode val="edge"/>
          <c:yMode val="edge"/>
          <c:x val="0.82803710512568485"/>
          <c:y val="3.4325530356471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56830708661417"/>
          <c:y val="0.22471780540036992"/>
          <c:w val="0.72259470691163608"/>
          <c:h val="0.62114209418168742"/>
        </c:manualLayout>
      </c:layout>
      <c:barChart>
        <c:barDir val="bar"/>
        <c:grouping val="clustered"/>
        <c:varyColors val="1"/>
        <c:ser>
          <c:idx val="0"/>
          <c:order val="0"/>
          <c:spPr>
            <a:solidFill>
              <a:srgbClr val="AA72D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B6-4891-94DF-92BA2CD532B9}"/>
              </c:ext>
            </c:extLst>
          </c:dPt>
          <c:dPt>
            <c:idx val="1"/>
            <c:invertIfNegative val="0"/>
            <c:bubble3D val="0"/>
            <c:spPr>
              <a:solidFill>
                <a:srgbClr val="AA72D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B6-4891-94DF-92BA2CD532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Sheet1!$K$12:$K$13</c:f>
              <c:strCache>
                <c:ptCount val="2"/>
                <c:pt idx="0">
                  <c:v>Continuation</c:v>
                </c:pt>
                <c:pt idx="1">
                  <c:v>New</c:v>
                </c:pt>
              </c:strCache>
            </c:strRef>
          </c:cat>
          <c:val>
            <c:numRef>
              <c:f>Sheet1!$L$12:$L$13</c:f>
              <c:numCache>
                <c:formatCode>_("$"* #,##0_);_("$"* \(#,##0\);_("$"* "-"??_);_(@_)</c:formatCode>
                <c:ptCount val="2"/>
                <c:pt idx="0">
                  <c:v>24251170</c:v>
                </c:pt>
                <c:pt idx="1">
                  <c:v>1720000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B6-4891-94DF-92BA2CD532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8590255"/>
        <c:axId val="778591919"/>
      </c:barChart>
      <c:catAx>
        <c:axId val="778590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591919"/>
        <c:crosses val="autoZero"/>
        <c:auto val="1"/>
        <c:lblAlgn val="ctr"/>
        <c:lblOffset val="100"/>
        <c:noMultiLvlLbl val="0"/>
      </c:catAx>
      <c:valAx>
        <c:axId val="778591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59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highlight>
                  <a:srgbClr val="FFFF00"/>
                </a:highlight>
              </a:rPr>
              <a:t>25,971,170</a:t>
            </a:r>
          </a:p>
        </c:rich>
      </c:tx>
      <c:layout>
        <c:manualLayout>
          <c:xMode val="edge"/>
          <c:yMode val="edge"/>
          <c:x val="0.84734916243458203"/>
          <c:y val="3.172204934985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0E-4922-B43B-0FB0FBC97AD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0E-4922-B43B-0FB0FBC97AD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0E-4922-B43B-0FB0FBC97ADA}"/>
              </c:ext>
            </c:extLst>
          </c:dPt>
          <c:dPt>
            <c:idx val="4"/>
            <c:invertIfNegative val="0"/>
            <c:bubble3D val="0"/>
            <c:spPr>
              <a:solidFill>
                <a:srgbClr val="6B6B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0E-4922-B43B-0FB0FBC97ADA}"/>
              </c:ext>
            </c:extLst>
          </c:dPt>
          <c:dPt>
            <c:idx val="5"/>
            <c:invertIfNegative val="0"/>
            <c:bubble3D val="0"/>
            <c:spPr>
              <a:solidFill>
                <a:srgbClr val="3CA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0E-4922-B43B-0FB0FBC97ADA}"/>
              </c:ext>
            </c:extLst>
          </c:dPt>
          <c:dPt>
            <c:idx val="6"/>
            <c:invertIfNegative val="0"/>
            <c:bubble3D val="0"/>
            <c:spPr>
              <a:solidFill>
                <a:srgbClr val="A7C6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0E-4922-B43B-0FB0FBC97ADA}"/>
              </c:ext>
            </c:extLst>
          </c:dPt>
          <c:dPt>
            <c:idx val="7"/>
            <c:invertIfNegative val="0"/>
            <c:bubble3D val="0"/>
            <c:spPr>
              <a:solidFill>
                <a:srgbClr val="AA72D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F0E-4922-B43B-0FB0FBC97ADA}"/>
              </c:ext>
            </c:extLst>
          </c:dPt>
          <c:dPt>
            <c:idx val="8"/>
            <c:invertIfNegative val="0"/>
            <c:bubble3D val="0"/>
            <c:spPr>
              <a:solidFill>
                <a:srgbClr val="FFDE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F0E-4922-B43B-0FB0FBC97A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Sheet2!$A$20:$A$28</c:f>
              <c:strCache>
                <c:ptCount val="9"/>
                <c:pt idx="0">
                  <c:v>POGH</c:v>
                </c:pt>
                <c:pt idx="1">
                  <c:v>Montesano</c:v>
                </c:pt>
                <c:pt idx="2">
                  <c:v>Lewis CD</c:v>
                </c:pt>
                <c:pt idx="3">
                  <c:v>Hoquiam</c:v>
                </c:pt>
                <c:pt idx="4">
                  <c:v>GHCD</c:v>
                </c:pt>
                <c:pt idx="5">
                  <c:v>Chehalis</c:v>
                </c:pt>
                <c:pt idx="6">
                  <c:v>Centralia</c:v>
                </c:pt>
                <c:pt idx="7">
                  <c:v>Aberdeen, Cosmopolis, Hoquiam</c:v>
                </c:pt>
                <c:pt idx="8">
                  <c:v>Aberdeen</c:v>
                </c:pt>
              </c:strCache>
            </c:strRef>
          </c:cat>
          <c:val>
            <c:numRef>
              <c:f>Sheet2!$B$20:$B$28</c:f>
              <c:numCache>
                <c:formatCode>_("$"* #,##0_);_("$"* \(#,##0\);_("$"* "-"??_);_(@_)</c:formatCode>
                <c:ptCount val="9"/>
                <c:pt idx="0">
                  <c:v>1790000</c:v>
                </c:pt>
                <c:pt idx="1">
                  <c:v>560000</c:v>
                </c:pt>
                <c:pt idx="2" formatCode="_(&quot;$&quot;* #,##0.00_);_(&quot;$&quot;* \(#,##0.00\);_(&quot;$&quot;* &quot;-&quot;??_);_(@_)">
                  <c:v>160000</c:v>
                </c:pt>
                <c:pt idx="3">
                  <c:v>6650000</c:v>
                </c:pt>
                <c:pt idx="4">
                  <c:v>1748193</c:v>
                </c:pt>
                <c:pt idx="5">
                  <c:v>4962977.33</c:v>
                </c:pt>
                <c:pt idx="6">
                  <c:v>200000</c:v>
                </c:pt>
                <c:pt idx="7">
                  <c:v>400000</c:v>
                </c:pt>
                <c:pt idx="8">
                  <c:v>9500000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F0E-4922-B43B-0FB0FBC97A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0144016"/>
        <c:axId val="220140272"/>
      </c:barChart>
      <c:catAx>
        <c:axId val="220144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140272"/>
        <c:crosses val="autoZero"/>
        <c:auto val="1"/>
        <c:lblAlgn val="ctr"/>
        <c:lblOffset val="100"/>
        <c:noMultiLvlLbl val="0"/>
      </c:catAx>
      <c:valAx>
        <c:axId val="22014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14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26323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9041131"/>
            <a:ext cx="1056640" cy="2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090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54000" y="720725"/>
            <a:ext cx="7823200" cy="4400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880" y="5200650"/>
            <a:ext cx="5933440" cy="3600450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9041131"/>
            <a:ext cx="1056640" cy="2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488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2pPr>
    <a:lvl3pPr marL="9144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3pPr>
    <a:lvl4pPr marL="13716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4pPr>
    <a:lvl5pPr marL="18288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9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7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1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30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0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66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0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8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1600200"/>
            <a:ext cx="10972798" cy="4267200"/>
          </a:xfrm>
        </p:spPr>
        <p:txBody>
          <a:bodyPr rIns="0" numCol="1" spcCol="4572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1924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00200"/>
            <a:ext cx="10972800" cy="42672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58FE34-44E6-4F0E-80F4-0D868B635581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3AB64-4C24-440A-AC8B-F16DD85F393F}"/>
              </a:ext>
            </a:extLst>
          </p:cNvPr>
          <p:cNvSpPr txBox="1"/>
          <p:nvPr userDrawn="1"/>
        </p:nvSpPr>
        <p:spPr>
          <a:xfrm>
            <a:off x="10769600" y="60476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fld id="{BB77C75F-EF49-4BD9-B120-C24CD75832F7}" type="slidenum">
              <a:rPr lang="en-US" sz="1200" b="0" u="none" smtClean="0">
                <a:solidFill>
                  <a:schemeClr val="bg1"/>
                </a:solidFill>
                <a:latin typeface="Avenir Next LT Pro" panose="020B0504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200" b="0" u="none" dirty="0">
              <a:solidFill>
                <a:schemeClr val="bg1"/>
              </a:solidFill>
              <a:latin typeface="Avenir Next LT Pro" panose="020B0504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640CD8-D626-4E98-8C2C-FE0C38B3C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105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1600200"/>
            <a:ext cx="10972798" cy="42672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DF2847-32FB-4979-80C1-AC67E0A10B8A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13B6A-7425-4F17-82EF-1FFDEF37D869}"/>
              </a:ext>
            </a:extLst>
          </p:cNvPr>
          <p:cNvSpPr txBox="1"/>
          <p:nvPr userDrawn="1"/>
        </p:nvSpPr>
        <p:spPr>
          <a:xfrm>
            <a:off x="10769600" y="60476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fld id="{BB77C75F-EF49-4BD9-B120-C24CD75832F7}" type="slidenum">
              <a:rPr lang="en-US" sz="1200" b="0" u="none" smtClean="0">
                <a:solidFill>
                  <a:schemeClr val="bg1"/>
                </a:solidFill>
                <a:latin typeface="Avenir Next LT Pro" panose="020B0504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200" b="0" u="none" dirty="0">
              <a:solidFill>
                <a:schemeClr val="bg1"/>
              </a:solidFill>
              <a:latin typeface="Avenir Next LT Pro" panose="020B0504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B6EEA1A-DEFA-4F9B-8D04-CD2D47432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524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47EE8-DC15-47DD-98AC-83DDDD0D2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2209800"/>
            <a:ext cx="7162799" cy="838200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6000" b="0" cap="all" spc="0" baseline="0">
                <a:solidFill>
                  <a:schemeClr val="tx2"/>
                </a:solidFill>
                <a:latin typeface="Tw Cen MT Condensed" panose="020B0606020104020203" pitchFamily="34" charset="0"/>
              </a:defRPr>
            </a:lvl1pPr>
            <a:lvl2pPr marL="0" indent="0">
              <a:buNone/>
              <a:defRPr sz="2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ACA74E-60C0-425A-8E5D-52D63ED1C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3199" y="3124200"/>
            <a:ext cx="716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i="0" cap="all" baseline="0">
                <a:solidFill>
                  <a:schemeClr val="accent5"/>
                </a:solidFill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 Names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669E86-55E6-4BB7-878B-BF2442C23420}"/>
              </a:ext>
            </a:extLst>
          </p:cNvPr>
          <p:cNvSpPr/>
          <p:nvPr userDrawn="1"/>
        </p:nvSpPr>
        <p:spPr>
          <a:xfrm>
            <a:off x="0" y="-1"/>
            <a:ext cx="12192000" cy="228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DAE3B5-03FC-48DE-96F6-6C14D0B3FE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3199" y="3733800"/>
            <a:ext cx="3733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D5D3A3-B79B-40AD-B7E8-3C4CB2C98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2209800"/>
            <a:ext cx="1666875" cy="22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8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 with Photo (Existing Photo)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47EE8-DC15-47DD-98AC-83DDDD0D2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3DB2F-D214-4514-A1CD-7C29ADDE44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0" b="41800"/>
          <a:stretch/>
        </p:blipFill>
        <p:spPr>
          <a:xfrm>
            <a:off x="0" y="0"/>
            <a:ext cx="12192000" cy="303862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3276600"/>
            <a:ext cx="7162799" cy="914400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6000" b="0" cap="all" spc="0" baseline="0">
                <a:solidFill>
                  <a:schemeClr val="tx2"/>
                </a:solidFill>
                <a:latin typeface="Tw Cen MT Condensed" panose="020B0606020104020203" pitchFamily="34" charset="0"/>
              </a:defRPr>
            </a:lvl1pPr>
            <a:lvl2pPr marL="0" indent="0">
              <a:buNone/>
              <a:defRPr sz="2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ACA74E-60C0-425A-8E5D-52D63ED1C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191000"/>
            <a:ext cx="716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i="0" cap="all" baseline="0">
                <a:solidFill>
                  <a:schemeClr val="accent5"/>
                </a:solidFill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 Names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669E86-55E6-4BB7-878B-BF2442C23420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7972179-CEB3-42D0-99B9-6268ADF20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800600"/>
            <a:ext cx="3733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7A7F4C-EA89-455B-895F-8A2127CBD55B}"/>
              </a:ext>
            </a:extLst>
          </p:cNvPr>
          <p:cNvGrpSpPr/>
          <p:nvPr userDrawn="1"/>
        </p:nvGrpSpPr>
        <p:grpSpPr>
          <a:xfrm>
            <a:off x="2667000" y="5562600"/>
            <a:ext cx="1664255" cy="687636"/>
            <a:chOff x="533399" y="5791200"/>
            <a:chExt cx="1664255" cy="687636"/>
          </a:xfrm>
        </p:grpSpPr>
        <p:pic>
          <p:nvPicPr>
            <p:cNvPr id="16" name="Picture 1" descr="http://teams/sites/CE/Logo%20Files/ecylogo-horiz-color-onwhite.jpg">
              <a:extLst>
                <a:ext uri="{FF2B5EF4-FFF2-40B4-BE49-F238E27FC236}">
                  <a16:creationId xmlns:a16="http://schemas.microsoft.com/office/drawing/2014/main" id="{EECD5128-225B-45A8-94EA-C58A5946CF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5791200"/>
              <a:ext cx="1645203" cy="56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AF9B1A-BC1D-4C5C-98E4-BB8E89085BA2}"/>
                </a:ext>
              </a:extLst>
            </p:cNvPr>
            <p:cNvSpPr txBox="1"/>
            <p:nvPr userDrawn="1"/>
          </p:nvSpPr>
          <p:spPr>
            <a:xfrm>
              <a:off x="552451" y="6232615"/>
              <a:ext cx="16452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OFFICE OF CHEHALIS BASIN</a:t>
              </a:r>
              <a:endParaRPr lang="en-US" sz="1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AFB0963B-2029-4093-ABB2-606248450B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329" y="5638800"/>
            <a:ext cx="1967895" cy="5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4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 with Photo (Existing Photo)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47EE8-DC15-47DD-98AC-83DDDD0D2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1C764A00-66C3-4517-85A9-9B2BDB748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6" b="38632"/>
          <a:stretch/>
        </p:blipFill>
        <p:spPr>
          <a:xfrm>
            <a:off x="0" y="0"/>
            <a:ext cx="12192000" cy="3028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669E86-55E6-4BB7-878B-BF2442C23420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7972179-CEB3-42D0-99B9-6268ADF20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800600"/>
            <a:ext cx="3733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C3A781-CB8F-4CDB-94EA-4AA3A251D724}"/>
              </a:ext>
            </a:extLst>
          </p:cNvPr>
          <p:cNvGrpSpPr/>
          <p:nvPr userDrawn="1"/>
        </p:nvGrpSpPr>
        <p:grpSpPr>
          <a:xfrm>
            <a:off x="2667000" y="5562600"/>
            <a:ext cx="1664255" cy="687636"/>
            <a:chOff x="533399" y="5791200"/>
            <a:chExt cx="1664255" cy="687636"/>
          </a:xfrm>
        </p:grpSpPr>
        <p:pic>
          <p:nvPicPr>
            <p:cNvPr id="12" name="Picture 1" descr="http://teams/sites/CE/Logo%20Files/ecylogo-horiz-color-onwhite.jpg">
              <a:extLst>
                <a:ext uri="{FF2B5EF4-FFF2-40B4-BE49-F238E27FC236}">
                  <a16:creationId xmlns:a16="http://schemas.microsoft.com/office/drawing/2014/main" id="{9A070289-2BD2-4113-9139-6CBB5F2F6D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5791200"/>
              <a:ext cx="1645203" cy="56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4F3A6C-D1E4-4996-BB2A-A050EB006859}"/>
                </a:ext>
              </a:extLst>
            </p:cNvPr>
            <p:cNvSpPr txBox="1"/>
            <p:nvPr userDrawn="1"/>
          </p:nvSpPr>
          <p:spPr>
            <a:xfrm>
              <a:off x="552451" y="6232615"/>
              <a:ext cx="16452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OFFICE OF CHEHALIS BASIN</a:t>
              </a:r>
              <a:endParaRPr lang="en-US" sz="1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5AA67F81-A392-42CD-A5CC-8AE76858F0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329" y="5638800"/>
            <a:ext cx="1967895" cy="576639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AFE9CDA-A947-E98D-01A6-829E92E94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3276600"/>
            <a:ext cx="7162799" cy="914400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6000" b="0" cap="all" spc="0" baseline="0">
                <a:solidFill>
                  <a:schemeClr val="tx2"/>
                </a:solidFill>
                <a:latin typeface="Tw Cen MT Condensed" panose="020B0606020104020203" pitchFamily="34" charset="0"/>
              </a:defRPr>
            </a:lvl1pPr>
            <a:lvl2pPr marL="0" indent="0">
              <a:buNone/>
              <a:defRPr sz="2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32DD594-763F-DDC5-B733-10BEBE024E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191000"/>
            <a:ext cx="716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i="0" cap="all" baseline="0">
                <a:solidFill>
                  <a:schemeClr val="accent5"/>
                </a:solidFill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 Names</a:t>
            </a:r>
          </a:p>
        </p:txBody>
      </p:sp>
    </p:spTree>
    <p:extLst>
      <p:ext uri="{BB962C8B-B14F-4D97-AF65-F5344CB8AC3E}">
        <p14:creationId xmlns:p14="http://schemas.microsoft.com/office/powerpoint/2010/main" val="2259406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 with Photo (Existing Photo)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47EE8-DC15-47DD-98AC-83DDDD0D2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C42F8A-30E0-4994-8EB6-6CE151ED68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06" b="4730"/>
          <a:stretch/>
        </p:blipFill>
        <p:spPr>
          <a:xfrm>
            <a:off x="0" y="0"/>
            <a:ext cx="12192000" cy="303847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669E86-55E6-4BB7-878B-BF2442C23420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7972179-CEB3-42D0-99B9-6268ADF20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800600"/>
            <a:ext cx="3733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8CF25F-33F3-4928-A2AA-24A8DC7CD2FD}"/>
              </a:ext>
            </a:extLst>
          </p:cNvPr>
          <p:cNvGrpSpPr/>
          <p:nvPr userDrawn="1"/>
        </p:nvGrpSpPr>
        <p:grpSpPr>
          <a:xfrm>
            <a:off x="2667000" y="5562600"/>
            <a:ext cx="1664255" cy="687636"/>
            <a:chOff x="533399" y="5791200"/>
            <a:chExt cx="1664255" cy="687636"/>
          </a:xfrm>
        </p:grpSpPr>
        <p:pic>
          <p:nvPicPr>
            <p:cNvPr id="14" name="Picture 1" descr="http://teams/sites/CE/Logo%20Files/ecylogo-horiz-color-onwhite.jpg">
              <a:extLst>
                <a:ext uri="{FF2B5EF4-FFF2-40B4-BE49-F238E27FC236}">
                  <a16:creationId xmlns:a16="http://schemas.microsoft.com/office/drawing/2014/main" id="{9062A1CD-FA1A-48E6-A2F6-14AB9D2B8A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5791200"/>
              <a:ext cx="1645203" cy="56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65B7EB-38A7-49B5-8BF9-FE01FF73E5CD}"/>
                </a:ext>
              </a:extLst>
            </p:cNvPr>
            <p:cNvSpPr txBox="1"/>
            <p:nvPr userDrawn="1"/>
          </p:nvSpPr>
          <p:spPr>
            <a:xfrm>
              <a:off x="552451" y="6232615"/>
              <a:ext cx="16452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OFFICE OF CHEHALIS BASIN</a:t>
              </a:r>
              <a:endParaRPr lang="en-US" sz="1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BB6382C6-803B-4D8F-AFED-4B35B550EC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329" y="5638800"/>
            <a:ext cx="1967895" cy="576639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34C7FA9-DCE5-CD17-6BCE-94E165E72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3276600"/>
            <a:ext cx="7162799" cy="914400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6000" b="0" cap="all" spc="0" baseline="0">
                <a:solidFill>
                  <a:schemeClr val="tx2"/>
                </a:solidFill>
                <a:latin typeface="Tw Cen MT Condensed" panose="020B0606020104020203" pitchFamily="34" charset="0"/>
              </a:defRPr>
            </a:lvl1pPr>
            <a:lvl2pPr marL="0" indent="0">
              <a:buNone/>
              <a:defRPr sz="2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9542C7E-6C58-B0C0-6506-000D22354F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191000"/>
            <a:ext cx="716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i="0" cap="all" baseline="0">
                <a:solidFill>
                  <a:schemeClr val="accent5"/>
                </a:solidFill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 Names</a:t>
            </a:r>
          </a:p>
        </p:txBody>
      </p:sp>
    </p:spTree>
    <p:extLst>
      <p:ext uri="{BB962C8B-B14F-4D97-AF65-F5344CB8AC3E}">
        <p14:creationId xmlns:p14="http://schemas.microsoft.com/office/powerpoint/2010/main" val="2017982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5849A2-C6F8-43AE-89A4-87D272101B7B}"/>
              </a:ext>
            </a:extLst>
          </p:cNvPr>
          <p:cNvSpPr/>
          <p:nvPr userDrawn="1"/>
        </p:nvSpPr>
        <p:spPr>
          <a:xfrm>
            <a:off x="457200" y="5867400"/>
            <a:ext cx="1752600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209800"/>
            <a:ext cx="109728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F4855-36DE-4BBD-B488-7B2F8AE3B1A4}"/>
              </a:ext>
            </a:extLst>
          </p:cNvPr>
          <p:cNvSpPr/>
          <p:nvPr userDrawn="1"/>
        </p:nvSpPr>
        <p:spPr>
          <a:xfrm>
            <a:off x="533400" y="1981200"/>
            <a:ext cx="86868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F2B621E-EDC8-40AA-ABE9-0715A2588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04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5849A2-C6F8-43AE-89A4-87D272101B7B}"/>
              </a:ext>
            </a:extLst>
          </p:cNvPr>
          <p:cNvSpPr/>
          <p:nvPr userDrawn="1"/>
        </p:nvSpPr>
        <p:spPr>
          <a:xfrm>
            <a:off x="457200" y="5867400"/>
            <a:ext cx="17526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209800"/>
            <a:ext cx="109728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F4855-36DE-4BBD-B488-7B2F8AE3B1A4}"/>
              </a:ext>
            </a:extLst>
          </p:cNvPr>
          <p:cNvSpPr/>
          <p:nvPr userDrawn="1"/>
        </p:nvSpPr>
        <p:spPr>
          <a:xfrm>
            <a:off x="533400" y="1981200"/>
            <a:ext cx="86868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F2B621E-EDC8-40AA-ABE9-0715A2588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09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5849A2-C6F8-43AE-89A4-87D272101B7B}"/>
              </a:ext>
            </a:extLst>
          </p:cNvPr>
          <p:cNvSpPr/>
          <p:nvPr userDrawn="1"/>
        </p:nvSpPr>
        <p:spPr>
          <a:xfrm>
            <a:off x="457200" y="5867400"/>
            <a:ext cx="17526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209800"/>
            <a:ext cx="109728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F4855-36DE-4BBD-B488-7B2F8AE3B1A4}"/>
              </a:ext>
            </a:extLst>
          </p:cNvPr>
          <p:cNvSpPr/>
          <p:nvPr userDrawn="1"/>
        </p:nvSpPr>
        <p:spPr>
          <a:xfrm>
            <a:off x="533400" y="1981200"/>
            <a:ext cx="86868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F2B621E-EDC8-40AA-ABE9-0715A2588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11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Light Blue">
    <p:bg>
      <p:bgPr>
        <a:solidFill>
          <a:srgbClr val="7AA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5849A2-C6F8-43AE-89A4-87D272101B7B}"/>
              </a:ext>
            </a:extLst>
          </p:cNvPr>
          <p:cNvSpPr/>
          <p:nvPr userDrawn="1"/>
        </p:nvSpPr>
        <p:spPr>
          <a:xfrm>
            <a:off x="457200" y="5867400"/>
            <a:ext cx="1752600" cy="685800"/>
          </a:xfrm>
          <a:prstGeom prst="rect">
            <a:avLst/>
          </a:prstGeom>
          <a:solidFill>
            <a:srgbClr val="7AA45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209800"/>
            <a:ext cx="109728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F4855-36DE-4BBD-B488-7B2F8AE3B1A4}"/>
              </a:ext>
            </a:extLst>
          </p:cNvPr>
          <p:cNvSpPr/>
          <p:nvPr userDrawn="1"/>
        </p:nvSpPr>
        <p:spPr>
          <a:xfrm>
            <a:off x="533400" y="1981200"/>
            <a:ext cx="86868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F2B621E-EDC8-40AA-ABE9-0715A2588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40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/Text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1600200"/>
            <a:ext cx="5943598" cy="4267200"/>
          </a:xfrm>
        </p:spPr>
        <p:txBody>
          <a:bodyPr rIns="0" numCol="1" spcCol="4572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8966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622C4-AFFF-4494-A978-28D82A5D6B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05600" y="1600200"/>
            <a:ext cx="4800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156408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209800"/>
            <a:ext cx="109728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F4855-36DE-4BBD-B488-7B2F8AE3B1A4}"/>
              </a:ext>
            </a:extLst>
          </p:cNvPr>
          <p:cNvSpPr/>
          <p:nvPr userDrawn="1"/>
        </p:nvSpPr>
        <p:spPr>
          <a:xfrm>
            <a:off x="533400" y="1981200"/>
            <a:ext cx="868680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53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1AA55E-1F7D-4945-A73D-9FEDCDFEA2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066800"/>
            <a:ext cx="5181600" cy="4648200"/>
          </a:xfrm>
          <a:prstGeom prst="rect">
            <a:avLst/>
          </a:prstGeom>
        </p:spPr>
        <p:txBody>
          <a:bodyPr rIns="0" anchor="ctr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4F49BE3-C874-4AC0-8CB2-7E33193C05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2433F9-23C5-49D7-8E46-3F9FD65173E0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52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Tex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1AA55E-1F7D-4945-A73D-9FEDCDFEA2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066800"/>
            <a:ext cx="5181600" cy="4648200"/>
          </a:xfrm>
          <a:prstGeom prst="rect">
            <a:avLst/>
          </a:prstGeom>
        </p:spPr>
        <p:txBody>
          <a:bodyPr rIns="0" anchor="ctr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4F49BE3-C874-4AC0-8CB2-7E33193C05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2433F9-23C5-49D7-8E46-3F9FD65173E0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34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Text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1AA55E-1F7D-4945-A73D-9FEDCDFEA2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066800"/>
            <a:ext cx="5181600" cy="4648200"/>
          </a:xfrm>
          <a:prstGeom prst="rect">
            <a:avLst/>
          </a:prstGeom>
        </p:spPr>
        <p:txBody>
          <a:bodyPr rIns="0" anchor="ctr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4F49BE3-C874-4AC0-8CB2-7E33193C05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2433F9-23C5-49D7-8E46-3F9FD65173E0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5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Text Green">
    <p:bg>
      <p:bgPr>
        <a:solidFill>
          <a:srgbClr val="7AA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43600" y="0"/>
            <a:ext cx="6248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1AA55E-1F7D-4945-A73D-9FEDCDFEA2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066800"/>
            <a:ext cx="5181600" cy="4648200"/>
          </a:xfrm>
          <a:prstGeom prst="rect">
            <a:avLst/>
          </a:prstGeom>
        </p:spPr>
        <p:txBody>
          <a:bodyPr rIns="0" anchor="ctr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rgbClr val="7AA45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4F49BE3-C874-4AC0-8CB2-7E33193C05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2433F9-23C5-49D7-8E46-3F9FD65173E0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98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CA83E4C-39F7-4D42-9D75-CEDD3466E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t="364" r="39619" b="-16"/>
          <a:stretch/>
        </p:blipFill>
        <p:spPr>
          <a:xfrm>
            <a:off x="5929828" y="0"/>
            <a:ext cx="626217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C304F-91C9-4684-9E04-C55989E7A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t="3889" r="20000" b="8631"/>
          <a:stretch/>
        </p:blipFill>
        <p:spPr>
          <a:xfrm>
            <a:off x="5947836" y="0"/>
            <a:ext cx="624416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951B8B5-FF9A-4ABF-B304-CFE985CBB0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F4C87E-D473-4475-9023-4EE3903ECDC2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89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A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CA83E4C-39F7-4D42-9D75-CEDD3466E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t="364" r="39619" b="-16"/>
          <a:stretch/>
        </p:blipFill>
        <p:spPr>
          <a:xfrm>
            <a:off x="5929828" y="0"/>
            <a:ext cx="626217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C304F-91C9-4684-9E04-C55989E7A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t="3889" r="20000" b="8631"/>
          <a:stretch/>
        </p:blipFill>
        <p:spPr>
          <a:xfrm>
            <a:off x="5947836" y="0"/>
            <a:ext cx="624416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951B8B5-FF9A-4ABF-B304-CFE985CBB0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F4C87E-D473-4475-9023-4EE3903ECDC2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20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A 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CA83E4C-39F7-4D42-9D75-CEDD3466E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t="364" r="39619" b="-16"/>
          <a:stretch/>
        </p:blipFill>
        <p:spPr>
          <a:xfrm>
            <a:off x="5929828" y="0"/>
            <a:ext cx="626217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C304F-91C9-4684-9E04-C55989E7A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t="3889" r="20000" b="8631"/>
          <a:stretch/>
        </p:blipFill>
        <p:spPr>
          <a:xfrm>
            <a:off x="5947836" y="0"/>
            <a:ext cx="624416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951B8B5-FF9A-4ABF-B304-CFE985CBB0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F4C87E-D473-4475-9023-4EE3903ECDC2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23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A Green">
    <p:bg>
      <p:bgPr>
        <a:solidFill>
          <a:srgbClr val="7AA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rgbClr val="7AA45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CA83E4C-39F7-4D42-9D75-CEDD3466E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t="364" r="39619" b="-16"/>
          <a:stretch/>
        </p:blipFill>
        <p:spPr>
          <a:xfrm>
            <a:off x="5929828" y="0"/>
            <a:ext cx="626217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C304F-91C9-4684-9E04-C55989E7A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t="3889" r="20000" b="8631"/>
          <a:stretch/>
        </p:blipFill>
        <p:spPr>
          <a:xfrm>
            <a:off x="5947836" y="0"/>
            <a:ext cx="624416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951B8B5-FF9A-4ABF-B304-CFE985CBB0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F4C87E-D473-4475-9023-4EE3903ECDC2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0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CA83E4C-39F7-4D42-9D75-CEDD3466E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364" r="39618" b="-16"/>
          <a:stretch/>
        </p:blipFill>
        <p:spPr>
          <a:xfrm>
            <a:off x="5956300" y="0"/>
            <a:ext cx="62357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7458053-2FC7-44B6-96F0-7A92F6E0E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9A1373-E28E-4753-9A52-AD83CC2124D0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/Tex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1600200"/>
            <a:ext cx="5943598" cy="4267200"/>
          </a:xfrm>
        </p:spPr>
        <p:txBody>
          <a:bodyPr rIns="0" numCol="1" spcCol="4572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8966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622C4-AFFF-4494-A978-28D82A5D6B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600200"/>
            <a:ext cx="4800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32853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B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CA83E4C-39F7-4D42-9D75-CEDD3466E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364" r="39618" b="-16"/>
          <a:stretch/>
        </p:blipFill>
        <p:spPr>
          <a:xfrm>
            <a:off x="5956300" y="0"/>
            <a:ext cx="62357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7458053-2FC7-44B6-96F0-7A92F6E0E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9A1373-E28E-4753-9A52-AD83CC2124D0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68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B 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CA83E4C-39F7-4D42-9D75-CEDD3466E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364" r="39618" b="-16"/>
          <a:stretch/>
        </p:blipFill>
        <p:spPr>
          <a:xfrm>
            <a:off x="5956300" y="0"/>
            <a:ext cx="62357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7458053-2FC7-44B6-96F0-7A92F6E0E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9A1373-E28E-4753-9A52-AD83CC2124D0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18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B Green">
    <p:bg>
      <p:bgPr>
        <a:solidFill>
          <a:srgbClr val="7AA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rgbClr val="7AA45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9CA83E4C-39F7-4D42-9D75-CEDD3466E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364" r="39618" b="-16"/>
          <a:stretch/>
        </p:blipFill>
        <p:spPr>
          <a:xfrm>
            <a:off x="5956300" y="0"/>
            <a:ext cx="62357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7458053-2FC7-44B6-96F0-7A92F6E0E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9A1373-E28E-4753-9A52-AD83CC2124D0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61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A40AC-DD01-4DF2-AF68-6F8DF922E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3" t="-1" r="60943" b="243"/>
          <a:stretch/>
        </p:blipFill>
        <p:spPr>
          <a:xfrm>
            <a:off x="5966460" y="0"/>
            <a:ext cx="6225540" cy="6858000"/>
          </a:xfrm>
          <a:prstGeom prst="rect">
            <a:avLst/>
          </a:prstGeom>
          <a:noFill/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E3460E6-3CB2-4E5A-80B6-A9BEE358D7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8CC1DF-B329-490F-9DB6-88FFB5836936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94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C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3460E6-3CB2-4E5A-80B6-A9BEE358D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8CC1DF-B329-490F-9DB6-88FFB5836936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373BC5-B43F-350F-FB7E-06230C634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3" t="-1" r="60943" b="243"/>
          <a:stretch/>
        </p:blipFill>
        <p:spPr>
          <a:xfrm>
            <a:off x="5966460" y="0"/>
            <a:ext cx="62255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013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C Ligh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3460E6-3CB2-4E5A-80B6-A9BEE358D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8CC1DF-B329-490F-9DB6-88FFB5836936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F0B451-FD3B-F090-E924-FF2284DB6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3" t="-1" r="60943" b="243"/>
          <a:stretch/>
        </p:blipFill>
        <p:spPr>
          <a:xfrm>
            <a:off x="5966460" y="0"/>
            <a:ext cx="62255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012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 C Green">
    <p:bg>
      <p:bgPr>
        <a:solidFill>
          <a:srgbClr val="7AA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624013"/>
            <a:ext cx="4800600" cy="13620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1409" y="2995613"/>
            <a:ext cx="4800600" cy="150018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5DE405-F284-4C55-A5A4-5218652477FE}"/>
              </a:ext>
            </a:extLst>
          </p:cNvPr>
          <p:cNvSpPr/>
          <p:nvPr userDrawn="1"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rgbClr val="7AA45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3460E6-3CB2-4E5A-80B6-A9BEE358D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8CC1DF-B329-490F-9DB6-88FFB5836936}"/>
              </a:ext>
            </a:extLst>
          </p:cNvPr>
          <p:cNvSpPr/>
          <p:nvPr userDrawn="1"/>
        </p:nvSpPr>
        <p:spPr>
          <a:xfrm>
            <a:off x="533400" y="1447800"/>
            <a:ext cx="41148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610B6-0112-15CB-B6D8-4C2E0A054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3" t="-1" r="60943" b="243"/>
          <a:stretch/>
        </p:blipFill>
        <p:spPr>
          <a:xfrm>
            <a:off x="5966460" y="0"/>
            <a:ext cx="62255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732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43AAF-3D28-4002-AA77-EE18182BD979}"/>
              </a:ext>
            </a:extLst>
          </p:cNvPr>
          <p:cNvSpPr txBox="1"/>
          <p:nvPr userDrawn="1"/>
        </p:nvSpPr>
        <p:spPr>
          <a:xfrm>
            <a:off x="609600" y="457200"/>
            <a:ext cx="10972800" cy="4953000"/>
          </a:xfrm>
          <a:prstGeom prst="rect">
            <a:avLst/>
          </a:prstGeom>
          <a:noFill/>
        </p:spPr>
        <p:txBody>
          <a:bodyPr wrap="square" numCol="2" spcCol="45720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300" b="1" dirty="0">
                <a:solidFill>
                  <a:schemeClr val="tx2"/>
                </a:solidFill>
                <a:latin typeface="Avenir Next LT Pro" panose="020B0504020202020204" pitchFamily="34" charset="0"/>
              </a:rPr>
              <a:t>Version 1.5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Altered version 1.0 to use new colors from 2022 and new logo</a:t>
            </a:r>
            <a:endParaRPr lang="en-US" sz="1300" b="1" dirty="0">
              <a:solidFill>
                <a:schemeClr val="tx2"/>
              </a:solidFill>
              <a:latin typeface="Avenir Next LT Pro" panose="020B05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300" b="1" dirty="0">
                <a:solidFill>
                  <a:schemeClr val="tx2"/>
                </a:solidFill>
                <a:latin typeface="Avenir Next LT Pro" panose="020B0504020202020204" pitchFamily="34" charset="0"/>
              </a:rPr>
              <a:t>Version 1.0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venir Next LT Pro" panose="020B0504020202020204" pitchFamily="34" charset="0"/>
              </a:rPr>
              <a:t>Created widescreen 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6457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lo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1600200"/>
            <a:ext cx="10972798" cy="4267200"/>
          </a:xfrm>
        </p:spPr>
        <p:txBody>
          <a:bodyPr rIns="0" numCol="1" spcCol="4572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41957-0D6E-468E-9AA1-86AC5C0C216C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592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0" y="1600200"/>
            <a:ext cx="10972800" cy="4114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pc="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6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Layout Border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pc="0"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118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CFE7B89-172A-202F-D8A3-574E056DAFF1}"/>
              </a:ext>
            </a:extLst>
          </p:cNvPr>
          <p:cNvSpPr txBox="1">
            <a:spLocks/>
          </p:cNvSpPr>
          <p:nvPr userDrawn="1"/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i="0" kern="1200" cap="all" spc="50" baseline="0">
                <a:solidFill>
                  <a:schemeClr val="tx2"/>
                </a:solidFill>
                <a:latin typeface="Tw Cen MT Condensed" panose="020B0606020104020203" pitchFamily="34" charset="0"/>
                <a:ea typeface="Tw Cen MT Condensed" panose="020B06060201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50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11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00200"/>
            <a:ext cx="10972800" cy="4267200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4F8C38-8134-42EB-8C33-1E522F1B1B10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E6785-0F91-4B7A-BFE6-7DD1C6DC068E}"/>
              </a:ext>
            </a:extLst>
          </p:cNvPr>
          <p:cNvSpPr txBox="1"/>
          <p:nvPr userDrawn="1"/>
        </p:nvSpPr>
        <p:spPr>
          <a:xfrm>
            <a:off x="10769600" y="60476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fld id="{BB77C75F-EF49-4BD9-B120-C24CD75832F7}" type="slidenum">
              <a:rPr lang="en-US" sz="1200" b="0" u="none" smtClean="0">
                <a:solidFill>
                  <a:schemeClr val="bg1"/>
                </a:solidFill>
                <a:latin typeface="Avenir Next LT Pro" panose="020B0504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200" b="0" u="none" dirty="0">
              <a:solidFill>
                <a:schemeClr val="bg1"/>
              </a:solidFill>
              <a:latin typeface="Avenir Next LT Pro" panose="020B0504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76BA198-6089-4DBE-9D9A-63E691FAF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330" y="6019800"/>
            <a:ext cx="1447799" cy="4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97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2672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D1475-4276-4BA9-9768-B8D2491DB6B7}"/>
              </a:ext>
            </a:extLst>
          </p:cNvPr>
          <p:cNvSpPr txBox="1"/>
          <p:nvPr userDrawn="1"/>
        </p:nvSpPr>
        <p:spPr>
          <a:xfrm>
            <a:off x="10769600" y="6047601"/>
            <a:ext cx="81280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fld id="{BB77C75F-EF49-4BD9-B120-C24CD75832F7}" type="slidenum">
              <a:rPr lang="en-US" sz="1200" b="0" u="none" smtClean="0">
                <a:solidFill>
                  <a:schemeClr val="accent3"/>
                </a:solidFill>
                <a:latin typeface="Avenir Next LT Pro" panose="020B0504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sz="1200" b="0" u="none" dirty="0">
              <a:solidFill>
                <a:schemeClr val="accent3"/>
              </a:solidFill>
              <a:latin typeface="Avenir Next LT Pro" panose="020B0504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11347-D8FB-42B9-A38F-F37C9A304A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4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010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01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1ED25E4-20D1-485A-889E-99169A982F8E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70330" y="6019800"/>
            <a:ext cx="1447800" cy="4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0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47" r:id="rId2"/>
    <p:sldLayoutId id="2147483748" r:id="rId3"/>
    <p:sldLayoutId id="2147483746" r:id="rId4"/>
    <p:sldLayoutId id="2147483667" r:id="rId5"/>
    <p:sldLayoutId id="2147483713" r:id="rId6"/>
    <p:sldLayoutId id="2147483675" r:id="rId7"/>
    <p:sldLayoutId id="2147483712" r:id="rId8"/>
    <p:sldLayoutId id="2147483735" r:id="rId9"/>
    <p:sldLayoutId id="2147483736" r:id="rId10"/>
    <p:sldLayoutId id="2147483738" r:id="rId11"/>
    <p:sldLayoutId id="2147483715" r:id="rId12"/>
    <p:sldLayoutId id="2147483749" r:id="rId13"/>
    <p:sldLayoutId id="2147483750" r:id="rId14"/>
    <p:sldLayoutId id="2147483751" r:id="rId15"/>
    <p:sldLayoutId id="2147483726" r:id="rId16"/>
    <p:sldLayoutId id="2147483759" r:id="rId17"/>
    <p:sldLayoutId id="2147483757" r:id="rId18"/>
    <p:sldLayoutId id="2147483758" r:id="rId19"/>
    <p:sldLayoutId id="2147483756" r:id="rId20"/>
    <p:sldLayoutId id="2147483732" r:id="rId21"/>
    <p:sldLayoutId id="2147483760" r:id="rId22"/>
    <p:sldLayoutId id="2147483761" r:id="rId23"/>
    <p:sldLayoutId id="2147483762" r:id="rId24"/>
    <p:sldLayoutId id="2147483753" r:id="rId25"/>
    <p:sldLayoutId id="2147483763" r:id="rId26"/>
    <p:sldLayoutId id="2147483764" r:id="rId27"/>
    <p:sldLayoutId id="2147483765" r:id="rId28"/>
    <p:sldLayoutId id="2147483754" r:id="rId29"/>
    <p:sldLayoutId id="2147483766" r:id="rId30"/>
    <p:sldLayoutId id="2147483767" r:id="rId31"/>
    <p:sldLayoutId id="2147483768" r:id="rId32"/>
    <p:sldLayoutId id="2147483755" r:id="rId33"/>
    <p:sldLayoutId id="2147483769" r:id="rId34"/>
    <p:sldLayoutId id="2147483770" r:id="rId35"/>
    <p:sldLayoutId id="2147483771" r:id="rId36"/>
    <p:sldLayoutId id="2147483742" r:id="rId37"/>
  </p:sldLayoutIdLst>
  <p:txStyles>
    <p:titleStyle>
      <a:lvl1pPr algn="l" defTabSz="914400" rtl="0" eaLnBrk="1" latinLnBrk="0" hangingPunct="1">
        <a:spcBef>
          <a:spcPct val="0"/>
        </a:spcBef>
        <a:buNone/>
        <a:defRPr sz="4800" b="0" i="0" kern="1200" cap="all" spc="0" baseline="0">
          <a:solidFill>
            <a:schemeClr val="tx2"/>
          </a:solidFill>
          <a:latin typeface="Tw Cen MT Condensed" panose="020B0606020104020203" pitchFamily="34" charset="0"/>
          <a:ea typeface="Tw Cen MT Condensed" panose="020B06060201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600" kern="1200" spc="0" baseline="0">
          <a:solidFill>
            <a:schemeClr val="tx1"/>
          </a:solidFill>
          <a:latin typeface="Avenir Next LT Pro" panose="020B0504020202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300"/>
        </a:spcAft>
        <a:buSzPct val="100000"/>
        <a:buFont typeface="Myriad Pro" pitchFamily="34" charset="0"/>
        <a:buChar char="–"/>
        <a:defRPr sz="2200" kern="1200" spc="0" baseline="0">
          <a:solidFill>
            <a:schemeClr val="tx1"/>
          </a:solidFill>
          <a:latin typeface="Avenir Next LT Pro" panose="020B0504020202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 spc="0" baseline="0">
          <a:solidFill>
            <a:schemeClr val="tx1"/>
          </a:solidFill>
          <a:latin typeface="Avenir Next LT Pro" panose="020B0504020202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Font typeface="Myriad Pro" pitchFamily="34" charset="0"/>
        <a:buChar char="›"/>
        <a:defRPr sz="1800" kern="1200" spc="0" baseline="0">
          <a:solidFill>
            <a:schemeClr val="tx1"/>
          </a:solidFill>
          <a:latin typeface="Avenir Next LT Pro" panose="020B0504020202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»"/>
        <a:defRPr sz="1800" kern="1200" spc="0" baseline="0">
          <a:solidFill>
            <a:schemeClr val="tx1"/>
          </a:solidFill>
          <a:latin typeface="Avenir Next LT Pro" panose="020B0504020202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mailto:scottb@sbgh-partners.com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arcg.is/0rOj45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E37A5-79A7-4FC7-A1F9-45DA56EACE3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1" y="3352800"/>
            <a:ext cx="7162799" cy="838200"/>
          </a:xfrm>
        </p:spPr>
        <p:txBody>
          <a:bodyPr/>
          <a:lstStyle/>
          <a:p>
            <a:pPr marL="0" indent="0">
              <a:buNone/>
            </a:pPr>
            <a:r>
              <a:rPr lang="en-US" sz="3800" b="0" i="0" u="none" strike="noStrike" baseline="0" dirty="0">
                <a:solidFill>
                  <a:srgbClr val="000000"/>
                </a:solidFill>
                <a:latin typeface="Oswald" panose="00000500000000000000" pitchFamily="2" charset="0"/>
              </a:rPr>
              <a:t>2023-25 Local </a:t>
            </a:r>
            <a:r>
              <a:rPr lang="en-US" sz="3800" dirty="0">
                <a:solidFill>
                  <a:srgbClr val="000000"/>
                </a:solidFill>
                <a:latin typeface="Oswald" panose="00000500000000000000" pitchFamily="2" charset="0"/>
              </a:rPr>
              <a:t>P</a:t>
            </a:r>
            <a:r>
              <a:rPr lang="en-US" sz="3800" b="0" i="0" u="none" strike="noStrike" baseline="0" dirty="0">
                <a:solidFill>
                  <a:srgbClr val="000000"/>
                </a:solidFill>
                <a:latin typeface="Oswald" panose="00000500000000000000" pitchFamily="2" charset="0"/>
              </a:rPr>
              <a:t>rojects Update</a:t>
            </a:r>
            <a:endParaRPr lang="en-US" sz="3800" dirty="0">
              <a:latin typeface="Oswald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584FC-4FC7-46AB-98E3-254D9DA1D9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" y="4191000"/>
            <a:ext cx="71628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Oswald" panose="00000500000000000000" pitchFamily="2" charset="0"/>
              </a:rPr>
              <a:t>Chehalis River Basin Flood Authority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3B893E-371F-4645-879B-B6510B3CB2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800600"/>
            <a:ext cx="10820400" cy="609600"/>
          </a:xfrm>
        </p:spPr>
        <p:txBody>
          <a:bodyPr/>
          <a:lstStyle/>
          <a:p>
            <a:r>
              <a:rPr lang="en-US" dirty="0">
                <a:latin typeface="Oswald" panose="00000500000000000000" pitchFamily="2" charset="0"/>
              </a:rPr>
              <a:t>9/15/2022 (update to 9/01/2022 Chehalis Basin Board presentation)</a:t>
            </a:r>
          </a:p>
          <a:p>
            <a:endParaRPr lang="en-US" dirty="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4D626C6B-A9E3-985D-4AC8-5AAD1654EF43}"/>
              </a:ext>
            </a:extLst>
          </p:cNvPr>
          <p:cNvSpPr>
            <a:spLocks noChangeAspect="1"/>
          </p:cNvSpPr>
          <p:nvPr/>
        </p:nvSpPr>
        <p:spPr>
          <a:xfrm>
            <a:off x="6705600" y="3200400"/>
            <a:ext cx="1655268" cy="155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57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29343"/>
            <a:ext cx="10972800" cy="685800"/>
          </a:xfrm>
        </p:spPr>
        <p:txBody>
          <a:bodyPr/>
          <a:lstStyle/>
          <a:p>
            <a:pPr algn="ctr"/>
            <a:r>
              <a:rPr lang="en-US" sz="3800" dirty="0">
                <a:latin typeface="Oswald" panose="00000500000000000000" pitchFamily="2" charset="0"/>
              </a:rPr>
              <a:t>Key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937167-4DDC-B67B-394A-B9948441703A}"/>
              </a:ext>
            </a:extLst>
          </p:cNvPr>
          <p:cNvSpPr txBox="1"/>
          <p:nvPr/>
        </p:nvSpPr>
        <p:spPr>
          <a:xfrm>
            <a:off x="2133600" y="1591289"/>
            <a:ext cx="6272568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 funding amounts versus current need.</a:t>
            </a:r>
          </a:p>
          <a:p>
            <a:pPr marL="342900" indent="-342900">
              <a:spcBef>
                <a:spcPts val="200"/>
              </a:spcBef>
              <a:buFont typeface="+mj-lt"/>
              <a:buAutoNum type="arabicPeriod"/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 cost.</a:t>
            </a:r>
          </a:p>
          <a:p>
            <a:pPr marL="342900" indent="-342900">
              <a:spcBef>
                <a:spcPts val="200"/>
              </a:spcBef>
              <a:buFont typeface="+mj-lt"/>
              <a:buAutoNum type="arabicPeriod"/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Review/ranking/scoring vis-à-vis current priorities.</a:t>
            </a:r>
          </a:p>
          <a:p>
            <a:pPr marL="342900" indent="-342900">
              <a:spcBef>
                <a:spcPts val="200"/>
              </a:spcBef>
              <a:buFont typeface="+mj-lt"/>
              <a:buAutoNum type="arabicPeriod"/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Continuing to identify and support projects that deliver:</a:t>
            </a:r>
          </a:p>
          <a:p>
            <a:pPr marL="800100" lvl="1" indent="-34290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most flood protection</a:t>
            </a:r>
          </a:p>
          <a:p>
            <a:pPr marL="800100" lvl="1" indent="-34290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soonest</a:t>
            </a:r>
          </a:p>
          <a:p>
            <a:pPr marL="800100" lvl="1" indent="-34290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most</a:t>
            </a:r>
          </a:p>
          <a:p>
            <a:pPr marL="800100" lvl="1" indent="-34290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least cost</a:t>
            </a:r>
          </a:p>
          <a:p>
            <a:pPr marL="800100" lvl="1" indent="-34290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greatest ROI</a:t>
            </a:r>
          </a:p>
          <a:p>
            <a:pPr marL="342900" indent="-342900">
              <a:spcBef>
                <a:spcPts val="200"/>
              </a:spcBef>
              <a:buFont typeface="+mj-lt"/>
              <a:buAutoNum type="arabicPeriod"/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200"/>
              </a:spcBef>
              <a:buFont typeface="+mj-lt"/>
              <a:buAutoNum type="arabicPeriod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 cultural/archaeological screening.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A26C6-5020-4685-4601-E546C49F51B0}"/>
              </a:ext>
            </a:extLst>
          </p:cNvPr>
          <p:cNvSpPr txBox="1"/>
          <p:nvPr/>
        </p:nvSpPr>
        <p:spPr>
          <a:xfrm>
            <a:off x="8229600" y="1676400"/>
            <a:ext cx="3113111" cy="3462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 Funding Amounts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(State Capital Budget Local Projects Allocation):</a:t>
            </a:r>
          </a:p>
          <a:p>
            <a:pPr>
              <a:spcBef>
                <a:spcPts val="200"/>
              </a:spcBef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2012-13 -- $  5.0M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2013-15 -- $10.7M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2015-17 -- $15.7M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2017-19 -- $  9.6M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2019-21 -- $  6.3M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2021-23 -- </a:t>
            </a:r>
            <a:r>
              <a:rPr lang="en-US" sz="1700" u="db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  4.1M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200"/>
              </a:spcBef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</a:t>
            </a:r>
            <a:r>
              <a:rPr lang="en-US" sz="1700" b="1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$51.4M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1105B25-3BFB-93F0-40CB-684798C08113}"/>
              </a:ext>
            </a:extLst>
          </p:cNvPr>
          <p:cNvSpPr txBox="1">
            <a:spLocks/>
          </p:cNvSpPr>
          <p:nvPr/>
        </p:nvSpPr>
        <p:spPr>
          <a:xfrm>
            <a:off x="2133600" y="6030238"/>
            <a:ext cx="9144000" cy="751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53604" indent="-253604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596504" indent="-2536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2pPr>
            <a:lvl3pPr marL="939404" indent="-2536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Refine costs       2. Refine scopes of work       3. Secure additional information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Oct/Nov: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Review, score, rank  		</a:t>
            </a: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Nov/Dec: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Make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58082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E5CE29-966A-4803-8799-000FB5BD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24013"/>
            <a:ext cx="4953000" cy="1119187"/>
          </a:xfrm>
        </p:spPr>
        <p:txBody>
          <a:bodyPr/>
          <a:lstStyle/>
          <a:p>
            <a:r>
              <a:rPr lang="en-US" sz="3800" dirty="0">
                <a:latin typeface="Oswald" panose="00000500000000000000" pitchFamily="2" charset="0"/>
              </a:rPr>
              <a:t>Questions or Discussion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B49239-1CB8-422F-B3B4-87EFC1040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2771775"/>
            <a:ext cx="4800600" cy="15001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</a:rPr>
              <a:t>Scott Boettcher, Staff</a:t>
            </a:r>
          </a:p>
          <a:p>
            <a:pPr algn="ctr"/>
            <a:r>
              <a:rPr lang="en-US" sz="1800" dirty="0">
                <a:latin typeface="Open Sans" panose="020B0606030504020204" pitchFamily="34" charset="0"/>
              </a:rPr>
              <a:t>Chehalis River Basin Flood Authority</a:t>
            </a:r>
          </a:p>
          <a:p>
            <a:pPr algn="ctr"/>
            <a:r>
              <a:rPr lang="en-US" sz="1800" dirty="0">
                <a:latin typeface="Open Sans" panose="020B0606030504020204" pitchFamily="34" charset="0"/>
              </a:rPr>
              <a:t>360/480-6600</a:t>
            </a:r>
          </a:p>
          <a:p>
            <a:pPr algn="ctr"/>
            <a:r>
              <a:rPr lang="en-US" sz="1800" dirty="0">
                <a:highlight>
                  <a:srgbClr val="C0C0C0"/>
                </a:highlight>
                <a:latin typeface="Open Sans" panose="020B0606030504020204" pitchFamily="34" charset="0"/>
                <a:hlinkClick r:id="rId2"/>
              </a:rPr>
              <a:t>scottb@sbgh-partners.com</a:t>
            </a:r>
            <a:endParaRPr lang="en-US" sz="1800" dirty="0">
              <a:highlight>
                <a:srgbClr val="C0C0C0"/>
              </a:highlight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633E8D77-9A76-BD70-B2B6-827F979CAF83}"/>
              </a:ext>
            </a:extLst>
          </p:cNvPr>
          <p:cNvSpPr>
            <a:spLocks noChangeAspect="1"/>
          </p:cNvSpPr>
          <p:nvPr/>
        </p:nvSpPr>
        <p:spPr>
          <a:xfrm>
            <a:off x="2057400" y="4300537"/>
            <a:ext cx="1655268" cy="155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074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>
                <a:latin typeface="Oswald" panose="00000500000000000000" pitchFamily="2" charset="0"/>
              </a:rPr>
              <a:t>Issued Request for 2023-25 Local Project Proposals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5D1B1-B386-958E-67E2-E188546A9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79" y="1447800"/>
            <a:ext cx="7716421" cy="5334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518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>
                <a:latin typeface="Oswald" panose="00000500000000000000" pitchFamily="2" charset="0"/>
              </a:rPr>
              <a:t>Schedule/PROCESS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263325-3E67-E503-2B3A-3EB854603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22153"/>
              </p:ext>
            </p:extLst>
          </p:nvPr>
        </p:nvGraphicFramePr>
        <p:xfrm>
          <a:off x="1600200" y="1600200"/>
          <a:ext cx="9144000" cy="2465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402596586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257078240"/>
                    </a:ext>
                  </a:extLst>
                </a:gridCol>
              </a:tblGrid>
              <a:tr h="1565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u="sng" dirty="0">
                        <a:solidFill>
                          <a:schemeClr val="tx2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04082"/>
                  </a:ext>
                </a:extLst>
              </a:tr>
              <a:tr h="34610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Request issued – 6/30/2022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Proposals received – 8/03/2022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Review Team mtg #1 – 8/25/2022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Chehalis Basin Board update – 9/01/2022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Request additional information – 9/15/2022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Flood Authority update – 9/15/2022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5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Review Team mtg #2 – early-October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Chehalis Basin Board update – 10/06/2022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500" b="1" dirty="0">
                          <a:solidFill>
                            <a:srgbClr val="F2632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Flood Authority approve list – 11/17/2022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500" b="1" dirty="0">
                          <a:solidFill>
                            <a:srgbClr val="F2632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Chehalis Basin Board approve list – 12/01/2022</a:t>
                      </a:r>
                      <a:endParaRPr lang="en-US"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17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1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29343"/>
            <a:ext cx="10972800" cy="685800"/>
          </a:xfrm>
        </p:spPr>
        <p:txBody>
          <a:bodyPr/>
          <a:lstStyle/>
          <a:p>
            <a:pPr algn="ctr"/>
            <a:r>
              <a:rPr lang="en-US" sz="3800" dirty="0">
                <a:latin typeface="Oswald" panose="00000500000000000000" pitchFamily="2" charset="0"/>
              </a:rPr>
              <a:t>15 Proposals Received, 5 Project Types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50A1B7-7D3B-5655-2F25-289AADE50D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207970"/>
              </p:ext>
            </p:extLst>
          </p:nvPr>
        </p:nvGraphicFramePr>
        <p:xfrm>
          <a:off x="2133600" y="1415143"/>
          <a:ext cx="9144000" cy="4535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41EEFF1-2B16-3663-3D40-0E4A2EACE7E8}"/>
              </a:ext>
            </a:extLst>
          </p:cNvPr>
          <p:cNvSpPr txBox="1">
            <a:spLocks/>
          </p:cNvSpPr>
          <p:nvPr/>
        </p:nvSpPr>
        <p:spPr>
          <a:xfrm>
            <a:off x="2133600" y="6030238"/>
            <a:ext cx="9144000" cy="751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53604" indent="-253604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596504" indent="-2536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2pPr>
            <a:lvl3pPr marL="939404" indent="-2536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Refine costs       2. Refine scopes of work       3. Secure additional information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Oct/Nov: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Review, score, rank  		</a:t>
            </a: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Nov/Dec: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Make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00474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29343"/>
            <a:ext cx="10972800" cy="685800"/>
          </a:xfrm>
        </p:spPr>
        <p:txBody>
          <a:bodyPr/>
          <a:lstStyle/>
          <a:p>
            <a:pPr algn="ctr"/>
            <a:r>
              <a:rPr lang="en-US" sz="3800" dirty="0">
                <a:latin typeface="Oswald" panose="00000500000000000000" pitchFamily="2" charset="0"/>
              </a:rPr>
              <a:t>15 Proposals Received, </a:t>
            </a:r>
            <a:r>
              <a:rPr lang="en-US" sz="3800" dirty="0">
                <a:highlight>
                  <a:srgbClr val="FFFF00"/>
                </a:highlight>
                <a:latin typeface="Oswald" panose="00000500000000000000" pitchFamily="2" charset="0"/>
              </a:rPr>
              <a:t>$25,971,170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41EEFF1-2B16-3663-3D40-0E4A2EACE7E8}"/>
              </a:ext>
            </a:extLst>
          </p:cNvPr>
          <p:cNvSpPr txBox="1">
            <a:spLocks/>
          </p:cNvSpPr>
          <p:nvPr/>
        </p:nvSpPr>
        <p:spPr>
          <a:xfrm>
            <a:off x="2133600" y="6030238"/>
            <a:ext cx="9144000" cy="751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53604" indent="-253604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596504" indent="-2536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2pPr>
            <a:lvl3pPr marL="939404" indent="-2536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/>
              <a:t>Sept:   </a:t>
            </a:r>
            <a:r>
              <a:rPr lang="en-US" sz="1700" dirty="0"/>
              <a:t>1. Refine costs     2. Refine scopes of work     3. Secure additional information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/>
              <a:t>Oct/Nov:   </a:t>
            </a:r>
            <a:r>
              <a:rPr lang="en-US" sz="1700" dirty="0"/>
              <a:t>4. Review, score, rank  		</a:t>
            </a:r>
            <a:r>
              <a:rPr lang="en-US" sz="1700" b="1" dirty="0"/>
              <a:t>Nov/Dec:   </a:t>
            </a:r>
            <a:r>
              <a:rPr lang="en-US" sz="1700" dirty="0"/>
              <a:t>5. Make recommendation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817678D-9D03-A5EE-C8D4-3896299DC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8"/>
          <a:stretch/>
        </p:blipFill>
        <p:spPr>
          <a:xfrm>
            <a:off x="3812275" y="1319499"/>
            <a:ext cx="7465325" cy="4687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8410FD-EDCC-76F8-FB7F-BC5A09440794}"/>
              </a:ext>
            </a:extLst>
          </p:cNvPr>
          <p:cNvSpPr txBox="1"/>
          <p:nvPr/>
        </p:nvSpPr>
        <p:spPr>
          <a:xfrm>
            <a:off x="1972366" y="3616882"/>
            <a:ext cx="183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interactive map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https://arcg.is/0rOj450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DA756D-25F0-4299-FEEF-31CE0DE3D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376" y="4706140"/>
            <a:ext cx="1197615" cy="1008860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5C9EA119-59A1-5D04-3F19-B72A106D8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84" y="1522608"/>
            <a:ext cx="1253599" cy="1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9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29343"/>
            <a:ext cx="10972800" cy="685800"/>
          </a:xfrm>
        </p:spPr>
        <p:txBody>
          <a:bodyPr/>
          <a:lstStyle/>
          <a:p>
            <a:pPr algn="ctr"/>
            <a:r>
              <a:rPr lang="en-US" sz="3800" dirty="0">
                <a:latin typeface="Oswald" panose="00000500000000000000" pitchFamily="2" charset="0"/>
              </a:rPr>
              <a:t>15 Proposals Received -- </a:t>
            </a:r>
            <a:r>
              <a:rPr lang="en-US" sz="3800" u="sng" dirty="0">
                <a:latin typeface="Oswald" panose="00000500000000000000" pitchFamily="2" charset="0"/>
              </a:rPr>
              <a:t>Continuation</a:t>
            </a:r>
            <a:r>
              <a:rPr lang="en-US" sz="3800" dirty="0">
                <a:latin typeface="Oswald" panose="00000500000000000000" pitchFamily="2" charset="0"/>
              </a:rPr>
              <a:t>, </a:t>
            </a:r>
            <a:r>
              <a:rPr lang="en-US" sz="3800" u="sng" dirty="0">
                <a:latin typeface="Oswald" panose="00000500000000000000" pitchFamily="2" charset="0"/>
              </a:rPr>
              <a:t>Construction</a:t>
            </a:r>
            <a:endParaRPr lang="en-US" sz="3800" dirty="0">
              <a:latin typeface="Oswald" panose="00000500000000000000" pitchFamily="2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0DAEEAB-5B96-5302-35A1-BB66F2DDD7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880516"/>
              </p:ext>
            </p:extLst>
          </p:nvPr>
        </p:nvGraphicFramePr>
        <p:xfrm>
          <a:off x="2133601" y="3723678"/>
          <a:ext cx="9144000" cy="221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176FAFB-C577-8705-6EDC-793EEF253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123785"/>
              </p:ext>
            </p:extLst>
          </p:nvPr>
        </p:nvGraphicFramePr>
        <p:xfrm>
          <a:off x="2133601" y="1412327"/>
          <a:ext cx="9144000" cy="221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51D3EAA-AFC0-BCE8-1500-E0D3EB7A6883}"/>
              </a:ext>
            </a:extLst>
          </p:cNvPr>
          <p:cNvSpPr txBox="1">
            <a:spLocks/>
          </p:cNvSpPr>
          <p:nvPr/>
        </p:nvSpPr>
        <p:spPr>
          <a:xfrm>
            <a:off x="2133600" y="6030238"/>
            <a:ext cx="9144000" cy="751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53604" indent="-253604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596504" indent="-2536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2pPr>
            <a:lvl3pPr marL="939404" indent="-2536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Refine costs       2. Refine scopes of work       3. Secure additional information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Oct/Nov: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Review, score, rank  		</a:t>
            </a: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Nov/Dec: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Make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63014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29343"/>
            <a:ext cx="10972800" cy="685800"/>
          </a:xfrm>
        </p:spPr>
        <p:txBody>
          <a:bodyPr/>
          <a:lstStyle/>
          <a:p>
            <a:pPr algn="ctr"/>
            <a:r>
              <a:rPr lang="en-US" sz="3800" dirty="0">
                <a:latin typeface="Oswald" panose="00000500000000000000" pitchFamily="2" charset="0"/>
              </a:rPr>
              <a:t>15 Proposals Received – 9 Entities/Sponsors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51D3EAA-AFC0-BCE8-1500-E0D3EB7A6883}"/>
              </a:ext>
            </a:extLst>
          </p:cNvPr>
          <p:cNvSpPr txBox="1">
            <a:spLocks/>
          </p:cNvSpPr>
          <p:nvPr/>
        </p:nvSpPr>
        <p:spPr>
          <a:xfrm>
            <a:off x="2133600" y="6030238"/>
            <a:ext cx="9144000" cy="751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53604" indent="-253604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596504" indent="-2536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2pPr>
            <a:lvl3pPr marL="939404" indent="-2536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Refine costs       2. Refine scopes of work       3. Secure additional information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Oct/Nov: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Review, score, rank  		</a:t>
            </a: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Nov/Dec: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Make recommendation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E6508A-CE1F-CE31-A316-F775D7E59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121360"/>
              </p:ext>
            </p:extLst>
          </p:nvPr>
        </p:nvGraphicFramePr>
        <p:xfrm>
          <a:off x="2133599" y="1730828"/>
          <a:ext cx="9144000" cy="360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82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29343"/>
            <a:ext cx="10972800" cy="685800"/>
          </a:xfrm>
        </p:spPr>
        <p:txBody>
          <a:bodyPr/>
          <a:lstStyle/>
          <a:p>
            <a:pPr algn="ctr"/>
            <a:r>
              <a:rPr lang="en-US" sz="3800" dirty="0">
                <a:latin typeface="Oswald" panose="00000500000000000000" pitchFamily="2" charset="0"/>
              </a:rPr>
              <a:t>15 Proposals Received, </a:t>
            </a:r>
            <a:r>
              <a:rPr lang="en-US" sz="3800" dirty="0">
                <a:highlight>
                  <a:srgbClr val="FFFF00"/>
                </a:highlight>
                <a:latin typeface="Oswald" panose="00000500000000000000" pitchFamily="2" charset="0"/>
              </a:rPr>
              <a:t>$25,971,170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A7C486D-31B4-E0DD-72F6-F7821139C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318949"/>
              </p:ext>
            </p:extLst>
          </p:nvPr>
        </p:nvGraphicFramePr>
        <p:xfrm>
          <a:off x="2057400" y="1371600"/>
          <a:ext cx="926603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966960" imgH="5817761" progId="Excel.Sheet.12">
                  <p:embed/>
                </p:oleObj>
              </mc:Choice>
              <mc:Fallback>
                <p:oleObj name="Worksheet" r:id="rId3" imgW="9966960" imgH="5817761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DE6772E-A463-25E7-68BE-72568CEB93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1371600"/>
                        <a:ext cx="9266030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12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685800"/>
          </a:xfrm>
        </p:spPr>
        <p:txBody>
          <a:bodyPr/>
          <a:lstStyle/>
          <a:p>
            <a:pPr algn="ctr"/>
            <a:r>
              <a:rPr lang="en-US" sz="3800" dirty="0">
                <a:latin typeface="Oswald" panose="00000500000000000000" pitchFamily="2" charset="0"/>
              </a:rPr>
              <a:t>Next Steps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14387C53-75B5-4724-1429-C02A8407C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19938"/>
              </p:ext>
            </p:extLst>
          </p:nvPr>
        </p:nvGraphicFramePr>
        <p:xfrm>
          <a:off x="2133600" y="3439865"/>
          <a:ext cx="9144000" cy="25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402596586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25707824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700" b="1" u="sng" dirty="0">
                          <a:solidFill>
                            <a:schemeClr val="tx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Review Team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0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sz="1500" b="1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Flood Authority Projects Committee: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Ron Averill, Centralia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Steve Lyle, Bucoda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Darrin Raines, Cosmopolis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Brian Shay, Hoquiam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Tony Ketchum, Chehalis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sz="1500" b="1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Agency/External Support: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Rick Schwartz, DNR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Megan Tuttle, WDFW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Alex Rosen, Ecology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Kirsten Harma, Chehalis Basin Lead Entity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Caprice Fasano, QIN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Mark Mobbs, QIN</a:t>
                      </a:r>
                    </a:p>
                    <a:p>
                      <a:pPr marL="285750" indent="-285750">
                        <a:spcBef>
                          <a:spcPts val="3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Nat Kale, OCB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17540"/>
                  </a:ext>
                </a:extLst>
              </a:tr>
            </a:tbl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2D2D348-8A12-E279-5F6D-BB171104C0BF}"/>
              </a:ext>
            </a:extLst>
          </p:cNvPr>
          <p:cNvSpPr txBox="1">
            <a:spLocks/>
          </p:cNvSpPr>
          <p:nvPr/>
        </p:nvSpPr>
        <p:spPr>
          <a:xfrm>
            <a:off x="2133600" y="6030238"/>
            <a:ext cx="9144000" cy="751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53604" indent="-253604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596504" indent="-2536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2pPr>
            <a:lvl3pPr marL="939404" indent="-253604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Refine costs       2. Refine scopes of work       3. Secure additional information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Oct/Nov: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Review, score, rank  		</a:t>
            </a: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Nov/Dec:    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Make recommendation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CECE064-5C00-A098-593F-EBABDA038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52393"/>
              </p:ext>
            </p:extLst>
          </p:nvPr>
        </p:nvGraphicFramePr>
        <p:xfrm>
          <a:off x="2133600" y="1248779"/>
          <a:ext cx="9144000" cy="2158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402596586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257078240"/>
                    </a:ext>
                  </a:extLst>
                </a:gridCol>
              </a:tblGrid>
              <a:tr h="1565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sng" dirty="0">
                          <a:solidFill>
                            <a:schemeClr val="tx2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Schedule/Process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04082"/>
                  </a:ext>
                </a:extLst>
              </a:tr>
              <a:tr h="34610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Request issued – 6/30/2022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Proposals received – 8/03/2022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Review Team mtg #1 – 8/25/2022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Chehalis Basin Board update – 9/01/2022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Request additional information – 9/15/2022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Flood Authority update – 9/15/2022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5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Review Team mtg #2 – early-October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Chehalis Basin Board update – 10/06/2022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500" b="1" dirty="0">
                          <a:solidFill>
                            <a:srgbClr val="F2632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Flood Authority approve list – 11/17/2022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en-US" sz="1500" b="1" dirty="0">
                          <a:solidFill>
                            <a:srgbClr val="F2632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Chehalis Basin Board approve list – 12/01/2022</a:t>
                      </a:r>
                      <a:endParaRPr lang="en-US" sz="15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817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471601"/>
      </p:ext>
    </p:extLst>
  </p:cSld>
  <p:clrMapOvr>
    <a:masterClrMapping/>
  </p:clrMapOvr>
</p:sld>
</file>

<file path=ppt/theme/theme1.xml><?xml version="1.0" encoding="utf-8"?>
<a:theme xmlns:a="http://schemas.openxmlformats.org/drawingml/2006/main" name="Anchor QEA Widescreen">
  <a:themeElements>
    <a:clrScheme name="Chehalis 2022 Colors">
      <a:dk1>
        <a:srgbClr val="080808"/>
      </a:dk1>
      <a:lt1>
        <a:sysClr val="window" lastClr="FFFFFF"/>
      </a:lt1>
      <a:dk2>
        <a:srgbClr val="065861"/>
      </a:dk2>
      <a:lt2>
        <a:srgbClr val="1D9AA7"/>
      </a:lt2>
      <a:accent1>
        <a:srgbClr val="D9632B"/>
      </a:accent1>
      <a:accent2>
        <a:srgbClr val="F79E8B"/>
      </a:accent2>
      <a:accent3>
        <a:srgbClr val="B6BEB1"/>
      </a:accent3>
      <a:accent4>
        <a:srgbClr val="EDF0E8"/>
      </a:accent4>
      <a:accent5>
        <a:srgbClr val="354850"/>
      </a:accent5>
      <a:accent6>
        <a:srgbClr val="A34E25"/>
      </a:accent6>
      <a:hlink>
        <a:srgbClr val="0020C0"/>
      </a:hlink>
      <a:folHlink>
        <a:srgbClr val="7030A0"/>
      </a:folHlink>
    </a:clrScheme>
    <a:fontScheme name="Anchor QEA Powerpoint 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S SlideMaster_Wide_Revised.pptx" id="{6E73BB64-6A64-4A89-A788-3EF09610BF1E}" vid="{D5212F50-7A5F-480C-A8C4-3064598C92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25F3CDD865B4E83E827C7DC874B28" ma:contentTypeVersion="0" ma:contentTypeDescription="Create a new document." ma:contentTypeScope="" ma:versionID="5162a1cbbd78234ece461d80f982d3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384041-46D5-403F-BCFA-31C0BB601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D5CD68F-E9F3-45F5-A47C-D231E37FC8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F12B0E-A422-4D0B-BE22-D8FD1F5FFB9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CBS SlideMaster_Wide_Revised</Template>
  <TotalTime>464</TotalTime>
  <Words>599</Words>
  <Application>Microsoft Office PowerPoint</Application>
  <PresentationFormat>Widescreen</PresentationFormat>
  <Paragraphs>95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Avenir Next LT Pro</vt:lpstr>
      <vt:lpstr>Calibri</vt:lpstr>
      <vt:lpstr>Franklin Gothic Book</vt:lpstr>
      <vt:lpstr>Myriad Pro</vt:lpstr>
      <vt:lpstr>Open Sans</vt:lpstr>
      <vt:lpstr>Oswald</vt:lpstr>
      <vt:lpstr>Segoe UI</vt:lpstr>
      <vt:lpstr>Tw Cen MT Condensed</vt:lpstr>
      <vt:lpstr>Wingdings</vt:lpstr>
      <vt:lpstr>Anchor QEA Widescreen</vt:lpstr>
      <vt:lpstr>Worksheet</vt:lpstr>
      <vt:lpstr>PowerPoint Presentation</vt:lpstr>
      <vt:lpstr>Issued Request for 2023-25 Local Project Proposals</vt:lpstr>
      <vt:lpstr>Schedule/PROCESS</vt:lpstr>
      <vt:lpstr>15 Proposals Received, 5 Project Types</vt:lpstr>
      <vt:lpstr>15 Proposals Received, $25,971,170</vt:lpstr>
      <vt:lpstr>15 Proposals Received -- Continuation, Construction</vt:lpstr>
      <vt:lpstr>15 Proposals Received – 9 Entities/Sponsors</vt:lpstr>
      <vt:lpstr>15 Proposals Received, $25,971,170</vt:lpstr>
      <vt:lpstr>Next Steps</vt:lpstr>
      <vt:lpstr>Key Considerations</vt:lpstr>
      <vt:lpstr>Questions or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Zheng Fang</dc:creator>
  <cp:lastModifiedBy>Scott Boettcher</cp:lastModifiedBy>
  <cp:revision>52</cp:revision>
  <cp:lastPrinted>2018-12-07T13:56:18Z</cp:lastPrinted>
  <dcterms:created xsi:type="dcterms:W3CDTF">2022-05-31T17:55:55Z</dcterms:created>
  <dcterms:modified xsi:type="dcterms:W3CDTF">2022-09-14T11:50:27Z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0x010100ECD25F3CDD865B4E83E827C7DC874B28</vt:lpwstr>
  </property>
</Properties>
</file>