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53.JPG" ContentType="image/jpeg"/>
  <Override PartName="/ppt/notesSlides/notesSlide18.xml" ContentType="application/vnd.openxmlformats-officedocument.presentationml.notesSlide+xml"/>
  <Override PartName="/ppt/media/image55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71.jpg" ContentType="image/jpeg"/>
  <Override PartName="/ppt/media/image72.jp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79.JPG" ContentType="image/jpeg"/>
  <Override PartName="/ppt/media/image80.JPG" ContentType="image/jpeg"/>
  <Override PartName="/ppt/media/image81.JPG" ContentType="image/jpeg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image93.JPG" ContentType="image/jpeg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100.JPG" ContentType="image/jpeg"/>
  <Override PartName="/ppt/media/image101.JPG" ContentType="image/jpeg"/>
  <Override PartName="/ppt/notesSlides/notesSlide27.xml" ContentType="application/vnd.openxmlformats-officedocument.presentationml.notesSlide+xml"/>
  <Override PartName="/ppt/media/image103.JPG" ContentType="image/jpeg"/>
  <Override PartName="/ppt/media/image105.JPG" ContentType="image/jpe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media/image123.jpg" ContentType="image/jpeg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99" r:id="rId12"/>
    <p:sldId id="266" r:id="rId13"/>
    <p:sldId id="267" r:id="rId14"/>
    <p:sldId id="268" r:id="rId15"/>
    <p:sldId id="302" r:id="rId16"/>
    <p:sldId id="306" r:id="rId17"/>
    <p:sldId id="270" r:id="rId18"/>
    <p:sldId id="271" r:id="rId19"/>
    <p:sldId id="273" r:id="rId20"/>
    <p:sldId id="310" r:id="rId21"/>
    <p:sldId id="275" r:id="rId22"/>
    <p:sldId id="276" r:id="rId23"/>
    <p:sldId id="300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11" r:id="rId45"/>
    <p:sldId id="312" r:id="rId46"/>
    <p:sldId id="297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93817" autoAdjust="0"/>
  </p:normalViewPr>
  <p:slideViewPr>
    <p:cSldViewPr>
      <p:cViewPr varScale="1">
        <p:scale>
          <a:sx n="107" d="100"/>
          <a:sy n="107" d="100"/>
        </p:scale>
        <p:origin x="18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AA4-A592-41AE-AA85-D32435CA2451}" type="datetimeFigureOut">
              <a:rPr lang="en-US" smtClean="0"/>
              <a:t>10/12/2016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1C037-A379-479E-B93A-646B1E682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7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0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81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316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39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894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53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604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049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032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167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580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8625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423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704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7065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516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061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6314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8504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7678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412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171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9053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6842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70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4442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578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7178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6573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897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1946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8883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5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818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9903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3439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12377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932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6680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65133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891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1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063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134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85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367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4FC6-E7D7-4393-BBA0-7B0F914EE38E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A330-A1F0-44D5-9179-597F1DAC63D7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0ADE-90D1-4E5A-88B1-55FE6CFD8F5F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4E20E-3304-4AEA-AA09-D3D4E0C51164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F397-E36C-483D-9F67-4A5F03A87804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12887"/>
            <a:ext cx="8458200" cy="87630"/>
          </a:xfrm>
          <a:custGeom>
            <a:avLst/>
            <a:gdLst/>
            <a:ahLst/>
            <a:cxnLst/>
            <a:rect l="l" t="t" r="r" b="b"/>
            <a:pathLst>
              <a:path w="8458200" h="87630">
                <a:moveTo>
                  <a:pt x="0" y="87312"/>
                </a:moveTo>
                <a:lnTo>
                  <a:pt x="8458200" y="87312"/>
                </a:lnTo>
                <a:lnTo>
                  <a:pt x="8458200" y="0"/>
                </a:lnTo>
                <a:lnTo>
                  <a:pt x="0" y="0"/>
                </a:lnTo>
                <a:lnTo>
                  <a:pt x="0" y="87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47650" y="0"/>
            <a:ext cx="793750" cy="184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7067550" y="6553187"/>
            <a:ext cx="2076450" cy="80010"/>
          </a:xfrm>
          <a:custGeom>
            <a:avLst/>
            <a:gdLst/>
            <a:ahLst/>
            <a:cxnLst/>
            <a:rect l="l" t="t" r="r" b="b"/>
            <a:pathLst>
              <a:path w="2076450" h="80009">
                <a:moveTo>
                  <a:pt x="0" y="79387"/>
                </a:moveTo>
                <a:lnTo>
                  <a:pt x="2076450" y="79387"/>
                </a:lnTo>
                <a:lnTo>
                  <a:pt x="2076450" y="0"/>
                </a:lnTo>
                <a:lnTo>
                  <a:pt x="0" y="0"/>
                </a:lnTo>
                <a:lnTo>
                  <a:pt x="0" y="79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4560" y="870429"/>
            <a:ext cx="7294879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0303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899086"/>
            <a:ext cx="8681719" cy="431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77409" y="6461546"/>
            <a:ext cx="78740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B274B-C9C7-4AF1-A069-AFDF5D1D2066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90840" y="6349506"/>
            <a:ext cx="16700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0099"/>
                </a:solidFill>
                <a:latin typeface="Arial Narrow"/>
                <a:cs typeface="Arial Narrow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y.wa.gov/programs/wq/tmdl/ChehalisRvrTMDLSummary.html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halisbasinpartnership.org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18" Type="http://schemas.openxmlformats.org/officeDocument/2006/relationships/image" Target="../media/image39.jpg"/><Relationship Id="rId3" Type="http://schemas.openxmlformats.org/officeDocument/2006/relationships/image" Target="../media/image24.png"/><Relationship Id="rId21" Type="http://schemas.openxmlformats.org/officeDocument/2006/relationships/image" Target="../media/image42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jp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24" Type="http://schemas.openxmlformats.org/officeDocument/2006/relationships/image" Target="../media/image6.jpg"/><Relationship Id="rId5" Type="http://schemas.openxmlformats.org/officeDocument/2006/relationships/image" Target="../media/image26.jpg"/><Relationship Id="rId15" Type="http://schemas.openxmlformats.org/officeDocument/2006/relationships/image" Target="../media/image36.jpg"/><Relationship Id="rId23" Type="http://schemas.openxmlformats.org/officeDocument/2006/relationships/image" Target="../media/image44.jpg"/><Relationship Id="rId10" Type="http://schemas.openxmlformats.org/officeDocument/2006/relationships/image" Target="../media/image31.png"/><Relationship Id="rId19" Type="http://schemas.openxmlformats.org/officeDocument/2006/relationships/image" Target="../media/image40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Relationship Id="rId14" Type="http://schemas.openxmlformats.org/officeDocument/2006/relationships/image" Target="../media/image35.jpg"/><Relationship Id="rId2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jp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4.jpeg"/><Relationship Id="rId3" Type="http://schemas.openxmlformats.org/officeDocument/2006/relationships/image" Target="../media/image55.jpg"/><Relationship Id="rId7" Type="http://schemas.openxmlformats.org/officeDocument/2006/relationships/image" Target="../media/image58.jp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11" Type="http://schemas.openxmlformats.org/officeDocument/2006/relationships/image" Target="../media/image62.jpeg"/><Relationship Id="rId5" Type="http://schemas.openxmlformats.org/officeDocument/2006/relationships/image" Target="../media/image6.jpg"/><Relationship Id="rId10" Type="http://schemas.openxmlformats.org/officeDocument/2006/relationships/image" Target="../media/image61.jpg"/><Relationship Id="rId4" Type="http://schemas.openxmlformats.org/officeDocument/2006/relationships/image" Target="../media/image56.jpg"/><Relationship Id="rId9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5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zview.wa.gov/pr/site/alias__1751/overview/34427/overview.aspx" TargetMode="External"/><Relationship Id="rId5" Type="http://schemas.openxmlformats.org/officeDocument/2006/relationships/image" Target="../media/image67.jpg"/><Relationship Id="rId10" Type="http://schemas.openxmlformats.org/officeDocument/2006/relationships/image" Target="../media/image70.jpeg"/><Relationship Id="rId4" Type="http://schemas.openxmlformats.org/officeDocument/2006/relationships/image" Target="../media/image66.jp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6.jpg"/><Relationship Id="rId7" Type="http://schemas.openxmlformats.org/officeDocument/2006/relationships/image" Target="../media/image8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6.jpg"/><Relationship Id="rId7" Type="http://schemas.openxmlformats.org/officeDocument/2006/relationships/image" Target="../media/image8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11" Type="http://schemas.openxmlformats.org/officeDocument/2006/relationships/image" Target="../media/image89.jpg"/><Relationship Id="rId5" Type="http://schemas.openxmlformats.org/officeDocument/2006/relationships/image" Target="../media/image83.jpg"/><Relationship Id="rId10" Type="http://schemas.openxmlformats.org/officeDocument/2006/relationships/image" Target="../media/image88.jpg"/><Relationship Id="rId4" Type="http://schemas.openxmlformats.org/officeDocument/2006/relationships/image" Target="../media/image82.jpg"/><Relationship Id="rId9" Type="http://schemas.openxmlformats.org/officeDocument/2006/relationships/image" Target="../media/image8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G"/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g"/><Relationship Id="rId5" Type="http://schemas.openxmlformats.org/officeDocument/2006/relationships/image" Target="../media/image91.jp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7" Type="http://schemas.openxmlformats.org/officeDocument/2006/relationships/image" Target="../media/image9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g"/><Relationship Id="rId3" Type="http://schemas.openxmlformats.org/officeDocument/2006/relationships/image" Target="../media/image6.jpg"/><Relationship Id="rId7" Type="http://schemas.openxmlformats.org/officeDocument/2006/relationships/image" Target="../media/image10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G"/><Relationship Id="rId5" Type="http://schemas.openxmlformats.org/officeDocument/2006/relationships/image" Target="../media/image99.jpg"/><Relationship Id="rId4" Type="http://schemas.openxmlformats.org/officeDocument/2006/relationships/image" Target="../media/image9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g"/><Relationship Id="rId3" Type="http://schemas.openxmlformats.org/officeDocument/2006/relationships/hyperlink" Target="http://www.ezview.wa.gov/chehalisfloodauthority" TargetMode="External"/><Relationship Id="rId7" Type="http://schemas.openxmlformats.org/officeDocument/2006/relationships/image" Target="../media/image103.JPG"/><Relationship Id="rId12" Type="http://schemas.openxmlformats.org/officeDocument/2006/relationships/image" Target="../media/image10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ckelshauscenter.wsu.edu/ChehalisFlooding.html" TargetMode="External"/><Relationship Id="rId11" Type="http://schemas.openxmlformats.org/officeDocument/2006/relationships/hyperlink" Target="http://www.chehalisbasinstrategy.com/" TargetMode="External"/><Relationship Id="rId5" Type="http://schemas.openxmlformats.org/officeDocument/2006/relationships/hyperlink" Target="http://ruckelshauscenter.wsu.edu/projects/current-projects/chehalisfloodingfish/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101.JPG"/><Relationship Id="rId9" Type="http://schemas.openxmlformats.org/officeDocument/2006/relationships/hyperlink" Target="http://www.chehalisriverflood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21.jpg"/><Relationship Id="rId4" Type="http://schemas.openxmlformats.org/officeDocument/2006/relationships/image" Target="../media/image12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.grays-harbor.wa.us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kramer.consulting@gmail.com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Edna.Fund@lewiscountywa.gov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halisbasinstrategy.com/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www.ezview.wa.gov/site/alias__1492/34489/local_projects.aspx" TargetMode="External"/><Relationship Id="rId12" Type="http://schemas.openxmlformats.org/officeDocument/2006/relationships/hyperlink" Target="https://www.ezview.wa.gov/Portals/_1492/images/Office%20of%20Chehalis%20summary%20for%20Flood%20Authority%205%2019%2016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zview.wa.gov/Portals/_1492/images/Print50%20--%20HANDOUT%20--%20Gage%20Alerts%20Sign-Up%2008102016.pdf" TargetMode="External"/><Relationship Id="rId11" Type="http://schemas.openxmlformats.org/officeDocument/2006/relationships/hyperlink" Target="http://lawfilesext.leg.wa.gov/biennium/2015-16/Pdf/Bills/Session%20Laws/House/2856.SL.pdf" TargetMode="External"/><Relationship Id="rId5" Type="http://schemas.openxmlformats.org/officeDocument/2006/relationships/hyperlink" Target="http://www.chehalisriverflood.com/" TargetMode="External"/><Relationship Id="rId10" Type="http://schemas.openxmlformats.org/officeDocument/2006/relationships/hyperlink" Target="http://ruckelshauscenter.wsu.edu/projects/current-projects/chehalisfloodingfish/du/ChehalisFlooding.html" TargetMode="External"/><Relationship Id="rId4" Type="http://schemas.openxmlformats.org/officeDocument/2006/relationships/hyperlink" Target="http://www.ezview.wa.gov/chehalisfloodauthority" TargetMode="External"/><Relationship Id="rId9" Type="http://schemas.openxmlformats.org/officeDocument/2006/relationships/hyperlink" Target="http://www.ecy.wa.gov/programs/sea/sepa/chehalisbasin.htm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t.Anderson@lewiscountywa.gov" TargetMode="External"/><Relationship Id="rId4" Type="http://schemas.openxmlformats.org/officeDocument/2006/relationships/hyperlink" Target="https://www.ezview.wa.gov/site/alias__1492/33948/default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6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775" y="1549400"/>
            <a:ext cx="8156575" cy="168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28600" y="3206743"/>
            <a:ext cx="8686800" cy="78105"/>
          </a:xfrm>
          <a:custGeom>
            <a:avLst/>
            <a:gdLst/>
            <a:ahLst/>
            <a:cxnLst/>
            <a:rect l="l" t="t" r="r" b="b"/>
            <a:pathLst>
              <a:path w="8686800" h="78104">
                <a:moveTo>
                  <a:pt x="8647912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300" y="43756"/>
                </a:lnTo>
                <a:lnTo>
                  <a:pt x="4549" y="57170"/>
                </a:lnTo>
                <a:lnTo>
                  <a:pt x="13055" y="67973"/>
                </a:lnTo>
                <a:lnTo>
                  <a:pt x="24833" y="75178"/>
                </a:lnTo>
                <a:lnTo>
                  <a:pt x="38900" y="77800"/>
                </a:lnTo>
                <a:lnTo>
                  <a:pt x="8656357" y="76867"/>
                </a:lnTo>
                <a:lnTo>
                  <a:pt x="8668448" y="71719"/>
                </a:lnTo>
                <a:lnTo>
                  <a:pt x="8678055" y="62522"/>
                </a:lnTo>
                <a:lnTo>
                  <a:pt x="8684348" y="49794"/>
                </a:lnTo>
                <a:lnTo>
                  <a:pt x="8686500" y="34052"/>
                </a:lnTo>
                <a:lnTo>
                  <a:pt x="8682253" y="20636"/>
                </a:lnTo>
                <a:lnTo>
                  <a:pt x="8673749" y="9830"/>
                </a:lnTo>
                <a:lnTo>
                  <a:pt x="8661974" y="2622"/>
                </a:lnTo>
                <a:lnTo>
                  <a:pt x="864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28600" y="1482718"/>
            <a:ext cx="8686800" cy="78105"/>
          </a:xfrm>
          <a:custGeom>
            <a:avLst/>
            <a:gdLst/>
            <a:ahLst/>
            <a:cxnLst/>
            <a:rect l="l" t="t" r="r" b="b"/>
            <a:pathLst>
              <a:path w="8686800" h="78105">
                <a:moveTo>
                  <a:pt x="8647912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300" y="43756"/>
                </a:lnTo>
                <a:lnTo>
                  <a:pt x="4549" y="57170"/>
                </a:lnTo>
                <a:lnTo>
                  <a:pt x="13055" y="67973"/>
                </a:lnTo>
                <a:lnTo>
                  <a:pt x="24833" y="75178"/>
                </a:lnTo>
                <a:lnTo>
                  <a:pt x="38900" y="77800"/>
                </a:lnTo>
                <a:lnTo>
                  <a:pt x="8656357" y="76867"/>
                </a:lnTo>
                <a:lnTo>
                  <a:pt x="8668448" y="71719"/>
                </a:lnTo>
                <a:lnTo>
                  <a:pt x="8678055" y="62522"/>
                </a:lnTo>
                <a:lnTo>
                  <a:pt x="8684348" y="49794"/>
                </a:lnTo>
                <a:lnTo>
                  <a:pt x="8686500" y="34052"/>
                </a:lnTo>
                <a:lnTo>
                  <a:pt x="8682253" y="20636"/>
                </a:lnTo>
                <a:lnTo>
                  <a:pt x="8673749" y="9830"/>
                </a:lnTo>
                <a:lnTo>
                  <a:pt x="8661974" y="2622"/>
                </a:lnTo>
                <a:lnTo>
                  <a:pt x="864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623300" y="1246657"/>
            <a:ext cx="79375" cy="2235200"/>
          </a:xfrm>
          <a:custGeom>
            <a:avLst/>
            <a:gdLst/>
            <a:ahLst/>
            <a:cxnLst/>
            <a:rect l="l" t="t" r="r" b="b"/>
            <a:pathLst>
              <a:path w="79375" h="2235200">
                <a:moveTo>
                  <a:pt x="33570" y="0"/>
                </a:moveTo>
                <a:lnTo>
                  <a:pt x="20302" y="4578"/>
                </a:lnTo>
                <a:lnTo>
                  <a:pt x="9654" y="13272"/>
                </a:lnTo>
                <a:lnTo>
                  <a:pt x="2571" y="25134"/>
                </a:lnTo>
                <a:lnTo>
                  <a:pt x="0" y="39219"/>
                </a:lnTo>
                <a:lnTo>
                  <a:pt x="468" y="2201161"/>
                </a:lnTo>
                <a:lnTo>
                  <a:pt x="5047" y="2214428"/>
                </a:lnTo>
                <a:lnTo>
                  <a:pt x="13740" y="2225077"/>
                </a:lnTo>
                <a:lnTo>
                  <a:pt x="25603" y="2232160"/>
                </a:lnTo>
                <a:lnTo>
                  <a:pt x="39687" y="2234731"/>
                </a:lnTo>
                <a:lnTo>
                  <a:pt x="45804" y="2234263"/>
                </a:lnTo>
                <a:lnTo>
                  <a:pt x="59072" y="2229684"/>
                </a:lnTo>
                <a:lnTo>
                  <a:pt x="69720" y="2220990"/>
                </a:lnTo>
                <a:lnTo>
                  <a:pt x="76803" y="2209128"/>
                </a:lnTo>
                <a:lnTo>
                  <a:pt x="79375" y="2195044"/>
                </a:lnTo>
                <a:lnTo>
                  <a:pt x="77939" y="28708"/>
                </a:lnTo>
                <a:lnTo>
                  <a:pt x="72292" y="17077"/>
                </a:lnTo>
                <a:lnTo>
                  <a:pt x="62742" y="7905"/>
                </a:lnTo>
                <a:lnTo>
                  <a:pt x="49699" y="1957"/>
                </a:lnTo>
                <a:lnTo>
                  <a:pt x="33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34975" y="1252833"/>
            <a:ext cx="78105" cy="2235200"/>
          </a:xfrm>
          <a:custGeom>
            <a:avLst/>
            <a:gdLst/>
            <a:ahLst/>
            <a:cxnLst/>
            <a:rect l="l" t="t" r="r" b="b"/>
            <a:pathLst>
              <a:path w="78104" h="2235200">
                <a:moveTo>
                  <a:pt x="34040" y="0"/>
                </a:moveTo>
                <a:lnTo>
                  <a:pt x="20624" y="4251"/>
                </a:lnTo>
                <a:lnTo>
                  <a:pt x="9822" y="12760"/>
                </a:lnTo>
                <a:lnTo>
                  <a:pt x="2619" y="24538"/>
                </a:lnTo>
                <a:lnTo>
                  <a:pt x="0" y="38599"/>
                </a:lnTo>
                <a:lnTo>
                  <a:pt x="930" y="2204449"/>
                </a:lnTo>
                <a:lnTo>
                  <a:pt x="6074" y="2216543"/>
                </a:lnTo>
                <a:lnTo>
                  <a:pt x="15267" y="2226152"/>
                </a:lnTo>
                <a:lnTo>
                  <a:pt x="27994" y="2232447"/>
                </a:lnTo>
                <a:lnTo>
                  <a:pt x="43737" y="2234601"/>
                </a:lnTo>
                <a:lnTo>
                  <a:pt x="57155" y="2230356"/>
                </a:lnTo>
                <a:lnTo>
                  <a:pt x="67960" y="2221852"/>
                </a:lnTo>
                <a:lnTo>
                  <a:pt x="75166" y="2210075"/>
                </a:lnTo>
                <a:lnTo>
                  <a:pt x="77787" y="2196012"/>
                </a:lnTo>
                <a:lnTo>
                  <a:pt x="76853" y="30146"/>
                </a:lnTo>
                <a:lnTo>
                  <a:pt x="71706" y="18054"/>
                </a:lnTo>
                <a:lnTo>
                  <a:pt x="62511" y="8447"/>
                </a:lnTo>
                <a:lnTo>
                  <a:pt x="49784" y="2152"/>
                </a:lnTo>
                <a:lnTo>
                  <a:pt x="34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830512" y="5783256"/>
            <a:ext cx="3481704" cy="78105"/>
          </a:xfrm>
          <a:custGeom>
            <a:avLst/>
            <a:gdLst/>
            <a:ahLst/>
            <a:cxnLst/>
            <a:rect l="l" t="t" r="r" b="b"/>
            <a:pathLst>
              <a:path w="3481704" h="78104">
                <a:moveTo>
                  <a:pt x="3442500" y="0"/>
                </a:moveTo>
                <a:lnTo>
                  <a:pt x="34040" y="300"/>
                </a:lnTo>
                <a:lnTo>
                  <a:pt x="2619" y="24839"/>
                </a:lnTo>
                <a:lnTo>
                  <a:pt x="0" y="38900"/>
                </a:lnTo>
                <a:lnTo>
                  <a:pt x="299" y="43747"/>
                </a:lnTo>
                <a:lnTo>
                  <a:pt x="4546" y="57161"/>
                </a:lnTo>
                <a:lnTo>
                  <a:pt x="13052" y="67963"/>
                </a:lnTo>
                <a:lnTo>
                  <a:pt x="24831" y="75167"/>
                </a:lnTo>
                <a:lnTo>
                  <a:pt x="38900" y="77787"/>
                </a:lnTo>
                <a:lnTo>
                  <a:pt x="3447346" y="77499"/>
                </a:lnTo>
                <a:lnTo>
                  <a:pt x="3460762" y="73248"/>
                </a:lnTo>
                <a:lnTo>
                  <a:pt x="3471564" y="64739"/>
                </a:lnTo>
                <a:lnTo>
                  <a:pt x="3478767" y="52961"/>
                </a:lnTo>
                <a:lnTo>
                  <a:pt x="3481387" y="38900"/>
                </a:lnTo>
                <a:lnTo>
                  <a:pt x="3481088" y="34052"/>
                </a:lnTo>
                <a:lnTo>
                  <a:pt x="3476841" y="20636"/>
                </a:lnTo>
                <a:lnTo>
                  <a:pt x="3468337" y="9830"/>
                </a:lnTo>
                <a:lnTo>
                  <a:pt x="3456561" y="2622"/>
                </a:lnTo>
                <a:lnTo>
                  <a:pt x="3442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095750" y="5734050"/>
            <a:ext cx="949325" cy="176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85800" y="1752600"/>
            <a:ext cx="77724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900330" y="2133331"/>
            <a:ext cx="33432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hehalis</a:t>
            </a:r>
            <a:r>
              <a:rPr sz="3200" b="1" spc="-35" dirty="0">
                <a:solidFill>
                  <a:srgbClr val="FF7C8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iver</a:t>
            </a:r>
            <a:r>
              <a:rPr sz="3200" b="1" spc="-15" dirty="0">
                <a:solidFill>
                  <a:srgbClr val="FF7C8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FF7C8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FF7C80"/>
                </a:solidFill>
                <a:latin typeface="Arial Narrow"/>
                <a:cs typeface="Arial Narrow"/>
              </a:rPr>
              <a:t>asin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775" y="3485570"/>
            <a:ext cx="8177212" cy="2243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>
              <a:lnSpc>
                <a:spcPct val="135000"/>
              </a:lnSpc>
            </a:pP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du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Flood</a:t>
            </a:r>
            <a:r>
              <a:rPr sz="1800" b="1" i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Dama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ge</a:t>
            </a:r>
            <a:r>
              <a:rPr sz="1800" b="1" i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i="1" u="sng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i="1" u="sng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endParaRPr lang="en-US" sz="1800" b="1" i="1" u="sng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indent="-12700" algn="ctr">
              <a:lnSpc>
                <a:spcPct val="135000"/>
              </a:lnSpc>
            </a:pPr>
            <a:r>
              <a:rPr lang="en-US" b="1" i="1" spc="-5" dirty="0">
                <a:solidFill>
                  <a:srgbClr val="303030"/>
                </a:solidFill>
                <a:latin typeface="Arial"/>
                <a:cs typeface="Arial"/>
              </a:rPr>
              <a:t>Restoring 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800" b="1" i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tic</a:t>
            </a:r>
            <a:r>
              <a:rPr sz="1800" b="1" i="1" spc="-5" dirty="0">
                <a:solidFill>
                  <a:srgbClr val="303030"/>
                </a:solidFill>
                <a:latin typeface="Arial"/>
                <a:cs typeface="Arial"/>
              </a:rPr>
              <a:t> S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b="1" i="1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i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endParaRPr lang="en-US" b="1" i="1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indent="-12700" algn="ctr">
              <a:lnSpc>
                <a:spcPct val="135000"/>
              </a:lnSpc>
            </a:pPr>
            <a:endParaRPr lang="en-US" b="1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indent="-12700" algn="ctr">
              <a:lnSpc>
                <a:spcPct val="135000"/>
              </a:lnSpc>
            </a:pPr>
            <a:r>
              <a:rPr lang="en-US" b="1" spc="-10" dirty="0">
                <a:solidFill>
                  <a:srgbClr val="303030"/>
                </a:solidFill>
                <a:latin typeface="Arial"/>
                <a:cs typeface="Arial"/>
              </a:rPr>
              <a:t>1:00 p.m.</a:t>
            </a:r>
          </a:p>
          <a:p>
            <a:pPr marL="12700" marR="5080" indent="-12700" algn="ctr">
              <a:lnSpc>
                <a:spcPct val="135000"/>
              </a:lnSpc>
            </a:pPr>
            <a:r>
              <a:rPr lang="en-US" b="1" spc="-10" dirty="0">
                <a:solidFill>
                  <a:srgbClr val="303030"/>
                </a:solidFill>
                <a:latin typeface="Arial"/>
                <a:cs typeface="Arial"/>
              </a:rPr>
              <a:t>October 12, 2016</a:t>
            </a:r>
          </a:p>
          <a:p>
            <a:pPr marL="12700" marR="5080" indent="-12700" algn="ctr">
              <a:lnSpc>
                <a:spcPct val="135000"/>
              </a:lnSpc>
            </a:pPr>
            <a:r>
              <a:rPr lang="en-US" b="1" spc="-10" dirty="0">
                <a:solidFill>
                  <a:srgbClr val="303030"/>
                </a:solidFill>
                <a:latin typeface="Arial"/>
                <a:cs typeface="Arial"/>
              </a:rPr>
              <a:t>Aaron Kunkler (Reporter, The Chronicle)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>
          <a:xfrm>
            <a:off x="4177409" y="6461546"/>
            <a:ext cx="787400" cy="215444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endParaRPr lang="en-US"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99086"/>
            <a:ext cx="7784465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lis 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sec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al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popul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tions</a:t>
            </a:r>
            <a:r>
              <a:rPr sz="1800" b="1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5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25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%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ic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TM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http://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www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.ec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y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.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a.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/p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o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g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s/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q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/t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d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/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C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heha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li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s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v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T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MD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LS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u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y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.ht</a:t>
            </a:r>
            <a:r>
              <a:rPr sz="1200" u="sng" spc="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m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</a:t>
            </a:r>
            <a:r>
              <a:rPr sz="1200" spc="-5" dirty="0">
                <a:solidFill>
                  <a:srgbClr val="303030"/>
                </a:solidFill>
                <a:latin typeface="Arial"/>
                <a:cs typeface="Arial"/>
              </a:rPr>
              <a:t>).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3200400"/>
            <a:ext cx="3200399" cy="2545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876800" y="3276600"/>
            <a:ext cx="3457079" cy="2573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84023" y="5796755"/>
            <a:ext cx="275844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Upp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</a:t>
            </a:r>
            <a:r>
              <a:rPr sz="1200" b="1" dirty="0">
                <a:latin typeface="Arial"/>
                <a:cs typeface="Arial"/>
              </a:rPr>
              <a:t>5/31/20</a:t>
            </a:r>
            <a:r>
              <a:rPr sz="1200" b="1" spc="-10" dirty="0">
                <a:latin typeface="Arial"/>
                <a:cs typeface="Arial"/>
              </a:rPr>
              <a:t>1</a:t>
            </a:r>
            <a:r>
              <a:rPr sz="1200" b="1" dirty="0">
                <a:latin typeface="Arial"/>
                <a:cs typeface="Arial"/>
              </a:rPr>
              <a:t>0)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JA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E. </a:t>
            </a:r>
            <a:r>
              <a:rPr sz="1200" spc="4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OX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4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ILD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ISH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-30" dirty="0">
                <a:latin typeface="Arial"/>
                <a:cs typeface="Arial"/>
              </a:rPr>
              <a:t>R</a:t>
            </a:r>
            <a:r>
              <a:rPr sz="1200" spc="-85" dirty="0">
                <a:latin typeface="Arial"/>
                <a:cs typeface="Arial"/>
              </a:rPr>
              <a:t>VA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RN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79315" y="5876307"/>
            <a:ext cx="23323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ww</a:t>
            </a:r>
            <a:r>
              <a:rPr sz="1200" u="sng" spc="-7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w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.cheha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li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sbas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p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a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t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e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s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h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</a:t>
            </a:r>
            <a:r>
              <a:rPr sz="1200" u="sng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p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.o</a:t>
            </a:r>
            <a:r>
              <a:rPr sz="1200" u="sng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200" u="sng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3540" y="6349506"/>
            <a:ext cx="141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0099"/>
                </a:solidFill>
                <a:latin typeface="Arial Narrow"/>
                <a:cs typeface="Arial Narrow"/>
              </a:rPr>
              <a:t>10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10</a:t>
            </a:fld>
            <a:endParaRPr lang="en-US"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589383"/>
              </p:ext>
            </p:extLst>
          </p:nvPr>
        </p:nvGraphicFramePr>
        <p:xfrm>
          <a:off x="838200" y="2325901"/>
          <a:ext cx="7924799" cy="293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Species</a:t>
                      </a:r>
                    </a:p>
                  </a:txBody>
                  <a:tcPr anchor="b"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Current Spawner</a:t>
                      </a:r>
                    </a:p>
                  </a:txBody>
                  <a:tcPr anchor="b"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Habitat </a:t>
                      </a:r>
                      <a:r>
                        <a:rPr lang="en-US" sz="2200" b="1" u="non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Degradation</a:t>
                      </a:r>
                    </a:p>
                  </a:txBody>
                  <a:tcPr anchor="b">
                    <a:solidFill>
                      <a:srgbClr val="7692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28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Spring Chinook Salmon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2,300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2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Fall Chinook Salmon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24,317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45%</a:t>
                      </a: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6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Coho Salmon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42,000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69%</a:t>
                      </a:r>
                    </a:p>
                  </a:txBody>
                  <a:tcPr marL="68580" marR="68580" marT="0" marB="0" anchor="ctr">
                    <a:solidFill>
                      <a:srgbClr val="C7D9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2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Winter-run Steelhead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8,700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3"/>
          <p:cNvSpPr txBox="1"/>
          <p:nvPr/>
        </p:nvSpPr>
        <p:spPr>
          <a:xfrm>
            <a:off x="764540" y="1885369"/>
            <a:ext cx="45154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u="heavy" spc="-55" dirty="0">
                <a:solidFill>
                  <a:srgbClr val="303030"/>
                </a:solidFill>
                <a:latin typeface="Arial"/>
                <a:cs typeface="Arial"/>
              </a:rPr>
              <a:t>Salmon-habitat potential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11</a:t>
            </a:fld>
            <a:endParaRPr lang="en-US" spc="-5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5486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Source: Chehalis Basin Strategy: Reducing Flood Damage and Restoring Aquatic Species; Pe Ell Public Meeting; 10/14/2014; Page 13.</a:t>
            </a:r>
          </a:p>
        </p:txBody>
      </p:sp>
    </p:spTree>
    <p:extLst>
      <p:ext uri="{BB962C8B-B14F-4D97-AF65-F5344CB8AC3E}">
        <p14:creationId xmlns:p14="http://schemas.microsoft.com/office/powerpoint/2010/main" val="263685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572" y="946834"/>
            <a:ext cx="52012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Solution</a:t>
            </a:r>
            <a:r>
              <a:rPr sz="3200" b="1" spc="-6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= Basi</a:t>
            </a: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-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w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ide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pp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oach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885369"/>
            <a:ext cx="451548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tio</a:t>
            </a:r>
            <a:r>
              <a:rPr sz="1800" b="1" u="heavy" spc="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-o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d,</a:t>
            </a:r>
            <a:r>
              <a:rPr sz="1800" b="1" u="heavy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Multi-ph</a:t>
            </a:r>
            <a:r>
              <a:rPr sz="1800" b="1" u="heavy" spc="-10" dirty="0">
                <a:solidFill>
                  <a:srgbClr val="303030"/>
                </a:solidFill>
                <a:latin typeface="Arial"/>
                <a:cs typeface="Arial"/>
              </a:rPr>
              <a:t>ase</a:t>
            </a:r>
            <a:r>
              <a:rPr lang="en-US" sz="1800" b="1" u="heavy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u="heavy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u="heavy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pp</a:t>
            </a:r>
            <a:r>
              <a:rPr sz="1800" b="1" u="heavy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u="heavy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u="heavy" spc="-10" dirty="0">
                <a:solidFill>
                  <a:srgbClr val="303030"/>
                </a:solidFill>
                <a:latin typeface="Arial"/>
                <a:cs typeface="Arial"/>
              </a:rPr>
              <a:t>ach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-W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ps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nde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rst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ng</a:t>
            </a:r>
            <a:endParaRPr lang="en-US" sz="18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lang="en-US" spc="-10" dirty="0">
                <a:solidFill>
                  <a:srgbClr val="303030"/>
                </a:solidFill>
                <a:latin typeface="Arial"/>
                <a:cs typeface="Arial"/>
              </a:rPr>
              <a:t>Master Strategy (Game Plan)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La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ap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Lan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oodp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anage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ent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lang="en-US" spc="-5" dirty="0">
                <a:solidFill>
                  <a:srgbClr val="303030"/>
                </a:solidFill>
                <a:latin typeface="Arial"/>
                <a:cs typeface="Arial"/>
              </a:rPr>
              <a:t>Restore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1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qua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ng</a:t>
            </a:r>
            <a:endParaRPr sz="1800" dirty="0">
              <a:latin typeface="Arial"/>
              <a:cs typeface="Arial"/>
            </a:endParaRPr>
          </a:p>
          <a:p>
            <a:pPr marL="329565" indent="-316865">
              <a:lnSpc>
                <a:spcPct val="100000"/>
              </a:lnSpc>
              <a:spcBef>
                <a:spcPts val="755"/>
              </a:spcBef>
              <a:buClr>
                <a:srgbClr val="303030"/>
              </a:buClr>
              <a:buFont typeface="Arial"/>
              <a:buAutoNum type="arabicPeriod"/>
              <a:tabLst>
                <a:tab pos="330200" algn="l"/>
              </a:tabLst>
            </a:pP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un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12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1920240" cy="2485018"/>
          </a:xfrm>
          <a:prstGeom prst="rect">
            <a:avLst/>
          </a:prstGeom>
          <a:ln w="12700">
            <a:solidFill>
              <a:srgbClr val="78C0B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10000"/>
            <a:ext cx="1920240" cy="2484038"/>
          </a:xfrm>
          <a:prstGeom prst="rect">
            <a:avLst/>
          </a:prstGeom>
          <a:ln>
            <a:solidFill>
              <a:srgbClr val="78C0B2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620" y="5715000"/>
            <a:ext cx="9143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74114" y="870429"/>
            <a:ext cx="458406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1.	Basi</a:t>
            </a: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-Wi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d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elationsh</a:t>
            </a:r>
            <a:r>
              <a:rPr sz="3200" b="1" spc="-15" dirty="0">
                <a:solidFill>
                  <a:srgbClr val="303030"/>
                </a:solidFill>
                <a:latin typeface="Arial Narrow"/>
                <a:cs typeface="Arial Narrow"/>
              </a:rPr>
              <a:t>i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9125" y="2948939"/>
            <a:ext cx="1385392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724147" y="2590800"/>
            <a:ext cx="1671318" cy="228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219325" y="2873447"/>
            <a:ext cx="1285875" cy="548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413425" y="3698711"/>
            <a:ext cx="897667" cy="914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47305" y="3627120"/>
            <a:ext cx="929039" cy="91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435572" y="3657600"/>
            <a:ext cx="2061400" cy="457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46456" y="1905000"/>
            <a:ext cx="930717" cy="9143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295525" y="1682432"/>
            <a:ext cx="1142999" cy="10058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37022" y="4671060"/>
            <a:ext cx="1349587" cy="914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230733" y="4889741"/>
            <a:ext cx="1263048" cy="5486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943600" y="5867400"/>
            <a:ext cx="3045345" cy="4571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533053" y="5715000"/>
            <a:ext cx="658415" cy="9143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221968" y="1676400"/>
            <a:ext cx="1188231" cy="822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450650" y="5257800"/>
            <a:ext cx="2031248" cy="457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626885" y="3048000"/>
            <a:ext cx="1678779" cy="4571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923065" y="4419600"/>
            <a:ext cx="1086415" cy="7315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466793" y="1828800"/>
            <a:ext cx="921952" cy="9143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569974" y="1676400"/>
            <a:ext cx="946629" cy="12801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735426" y="3078480"/>
            <a:ext cx="2208172" cy="20116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245928" y="5044440"/>
            <a:ext cx="1140311" cy="12801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2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9032" y="2484120"/>
            <a:ext cx="5829956" cy="3840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31140" y="1902778"/>
            <a:ext cx="7960359" cy="172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od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 --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rm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rs</a:t>
            </a:r>
            <a:r>
              <a:rPr sz="18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ff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 of po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spc="-4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s).</a:t>
            </a:r>
            <a:endParaRPr sz="1800" dirty="0">
              <a:latin typeface="Arial"/>
              <a:cs typeface="Arial"/>
            </a:endParaRPr>
          </a:p>
          <a:p>
            <a:pPr marL="355600" marR="5400040" indent="-342900">
              <a:lnSpc>
                <a:spcPct val="100000"/>
              </a:lnSpc>
              <a:spcBef>
                <a:spcPts val="81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10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8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s --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th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er up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str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El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l (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10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8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s).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9688" y="3733800"/>
            <a:ext cx="2282110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74114" y="870429"/>
            <a:ext cx="44564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2.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H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yd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aulic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U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nde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standing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91849"/>
            <a:ext cx="2254885" cy="1608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52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xa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: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ts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is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lang="en-US" sz="1400" spc="15" dirty="0">
                <a:solidFill>
                  <a:srgbClr val="303030"/>
                </a:solidFill>
                <a:latin typeface="Arial"/>
                <a:cs typeface="Arial"/>
              </a:rPr>
              <a:t>Governor’s Chehalis Basin Workgroup, 2014 Recommendations Report, 11/25/2014)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4114" y="870429"/>
            <a:ext cx="44564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2.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H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yd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aulic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U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nde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standing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6126480" cy="47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3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4114" y="870429"/>
            <a:ext cx="72840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3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Master </a:t>
            </a:r>
            <a:r>
              <a:rPr lang="en-US"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Strategy (Game Plan)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88" y="1682711"/>
            <a:ext cx="1231641" cy="15938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9"/>
          <a:stretch/>
        </p:blipFill>
        <p:spPr>
          <a:xfrm>
            <a:off x="7140597" y="3710956"/>
            <a:ext cx="1942632" cy="7848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349" y="1808422"/>
            <a:ext cx="7950491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2012, 2013-15 – Framework and Recommendations.</a:t>
            </a:r>
          </a:p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elements: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Retention Dam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upper Chehalis River.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Chehalis-Centralia Municipal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 Levee Improvements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Basin-wide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Aquatic Species Restoration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(100+ miles spawning/rearing habitat).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Flood-damage Reduction Projects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including raising homes, floodproofing businesses and public structures.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Local actions to </a:t>
            </a:r>
            <a:r>
              <a:rPr lang="en-US" sz="16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Floodplain Functions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ensure development doesn’t exacerbate harm.</a:t>
            </a:r>
          </a:p>
          <a:p>
            <a:pPr marL="800100" lvl="1" indent="-342900">
              <a:spcBef>
                <a:spcPts val="500"/>
              </a:spcBef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 = $500-600M; Benefit = $720M (100 yrs.); No Action = $3.5B (100 yrs.).</a:t>
            </a:r>
          </a:p>
          <a:p>
            <a:pPr marL="800100" lvl="1" indent="-342900">
              <a:spcBef>
                <a:spcPts val="500"/>
              </a:spcBef>
              <a:buClr>
                <a:srgbClr val="C00000"/>
              </a:buClr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2015-17 -- $50M for formal environmental review, implementation of local early-action (projects, floodproofing, etc.).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2133600"/>
            <a:ext cx="1752600" cy="970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4"/>
          <a:stretch/>
        </p:blipFill>
        <p:spPr>
          <a:xfrm>
            <a:off x="6587679" y="76200"/>
            <a:ext cx="2495550" cy="1279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object 22"/>
          <p:cNvSpPr/>
          <p:nvPr/>
        </p:nvSpPr>
        <p:spPr>
          <a:xfrm>
            <a:off x="7848600" y="4800600"/>
            <a:ext cx="1234629" cy="980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0067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40259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4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La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ge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apitol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ojects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186077" y="4929649"/>
            <a:ext cx="1824323" cy="1859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7851" y="1828800"/>
            <a:ext cx="9066149" cy="311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321945" indent="-342900">
              <a:lnSpc>
                <a:spcPts val="2050"/>
              </a:lnSpc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7505" algn="l"/>
              </a:tabLst>
            </a:pPr>
            <a:r>
              <a:rPr lang="en-US" sz="1800" b="1" dirty="0">
                <a:solidFill>
                  <a:srgbClr val="303030"/>
                </a:solidFill>
                <a:latin typeface="Arial"/>
                <a:cs typeface="Arial"/>
              </a:rPr>
              <a:t>2013-15:</a:t>
            </a:r>
            <a:endParaRPr lang="en-US" sz="16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14070" marR="321945" lvl="1" indent="-342900">
              <a:lnSpc>
                <a:spcPts val="2050"/>
              </a:lnSpc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7505" algn="l"/>
              </a:tabLst>
            </a:pP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hni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10" dirty="0">
                <a:solidFill>
                  <a:srgbClr val="303030"/>
                </a:solidFill>
                <a:latin typeface="Arial"/>
                <a:cs typeface="Arial"/>
              </a:rPr>
              <a:t>developed baseline knowledge on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ibility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u="sng" dirty="0">
                <a:solidFill>
                  <a:srgbClr val="C00000"/>
                </a:solidFill>
                <a:latin typeface="Arial"/>
                <a:cs typeface="Arial"/>
              </a:rPr>
              <a:t>Flood Retention Dam</a:t>
            </a:r>
            <a:r>
              <a:rPr lang="en-US" sz="1600" dirty="0">
                <a:latin typeface="Arial"/>
                <a:cs typeface="Arial"/>
              </a:rPr>
              <a:t> alternatives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--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ts,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s,</a:t>
            </a:r>
            <a:r>
              <a:rPr sz="16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tc.</a:t>
            </a:r>
            <a:endParaRPr sz="1600" dirty="0">
              <a:latin typeface="Arial"/>
              <a:cs typeface="Arial"/>
            </a:endParaRPr>
          </a:p>
          <a:p>
            <a:pPr marL="1214755" lvl="2" indent="-286385">
              <a:spcBef>
                <a:spcPts val="300"/>
              </a:spcBef>
              <a:buSzPct val="68750"/>
              <a:buFont typeface="Courier New" panose="02070309020205020404" pitchFamily="49" charset="0"/>
              <a:buChar char="o"/>
              <a:tabLst>
                <a:tab pos="75819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manent</a:t>
            </a:r>
            <a:r>
              <a:rPr sz="16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5" dirty="0">
                <a:solidFill>
                  <a:srgbClr val="303030"/>
                </a:solidFill>
                <a:latin typeface="Arial"/>
                <a:cs typeface="Arial"/>
              </a:rPr>
              <a:t>(w/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age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 or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Run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600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40" dirty="0">
                <a:solidFill>
                  <a:srgbClr val="303030"/>
                </a:solidFill>
                <a:latin typeface="Arial"/>
                <a:cs typeface="Arial"/>
              </a:rPr>
              <a:t>(no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manent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spc="-100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14755" lvl="2" indent="-286385">
              <a:spcBef>
                <a:spcPts val="300"/>
              </a:spcBef>
              <a:buSzPct val="68750"/>
              <a:buFont typeface="Courier New" panose="02070309020205020404" pitchFamily="49" charset="0"/>
              <a:buChar char="o"/>
              <a:tabLst>
                <a:tab pos="75819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ompa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ete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then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fi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14755" lvl="2" indent="-286385">
              <a:spcBef>
                <a:spcPts val="300"/>
              </a:spcBef>
              <a:buSzPct val="68750"/>
              <a:buFont typeface="Courier New" panose="02070309020205020404" pitchFamily="49" charset="0"/>
              <a:buChar char="o"/>
              <a:tabLst>
                <a:tab pos="75819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ood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ont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ol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y or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Mu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 marL="814070" lvl="1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7505" algn="l"/>
              </a:tabLst>
            </a:pP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ed</a:t>
            </a:r>
            <a:r>
              <a:rPr sz="16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u="sng" spc="30" dirty="0">
                <a:solidFill>
                  <a:srgbClr val="C00000"/>
                </a:solidFill>
                <a:latin typeface="Arial"/>
                <a:cs typeface="Arial"/>
              </a:rPr>
              <a:t>I-5 Protection</a:t>
            </a:r>
            <a:r>
              <a:rPr lang="en-US" sz="1600" spc="30" dirty="0">
                <a:latin typeface="Arial"/>
                <a:cs typeface="Arial"/>
              </a:rPr>
              <a:t> alternatives </a:t>
            </a:r>
            <a:r>
              <a:rPr lang="en-US" sz="1600" spc="30" dirty="0">
                <a:solidFill>
                  <a:srgbClr val="303030"/>
                </a:solidFill>
                <a:latin typeface="Arial"/>
                <a:cs typeface="Arial"/>
              </a:rPr>
              <a:t>--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s,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s,</a:t>
            </a:r>
            <a:r>
              <a:rPr sz="1600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 road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tc.</a:t>
            </a:r>
            <a:endParaRPr lang="en-US" sz="16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14070" lvl="1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7505" algn="l"/>
              </a:tabLst>
            </a:pPr>
            <a:endParaRPr sz="1600" dirty="0">
              <a:latin typeface="Arial"/>
              <a:cs typeface="Arial"/>
            </a:endParaRPr>
          </a:p>
          <a:p>
            <a:pPr marL="355600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2015-17:</a:t>
            </a:r>
          </a:p>
          <a:p>
            <a:pPr marL="812800" lvl="1" indent="-342900">
              <a:spcBef>
                <a:spcPts val="300"/>
              </a:spcBef>
              <a:buClr>
                <a:srgbClr val="CC0000"/>
              </a:buClr>
              <a:buSzPct val="83333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Formal environmental review (Programmatic EIS) will be conducted to evaluate alternatives and inform Governor’s Workgroup on next steps – funding, permitting, etc.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7064" y="5537613"/>
            <a:ext cx="10496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 </a:t>
            </a:r>
            <a:r>
              <a:rPr lang="en-US" sz="1200" b="1" spc="-5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NCH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QEA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17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28" y="161048"/>
            <a:ext cx="2093709" cy="12486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73" y="4967488"/>
            <a:ext cx="1744087" cy="17440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 flipH="1">
            <a:off x="7145219" y="5706728"/>
            <a:ext cx="3970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22795"/>
            <a:ext cx="4800600" cy="371120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772400" y="5288279"/>
            <a:ext cx="1341119" cy="1005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7910" y="2498036"/>
            <a:ext cx="4209289" cy="81560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2013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15</a:t>
            </a:r>
            <a:r>
              <a:rPr sz="16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Cap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Budg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29259" marR="104775" indent="-28511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4375"/>
              <a:buFont typeface="Wingdings"/>
              <a:buChar char=""/>
              <a:tabLst>
                <a:tab pos="429895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$15.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cts,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 aquat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enhan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ement.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7911" y="1866900"/>
            <a:ext cx="4209288" cy="569387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2012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Supp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le</a:t>
            </a:r>
            <a:r>
              <a:rPr sz="1600" b="1" spc="-2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lang="en-US" sz="1600" b="1" spc="-20" dirty="0">
                <a:solidFill>
                  <a:srgbClr val="303030"/>
                </a:solidFill>
                <a:latin typeface="Arial"/>
                <a:cs typeface="Arial"/>
              </a:rPr>
              <a:t>ental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Cap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Budg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29259" indent="-28511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4375"/>
              <a:buFont typeface="Wingdings"/>
              <a:buChar char=""/>
              <a:tabLst>
                <a:tab pos="429895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$5.0M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--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al 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800" y="1015366"/>
            <a:ext cx="50469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5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Small-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cale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Local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ojects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11" y="4145281"/>
            <a:ext cx="1926539" cy="1188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85800" y="5364480"/>
            <a:ext cx="1584956" cy="118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290404" y="5364481"/>
            <a:ext cx="1584956" cy="11887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895008" y="5379721"/>
            <a:ext cx="1463034" cy="1097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7910" y="3375392"/>
            <a:ext cx="4209289" cy="81560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145">
              <a:lnSpc>
                <a:spcPct val="100000"/>
              </a:lnSpc>
            </a:pP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2015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17</a:t>
            </a:r>
            <a:r>
              <a:rPr sz="16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Cap</a:t>
            </a:r>
            <a:r>
              <a:rPr sz="1600" b="1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b="1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Budg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303030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429259" indent="-285115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84375"/>
              <a:buFont typeface="Wingdings"/>
              <a:buChar char=""/>
              <a:tabLst>
                <a:tab pos="429895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$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23.2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lang="en-US"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--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20" dirty="0">
                <a:solidFill>
                  <a:srgbClr val="303030"/>
                </a:solidFill>
                <a:latin typeface="Arial"/>
                <a:cs typeface="Arial"/>
              </a:rPr>
              <a:t>projects, habitat restoration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77689" y="5288279"/>
            <a:ext cx="2375064" cy="11887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2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sp>
        <p:nvSpPr>
          <p:cNvPr id="26" name="object 17"/>
          <p:cNvSpPr txBox="1"/>
          <p:nvPr/>
        </p:nvSpPr>
        <p:spPr>
          <a:xfrm>
            <a:off x="2514600" y="117576"/>
            <a:ext cx="25329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5" dirty="0">
                <a:latin typeface="Arial"/>
                <a:cs typeface="Arial"/>
              </a:rPr>
              <a:t>Pe Ell Wastewater Treatment Plant Flood Protection Dike</a:t>
            </a:r>
            <a:endParaRPr sz="1200" dirty="0">
              <a:latin typeface="Wingdings"/>
              <a:cs typeface="Wingding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06239"/>
            <a:ext cx="1517650" cy="1138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"/>
            <a:ext cx="1892018" cy="1463040"/>
          </a:xfrm>
          <a:prstGeom prst="rect">
            <a:avLst/>
          </a:prstGeom>
        </p:spPr>
      </p:pic>
      <p:sp>
        <p:nvSpPr>
          <p:cNvPr id="28" name="object 17"/>
          <p:cNvSpPr txBox="1"/>
          <p:nvPr/>
        </p:nvSpPr>
        <p:spPr>
          <a:xfrm>
            <a:off x="4934610" y="685800"/>
            <a:ext cx="25329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-5" dirty="0">
                <a:latin typeface="Arial"/>
                <a:cs typeface="Arial"/>
              </a:rPr>
              <a:t>Aberdeen Proposed Northside Dike/Levee</a:t>
            </a:r>
            <a:endParaRPr sz="1200" dirty="0">
              <a:latin typeface="Wingdings"/>
              <a:cs typeface="Wingding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069"/>
            <a:ext cx="1346880" cy="1010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7911" y="1676412"/>
            <a:ext cx="3019875" cy="2834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921000" y="4114800"/>
            <a:ext cx="3073387" cy="2305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399" y="4038600"/>
            <a:ext cx="2870200" cy="2152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31140" y="1885369"/>
            <a:ext cx="5676900" cy="2141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3495" indent="-342900">
              <a:lnSpc>
                <a:spcPts val="205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lang="en-US" sz="1800" b="1" dirty="0">
                <a:solidFill>
                  <a:srgbClr val="303030"/>
                </a:solidFill>
                <a:latin typeface="Arial"/>
                <a:cs typeface="Arial"/>
              </a:rPr>
              <a:t>ary’s River Lumber Bank Stabilization Wall and WWTP Flood Prevention Dike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5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Mar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’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Lumber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120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fami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y 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age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ob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State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gh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(SR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107)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At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damage.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Monte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ano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WWTP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=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k 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topp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ng.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ut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ons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nat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=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me,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st,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ts.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Pr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 </a:t>
            </a:r>
            <a:r>
              <a:rPr sz="1600" u="heavy" spc="-3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w</a:t>
            </a:r>
            <a:r>
              <a:rPr sz="16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eb</a:t>
            </a:r>
            <a:r>
              <a:rPr sz="16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s</a:t>
            </a:r>
            <a:r>
              <a:rPr sz="16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</a:t>
            </a:r>
            <a:r>
              <a:rPr sz="16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4114" y="870429"/>
            <a:ext cx="50469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5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Small-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cale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Local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ojects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019800" y="4724400"/>
            <a:ext cx="3105853" cy="1554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12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90061"/>
            <a:ext cx="1371600" cy="1028700"/>
          </a:xfrm>
          <a:prstGeom prst="rect">
            <a:avLst/>
          </a:prstGeom>
        </p:spPr>
      </p:pic>
      <p:pic>
        <p:nvPicPr>
          <p:cNvPr id="2050" name="Picture 2" descr="https://www.ezview.wa.gov/Portals/_1492/images/Montesano%20WWTP2%20031220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0061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395033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Today’s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esentation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1600200"/>
            <a:ext cx="3205707" cy="2729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8740" y="1828800"/>
            <a:ext cx="9065260" cy="441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l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pc="-5" dirty="0"/>
              <a:t>Pr</a:t>
            </a:r>
            <a:r>
              <a:rPr dirty="0"/>
              <a:t>o</a:t>
            </a:r>
            <a:r>
              <a:rPr spc="-45" dirty="0"/>
              <a:t>v</a:t>
            </a:r>
            <a:r>
              <a:rPr dirty="0"/>
              <a:t>ide</a:t>
            </a:r>
            <a:r>
              <a:rPr spc="30" dirty="0"/>
              <a:t> </a:t>
            </a:r>
            <a:r>
              <a:rPr dirty="0"/>
              <a:t>upd</a:t>
            </a:r>
            <a:r>
              <a:rPr spc="-5" dirty="0"/>
              <a:t>a</a:t>
            </a:r>
            <a:r>
              <a:rPr dirty="0"/>
              <a:t>te</a:t>
            </a:r>
            <a:r>
              <a:rPr lang="en-US" dirty="0"/>
              <a:t>, </a:t>
            </a:r>
            <a:r>
              <a:rPr lang="en-US" spc="-5" dirty="0"/>
              <a:t>e</a:t>
            </a:r>
            <a:r>
              <a:rPr dirty="0"/>
              <a:t>n</a:t>
            </a:r>
            <a:r>
              <a:rPr spc="-10" dirty="0"/>
              <a:t>c</a:t>
            </a:r>
            <a:r>
              <a:rPr dirty="0"/>
              <a:t>ou</a:t>
            </a:r>
            <a:r>
              <a:rPr spc="-5" dirty="0"/>
              <a:t>r</a:t>
            </a:r>
            <a:r>
              <a:rPr spc="-10" dirty="0"/>
              <a:t>a</a:t>
            </a:r>
            <a:r>
              <a:rPr dirty="0"/>
              <a:t>ge</a:t>
            </a:r>
            <a:r>
              <a:rPr spc="-5" dirty="0"/>
              <a:t> </a:t>
            </a:r>
            <a:r>
              <a:rPr dirty="0"/>
              <a:t>di</a:t>
            </a:r>
            <a:r>
              <a:rPr spc="-10" dirty="0"/>
              <a:t>sc</a:t>
            </a:r>
            <a:r>
              <a:rPr dirty="0"/>
              <a:t>u</a:t>
            </a:r>
            <a:r>
              <a:rPr spc="-10" dirty="0"/>
              <a:t>ss</a:t>
            </a:r>
            <a:r>
              <a:rPr dirty="0"/>
              <a:t>ion</a:t>
            </a:r>
            <a:r>
              <a:rPr lang="en-US" dirty="0"/>
              <a:t>.</a:t>
            </a:r>
            <a:endParaRPr dirty="0"/>
          </a:p>
          <a:p>
            <a:pPr algn="l">
              <a:spcBef>
                <a:spcPts val="300"/>
              </a:spcBef>
              <a:buClr>
                <a:srgbClr val="CC0000"/>
              </a:buClr>
              <a:buFont typeface="Wingdings"/>
              <a:buChar char=""/>
            </a:pPr>
            <a:endParaRPr dirty="0"/>
          </a:p>
          <a:p>
            <a:pPr marL="355600" indent="-342900" algn="l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pc="-5" dirty="0"/>
              <a:t>K</a:t>
            </a:r>
            <a:r>
              <a:rPr spc="-10" dirty="0"/>
              <a:t>e</a:t>
            </a:r>
            <a:r>
              <a:rPr dirty="0"/>
              <a:t>y</a:t>
            </a:r>
            <a:r>
              <a:rPr spc="10" dirty="0"/>
              <a:t> </a:t>
            </a:r>
            <a:r>
              <a:rPr spc="-5" dirty="0"/>
              <a:t>m</a:t>
            </a:r>
            <a:r>
              <a:rPr spc="-10" dirty="0"/>
              <a:t>essa</a:t>
            </a:r>
            <a:r>
              <a:rPr dirty="0"/>
              <a:t>g</a:t>
            </a:r>
            <a:r>
              <a:rPr spc="-10" dirty="0"/>
              <a:t>e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.</a:t>
            </a:r>
            <a:r>
              <a:rPr spc="5" dirty="0"/>
              <a:t> 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.</a:t>
            </a:r>
            <a:endParaRPr lang="en-US" dirty="0"/>
          </a:p>
          <a:p>
            <a:pPr marL="355600" indent="-342900" algn="l">
              <a:spcBef>
                <a:spcPts val="3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endParaRPr sz="1600" dirty="0"/>
          </a:p>
          <a:p>
            <a:pPr marL="413384" marR="3809365" lvl="1" algn="l">
              <a:spcBef>
                <a:spcPts val="300"/>
              </a:spcBef>
              <a:buFont typeface="Arial"/>
              <a:buAutoNum type="arabicPeriod"/>
              <a:tabLst>
                <a:tab pos="697230" algn="l"/>
              </a:tabLst>
            </a:pPr>
            <a:r>
              <a:rPr lang="en-US" sz="1600" b="1" i="1" spc="-10" dirty="0">
                <a:latin typeface="Arial"/>
                <a:cs typeface="Arial"/>
              </a:rPr>
              <a:t>  </a:t>
            </a:r>
            <a:r>
              <a:rPr sz="1600" b="1" i="1" spc="-10" dirty="0">
                <a:latin typeface="Arial"/>
                <a:cs typeface="Arial"/>
              </a:rPr>
              <a:t>Br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10" dirty="0">
                <a:latin typeface="Arial"/>
                <a:cs typeface="Arial"/>
              </a:rPr>
              <a:t>ad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a</a:t>
            </a:r>
            <a:r>
              <a:rPr sz="1600" b="1" i="1" spc="-15" dirty="0">
                <a:latin typeface="Arial"/>
                <a:cs typeface="Arial"/>
              </a:rPr>
              <a:t>g</a:t>
            </a:r>
            <a:r>
              <a:rPr sz="1600" b="1" i="1" spc="-10" dirty="0">
                <a:latin typeface="Arial"/>
                <a:cs typeface="Arial"/>
              </a:rPr>
              <a:t>ree</a:t>
            </a:r>
            <a:r>
              <a:rPr sz="1600" b="1" i="1" spc="-20" dirty="0">
                <a:latin typeface="Arial"/>
                <a:cs typeface="Arial"/>
              </a:rPr>
              <a:t>m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10" dirty="0">
                <a:latin typeface="Arial"/>
                <a:cs typeface="Arial"/>
              </a:rPr>
              <a:t>t</a:t>
            </a:r>
            <a:r>
              <a:rPr sz="1600" b="1" i="1" spc="35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me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lang="en-US" sz="1600" spc="-5" dirty="0">
                <a:latin typeface="Arial"/>
                <a:cs typeface="Arial"/>
              </a:rPr>
              <a:t> a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lang="en-US" sz="1600" spc="-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 </a:t>
            </a:r>
            <a:r>
              <a:rPr lang="en-US" sz="1600" spc="-10" dirty="0">
                <a:latin typeface="Arial"/>
                <a:cs typeface="Arial"/>
              </a:rPr>
              <a:t>progress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ne</a:t>
            </a:r>
            <a:r>
              <a:rPr sz="1600" u="sng" spc="-20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u="sng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teps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to</a:t>
            </a:r>
            <a:r>
              <a:rPr sz="1600" u="sng" spc="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edu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ood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dam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age</a:t>
            </a:r>
            <a:r>
              <a:rPr lang="en-US" sz="1600" u="sng" spc="-5" dirty="0">
                <a:solidFill>
                  <a:srgbClr val="CC0000"/>
                </a:solidFill>
                <a:latin typeface="Arial"/>
                <a:cs typeface="Arial"/>
              </a:rPr>
              <a:t> and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enhan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 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, a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quat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pe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.</a:t>
            </a:r>
            <a:endParaRPr lang="en-US" sz="1600" spc="-5" dirty="0">
              <a:latin typeface="Arial"/>
              <a:cs typeface="Arial"/>
            </a:endParaRPr>
          </a:p>
          <a:p>
            <a:pPr marL="413384" marR="3809365" lvl="1" algn="l">
              <a:spcBef>
                <a:spcPts val="300"/>
              </a:spcBef>
              <a:buFont typeface="Arial"/>
              <a:buAutoNum type="arabicPeriod"/>
              <a:tabLst>
                <a:tab pos="697230" algn="l"/>
              </a:tabLst>
            </a:pPr>
            <a:endParaRPr sz="1600" dirty="0">
              <a:latin typeface="Arial"/>
              <a:cs typeface="Arial"/>
            </a:endParaRPr>
          </a:p>
          <a:p>
            <a:pPr marL="370840" marR="14986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r>
              <a:rPr lang="en-US" sz="1600" b="1" i="1" spc="-10" dirty="0">
                <a:latin typeface="Arial"/>
                <a:cs typeface="Arial"/>
              </a:rPr>
              <a:t>  </a:t>
            </a:r>
            <a:r>
              <a:rPr sz="1600" b="1" i="1" spc="-10" dirty="0">
                <a:latin typeface="Arial"/>
                <a:cs typeface="Arial"/>
              </a:rPr>
              <a:t>Basi</a:t>
            </a:r>
            <a:r>
              <a:rPr sz="1600" b="1" i="1" spc="-15" dirty="0">
                <a:latin typeface="Arial"/>
                <a:cs typeface="Arial"/>
              </a:rPr>
              <a:t>n-</a:t>
            </a:r>
            <a:r>
              <a:rPr sz="1600" b="1" i="1" spc="-25" dirty="0">
                <a:latin typeface="Arial"/>
                <a:cs typeface="Arial"/>
              </a:rPr>
              <a:t>w</a:t>
            </a:r>
            <a:r>
              <a:rPr sz="1600" b="1" i="1" spc="-5" dirty="0">
                <a:latin typeface="Arial"/>
                <a:cs typeface="Arial"/>
              </a:rPr>
              <a:t>i</a:t>
            </a:r>
            <a:r>
              <a:rPr sz="1600" b="1" i="1" spc="-15" dirty="0">
                <a:latin typeface="Arial"/>
                <a:cs typeface="Arial"/>
              </a:rPr>
              <a:t>d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s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ra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15" dirty="0">
                <a:latin typeface="Arial"/>
                <a:cs typeface="Arial"/>
              </a:rPr>
              <a:t>g</a:t>
            </a:r>
            <a:r>
              <a:rPr sz="1600" b="1" i="1" spc="-10" dirty="0">
                <a:latin typeface="Arial"/>
                <a:cs typeface="Arial"/>
              </a:rPr>
              <a:t>y</a:t>
            </a:r>
            <a:r>
              <a:rPr sz="1600" b="1" i="1" spc="25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ented,</a:t>
            </a:r>
            <a:r>
              <a:rPr sz="1600" u="sng" spc="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pha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ed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n-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ategy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 needed 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ote</a:t>
            </a:r>
            <a:r>
              <a:rPr sz="1600" spc="-5" dirty="0">
                <a:latin typeface="Arial"/>
                <a:cs typeface="Arial"/>
              </a:rPr>
              <a:t>ct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ommun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es 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ong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enhan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aquat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s.</a:t>
            </a:r>
            <a:endParaRPr lang="en-US" sz="1600" spc="-5" dirty="0">
              <a:latin typeface="Arial"/>
              <a:cs typeface="Arial"/>
            </a:endParaRPr>
          </a:p>
          <a:p>
            <a:pPr marL="370840" marR="14986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endParaRPr sz="1600" dirty="0">
              <a:latin typeface="Arial"/>
              <a:cs typeface="Arial"/>
            </a:endParaRPr>
          </a:p>
          <a:p>
            <a:pPr marL="370840" marR="508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r>
              <a:rPr lang="en-US" sz="1600" b="1" i="1" spc="-15" dirty="0">
                <a:latin typeface="Arial"/>
                <a:cs typeface="Arial"/>
              </a:rPr>
              <a:t>  </a:t>
            </a:r>
            <a:r>
              <a:rPr sz="1600" b="1" i="1" spc="-15" dirty="0">
                <a:latin typeface="Arial"/>
                <a:cs typeface="Arial"/>
              </a:rPr>
              <a:t>Co</a:t>
            </a:r>
            <a:r>
              <a:rPr sz="1600" b="1" i="1" spc="-10" dirty="0">
                <a:latin typeface="Arial"/>
                <a:cs typeface="Arial"/>
              </a:rPr>
              <a:t>lla</a:t>
            </a:r>
            <a:r>
              <a:rPr sz="1600" b="1" i="1" spc="-15" dirty="0">
                <a:latin typeface="Arial"/>
                <a:cs typeface="Arial"/>
              </a:rPr>
              <a:t>bo</a:t>
            </a:r>
            <a:r>
              <a:rPr sz="1600" b="1" i="1" spc="-10" dirty="0">
                <a:latin typeface="Arial"/>
                <a:cs typeface="Arial"/>
              </a:rPr>
              <a:t>ra</a:t>
            </a:r>
            <a:r>
              <a:rPr sz="1600" b="1" i="1" spc="-15" dirty="0">
                <a:latin typeface="Arial"/>
                <a:cs typeface="Arial"/>
              </a:rPr>
              <a:t>t</a:t>
            </a:r>
            <a:r>
              <a:rPr sz="1600" b="1" i="1" spc="-5" dirty="0">
                <a:latin typeface="Arial"/>
                <a:cs typeface="Arial"/>
              </a:rPr>
              <a:t>i</a:t>
            </a:r>
            <a:r>
              <a:rPr sz="1600" b="1" i="1" spc="-15" dirty="0">
                <a:latin typeface="Arial"/>
                <a:cs typeface="Arial"/>
              </a:rPr>
              <a:t>o</a:t>
            </a:r>
            <a:r>
              <a:rPr sz="1600" b="1" i="1" spc="-10" dirty="0">
                <a:latin typeface="Arial"/>
                <a:cs typeface="Arial"/>
              </a:rPr>
              <a:t>n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is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key</a:t>
            </a:r>
            <a:r>
              <a:rPr sz="1600" b="1" i="1" spc="10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W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no</a:t>
            </a:r>
            <a:r>
              <a:rPr sz="1600" spc="45" dirty="0">
                <a:latin typeface="Arial"/>
                <a:cs typeface="Arial"/>
              </a:rPr>
              <a:t>r</a:t>
            </a:r>
            <a:r>
              <a:rPr sz="1600" spc="-25" dirty="0">
                <a:latin typeface="Arial"/>
                <a:cs typeface="Arial"/>
              </a:rPr>
              <a:t>’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no</a:t>
            </a:r>
            <a:r>
              <a:rPr sz="1600" spc="45" dirty="0">
                <a:latin typeface="Arial"/>
                <a:cs typeface="Arial"/>
              </a:rPr>
              <a:t>r</a:t>
            </a:r>
            <a:r>
              <a:rPr sz="1600" spc="-25" dirty="0">
                <a:latin typeface="Arial"/>
                <a:cs typeface="Arial"/>
              </a:rPr>
              <a:t>’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Cheha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10" dirty="0">
                <a:latin typeface="Arial"/>
                <a:cs typeface="Arial"/>
              </a:rPr>
              <a:t>s 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k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oup,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Cheha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F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ood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Autho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15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W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Agen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es 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 together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ct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!</a:t>
            </a:r>
            <a:endParaRPr lang="en-US" sz="1600" spc="-5" dirty="0">
              <a:latin typeface="Arial"/>
              <a:cs typeface="Arial"/>
            </a:endParaRPr>
          </a:p>
          <a:p>
            <a:pPr marL="370840" marR="5080" lvl="1" algn="l">
              <a:spcBef>
                <a:spcPts val="300"/>
              </a:spcBef>
              <a:buFont typeface="Arial"/>
              <a:buAutoNum type="arabicPeriod"/>
              <a:tabLst>
                <a:tab pos="654685" algn="l"/>
              </a:tabLst>
            </a:pPr>
            <a:endParaRPr sz="1600" dirty="0">
              <a:latin typeface="Arial"/>
              <a:cs typeface="Arial"/>
            </a:endParaRPr>
          </a:p>
          <a:p>
            <a:pPr marL="370840" lvl="1" algn="l">
              <a:spcBef>
                <a:spcPts val="300"/>
              </a:spcBef>
              <a:tabLst>
                <a:tab pos="654685" algn="l"/>
              </a:tabLst>
            </a:pPr>
            <a:r>
              <a:rPr lang="en-US" sz="1600" b="1" i="1" spc="-15" dirty="0">
                <a:latin typeface="Arial"/>
                <a:cs typeface="Arial"/>
              </a:rPr>
              <a:t>4.  </a:t>
            </a:r>
            <a:r>
              <a:rPr sz="1600" b="1" i="1" spc="-15" dirty="0">
                <a:latin typeface="Arial"/>
                <a:cs typeface="Arial"/>
              </a:rPr>
              <a:t>Fund</a:t>
            </a:r>
            <a:r>
              <a:rPr sz="1600" b="1" i="1" spc="-10" dirty="0">
                <a:latin typeface="Arial"/>
                <a:cs typeface="Arial"/>
              </a:rPr>
              <a:t>a</a:t>
            </a:r>
            <a:r>
              <a:rPr sz="1600" b="1" i="1" spc="-20" dirty="0">
                <a:latin typeface="Arial"/>
                <a:cs typeface="Arial"/>
              </a:rPr>
              <a:t>m</a:t>
            </a:r>
            <a:r>
              <a:rPr sz="1600" b="1" i="1" spc="-10" dirty="0">
                <a:latin typeface="Arial"/>
                <a:cs typeface="Arial"/>
              </a:rPr>
              <a:t>e</a:t>
            </a:r>
            <a:r>
              <a:rPr sz="1600" b="1" i="1" spc="-15" dirty="0">
                <a:latin typeface="Arial"/>
                <a:cs typeface="Arial"/>
              </a:rPr>
              <a:t>nt</a:t>
            </a:r>
            <a:r>
              <a:rPr sz="1600" b="1" i="1" spc="-10" dirty="0">
                <a:latin typeface="Arial"/>
                <a:cs typeface="Arial"/>
              </a:rPr>
              <a:t>al</a:t>
            </a:r>
            <a:r>
              <a:rPr sz="1600" b="1" i="1" spc="45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p</a:t>
            </a:r>
            <a:r>
              <a:rPr sz="1600" b="1" i="1" spc="-10" dirty="0">
                <a:latin typeface="Arial"/>
                <a:cs typeface="Arial"/>
              </a:rPr>
              <a:t>ri</a:t>
            </a:r>
            <a:r>
              <a:rPr sz="1600" b="1" i="1" spc="-15" dirty="0">
                <a:latin typeface="Arial"/>
                <a:cs typeface="Arial"/>
              </a:rPr>
              <a:t>n</a:t>
            </a:r>
            <a:r>
              <a:rPr sz="1600" b="1" i="1" spc="-10" dirty="0">
                <a:latin typeface="Arial"/>
                <a:cs typeface="Arial"/>
              </a:rPr>
              <a:t>ci</a:t>
            </a:r>
            <a:r>
              <a:rPr sz="1600" b="1" i="1" spc="-15" dirty="0">
                <a:latin typeface="Arial"/>
                <a:cs typeface="Arial"/>
              </a:rPr>
              <a:t>p</a:t>
            </a:r>
            <a:r>
              <a:rPr sz="1600" b="1" i="1" spc="-10" dirty="0">
                <a:latin typeface="Arial"/>
                <a:cs typeface="Arial"/>
              </a:rPr>
              <a:t>le</a:t>
            </a:r>
            <a:r>
              <a:rPr sz="1600" b="1" i="1" spc="40" dirty="0">
                <a:latin typeface="Arial"/>
                <a:cs typeface="Arial"/>
              </a:rPr>
              <a:t> </a:t>
            </a:r>
            <a:r>
              <a:rPr sz="1600" b="1" i="1" spc="-15" dirty="0">
                <a:latin typeface="Arial"/>
                <a:cs typeface="Arial"/>
              </a:rPr>
              <a:t>-</a:t>
            </a:r>
            <a:r>
              <a:rPr sz="1600" b="1" i="1" spc="-10" dirty="0">
                <a:latin typeface="Arial"/>
                <a:cs typeface="Arial"/>
              </a:rPr>
              <a:t>-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ng</a:t>
            </a:r>
            <a:r>
              <a:rPr sz="1600" u="sng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one</a:t>
            </a:r>
            <a:r>
              <a:rPr sz="1600" u="sng" spc="-25" dirty="0">
                <a:solidFill>
                  <a:srgbClr val="CC0000"/>
                </a:solidFill>
                <a:latin typeface="Arial"/>
                <a:cs typeface="Arial"/>
              </a:rPr>
              <a:t>’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ob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em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doe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’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t 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ea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anothe</a:t>
            </a:r>
            <a:r>
              <a:rPr sz="1600" u="sng" spc="4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u="sng" spc="-25" dirty="0">
                <a:solidFill>
                  <a:srgbClr val="CC0000"/>
                </a:solidFill>
                <a:latin typeface="Arial"/>
                <a:cs typeface="Arial"/>
              </a:rPr>
              <a:t>’</a:t>
            </a:r>
            <a:r>
              <a:rPr sz="1600" u="sng" spc="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6" y="6248400"/>
            <a:ext cx="69151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265" algn="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733800" y="6501906"/>
            <a:ext cx="12310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066800" y="1015366"/>
            <a:ext cx="8077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5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Small-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cale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Local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Pr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ojects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2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5349396" y="1752600"/>
            <a:ext cx="295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Projects Completed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14:1 Return-on-investment!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27520" y="2362200"/>
            <a:ext cx="0" cy="3693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11580" y="5791200"/>
            <a:ext cx="229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Projects Completed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Protection!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316480" y="5410200"/>
            <a:ext cx="0" cy="41757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26652"/>
            <a:ext cx="4480560" cy="3463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819400"/>
            <a:ext cx="4480560" cy="34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59886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6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Land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U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se,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p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la</a:t>
            </a:r>
            <a:r>
              <a:rPr sz="3200" b="1" spc="-15" dirty="0">
                <a:solidFill>
                  <a:srgbClr val="303030"/>
                </a:solidFill>
                <a:latin typeface="Arial Narrow"/>
                <a:cs typeface="Arial Narrow"/>
              </a:rPr>
              <a:t>i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M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anagement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>
          <a:xfrm flipH="1">
            <a:off x="8001000" y="6349506"/>
            <a:ext cx="142240" cy="152400"/>
          </a:xfrm>
        </p:spPr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21</a:t>
            </a:fld>
            <a:endParaRPr lang="en-US" spc="-5" dirty="0"/>
          </a:p>
        </p:txBody>
      </p:sp>
      <p:sp>
        <p:nvSpPr>
          <p:cNvPr id="11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11086"/>
            <a:ext cx="76962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French and Associates under contract.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2013-15: Analyzed local floodplain management programs.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they protect existing homes/businesses?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they ensure new development does not increase flood hazard risk?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there ways to reduce flood insurance rates?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there repeatedly flood damaged properties that should be addressed?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2015-17: Advise Flood Authority, Governor’s Workgroup, and Basin communities on: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Retrofitting buildings to meet flood opening criteria.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Identify home elevation projects.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Improving local floodplain management programs.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7490" r="5389"/>
          <a:stretch/>
        </p:blipFill>
        <p:spPr>
          <a:xfrm>
            <a:off x="7527543" y="2673371"/>
            <a:ext cx="1464057" cy="22098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96" y="1628819"/>
            <a:ext cx="3579704" cy="974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30" y="4953000"/>
            <a:ext cx="3417570" cy="1370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229" y="76200"/>
            <a:ext cx="1893571" cy="113758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72840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7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lang="en-US"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Restore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almon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and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quatic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pecies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866" y="1828800"/>
            <a:ext cx="6619494" cy="518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Salmon:</a:t>
            </a:r>
            <a:endParaRPr lang="en-US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  <a:sym typeface="Wingdings" panose="05000000000000000000" pitchFamily="2" charset="2"/>
              </a:rPr>
              <a:t>A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t 15-25% historic levels.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Habitat substantially degraded.</a:t>
            </a: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endParaRPr lang="en-US" sz="1600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2013-15: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ed data (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tic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lit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ologic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, etc.).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Analyzed/modelled data to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und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5" dirty="0">
                <a:solidFill>
                  <a:srgbClr val="303030"/>
                </a:solidFill>
                <a:latin typeface="Arial"/>
                <a:cs typeface="Arial"/>
              </a:rPr>
              <a:t>relationships (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h,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er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lit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di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me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nt,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ream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flow</a:t>
            </a:r>
            <a:r>
              <a:rPr lang="en-US" sz="1600" spc="15" dirty="0">
                <a:solidFill>
                  <a:srgbClr val="303030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flooding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, etc.).</a:t>
            </a: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Developed “A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qu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tic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nh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nt 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“ (8/29/2014)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lang="en-US" sz="16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endParaRPr lang="en-US" sz="1600" b="1" dirty="0">
              <a:solidFill>
                <a:srgbClr val="30303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2015-17:</a:t>
            </a:r>
            <a:endParaRPr lang="en-US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5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Convene broad group to identify, implement early actions </a:t>
            </a:r>
          </a:p>
          <a:p>
            <a:pPr marL="1212850" lvl="2" indent="-285750">
              <a:spcBef>
                <a:spcPts val="500"/>
              </a:spcBef>
              <a:buClr>
                <a:srgbClr val="CC0000"/>
              </a:buClr>
              <a:buSzPct val="8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Remove barriers to fish passage.</a:t>
            </a:r>
          </a:p>
          <a:p>
            <a:pPr marL="1212850" lvl="2" indent="-285750">
              <a:spcBef>
                <a:spcPts val="500"/>
              </a:spcBef>
              <a:buClr>
                <a:srgbClr val="CC0000"/>
              </a:buClr>
              <a:buSzPct val="8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Restore off-channel habitat.</a:t>
            </a:r>
          </a:p>
          <a:p>
            <a:pPr marL="1212850" lvl="2" indent="-285750">
              <a:spcBef>
                <a:spcPts val="500"/>
              </a:spcBef>
              <a:buClr>
                <a:srgbClr val="CC0000"/>
              </a:buClr>
              <a:buSzPct val="8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Address bank erosion.</a:t>
            </a:r>
          </a:p>
          <a:p>
            <a:pPr marL="755650" lvl="1" indent="-285750">
              <a:spcBef>
                <a:spcPts val="3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endParaRPr lang="en-US" sz="1600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755650" lvl="1" indent="-285750">
              <a:spcBef>
                <a:spcPts val="300"/>
              </a:spcBef>
              <a:buClr>
                <a:srgbClr val="CC0000"/>
              </a:buClr>
              <a:buSzPct val="85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2800" y="4531296"/>
            <a:ext cx="162902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4355" marR="5080" indent="-1812289">
              <a:lnSpc>
                <a:spcPts val="2050"/>
              </a:lnSpc>
            </a:pPr>
            <a:r>
              <a:rPr lang="en-US"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no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ke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spc="-4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0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s</a:t>
            </a:r>
          </a:p>
        </p:txBody>
      </p:sp>
      <p:sp>
        <p:nvSpPr>
          <p:cNvPr id="8" name="object 8"/>
          <p:cNvSpPr>
            <a:spLocks/>
          </p:cNvSpPr>
          <p:nvPr/>
        </p:nvSpPr>
        <p:spPr>
          <a:xfrm>
            <a:off x="6705600" y="3276600"/>
            <a:ext cx="237744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589903" y="6172200"/>
            <a:ext cx="1654937" cy="249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ine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oll</a:t>
            </a:r>
            <a:r>
              <a:rPr sz="1600" spc="-10" dirty="0">
                <a:latin typeface="Arial"/>
                <a:cs typeface="Arial"/>
              </a:rPr>
              <a:t>ec</a:t>
            </a:r>
            <a:r>
              <a:rPr sz="1600" dirty="0">
                <a:latin typeface="Arial"/>
                <a:cs typeface="Arial"/>
              </a:rPr>
              <a:t>tions</a:t>
            </a:r>
          </a:p>
        </p:txBody>
      </p:sp>
      <p:sp>
        <p:nvSpPr>
          <p:cNvPr id="11" name="object 11"/>
          <p:cNvSpPr>
            <a:spLocks noChangeAspect="1"/>
          </p:cNvSpPr>
          <p:nvPr/>
        </p:nvSpPr>
        <p:spPr>
          <a:xfrm>
            <a:off x="6172200" y="4891404"/>
            <a:ext cx="2377440" cy="1275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15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76400"/>
            <a:ext cx="1828800" cy="1471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94240"/>
            <a:ext cx="1828800" cy="1454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05040"/>
            <a:ext cx="1828800" cy="14433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870429"/>
            <a:ext cx="72840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7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lang="en-US"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Restore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almon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and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quatic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S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pecies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14" name="object 3"/>
          <p:cNvSpPr/>
          <p:nvPr/>
        </p:nvSpPr>
        <p:spPr>
          <a:xfrm>
            <a:off x="3124200" y="2234019"/>
            <a:ext cx="2634094" cy="1347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4"/>
          <p:cNvSpPr/>
          <p:nvPr/>
        </p:nvSpPr>
        <p:spPr>
          <a:xfrm>
            <a:off x="228156" y="2313872"/>
            <a:ext cx="2532861" cy="1343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5"/>
          <p:cNvSpPr/>
          <p:nvPr/>
        </p:nvSpPr>
        <p:spPr>
          <a:xfrm>
            <a:off x="228156" y="3733800"/>
            <a:ext cx="2531668" cy="12955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6"/>
          <p:cNvSpPr/>
          <p:nvPr/>
        </p:nvSpPr>
        <p:spPr>
          <a:xfrm>
            <a:off x="729506" y="5131618"/>
            <a:ext cx="2547094" cy="14215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1"/>
          <p:cNvSpPr/>
          <p:nvPr/>
        </p:nvSpPr>
        <p:spPr>
          <a:xfrm>
            <a:off x="3404679" y="3655683"/>
            <a:ext cx="2522556" cy="1297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3"/>
          <p:cNvSpPr/>
          <p:nvPr/>
        </p:nvSpPr>
        <p:spPr>
          <a:xfrm>
            <a:off x="3404679" y="5052408"/>
            <a:ext cx="2526206" cy="14245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5"/>
          <p:cNvSpPr/>
          <p:nvPr/>
        </p:nvSpPr>
        <p:spPr>
          <a:xfrm>
            <a:off x="6096000" y="2244297"/>
            <a:ext cx="2819399" cy="2022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8"/>
          <p:cNvSpPr/>
          <p:nvPr/>
        </p:nvSpPr>
        <p:spPr>
          <a:xfrm>
            <a:off x="6172200" y="4343400"/>
            <a:ext cx="2666999" cy="201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9"/>
          <p:cNvSpPr txBox="1"/>
          <p:nvPr/>
        </p:nvSpPr>
        <p:spPr>
          <a:xfrm>
            <a:off x="292158" y="2336800"/>
            <a:ext cx="212852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No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he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Pi</a:t>
            </a:r>
            <a:r>
              <a:rPr sz="1800" b="1" spc="-60" dirty="0">
                <a:latin typeface="Calibri"/>
                <a:cs typeface="Calibri"/>
              </a:rPr>
              <a:t>k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min</a:t>
            </a:r>
            <a:r>
              <a:rPr sz="1800" b="1" spc="-20" dirty="0">
                <a:latin typeface="Calibri"/>
                <a:cs typeface="Calibri"/>
              </a:rPr>
              <a:t>no</a:t>
            </a:r>
            <a:r>
              <a:rPr sz="1800" b="1" dirty="0">
                <a:latin typeface="Calibri"/>
                <a:cs typeface="Calibri"/>
              </a:rPr>
              <a:t>w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3200400" y="2260600"/>
            <a:ext cx="20815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15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Mud</a:t>
            </a:r>
            <a:r>
              <a:rPr sz="1800" b="1" spc="-20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no</a:t>
            </a:r>
            <a:r>
              <a:rPr sz="1800" b="1" dirty="0">
                <a:latin typeface="Calibri"/>
                <a:cs typeface="Calibri"/>
              </a:rPr>
              <a:t>w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3381921" y="4580573"/>
            <a:ext cx="1852295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rg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sc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60" dirty="0">
                <a:latin typeface="Calibri"/>
                <a:cs typeface="Calibri"/>
              </a:rPr>
              <a:t>k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14"/>
          <p:cNvSpPr txBox="1"/>
          <p:nvPr/>
        </p:nvSpPr>
        <p:spPr>
          <a:xfrm>
            <a:off x="3460667" y="6160082"/>
            <a:ext cx="175513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Sc</a:t>
            </a:r>
            <a:r>
              <a:rPr sz="1800" b="1" spc="-5" dirty="0">
                <a:latin typeface="Calibri"/>
                <a:cs typeface="Calibri"/>
              </a:rPr>
              <a:t>ulp</a:t>
            </a: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(6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ie</a:t>
            </a:r>
            <a:r>
              <a:rPr sz="1800" b="1" spc="-25" dirty="0">
                <a:latin typeface="Calibri"/>
                <a:cs typeface="Calibri"/>
              </a:rPr>
              <a:t>s)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6096000" y="2209800"/>
            <a:ext cx="2160905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tt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6172200" y="5935179"/>
            <a:ext cx="1496060" cy="3695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spc="-60" dirty="0">
                <a:latin typeface="Calibri"/>
                <a:cs typeface="Calibri"/>
              </a:rPr>
              <a:t>W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st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6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9" name="object 10"/>
          <p:cNvSpPr txBox="1"/>
          <p:nvPr/>
        </p:nvSpPr>
        <p:spPr>
          <a:xfrm>
            <a:off x="279943" y="3761601"/>
            <a:ext cx="14452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spc="-20" dirty="0">
                <a:latin typeface="Calibri"/>
                <a:cs typeface="Calibri"/>
              </a:rPr>
              <a:t>Redside Shiner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764540" y="5156200"/>
            <a:ext cx="14452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ngn</a:t>
            </a:r>
            <a:r>
              <a:rPr sz="1800" b="1" spc="-10" dirty="0">
                <a:latin typeface="Calibri"/>
                <a:cs typeface="Calibri"/>
              </a:rPr>
              <a:t>os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ce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object 2"/>
          <p:cNvSpPr txBox="1"/>
          <p:nvPr/>
        </p:nvSpPr>
        <p:spPr>
          <a:xfrm>
            <a:off x="1094105" y="1600200"/>
            <a:ext cx="637349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40" dirty="0">
                <a:solidFill>
                  <a:srgbClr val="8F7C67"/>
                </a:solidFill>
                <a:latin typeface="Calibri"/>
                <a:cs typeface="Calibri"/>
              </a:rPr>
              <a:t>O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he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r</a:t>
            </a:r>
            <a:r>
              <a:rPr sz="4000" spc="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8F7C67"/>
                </a:solidFill>
                <a:latin typeface="Calibri"/>
                <a:cs typeface="Calibri"/>
              </a:rPr>
              <a:t>F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sh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n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d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qu</a:t>
            </a:r>
            <a:r>
              <a:rPr sz="4000" spc="-50" dirty="0">
                <a:solidFill>
                  <a:srgbClr val="8F7C67"/>
                </a:solidFill>
                <a:latin typeface="Calibri"/>
                <a:cs typeface="Calibri"/>
              </a:rPr>
              <a:t>a</a:t>
            </a:r>
            <a:r>
              <a:rPr sz="4000" spc="-10" dirty="0">
                <a:solidFill>
                  <a:srgbClr val="8F7C67"/>
                </a:solidFill>
                <a:latin typeface="Calibri"/>
                <a:cs typeface="Calibri"/>
              </a:rPr>
              <a:t>t</a:t>
            </a:r>
            <a:r>
              <a:rPr sz="4000" spc="-5" dirty="0">
                <a:solidFill>
                  <a:srgbClr val="8F7C67"/>
                </a:solidFill>
                <a:latin typeface="Calibri"/>
                <a:cs typeface="Calibri"/>
              </a:rPr>
              <a:t>i</a:t>
            </a:r>
            <a:r>
              <a:rPr sz="4000" spc="-20" dirty="0">
                <a:solidFill>
                  <a:srgbClr val="8F7C67"/>
                </a:solidFill>
                <a:latin typeface="Calibri"/>
                <a:cs typeface="Calibri"/>
              </a:rPr>
              <a:t>c</a:t>
            </a:r>
            <a:r>
              <a:rPr sz="4000" spc="-30" dirty="0">
                <a:solidFill>
                  <a:srgbClr val="8F7C67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8F7C67"/>
                </a:solidFill>
                <a:latin typeface="Calibri"/>
                <a:cs typeface="Calibri"/>
              </a:rPr>
              <a:t>Spec</a:t>
            </a:r>
            <a:r>
              <a:rPr sz="4000" spc="-15" dirty="0">
                <a:solidFill>
                  <a:srgbClr val="8F7C67"/>
                </a:solidFill>
                <a:latin typeface="Calibri"/>
                <a:cs typeface="Calibri"/>
              </a:rPr>
              <a:t>ies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25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8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74114" y="870429"/>
            <a:ext cx="372935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8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E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ly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Wa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833880"/>
            <a:ext cx="3467100" cy="290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u="heavy" spc="1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ww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w.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c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h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l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is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i</a:t>
            </a:r>
            <a:r>
              <a:rPr sz="1800" b="1" u="heavy" spc="-4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v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r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flood.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c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3"/>
              </a:rPr>
              <a:t>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CC0000"/>
              </a:buClr>
              <a:buFont typeface="Wingdings"/>
              <a:buChar char=""/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ont-f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55600" marR="880744" indent="-34290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ta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oll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tion,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ta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oniz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55600" marR="715645" indent="-34290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recas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ting,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ea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ning.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7421880" y="1600200"/>
            <a:ext cx="1645920" cy="1326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3733800" y="1752600"/>
            <a:ext cx="3657600" cy="802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38200" y="4724400"/>
            <a:ext cx="2467975" cy="2103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833437" y="4724400"/>
            <a:ext cx="2477770" cy="2112645"/>
          </a:xfrm>
          <a:custGeom>
            <a:avLst/>
            <a:gdLst/>
            <a:ahLst/>
            <a:cxnLst/>
            <a:rect l="l" t="t" r="r" b="b"/>
            <a:pathLst>
              <a:path w="2477770" h="2112645">
                <a:moveTo>
                  <a:pt x="0" y="0"/>
                </a:moveTo>
                <a:lnTo>
                  <a:pt x="2477503" y="0"/>
                </a:lnTo>
                <a:lnTo>
                  <a:pt x="2477503" y="2112645"/>
                </a:lnTo>
                <a:lnTo>
                  <a:pt x="0" y="211264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0865" y="6248400"/>
            <a:ext cx="69113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15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90800"/>
            <a:ext cx="5105400" cy="3721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7065" y="2633246"/>
            <a:ext cx="3652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spc="15" dirty="0">
                <a:latin typeface="Arial"/>
                <a:cs typeface="Arial"/>
              </a:rPr>
              <a:t>http://ww</a:t>
            </a:r>
            <a:r>
              <a:rPr lang="en-US" sz="1600" u="sng" dirty="0">
                <a:latin typeface="Arial"/>
                <a:cs typeface="Arial"/>
              </a:rPr>
              <a:t>w.</a:t>
            </a:r>
            <a:r>
              <a:rPr lang="en-US" sz="1600" u="sng" spc="-10" dirty="0">
                <a:latin typeface="Arial"/>
                <a:cs typeface="Arial"/>
              </a:rPr>
              <a:t>c</a:t>
            </a:r>
            <a:r>
              <a:rPr lang="en-US" sz="1600" u="sng" dirty="0">
                <a:latin typeface="Arial"/>
                <a:cs typeface="Arial"/>
              </a:rPr>
              <a:t>h</a:t>
            </a:r>
            <a:r>
              <a:rPr lang="en-US" sz="1600" u="sng" spc="-10" dirty="0">
                <a:latin typeface="Arial"/>
                <a:cs typeface="Arial"/>
              </a:rPr>
              <a:t>e</a:t>
            </a:r>
            <a:r>
              <a:rPr lang="en-US" sz="1600" u="sng" dirty="0">
                <a:latin typeface="Arial"/>
                <a:cs typeface="Arial"/>
              </a:rPr>
              <a:t>h</a:t>
            </a:r>
            <a:r>
              <a:rPr lang="en-US" sz="1600" u="sng" spc="-10" dirty="0">
                <a:latin typeface="Arial"/>
                <a:cs typeface="Arial"/>
              </a:rPr>
              <a:t>a</a:t>
            </a:r>
            <a:r>
              <a:rPr lang="en-US" sz="1600" u="sng" dirty="0">
                <a:latin typeface="Arial"/>
                <a:cs typeface="Arial"/>
              </a:rPr>
              <a:t>l</a:t>
            </a:r>
            <a:r>
              <a:rPr lang="en-US" sz="1600" u="sng" spc="-10" dirty="0">
                <a:latin typeface="Arial"/>
                <a:cs typeface="Arial"/>
              </a:rPr>
              <a:t>is</a:t>
            </a:r>
            <a:r>
              <a:rPr lang="en-US" sz="1600" u="sng" spc="-5" dirty="0">
                <a:latin typeface="Arial"/>
                <a:cs typeface="Arial"/>
              </a:rPr>
              <a:t>r</a:t>
            </a:r>
            <a:r>
              <a:rPr lang="en-US" sz="1600" u="sng" dirty="0">
                <a:latin typeface="Arial"/>
                <a:cs typeface="Arial"/>
              </a:rPr>
              <a:t>i</a:t>
            </a:r>
            <a:r>
              <a:rPr lang="en-US" sz="1600" u="sng" spc="-45" dirty="0">
                <a:latin typeface="Arial"/>
                <a:cs typeface="Arial"/>
              </a:rPr>
              <a:t>v</a:t>
            </a:r>
            <a:r>
              <a:rPr lang="en-US" sz="1600" u="sng" spc="-10" dirty="0">
                <a:latin typeface="Arial"/>
                <a:cs typeface="Arial"/>
              </a:rPr>
              <a:t>e</a:t>
            </a:r>
            <a:r>
              <a:rPr lang="en-US" sz="1600" u="sng" spc="-5" dirty="0">
                <a:latin typeface="Arial"/>
                <a:cs typeface="Arial"/>
              </a:rPr>
              <a:t>r</a:t>
            </a:r>
            <a:r>
              <a:rPr lang="en-US" sz="1600" u="sng" dirty="0">
                <a:latin typeface="Arial"/>
                <a:cs typeface="Arial"/>
              </a:rPr>
              <a:t>flood.</a:t>
            </a:r>
            <a:r>
              <a:rPr lang="en-US" sz="1600" u="sng" spc="-10" dirty="0">
                <a:latin typeface="Arial"/>
                <a:cs typeface="Arial"/>
              </a:rPr>
              <a:t>c</a:t>
            </a:r>
            <a:r>
              <a:rPr lang="en-US" sz="1600" u="sng" dirty="0">
                <a:latin typeface="Arial"/>
                <a:cs typeface="Arial"/>
              </a:rPr>
              <a:t>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179320"/>
            <a:ext cx="5243722" cy="2926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74114" y="870429"/>
            <a:ext cx="372935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5615" algn="l"/>
              </a:tabLst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8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	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E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ly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Wa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ning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891849"/>
            <a:ext cx="41014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liz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ack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ing,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ecas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ting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5105400"/>
            <a:ext cx="4585890" cy="1051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396928" y="1600200"/>
            <a:ext cx="3696981" cy="2148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648200" y="3672840"/>
            <a:ext cx="4431618" cy="2651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12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  <a:tabLst>
                <a:tab pos="725170" algn="l"/>
              </a:tabLst>
            </a:pPr>
            <a:r>
              <a:rPr lang="en-US" dirty="0"/>
              <a:t>9</a:t>
            </a:r>
            <a:r>
              <a:rPr dirty="0"/>
              <a:t>.	</a:t>
            </a:r>
            <a:r>
              <a:rPr spc="-5" dirty="0"/>
              <a:t>O</a:t>
            </a:r>
            <a:r>
              <a:rPr dirty="0"/>
              <a:t>ut</a:t>
            </a:r>
            <a:r>
              <a:rPr spc="-5" dirty="0"/>
              <a:t>r</a:t>
            </a:r>
            <a:r>
              <a:rPr dirty="0"/>
              <a:t>each,</a:t>
            </a:r>
            <a:r>
              <a:rPr spc="-50" dirty="0"/>
              <a:t> </a:t>
            </a:r>
            <a:r>
              <a:rPr spc="-5" dirty="0"/>
              <a:t>E</a:t>
            </a:r>
            <a:r>
              <a:rPr dirty="0"/>
              <a:t>ducation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C</a:t>
            </a:r>
            <a:r>
              <a:rPr dirty="0"/>
              <a:t>ommunicat</a:t>
            </a:r>
            <a:r>
              <a:rPr spc="-15" dirty="0"/>
              <a:t>i</a:t>
            </a:r>
            <a:r>
              <a:rPr dirty="0"/>
              <a:t>on</a:t>
            </a:r>
          </a:p>
        </p:txBody>
      </p:sp>
      <p:sp>
        <p:nvSpPr>
          <p:cNvPr id="10" name="object 10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2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3086100" y="1676400"/>
            <a:ext cx="2743200" cy="2292634"/>
            <a:chOff x="3196591" y="1739108"/>
            <a:chExt cx="2743200" cy="229263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735" y="1981200"/>
              <a:ext cx="2734056" cy="205054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5" name="object 6"/>
            <p:cNvSpPr txBox="1"/>
            <p:nvPr/>
          </p:nvSpPr>
          <p:spPr>
            <a:xfrm>
              <a:off x="3196591" y="1739108"/>
              <a:ext cx="274320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Outreach Visits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96000" y="1676400"/>
            <a:ext cx="2973323" cy="1988820"/>
            <a:chOff x="6309360" y="1920240"/>
            <a:chExt cx="2759963" cy="1744980"/>
          </a:xfrm>
        </p:grpSpPr>
        <p:sp>
          <p:nvSpPr>
            <p:cNvPr id="25" name="object 25"/>
            <p:cNvSpPr/>
            <p:nvPr/>
          </p:nvSpPr>
          <p:spPr>
            <a:xfrm>
              <a:off x="6309360" y="2286000"/>
              <a:ext cx="2759963" cy="1379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6"/>
            <p:cNvSpPr txBox="1"/>
            <p:nvPr/>
          </p:nvSpPr>
          <p:spPr>
            <a:xfrm>
              <a:off x="6316979" y="1920240"/>
              <a:ext cx="274320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Project Signs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05883" y="3825240"/>
            <a:ext cx="4663440" cy="2499360"/>
            <a:chOff x="4200144" y="3901440"/>
            <a:chExt cx="4663440" cy="249936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288" y="4279942"/>
              <a:ext cx="4654296" cy="2120858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sp>
          <p:nvSpPr>
            <p:cNvPr id="6" name="object 6"/>
            <p:cNvSpPr txBox="1"/>
            <p:nvPr/>
          </p:nvSpPr>
          <p:spPr>
            <a:xfrm>
              <a:off x="4200144" y="3901440"/>
              <a:ext cx="466344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Chehalis Basin Flood Stories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678" y="1913019"/>
            <a:ext cx="2744722" cy="3268581"/>
            <a:chOff x="74678" y="1828800"/>
            <a:chExt cx="2744722" cy="3268581"/>
          </a:xfrm>
        </p:grpSpPr>
        <p:sp>
          <p:nvSpPr>
            <p:cNvPr id="34" name="object 6"/>
            <p:cNvSpPr txBox="1"/>
            <p:nvPr/>
          </p:nvSpPr>
          <p:spPr>
            <a:xfrm>
              <a:off x="74678" y="1828800"/>
              <a:ext cx="2743200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Website</a:t>
              </a:r>
              <a:endParaRPr sz="1800" dirty="0">
                <a:latin typeface="Arial"/>
                <a:cs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4" y="2133600"/>
              <a:ext cx="2734056" cy="2963781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1600201" y="3914719"/>
            <a:ext cx="2743199" cy="2486081"/>
            <a:chOff x="990600" y="4358640"/>
            <a:chExt cx="2743199" cy="2486081"/>
          </a:xfrm>
        </p:grpSpPr>
        <p:sp>
          <p:nvSpPr>
            <p:cNvPr id="19" name="object 19"/>
            <p:cNvSpPr/>
            <p:nvPr/>
          </p:nvSpPr>
          <p:spPr>
            <a:xfrm>
              <a:off x="990600" y="4724400"/>
              <a:ext cx="2743199" cy="21203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6"/>
            <p:cNvSpPr txBox="1"/>
            <p:nvPr/>
          </p:nvSpPr>
          <p:spPr>
            <a:xfrm>
              <a:off x="990600" y="4358640"/>
              <a:ext cx="2743199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Informational Analyses</a:t>
              </a:r>
              <a:endParaRPr sz="18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24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026791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grpSp>
        <p:nvGrpSpPr>
          <p:cNvPr id="25" name="Group 24"/>
          <p:cNvGrpSpPr/>
          <p:nvPr/>
        </p:nvGrpSpPr>
        <p:grpSpPr>
          <a:xfrm>
            <a:off x="5257800" y="1753641"/>
            <a:ext cx="3810000" cy="2742159"/>
            <a:chOff x="5257800" y="1747711"/>
            <a:chExt cx="3810000" cy="2742159"/>
          </a:xfrm>
        </p:grpSpPr>
        <p:sp>
          <p:nvSpPr>
            <p:cNvPr id="20" name="object 20"/>
            <p:cNvSpPr txBox="1"/>
            <p:nvPr/>
          </p:nvSpPr>
          <p:spPr>
            <a:xfrm>
              <a:off x="5257800" y="1747711"/>
              <a:ext cx="3810000" cy="2231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ww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w.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e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z</a:t>
              </a:r>
              <a:r>
                <a:rPr sz="1450" b="1" u="heavy" spc="-4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v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i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e</a:t>
              </a:r>
              <a:r>
                <a:rPr sz="1450" b="1" u="heavy" spc="3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</a:t>
              </a:r>
              <a:r>
                <a:rPr sz="1450" b="1" u="heavy" spc="-2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.</a:t>
              </a:r>
              <a:r>
                <a:rPr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w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a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.go</a:t>
              </a:r>
              <a:r>
                <a:rPr sz="1450" b="1" u="heavy" spc="-4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v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/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c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h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e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h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a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li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s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flood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a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utho</a:t>
              </a:r>
              <a:r>
                <a:rPr sz="1450" b="1" u="heavy" spc="-5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r</a:t>
              </a:r>
              <a:r>
                <a:rPr sz="1450" b="1" u="heavy" dirty="0">
                  <a:solidFill>
                    <a:srgbClr val="598BBD"/>
                  </a:solidFill>
                  <a:latin typeface="Arial"/>
                  <a:cs typeface="Arial"/>
                  <a:hlinkClick r:id="rId3"/>
                </a:rPr>
                <a:t>ity</a:t>
              </a:r>
              <a:endParaRPr sz="1450" dirty="0">
                <a:latin typeface="Arial"/>
                <a:cs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76"/>
            <a:stretch/>
          </p:blipFill>
          <p:spPr>
            <a:xfrm>
              <a:off x="5273040" y="2028936"/>
              <a:ext cx="3794760" cy="2460934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103788" y="1865170"/>
            <a:ext cx="5001612" cy="3240230"/>
            <a:chOff x="4026791" y="1704840"/>
            <a:chExt cx="5001612" cy="3240230"/>
          </a:xfrm>
        </p:grpSpPr>
        <p:sp>
          <p:nvSpPr>
            <p:cNvPr id="16" name="object 20"/>
            <p:cNvSpPr txBox="1"/>
            <p:nvPr/>
          </p:nvSpPr>
          <p:spPr>
            <a:xfrm>
              <a:off x="4026791" y="1704840"/>
              <a:ext cx="5001612" cy="5486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 algn="ctr"/>
              <a:r>
                <a:rPr lang="en-US" sz="1450" b="1" u="heavy" dirty="0">
                  <a:solidFill>
                    <a:srgbClr val="598BBD"/>
                  </a:solidFill>
                  <a:latin typeface="Arial"/>
                  <a:cs typeface="Arial"/>
                  <a:hlinkClick r:id="rId5"/>
                </a:rPr>
                <a:t>http://ruckelshauscenter.wsu.edu/projects/current-projects/chehalisfloodingfish/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du/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C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h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e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h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a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li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s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Floodin</a:t>
              </a:r>
              <a:r>
                <a:rPr lang="en-US" sz="1450" b="1" spc="-10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g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.ht</a:t>
              </a:r>
              <a:r>
                <a:rPr lang="en-US" sz="1450" b="1" spc="-5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US" sz="1450" b="1" dirty="0">
                  <a:solidFill>
                    <a:srgbClr val="598BBD"/>
                  </a:solidFill>
                  <a:latin typeface="Arial"/>
                  <a:cs typeface="Arial"/>
                  <a:hlinkClick r:id="rId6"/>
                </a:rPr>
                <a:t>l</a:t>
              </a:r>
              <a:endParaRPr sz="1450" dirty="0">
                <a:latin typeface="Arial"/>
                <a:cs typeface="Arial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243"/>
            <a:stretch/>
          </p:blipFill>
          <p:spPr>
            <a:xfrm>
              <a:off x="4035779" y="2262246"/>
              <a:ext cx="4992624" cy="268282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4658734"/>
            <a:ext cx="2834133" cy="1619696"/>
            <a:chOff x="685799" y="4891908"/>
            <a:chExt cx="2961639" cy="1609998"/>
          </a:xfrm>
        </p:grpSpPr>
        <p:sp>
          <p:nvSpPr>
            <p:cNvPr id="12" name="object 12"/>
            <p:cNvSpPr/>
            <p:nvPr/>
          </p:nvSpPr>
          <p:spPr>
            <a:xfrm>
              <a:off x="685799" y="5170929"/>
              <a:ext cx="2961639" cy="13309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20"/>
            <p:cNvSpPr txBox="1"/>
            <p:nvPr/>
          </p:nvSpPr>
          <p:spPr>
            <a:xfrm>
              <a:off x="685799" y="4891908"/>
              <a:ext cx="2961639" cy="2218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9"/>
                </a:rPr>
                <a:t>www.chehalisriverflood.com</a:t>
              </a:r>
              <a:endParaRPr sz="1450" dirty="0">
                <a:latin typeface="Arial"/>
                <a:cs typeface="Arial"/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9"/>
          <p:cNvSpPr txBox="1">
            <a:spLocks noGrp="1"/>
          </p:cNvSpPr>
          <p:nvPr>
            <p:ph type="title"/>
          </p:nvPr>
        </p:nvSpPr>
        <p:spPr>
          <a:xfrm>
            <a:off x="924560" y="870429"/>
            <a:ext cx="72948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  <a:tabLst>
                <a:tab pos="725170" algn="l"/>
              </a:tabLst>
            </a:pPr>
            <a:r>
              <a:rPr lang="en-US" dirty="0"/>
              <a:t>9</a:t>
            </a:r>
            <a:r>
              <a:rPr dirty="0"/>
              <a:t>.	</a:t>
            </a:r>
            <a:r>
              <a:rPr spc="-5" dirty="0"/>
              <a:t>O</a:t>
            </a:r>
            <a:r>
              <a:rPr dirty="0"/>
              <a:t>ut</a:t>
            </a:r>
            <a:r>
              <a:rPr spc="-5" dirty="0"/>
              <a:t>r</a:t>
            </a:r>
            <a:r>
              <a:rPr dirty="0"/>
              <a:t>each,</a:t>
            </a:r>
            <a:r>
              <a:rPr spc="-50" dirty="0"/>
              <a:t> </a:t>
            </a:r>
            <a:r>
              <a:rPr spc="-5" dirty="0"/>
              <a:t>E</a:t>
            </a:r>
            <a:r>
              <a:rPr dirty="0"/>
              <a:t>ducation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5" dirty="0"/>
              <a:t>C</a:t>
            </a:r>
            <a:r>
              <a:rPr dirty="0"/>
              <a:t>ommunicat</a:t>
            </a:r>
            <a:r>
              <a:rPr spc="-15" dirty="0"/>
              <a:t>i</a:t>
            </a:r>
            <a:r>
              <a:rPr dirty="0"/>
              <a:t>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6800" y="4231831"/>
            <a:ext cx="3732151" cy="2253627"/>
            <a:chOff x="1066800" y="5187062"/>
            <a:chExt cx="3732151" cy="2253627"/>
          </a:xfrm>
        </p:grpSpPr>
        <p:sp>
          <p:nvSpPr>
            <p:cNvPr id="23" name="object 20"/>
            <p:cNvSpPr txBox="1"/>
            <p:nvPr/>
          </p:nvSpPr>
          <p:spPr>
            <a:xfrm>
              <a:off x="1066800" y="5187062"/>
              <a:ext cx="3732151" cy="2231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n-US" sz="1450" b="1" u="heavy" spc="15" dirty="0">
                  <a:solidFill>
                    <a:srgbClr val="598BBD"/>
                  </a:solidFill>
                  <a:latin typeface="Arial"/>
                  <a:cs typeface="Arial"/>
                  <a:hlinkClick r:id="rId11"/>
                </a:rPr>
                <a:t>www.chehalisbasinstrategy.com</a:t>
              </a:r>
              <a:endParaRPr lang="en-US" sz="1450" b="1" u="heavy" spc="15" dirty="0">
                <a:solidFill>
                  <a:srgbClr val="598BBD"/>
                </a:solidFill>
                <a:latin typeface="Arial"/>
                <a:cs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486400"/>
              <a:ext cx="3732151" cy="19542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066800" y="1685226"/>
            <a:ext cx="8041932" cy="4114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4939" y="3320667"/>
            <a:ext cx="77152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 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ear </a:t>
            </a:r>
            <a:r>
              <a:rPr sz="1200" b="1" spc="-5" dirty="0">
                <a:latin typeface="Arial"/>
                <a:cs typeface="Arial"/>
              </a:rPr>
              <a:t>Doty 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SGS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777210" y="1645920"/>
            <a:ext cx="700091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07340" y="3939090"/>
            <a:ext cx="137287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701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leari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g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Mu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-5" dirty="0">
                <a:latin typeface="Arial"/>
                <a:cs typeface="Arial"/>
              </a:rPr>
              <a:t>Cu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is,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16141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Action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2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0" y="2057400"/>
            <a:ext cx="5131168" cy="4297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0477" y="1700783"/>
            <a:ext cx="4668097" cy="3108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45515" y="5293665"/>
            <a:ext cx="2483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 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CHR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LE</a:t>
            </a:r>
          </a:p>
        </p:txBody>
      </p:sp>
      <p:sp>
        <p:nvSpPr>
          <p:cNvPr id="6" name="object 6"/>
          <p:cNvSpPr/>
          <p:nvPr/>
        </p:nvSpPr>
        <p:spPr>
          <a:xfrm>
            <a:off x="3424228" y="5382614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652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565686" y="5338167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88900"/>
                </a:moveTo>
                <a:lnTo>
                  <a:pt x="76200" y="44450"/>
                </a:ln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128828" y="5044919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389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084373" y="5044913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76200"/>
                </a:moveTo>
                <a:lnTo>
                  <a:pt x="44450" y="0"/>
                </a:lnTo>
                <a:lnTo>
                  <a:pt x="88900" y="7620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0865" y="6248400"/>
            <a:ext cx="691133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59067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is,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ft</a:t>
            </a:r>
            <a:r>
              <a:rPr sz="1200" b="1" dirty="0">
                <a:latin typeface="Arial"/>
                <a:cs typeface="Arial"/>
              </a:rPr>
              <a:t>erma</a:t>
            </a:r>
            <a:r>
              <a:rPr sz="1200" b="1" spc="-5" dirty="0">
                <a:latin typeface="Arial"/>
                <a:cs typeface="Arial"/>
              </a:rPr>
              <a:t>th 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</a:t>
            </a:r>
            <a:r>
              <a:rPr sz="1200" b="1" spc="-5" dirty="0">
                <a:latin typeface="Arial"/>
                <a:cs typeface="Arial"/>
              </a:rPr>
              <a:t> F</a:t>
            </a:r>
            <a:r>
              <a:rPr sz="1200" b="1" dirty="0">
                <a:latin typeface="Arial"/>
                <a:cs typeface="Arial"/>
              </a:rPr>
              <a:t>eet</a:t>
            </a:r>
            <a:r>
              <a:rPr sz="1200" b="1" spc="-5" dirty="0">
                <a:latin typeface="Arial"/>
                <a:cs typeface="Arial"/>
              </a:rPr>
              <a:t> 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73355" y="1661160"/>
            <a:ext cx="7018244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63576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nd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ad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ri</a:t>
            </a:r>
            <a:r>
              <a:rPr sz="1200" b="1" spc="-5" dirty="0">
                <a:latin typeface="Arial"/>
                <a:cs typeface="Arial"/>
              </a:rPr>
              <a:t>dge n</a:t>
            </a:r>
            <a:r>
              <a:rPr sz="1200" b="1" dirty="0">
                <a:latin typeface="Arial"/>
                <a:cs typeface="Arial"/>
              </a:rPr>
              <a:t>ear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Dot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2700" marR="26797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90682" y="1661159"/>
            <a:ext cx="700091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609344"/>
            <a:ext cx="6991858" cy="475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03540" y="6349506"/>
            <a:ext cx="141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0099"/>
                </a:solidFill>
                <a:latin typeface="Arial Narrow"/>
                <a:cs typeface="Arial Narrow"/>
              </a:rPr>
              <a:t>30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32</a:t>
            </a:fld>
            <a:endParaRPr lang="en-US"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609344"/>
            <a:ext cx="6841845" cy="4846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59279" y="1609344"/>
            <a:ext cx="7132320" cy="475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14808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Und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 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RUC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8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EGO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IAN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37287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25805" y="1661160"/>
            <a:ext cx="7141994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609344"/>
            <a:ext cx="6461759" cy="484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3939090"/>
            <a:ext cx="137287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Jack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ree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,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ralia,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90682" y="1661159"/>
            <a:ext cx="700091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12" y="1609356"/>
            <a:ext cx="6217907" cy="4663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49605" y="3939090"/>
            <a:ext cx="193548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Und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RUC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8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EGO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IAN</a:t>
            </a:r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0736" y="1609344"/>
            <a:ext cx="6354051" cy="484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3714956"/>
            <a:ext cx="11557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40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OT</a:t>
            </a:r>
          </a:p>
        </p:txBody>
      </p:sp>
      <p:sp>
        <p:nvSpPr>
          <p:cNvPr id="5" name="object 5"/>
          <p:cNvSpPr/>
          <p:nvPr/>
        </p:nvSpPr>
        <p:spPr>
          <a:xfrm>
            <a:off x="1295400" y="5382614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5">
                <a:moveTo>
                  <a:pt x="0" y="0"/>
                </a:moveTo>
                <a:lnTo>
                  <a:pt x="217652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436857" y="5338167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88900"/>
                </a:moveTo>
                <a:lnTo>
                  <a:pt x="76200" y="44450"/>
                </a:ln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11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62496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“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hehalis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iver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asin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Flood</a:t>
            </a:r>
            <a:r>
              <a:rPr sz="3200" b="1" spc="-5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utho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ity”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459" y="4940041"/>
            <a:ext cx="2406650" cy="1536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100" spc="-10" dirty="0">
                <a:latin typeface="Wingdings 3"/>
                <a:cs typeface="Wingdings 3"/>
              </a:rPr>
              <a:t></a:t>
            </a:r>
            <a:r>
              <a:rPr sz="1100" spc="-10" dirty="0">
                <a:latin typeface="Times New Roman"/>
                <a:cs typeface="Times New Roman"/>
              </a:rPr>
              <a:t>	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Har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bor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County</a:t>
            </a:r>
            <a:endParaRPr sz="1600" dirty="0">
              <a:latin typeface="Arial"/>
              <a:cs typeface="Arial"/>
            </a:endParaRPr>
          </a:p>
          <a:p>
            <a:pPr marL="627063" indent="-341313" algn="just">
              <a:lnSpc>
                <a:spcPct val="100000"/>
              </a:lnSpc>
              <a:spcBef>
                <a:spcPts val="600"/>
              </a:spcBef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-8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Abe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deen</a:t>
            </a:r>
            <a:endParaRPr sz="1600" dirty="0">
              <a:latin typeface="Arial"/>
              <a:cs typeface="Arial"/>
            </a:endParaRPr>
          </a:p>
          <a:p>
            <a:pPr marL="627063" marR="5080" indent="-341313" algn="just">
              <a:lnSpc>
                <a:spcPct val="131200"/>
              </a:lnSpc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mopo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endParaRPr lang="en-US" sz="1600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627063" marR="5080" indent="-341313" algn="just">
              <a:lnSpc>
                <a:spcPct val="131200"/>
              </a:lnSpc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Monte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ano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627063" marR="5080" indent="-341313" algn="just">
              <a:lnSpc>
                <a:spcPct val="131200"/>
              </a:lnSpc>
              <a:buClr>
                <a:srgbClr val="CC0000"/>
              </a:buClr>
              <a:buSzPct val="68750"/>
              <a:buFont typeface="Courier New" panose="02070309020205020404" pitchFamily="49" charset="0"/>
              <a:buChar char="o"/>
              <a:tabLst>
                <a:tab pos="573088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kv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6867" y="4940041"/>
            <a:ext cx="2157095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100" spc="-10" dirty="0">
                <a:latin typeface="Wingdings 3"/>
                <a:cs typeface="Wingdings 3"/>
              </a:rPr>
              <a:t></a:t>
            </a:r>
            <a:r>
              <a:rPr sz="1100" spc="-10" dirty="0"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ton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County</a:t>
            </a:r>
            <a:endParaRPr sz="1600" dirty="0">
              <a:latin typeface="Arial"/>
              <a:cs typeface="Arial"/>
            </a:endParaRPr>
          </a:p>
          <a:p>
            <a:pPr marL="341313">
              <a:lnSpc>
                <a:spcPct val="100000"/>
              </a:lnSpc>
              <a:spcBef>
                <a:spcPts val="600"/>
              </a:spcBef>
              <a:tabLst>
                <a:tab pos="697865" algn="l"/>
              </a:tabLst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	</a:t>
            </a:r>
            <a:r>
              <a:rPr sz="1600" spc="-19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Bu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oda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1899086"/>
            <a:ext cx="6229985" cy="2967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220" indent="-35052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rm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2008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63220" marR="5080" indent="-35052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63220" algn="l"/>
              </a:tabLst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rma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body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on: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) f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z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rd</a:t>
            </a:r>
            <a:r>
              <a:rPr sz="18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ga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oughou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e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;</a:t>
            </a:r>
            <a:r>
              <a:rPr sz="18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) 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-m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800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ha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s .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634365" lvl="1" indent="-286385">
              <a:lnSpc>
                <a:spcPct val="100000"/>
              </a:lnSpc>
              <a:spcBef>
                <a:spcPts val="605"/>
              </a:spcBef>
              <a:buSzPct val="68750"/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nfo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rmed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 marL="63436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ote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dent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s/c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ommun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s.</a:t>
            </a:r>
            <a:endParaRPr sz="1600" dirty="0">
              <a:latin typeface="Arial"/>
              <a:cs typeface="Arial"/>
            </a:endParaRPr>
          </a:p>
          <a:p>
            <a:pPr marL="63436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634365" algn="l"/>
                <a:tab pos="63500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onmenta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y app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ate.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Wingdings"/>
              <a:buChar char=""/>
            </a:pPr>
            <a:endParaRPr sz="16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7"/>
              </a:spcBef>
              <a:buFont typeface="Wingdings"/>
              <a:buChar char=""/>
            </a:pPr>
            <a:endParaRPr sz="13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ju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di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tions</a:t>
            </a:r>
            <a:r>
              <a:rPr sz="18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3667" y="4940041"/>
            <a:ext cx="14979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sz="1100" spc="-10" dirty="0">
                <a:latin typeface="Wingdings 3"/>
                <a:cs typeface="Wingdings 3"/>
              </a:rPr>
              <a:t></a:t>
            </a:r>
            <a:r>
              <a:rPr sz="1100" spc="-10" dirty="0"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Le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2401" y="5186903"/>
            <a:ext cx="1934590" cy="1290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Cent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</a:t>
            </a:r>
            <a:r>
              <a:rPr sz="110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Cheha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</a:t>
            </a:r>
            <a:r>
              <a:rPr sz="110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ty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Napa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ne</a:t>
            </a:r>
            <a:endParaRPr lang="en-US" sz="1600" spc="-1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31200"/>
              </a:lnSpc>
            </a:pPr>
            <a:r>
              <a:rPr sz="1100" spc="-10" dirty="0">
                <a:solidFill>
                  <a:srgbClr val="CC0000"/>
                </a:solidFill>
                <a:latin typeface="Courier New"/>
                <a:cs typeface="Courier New"/>
              </a:rPr>
              <a:t>o</a:t>
            </a:r>
            <a:r>
              <a:rPr sz="110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100" spc="280" dirty="0">
                <a:solidFill>
                  <a:srgbClr val="CC0000"/>
                </a:solidFill>
                <a:latin typeface="Courier New"/>
                <a:cs typeface="Courier New"/>
              </a:rPr>
              <a:t> </a:t>
            </a:r>
            <a:r>
              <a:rPr sz="1600" spc="-19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25309" y="2057400"/>
            <a:ext cx="1990089" cy="175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6024" y="1609344"/>
            <a:ext cx="6390749" cy="484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675" y="1609344"/>
            <a:ext cx="7861299" cy="137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1675" y="3281172"/>
            <a:ext cx="7861299" cy="1377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01675" y="4953000"/>
            <a:ext cx="7861299" cy="1377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pc="-5" dirty="0"/>
              <a:t>C</a:t>
            </a:r>
            <a:r>
              <a:rPr dirty="0"/>
              <a:t>losing</a:t>
            </a:r>
            <a:r>
              <a:rPr spc="-45" dirty="0"/>
              <a:t> </a:t>
            </a:r>
            <a:r>
              <a:rPr dirty="0"/>
              <a:t>– 2007</a:t>
            </a:r>
            <a:r>
              <a:rPr spc="-10" dirty="0"/>
              <a:t> </a:t>
            </a:r>
            <a:r>
              <a:rPr dirty="0"/>
              <a:t>Flood</a:t>
            </a:r>
            <a:r>
              <a:rPr spc="-45" dirty="0"/>
              <a:t> </a:t>
            </a:r>
            <a:r>
              <a:rPr spc="-5" dirty="0"/>
              <a:t>D</a:t>
            </a:r>
            <a:r>
              <a:rPr dirty="0"/>
              <a:t>amage</a:t>
            </a:r>
            <a:r>
              <a:rPr spc="-2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  <a:r>
              <a:rPr spc="-10" dirty="0"/>
              <a:t> 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3939090"/>
            <a:ext cx="125095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8419">
              <a:lnSpc>
                <a:spcPct val="100000"/>
              </a:lnSpc>
            </a:pPr>
            <a:r>
              <a:rPr sz="1200" b="1" spc="-4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ake</a:t>
            </a:r>
            <a:r>
              <a:rPr sz="1200" b="1" spc="-5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ield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, Elma,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EG GILBE</a:t>
            </a:r>
            <a:r>
              <a:rPr sz="1200" spc="-3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907771" y="1661160"/>
            <a:ext cx="7160027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003540" y="6349506"/>
            <a:ext cx="141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0099"/>
                </a:solidFill>
                <a:latin typeface="Arial Narrow"/>
                <a:cs typeface="Arial Narrow"/>
              </a:rPr>
              <a:t>40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42</a:t>
            </a:fld>
            <a:endParaRPr lang="en-US" spc="-5" dirty="0"/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42995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For</a:t>
            </a:r>
            <a:r>
              <a:rPr sz="3200" b="1" spc="-2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Fu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ther</a:t>
            </a:r>
            <a:r>
              <a:rPr sz="3200" b="1" spc="-1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Info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mati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o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7401" y="1668614"/>
            <a:ext cx="5029200" cy="1154162"/>
          </a:xfrm>
          <a:prstGeom prst="rect">
            <a:avLst/>
          </a:prstGeom>
          <a:ln w="12699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800"/>
              </a:lnSpc>
            </a:pP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ck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b="1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b="1" i="1" spc="-25" dirty="0">
                <a:solidFill>
                  <a:srgbClr val="303030"/>
                </a:solidFill>
                <a:latin typeface="Arial"/>
                <a:cs typeface="Arial"/>
              </a:rPr>
              <a:t>Grays Harbor County Representative</a:t>
            </a:r>
            <a:endParaRPr sz="1400" i="1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lang="en-US" sz="1400" i="1" spc="-10" dirty="0">
                <a:solidFill>
                  <a:srgbClr val="303030"/>
                </a:solidFill>
                <a:latin typeface="Arial"/>
                <a:cs typeface="Arial"/>
              </a:rPr>
              <a:t>Chair,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40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endParaRPr sz="1400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sz="1400" i="1" spc="-2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i="1" spc="-10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sz="1400" i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no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r’s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rk</a:t>
            </a:r>
            <a:r>
              <a:rPr sz="140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oup</a:t>
            </a:r>
            <a:endParaRPr sz="1400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360/249-3731</a:t>
            </a:r>
          </a:p>
          <a:p>
            <a:pPr marL="85090">
              <a:lnSpc>
                <a:spcPts val="1800"/>
              </a:lnSpc>
            </a:pPr>
            <a:r>
              <a:rPr lang="en-US" sz="1400" dirty="0">
                <a:latin typeface="Arial"/>
                <a:cs typeface="Arial"/>
                <a:hlinkClick r:id="rId3"/>
              </a:rPr>
              <a:t>vraines@co.grays-harbor.wa.us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7401" y="2941209"/>
            <a:ext cx="5029200" cy="1154162"/>
          </a:xfrm>
          <a:prstGeom prst="rect">
            <a:avLst/>
          </a:prstGeom>
          <a:ln w="12700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800"/>
              </a:lnSpc>
            </a:pPr>
            <a:r>
              <a:rPr lang="en-US" sz="1400" b="1" spc="-5" dirty="0">
                <a:solidFill>
                  <a:srgbClr val="303030"/>
                </a:solidFill>
                <a:latin typeface="Arial"/>
                <a:cs typeface="Arial"/>
              </a:rPr>
              <a:t>Edna Fund</a:t>
            </a:r>
            <a:r>
              <a:rPr lang="en-US" sz="1400" b="1" dirty="0">
                <a:solidFill>
                  <a:srgbClr val="303030"/>
                </a:solidFill>
                <a:latin typeface="Arial"/>
                <a:cs typeface="Arial"/>
              </a:rPr>
              <a:t>, </a:t>
            </a:r>
            <a:r>
              <a:rPr lang="en-US" sz="1400" b="1" i="1" dirty="0">
                <a:solidFill>
                  <a:srgbClr val="303030"/>
                </a:solidFill>
                <a:latin typeface="Arial"/>
                <a:cs typeface="Arial"/>
              </a:rPr>
              <a:t>Lewis County Representative</a:t>
            </a:r>
            <a:endParaRPr sz="1400" i="1" dirty="0">
              <a:latin typeface="Arial"/>
              <a:cs typeface="Arial"/>
            </a:endParaRPr>
          </a:p>
          <a:p>
            <a:pPr marL="85090" marR="241935">
              <a:lnSpc>
                <a:spcPts val="1800"/>
              </a:lnSpc>
            </a:pP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Chehalis River Basin Flood Authority</a:t>
            </a:r>
          </a:p>
          <a:p>
            <a:pPr marL="85090" marR="241935">
              <a:lnSpc>
                <a:spcPts val="1800"/>
              </a:lnSpc>
            </a:pPr>
            <a:r>
              <a:rPr lang="en-US" sz="1400" i="1" spc="-10" dirty="0">
                <a:solidFill>
                  <a:srgbClr val="303030"/>
                </a:solidFill>
                <a:latin typeface="Arial"/>
                <a:cs typeface="Arial"/>
              </a:rPr>
              <a:t>Vice-Chair</a:t>
            </a: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, Chehalis River Basin Flood Authority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5090" marR="241935">
              <a:lnSpc>
                <a:spcPts val="1800"/>
              </a:lnSpc>
            </a:pP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3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60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740-1283</a:t>
            </a:r>
          </a:p>
          <a:p>
            <a:pPr marL="85090">
              <a:lnSpc>
                <a:spcPts val="1800"/>
              </a:lnSpc>
            </a:pPr>
            <a:r>
              <a:rPr lang="en-US" sz="1400" dirty="0">
                <a:latin typeface="Arial"/>
                <a:cs typeface="Arial"/>
                <a:hlinkClick r:id="rId4"/>
              </a:rPr>
              <a:t>Edna.Fund@lewiscountywa.gov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401" y="5486400"/>
            <a:ext cx="5029200" cy="923330"/>
          </a:xfrm>
          <a:prstGeom prst="rect">
            <a:avLst/>
          </a:prstGeom>
          <a:ln w="12700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800"/>
              </a:lnSpc>
            </a:pP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Sc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tt</a:t>
            </a:r>
            <a:r>
              <a:rPr sz="14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Bo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tt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b="1" spc="-7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303030"/>
                </a:solidFill>
                <a:latin typeface="Arial"/>
                <a:cs typeface="Arial"/>
              </a:rPr>
              <a:t>St</a:t>
            </a:r>
            <a:r>
              <a:rPr sz="1400" b="1" i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400" b="1" i="1" spc="-2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b="1" i="1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endParaRPr sz="1400" dirty="0">
              <a:latin typeface="Arial"/>
              <a:cs typeface="Arial"/>
            </a:endParaRPr>
          </a:p>
          <a:p>
            <a:pPr marL="84455" marR="1125220">
              <a:lnSpc>
                <a:spcPts val="1800"/>
              </a:lnSpc>
            </a:pP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400" spc="-1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4455" marR="1125220">
              <a:lnSpc>
                <a:spcPts val="1800"/>
              </a:lnSpc>
            </a:pP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360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480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6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6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00</a:t>
            </a:r>
            <a:endParaRPr sz="1400" dirty="0">
              <a:latin typeface="Arial"/>
              <a:cs typeface="Arial"/>
            </a:endParaRPr>
          </a:p>
          <a:p>
            <a:pPr marL="85090">
              <a:lnSpc>
                <a:spcPts val="1800"/>
              </a:lnSpc>
            </a:pP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sc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o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tt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b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@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s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bg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h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-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p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a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r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t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n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e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r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s.c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o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5"/>
              </a:rPr>
              <a:t>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213804"/>
            <a:ext cx="5029201" cy="1154162"/>
          </a:xfrm>
          <a:prstGeom prst="rect">
            <a:avLst/>
          </a:prstGeom>
          <a:ln w="12700">
            <a:solidFill>
              <a:srgbClr val="B9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800"/>
              </a:lnSpc>
            </a:pP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4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400" b="1" spc="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303030"/>
                </a:solidFill>
                <a:latin typeface="Arial"/>
                <a:cs typeface="Arial"/>
              </a:rPr>
              <a:t>ame</a:t>
            </a:r>
            <a:r>
              <a:rPr sz="1400" b="1" spc="-7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4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400" b="1" i="1" spc="-5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400" b="1" i="1" spc="5" dirty="0">
                <a:solidFill>
                  <a:srgbClr val="303030"/>
                </a:solidFill>
                <a:latin typeface="Arial"/>
                <a:cs typeface="Arial"/>
              </a:rPr>
              <a:t>ili</a:t>
            </a:r>
            <a:r>
              <a:rPr sz="1400" b="1" i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b="1" i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400" b="1" i="1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400" b="1" i="1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  <a:p>
            <a:pPr marL="84455" marR="584835">
              <a:lnSpc>
                <a:spcPts val="1800"/>
              </a:lnSpc>
            </a:pP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lang="en-US"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4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lang="en-US"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lang="en-US"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oo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lang="en-US" sz="1400" spc="-10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Au</a:t>
            </a:r>
            <a:r>
              <a:rPr lang="en-US"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400" spc="-5" dirty="0">
                <a:solidFill>
                  <a:srgbClr val="303030"/>
                </a:solidFill>
                <a:latin typeface="Arial"/>
                <a:cs typeface="Arial"/>
              </a:rPr>
              <a:t>ho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ri</a:t>
            </a:r>
            <a:r>
              <a:rPr lang="en-US" sz="1400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endParaRPr lang="en-US" sz="1400" dirty="0">
              <a:latin typeface="Arial"/>
              <a:cs typeface="Arial"/>
            </a:endParaRPr>
          </a:p>
          <a:p>
            <a:pPr marL="84455" marR="584835">
              <a:lnSpc>
                <a:spcPts val="1800"/>
              </a:lnSpc>
            </a:pP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no</a:t>
            </a:r>
            <a:r>
              <a:rPr sz="1400" spc="4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’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heha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Ba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rk</a:t>
            </a:r>
            <a:r>
              <a:rPr sz="140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oup</a:t>
            </a:r>
            <a:endParaRPr lang="en-US" sz="1400" dirty="0">
              <a:solidFill>
                <a:srgbClr val="303030"/>
              </a:solidFill>
              <a:latin typeface="Arial"/>
              <a:cs typeface="Arial"/>
            </a:endParaRPr>
          </a:p>
          <a:p>
            <a:pPr marL="84455">
              <a:lnSpc>
                <a:spcPts val="1800"/>
              </a:lnSpc>
            </a:pP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206</a:t>
            </a:r>
            <a:r>
              <a:rPr sz="1400" spc="5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841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2</a:t>
            </a:r>
            <a:r>
              <a:rPr sz="1400" spc="-1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400" spc="-5" dirty="0">
                <a:solidFill>
                  <a:srgbClr val="303030"/>
                </a:solidFill>
                <a:latin typeface="Arial"/>
                <a:cs typeface="Arial"/>
              </a:rPr>
              <a:t>45</a:t>
            </a:r>
            <a:endParaRPr sz="1400" dirty="0">
              <a:latin typeface="Arial"/>
              <a:cs typeface="Arial"/>
            </a:endParaRPr>
          </a:p>
          <a:p>
            <a:pPr marL="84455">
              <a:lnSpc>
                <a:spcPts val="1800"/>
              </a:lnSpc>
            </a:pP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j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k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a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m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e</a:t>
            </a:r>
            <a:r>
              <a:rPr sz="1400" u="heavy" spc="-7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r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c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o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s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u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l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t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n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g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@</a:t>
            </a:r>
            <a:r>
              <a:rPr sz="1400" u="heavy" spc="-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g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m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a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il</a:t>
            </a:r>
            <a:r>
              <a:rPr sz="1400" u="heavy" spc="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.</a:t>
            </a:r>
            <a:r>
              <a:rPr sz="1400" u="heavy" spc="-10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c</a:t>
            </a:r>
            <a:r>
              <a:rPr sz="1400" u="heavy" spc="-15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o</a:t>
            </a:r>
            <a:r>
              <a:rPr sz="1400" u="heavy" dirty="0">
                <a:solidFill>
                  <a:srgbClr val="598BBD"/>
                </a:solidFill>
                <a:latin typeface="Arial"/>
                <a:cs typeface="Arial"/>
                <a:hlinkClick r:id="rId6"/>
              </a:rPr>
              <a:t>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42995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Key Links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0866" y="1785362"/>
            <a:ext cx="899693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1.  Chehalis River Basin Flood Authority -- </a:t>
            </a:r>
            <a:r>
              <a:rPr lang="en-US" sz="1400" u="heavy" spc="1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ww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w.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e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z</a:t>
            </a:r>
            <a:r>
              <a:rPr lang="en-US" sz="1400" u="heavy" spc="-4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v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i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e</a:t>
            </a:r>
            <a:r>
              <a:rPr lang="en-US" sz="1400" u="heavy" spc="3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w</a:t>
            </a:r>
            <a:r>
              <a:rPr lang="en-US" sz="1400" u="heavy" spc="-2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.</a:t>
            </a:r>
            <a:r>
              <a:rPr lang="en-US" sz="1400" u="heavy" spc="1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w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a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.go</a:t>
            </a:r>
            <a:r>
              <a:rPr lang="en-US" sz="1400" u="heavy" spc="-4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v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/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c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h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e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h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a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li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s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flood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a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utho</a:t>
            </a:r>
            <a:r>
              <a:rPr lang="en-US" sz="1400" u="heavy" spc="-5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r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4"/>
              </a:rPr>
              <a:t>ity</a:t>
            </a:r>
            <a:endParaRPr lang="en-US" sz="1400" dirty="0">
              <a:latin typeface="+mj-lt"/>
              <a:cs typeface="Arial"/>
            </a:endParaRPr>
          </a:p>
          <a:p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Flood Warning System -- </a:t>
            </a:r>
            <a:r>
              <a:rPr lang="en-US" sz="1400" u="heavy" spc="15" dirty="0">
                <a:solidFill>
                  <a:srgbClr val="598BBD"/>
                </a:solidFill>
                <a:latin typeface="+mj-lt"/>
                <a:cs typeface="Arial"/>
                <a:hlinkClick r:id="rId5"/>
              </a:rPr>
              <a:t>www.chehalisriverflood.com</a:t>
            </a:r>
            <a:endParaRPr lang="en-US" sz="1400" dirty="0">
              <a:latin typeface="+mj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Sign-Up for Email Gage Alerts -- </a:t>
            </a:r>
            <a:r>
              <a:rPr lang="en-US" sz="1400" dirty="0">
                <a:latin typeface="+mj-lt"/>
                <a:hlinkClick r:id="rId6"/>
              </a:rPr>
              <a:t>https://www.ezview.wa.gov/Portals/_1492/images/Print50%20--%20HANDOUT%20--%20Gage%20Alerts%20Sign-Up%2008102016.pdf</a:t>
            </a:r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Local Projects -- </a:t>
            </a:r>
            <a:r>
              <a:rPr lang="en-US" sz="1400" dirty="0">
                <a:latin typeface="+mj-lt"/>
                <a:hlinkClick r:id="rId7"/>
              </a:rPr>
              <a:t>https://www.ezview.wa.gov/site/alias__1492/34489/local_projects.aspx</a:t>
            </a:r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2.  Chehalis Basin Strategy -- </a:t>
            </a:r>
            <a:r>
              <a:rPr lang="en-US" sz="1400" u="heavy" spc="15" dirty="0">
                <a:solidFill>
                  <a:srgbClr val="598BBD"/>
                </a:solidFill>
                <a:latin typeface="+mj-lt"/>
                <a:cs typeface="Arial"/>
                <a:hlinkClick r:id="rId8"/>
              </a:rPr>
              <a:t>www.chehalisbasinstrategy.com</a:t>
            </a:r>
            <a:endParaRPr lang="en-US" sz="1400" u="heavy" spc="15" dirty="0">
              <a:solidFill>
                <a:srgbClr val="598BBD"/>
              </a:solidFill>
              <a:latin typeface="+mj-lt"/>
              <a:cs typeface="Arial"/>
            </a:endParaRPr>
          </a:p>
          <a:p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Department of Ecology -- </a:t>
            </a:r>
            <a:r>
              <a:rPr lang="en-US" sz="1400" dirty="0">
                <a:latin typeface="+mj-lt"/>
                <a:hlinkClick r:id="rId9"/>
              </a:rPr>
              <a:t>http://www.ecy.wa.gov/programs/sea/sepa/chehalisbasin.html</a:t>
            </a:r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Ruckelshaus Center -- </a:t>
            </a:r>
            <a:r>
              <a:rPr lang="en-US" sz="1400" u="heavy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http://ruckelshauscenter.wsu.edu/projects/current-projects/chehalisfloodingfish/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du/</a:t>
            </a:r>
            <a:r>
              <a:rPr lang="en-US" sz="1400" spc="-5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C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h</a:t>
            </a:r>
            <a:r>
              <a:rPr lang="en-US" sz="1400" spc="-5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e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h</a:t>
            </a:r>
            <a:r>
              <a:rPr lang="en-US" sz="1400" spc="-5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a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li</a:t>
            </a:r>
            <a:r>
              <a:rPr lang="en-US" sz="1400" spc="-5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s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Floodin</a:t>
            </a:r>
            <a:r>
              <a:rPr lang="en-US" sz="1400" spc="-1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g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.ht</a:t>
            </a:r>
            <a:r>
              <a:rPr lang="en-US" sz="1400" spc="-5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m</a:t>
            </a:r>
            <a:r>
              <a:rPr lang="en-US" sz="1400" dirty="0">
                <a:solidFill>
                  <a:srgbClr val="598BBD"/>
                </a:solidFill>
                <a:latin typeface="+mj-lt"/>
                <a:cs typeface="Arial"/>
                <a:hlinkClick r:id="rId10"/>
              </a:rPr>
              <a:t>l</a:t>
            </a:r>
            <a:endParaRPr lang="en-US" sz="1400" dirty="0">
              <a:latin typeface="+mj-lt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  <a:cs typeface="Arial"/>
            </a:endParaRPr>
          </a:p>
          <a:p>
            <a:pPr marL="342900" indent="-342900">
              <a:buAutoNum type="arabicPeriod" startAt="3"/>
            </a:pPr>
            <a:r>
              <a:rPr lang="en-US" sz="1400" b="1" dirty="0">
                <a:latin typeface="+mj-lt"/>
                <a:cs typeface="Arial"/>
              </a:rPr>
              <a:t>Office of Chehalis Basin – </a:t>
            </a:r>
            <a:r>
              <a:rPr lang="en-US" sz="1400" dirty="0">
                <a:latin typeface="+mj-lt"/>
                <a:cs typeface="Arial"/>
                <a:hlinkClick r:id="rId11"/>
              </a:rPr>
              <a:t>http://lawfilesext.leg.wa.gov/biennium/2015-16/Pdf/Bills/Session%20Laws/House/2856.SL.pdf</a:t>
            </a:r>
            <a:endParaRPr lang="en-US" sz="1400" dirty="0">
              <a:latin typeface="+mj-lt"/>
              <a:cs typeface="Arial"/>
            </a:endParaRPr>
          </a:p>
          <a:p>
            <a:pPr marL="342900" indent="-342900">
              <a:buAutoNum type="arabicPeriod" startAt="3"/>
            </a:pPr>
            <a:endParaRPr lang="en-US" sz="1400" dirty="0">
              <a:latin typeface="+mj-lt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Arial"/>
              </a:rPr>
              <a:t>Also -- </a:t>
            </a:r>
            <a:r>
              <a:rPr lang="en-US" sz="1400" dirty="0">
                <a:latin typeface="+mj-lt"/>
                <a:hlinkClick r:id="rId12"/>
              </a:rPr>
              <a:t>https://www.ezview.wa.gov/Portals/_1492/images/Office%20of%20Chehalis%20summary%20for%20Flood%20Authority%205%2019%2016.pdf</a:t>
            </a:r>
            <a:endParaRPr lang="en-US" sz="1400" dirty="0">
              <a:latin typeface="+mj-lt"/>
            </a:endParaRPr>
          </a:p>
          <a:p>
            <a:pPr marL="342900" indent="-342900">
              <a:buAutoNum type="arabicPeriod" startAt="3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4219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553148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>
                <a:solidFill>
                  <a:srgbClr val="303030"/>
                </a:solidFill>
                <a:latin typeface="Arial Narrow"/>
                <a:cs typeface="Arial Narrow"/>
              </a:rPr>
              <a:t>Organizational Structure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1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43" y="1732145"/>
            <a:ext cx="6112153" cy="47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37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228155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Thank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Y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288539" y="1752600"/>
            <a:ext cx="409956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10" dirty="0">
                <a:latin typeface="Arial"/>
                <a:cs typeface="Arial"/>
              </a:rPr>
              <a:t>Th</a:t>
            </a:r>
            <a:r>
              <a:rPr sz="6000" b="1" dirty="0">
                <a:latin typeface="Arial"/>
                <a:cs typeface="Arial"/>
              </a:rPr>
              <a:t>a</a:t>
            </a:r>
            <a:r>
              <a:rPr sz="6000" b="1" spc="-10" dirty="0">
                <a:latin typeface="Arial"/>
                <a:cs typeface="Arial"/>
              </a:rPr>
              <a:t>n</a:t>
            </a:r>
            <a:r>
              <a:rPr sz="6000" b="1" dirty="0">
                <a:latin typeface="Arial"/>
                <a:cs typeface="Arial"/>
              </a:rPr>
              <a:t>k</a:t>
            </a:r>
            <a:r>
              <a:rPr sz="6000" b="1" spc="-110" dirty="0">
                <a:latin typeface="Arial"/>
                <a:cs typeface="Arial"/>
              </a:rPr>
              <a:t> </a:t>
            </a:r>
            <a:r>
              <a:rPr sz="6000" b="1" spc="-450" dirty="0">
                <a:latin typeface="Arial"/>
                <a:cs typeface="Arial"/>
              </a:rPr>
              <a:t>Y</a:t>
            </a:r>
            <a:r>
              <a:rPr sz="6000" b="1" spc="-10" dirty="0">
                <a:latin typeface="Arial"/>
                <a:cs typeface="Arial"/>
              </a:rPr>
              <a:t>ou!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960209" y="2817785"/>
            <a:ext cx="7239000" cy="1398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e:</a:t>
            </a:r>
            <a:endParaRPr sz="1800" dirty="0">
              <a:latin typeface="Arial"/>
              <a:cs typeface="Arial"/>
            </a:endParaRPr>
          </a:p>
          <a:p>
            <a:pPr marL="1042669" marR="972185" indent="900430">
              <a:lnSpc>
                <a:spcPct val="135000"/>
              </a:lnSpc>
            </a:pP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Pr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ese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tion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303030"/>
                </a:solidFill>
                <a:latin typeface="Arial"/>
                <a:cs typeface="Arial"/>
              </a:rPr>
              <a:t>is Available at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“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Bas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Flood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utho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</a:t>
            </a:r>
            <a:r>
              <a:rPr sz="1800" b="1" spc="-2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”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ite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u="heavy" spc="2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1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.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z</a:t>
            </a:r>
            <a:r>
              <a:rPr sz="1800" b="1" u="heavy" spc="-4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v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i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b="1" u="heavy" spc="50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-2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.</a:t>
            </a:r>
            <a:r>
              <a:rPr sz="1800" b="1" u="heavy" spc="1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w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.g</a:t>
            </a:r>
            <a:r>
              <a:rPr sz="1800" b="1" u="heavy" spc="-10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o</a:t>
            </a:r>
            <a:r>
              <a:rPr sz="1800" b="1" u="heavy" spc="-4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v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/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c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h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h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li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s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flood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utho</a:t>
            </a:r>
            <a:r>
              <a:rPr sz="1800" b="1" u="heavy" spc="-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r</a:t>
            </a:r>
            <a:r>
              <a:rPr sz="1800" b="1" u="heavy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it</a:t>
            </a:r>
            <a:r>
              <a:rPr sz="1800" b="1" u="heavy" spc="-15" dirty="0">
                <a:solidFill>
                  <a:srgbClr val="598BBD"/>
                </a:solidFill>
                <a:latin typeface="Arial"/>
                <a:cs typeface="Arial"/>
                <a:hlinkClick r:id="rId4"/>
              </a:rPr>
              <a:t>y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2659291" y="4834901"/>
            <a:ext cx="3825419" cy="1515428"/>
            <a:chOff x="2659291" y="4834901"/>
            <a:chExt cx="3825419" cy="1515428"/>
          </a:xfrm>
        </p:grpSpPr>
        <p:sp>
          <p:nvSpPr>
            <p:cNvPr id="12" name="object 5"/>
            <p:cNvSpPr txBox="1"/>
            <p:nvPr/>
          </p:nvSpPr>
          <p:spPr>
            <a:xfrm>
              <a:off x="2659291" y="5011501"/>
              <a:ext cx="3825419" cy="1338828"/>
            </a:xfrm>
            <a:prstGeom prst="rect">
              <a:avLst/>
            </a:prstGeom>
            <a:noFill/>
            <a:ln w="9525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182880" marR="5080" algn="ctr">
                <a:spcBef>
                  <a:spcPts val="600"/>
                </a:spcBef>
              </a:pPr>
              <a:endParaRPr lang="fr-FR" b="1" spc="-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marR="5080" algn="ctr">
                <a:spcBef>
                  <a:spcPts val="600"/>
                </a:spcBef>
              </a:pPr>
              <a:r>
                <a:rPr lang="fr-FR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r-FR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fr-FR" b="1" spc="-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spc="-55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fr-FR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fr-FR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fr-FR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</a:p>
            <a:p>
              <a:pPr marL="182880" marR="5080" algn="ctr">
                <a:spcBef>
                  <a:spcPts val="600"/>
                </a:spcBef>
              </a:pP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P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t.</a:t>
              </a: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nde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rs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on</a:t>
              </a: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@l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e</a:t>
              </a:r>
              <a:r>
                <a:rPr lang="fr-FR" u="heavy" spc="-3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</a:t>
              </a:r>
              <a:r>
                <a:rPr lang="fr-FR" u="heavy" spc="-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i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sc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oun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t</a:t>
              </a:r>
              <a:r>
                <a:rPr lang="fr-FR" u="heavy" spc="-25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y</a:t>
              </a:r>
              <a:r>
                <a:rPr lang="fr-FR" u="heavy" spc="-3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a</a:t>
              </a:r>
              <a:r>
                <a:rPr lang="fr-FR" u="heavy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.</a:t>
              </a:r>
              <a:r>
                <a:rPr lang="fr-FR" u="heavy" spc="-10" dirty="0">
                  <a:solidFill>
                    <a:srgbClr val="598BBD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gov</a:t>
              </a:r>
              <a:endParaRPr lang="fr-FR" u="heavy" spc="-10" dirty="0">
                <a:solidFill>
                  <a:srgbClr val="598BB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2880" marR="5080" algn="ctr">
                <a:spcBef>
                  <a:spcPts val="600"/>
                </a:spcBef>
              </a:pP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6"/>
            <p:cNvSpPr txBox="1"/>
            <p:nvPr/>
          </p:nvSpPr>
          <p:spPr>
            <a:xfrm>
              <a:off x="2659291" y="4834901"/>
              <a:ext cx="3825419" cy="3657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b="1" dirty="0">
                  <a:latin typeface="Arial"/>
                  <a:cs typeface="Arial"/>
                </a:rPr>
                <a:t>Email Distribution List</a:t>
              </a:r>
              <a:endParaRPr sz="18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114" y="946834"/>
            <a:ext cx="66382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rgbClr val="303030"/>
                </a:solidFill>
                <a:latin typeface="Arial Narrow"/>
                <a:cs typeface="Arial Narrow"/>
              </a:rPr>
              <a:t>“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G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ove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no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’s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hehalis</a:t>
            </a:r>
            <a:r>
              <a:rPr sz="3200" b="1" spc="-3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asin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Wo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k</a:t>
            </a:r>
            <a:r>
              <a:rPr sz="3200" b="1" spc="-2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Gr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oup”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5333" y="1828800"/>
            <a:ext cx="9225533" cy="4465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b="1" spc="-5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ppoint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by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goi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2012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);</a:t>
            </a:r>
            <a:r>
              <a:rPr b="1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onfi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rm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by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Go</a:t>
            </a:r>
            <a:r>
              <a:rPr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2013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).</a:t>
            </a:r>
            <a:endParaRPr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Role = 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lo</a:t>
            </a:r>
            <a:r>
              <a:rPr lang="en-US" b="1" dirty="0">
                <a:solidFill>
                  <a:srgbClr val="303030"/>
                </a:solidFill>
                <a:latin typeface="Arial"/>
                <a:cs typeface="Arial"/>
              </a:rPr>
              <a:t>p/</a:t>
            </a:r>
            <a:r>
              <a:rPr lang="en-US" b="1" spc="-5" dirty="0">
                <a:solidFill>
                  <a:srgbClr val="303030"/>
                </a:solidFill>
                <a:latin typeface="Arial"/>
                <a:cs typeface="Arial"/>
              </a:rPr>
              <a:t>oversee Basin-wide strategy, funding authorizations (2017-19).</a:t>
            </a:r>
            <a:endParaRPr dirty="0">
              <a:latin typeface="Arial"/>
              <a:cs typeface="Arial"/>
            </a:endParaRP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u="sng" dirty="0">
                <a:solidFill>
                  <a:srgbClr val="CC0000"/>
                </a:solidFill>
                <a:latin typeface="Arial"/>
                <a:cs typeface="Arial"/>
              </a:rPr>
              <a:t>Flood Retention Dam</a:t>
            </a:r>
            <a:r>
              <a:rPr lang="en-US" sz="160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in paired with </a:t>
            </a:r>
            <a:r>
              <a:rPr lang="en-US" sz="1600" u="sng" dirty="0">
                <a:solidFill>
                  <a:srgbClr val="CC0000"/>
                </a:solidFill>
                <a:latin typeface="Arial"/>
                <a:cs typeface="Arial"/>
              </a:rPr>
              <a:t>Airport Levee Improvements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Basin-wide 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qua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u="sng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pe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600" u="sng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u="sng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u="sng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u="sng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Restoration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High-priority, small-scale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Local Flood Damage Reduction Projects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</a:p>
          <a:p>
            <a:pPr marL="812800" marR="5080" lvl="1" indent="-342900">
              <a:lnSpc>
                <a:spcPts val="2050"/>
              </a:lnSpc>
              <a:spcBef>
                <a:spcPts val="500"/>
              </a:spcBef>
              <a:buClr>
                <a:srgbClr val="000000"/>
              </a:buClr>
              <a:buSzPct val="69000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Local Land Use Management</a:t>
            </a:r>
            <a:r>
              <a:rPr lang="en-US" sz="1600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and </a:t>
            </a:r>
            <a:r>
              <a:rPr lang="en-US" sz="1600" u="sng" spc="-10" dirty="0">
                <a:solidFill>
                  <a:srgbClr val="CC0000"/>
                </a:solidFill>
                <a:latin typeface="Arial"/>
                <a:cs typeface="Arial"/>
              </a:rPr>
              <a:t>Local Floodproofing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. 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b="1" spc="-10" dirty="0">
                <a:solidFill>
                  <a:srgbClr val="303030"/>
                </a:solidFill>
                <a:latin typeface="Arial"/>
                <a:cs typeface="Arial"/>
              </a:rPr>
              <a:t>e:</a:t>
            </a:r>
            <a:endParaRPr dirty="0">
              <a:latin typeface="Arial"/>
              <a:cs typeface="Arial"/>
            </a:endParaRPr>
          </a:p>
          <a:p>
            <a:pPr marL="756285" lvl="1" indent="-286385"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ck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lang="en-US" sz="16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Ra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nes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(Grays Harbor Commissioner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Cha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ood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Autho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  <a:p>
            <a:pPr marL="756285" lvl="1" indent="-286385"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Ka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lang="en-US"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Va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z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ue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lang="en-US" sz="160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(Former T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hu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ton</a:t>
            </a:r>
            <a:r>
              <a:rPr lang="en-US"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County Commissioner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, Former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Cha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ood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303030"/>
                </a:solidFill>
                <a:latin typeface="Arial"/>
                <a:cs typeface="Arial"/>
              </a:rPr>
              <a:t>Autho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lang="en-US"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lang="en-US"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</a:p>
          <a:p>
            <a:pPr marL="756285" lvl="1" indent="-286385"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spc="-15" dirty="0">
                <a:solidFill>
                  <a:srgbClr val="303030"/>
                </a:solidFill>
                <a:latin typeface="Arial"/>
                <a:cs typeface="Arial"/>
              </a:rPr>
              <a:t>Don Secena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Cha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Cheha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Tr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J.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Vander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Stoep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(Pr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ate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Atto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ne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600" spc="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Pe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nate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ood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Autho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lang="en-US" sz="1600" spc="-5" dirty="0">
              <a:solidFill>
                <a:srgbClr val="303030"/>
              </a:solidFill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spc="-5" dirty="0">
                <a:solidFill>
                  <a:srgbClr val="303030"/>
                </a:solidFill>
                <a:latin typeface="Arial"/>
                <a:cs typeface="Arial"/>
              </a:rPr>
              <a:t>Steve Malloch (Western Water Futures)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ay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don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(Pr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dent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ngton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Da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y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ede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Cheha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li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rmer)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Rob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Duff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’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Natu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al</a:t>
            </a:r>
            <a:r>
              <a:rPr sz="1600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Re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es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600" spc="5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En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onment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Ad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r)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57121"/>
            <a:ext cx="821626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5294"/>
              <a:buFont typeface="Wingdings"/>
              <a:buChar char=""/>
              <a:tabLst>
                <a:tab pos="355600" algn="l"/>
              </a:tabLst>
            </a:pP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2007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lang="en-US" sz="1700" b="1" dirty="0">
                <a:solidFill>
                  <a:srgbClr val="303030"/>
                </a:solidFill>
                <a:latin typeface="Arial"/>
                <a:cs typeface="Arial"/>
              </a:rPr>
              <a:t>Storm</a:t>
            </a:r>
            <a:r>
              <a:rPr sz="17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- $938M 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B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700" b="1" spc="-20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700" b="1" spc="3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7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da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age, $300M 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ost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econo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spc="-40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7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700" b="1" spc="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700" b="1" spc="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700" b="1" spc="-10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700" b="1" spc="-3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7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9140" y="3939090"/>
            <a:ext cx="259016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ralia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4" name="object 4"/>
          <p:cNvSpPr/>
          <p:nvPr/>
        </p:nvSpPr>
        <p:spPr>
          <a:xfrm>
            <a:off x="3189048" y="2170812"/>
            <a:ext cx="2861752" cy="173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8600" y="2170812"/>
            <a:ext cx="2610446" cy="1737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59740" y="3974729"/>
            <a:ext cx="259016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Exit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77</a:t>
            </a:r>
            <a:r>
              <a:rPr sz="1200" b="1" spc="-5" dirty="0">
                <a:latin typeface="Arial"/>
                <a:cs typeface="Arial"/>
              </a:rPr>
              <a:t> (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5)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Ch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alis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5231" y="4390644"/>
            <a:ext cx="1834054" cy="174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396558" y="3886200"/>
            <a:ext cx="2595041" cy="17373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895600" y="4395215"/>
            <a:ext cx="2316479" cy="1737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400800" y="2170607"/>
            <a:ext cx="2370515" cy="1773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72756" y="4395215"/>
            <a:ext cx="1875243" cy="1737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6430300" y="5963333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217652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430295" y="5918879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76200" y="0"/>
                </a:moveTo>
                <a:lnTo>
                  <a:pt x="0" y="44450"/>
                </a:lnTo>
                <a:lnTo>
                  <a:pt x="76200" y="8890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105153" y="5676010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191388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060698" y="5676005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76200"/>
                </a:moveTo>
                <a:lnTo>
                  <a:pt x="44450" y="0"/>
                </a:lnTo>
                <a:lnTo>
                  <a:pt x="88900" y="7620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78739" y="4800627"/>
            <a:ext cx="9050655" cy="144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01306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Rout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6, </a:t>
            </a:r>
            <a:r>
              <a:rPr sz="1200" b="1" spc="-20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est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40" dirty="0">
                <a:latin typeface="Arial"/>
                <a:cs typeface="Arial"/>
              </a:rPr>
              <a:t> A</a:t>
            </a:r>
            <a:r>
              <a:rPr sz="1200" b="1" spc="-5" dirty="0">
                <a:latin typeface="Arial"/>
                <a:cs typeface="Arial"/>
              </a:rPr>
              <a:t>dna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IKE SALSB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spc="-3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 AP</a:t>
            </a: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66421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5" dirty="0">
                <a:latin typeface="Arial"/>
                <a:cs typeface="Arial"/>
              </a:rPr>
              <a:t>hoto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rce: 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3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UN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spc="-16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IVISION OF E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GE</a:t>
            </a:r>
            <a:r>
              <a:rPr sz="1200" spc="-5" dirty="0">
                <a:latin typeface="Arial"/>
                <a:cs typeface="Arial"/>
              </a:rPr>
              <a:t>NC</a:t>
            </a:r>
            <a:r>
              <a:rPr sz="1200" dirty="0">
                <a:latin typeface="Arial"/>
                <a:cs typeface="Arial"/>
              </a:rPr>
              <a:t>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708140" y="6253784"/>
            <a:ext cx="11182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AGE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23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59434"/>
            <a:ext cx="65678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200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7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Flood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--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I-5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8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50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7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nge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loo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outh.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0" y="2118360"/>
            <a:ext cx="7081139" cy="4209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8739" y="3939090"/>
            <a:ext cx="172910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ralia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I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5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AN / SE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10" dirty="0">
                <a:latin typeface="Arial"/>
                <a:cs typeface="Arial"/>
              </a:rPr>
              <a:t>TT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</a:p>
        </p:txBody>
      </p:sp>
      <p:sp>
        <p:nvSpPr>
          <p:cNvPr id="10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3205" y="1661160"/>
            <a:ext cx="4344581" cy="466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27704" y="1899086"/>
            <a:ext cx="4344035" cy="301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604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289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98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3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ac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eas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er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12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03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08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/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2007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).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/>
              <a:buChar char=""/>
            </a:pPr>
            <a:endParaRPr sz="1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290"/>
              </a:spcBef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qui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</a:t>
            </a:r>
            <a:r>
              <a:rPr sz="1800" b="1" spc="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y b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lis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Kam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loops</a:t>
            </a:r>
            <a:r>
              <a:rPr sz="1800" b="1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ith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foot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800" b="1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ile </a:t>
            </a:r>
            <a:r>
              <a:rPr sz="1800" b="1" spc="35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or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c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er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ing</a:t>
            </a:r>
            <a:r>
              <a:rPr sz="1800" b="1" spc="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SzPct val="68750"/>
              <a:buFont typeface="Wingdings"/>
              <a:buChar char="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80%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ts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ap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</a:t>
            </a:r>
            <a:r>
              <a:rPr sz="1600" spc="-30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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69%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C</a:t>
            </a:r>
            <a:r>
              <a:rPr sz="1600" dirty="0">
                <a:solidFill>
                  <a:srgbClr val="303030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k</a:t>
            </a:r>
            <a:r>
              <a:rPr sz="1600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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59%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600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hu</a:t>
            </a:r>
            <a:r>
              <a:rPr sz="1600" spc="-15" dirty="0">
                <a:solidFill>
                  <a:srgbClr val="30303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ton</a:t>
            </a:r>
            <a:r>
              <a:rPr sz="1600" spc="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/>
                <a:cs typeface="Arial"/>
              </a:rPr>
              <a:t>Count</a:t>
            </a:r>
            <a:r>
              <a:rPr sz="1600" spc="-25" dirty="0">
                <a:solidFill>
                  <a:srgbClr val="30303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9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828800"/>
            <a:ext cx="7186295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0000"/>
              </a:buClr>
              <a:buSzPct val="83333"/>
              <a:buFont typeface="Wingdings"/>
              <a:buChar char=""/>
              <a:tabLst>
                <a:tab pos="355600" algn="l"/>
              </a:tabLst>
            </a:pP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Ra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ke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high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fl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30303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nts</a:t>
            </a:r>
            <a:r>
              <a:rPr sz="1800" b="1" spc="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(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193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2</a:t>
            </a:r>
            <a:r>
              <a:rPr sz="1800" b="1" spc="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- </a:t>
            </a:r>
            <a:r>
              <a:rPr sz="1800" b="1" spc="-10" dirty="0">
                <a:solidFill>
                  <a:srgbClr val="303030"/>
                </a:solidFill>
                <a:latin typeface="Arial"/>
                <a:cs typeface="Arial"/>
              </a:rPr>
              <a:t>2012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)</a:t>
            </a:r>
            <a:r>
              <a:rPr sz="1800" b="1" spc="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r>
              <a:rPr sz="1800" b="1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0303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1100" spc="5" dirty="0">
                <a:latin typeface="Wingdings"/>
                <a:cs typeface="Wingdings"/>
              </a:rPr>
              <a:t></a:t>
            </a:r>
            <a:r>
              <a:rPr sz="1100" spc="5" dirty="0"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600" spc="2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1990,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1996,</a:t>
            </a:r>
            <a:r>
              <a:rPr sz="1600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2007,</a:t>
            </a:r>
            <a:r>
              <a:rPr sz="1600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</a:t>
            </a:r>
            <a:r>
              <a:rPr sz="1600" spc="2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600" spc="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equent</a:t>
            </a:r>
            <a:r>
              <a:rPr sz="1600" i="1" spc="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oods</a:t>
            </a:r>
            <a:r>
              <a:rPr sz="1600" i="1" spc="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da</a:t>
            </a:r>
            <a:r>
              <a:rPr sz="1600" i="1" spc="-2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sz="1600" i="1" spc="2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i="1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i="1" spc="-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sz="1600" i="1" spc="-1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600" i="1" spc="1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i="1" spc="-5" dirty="0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marR="5080" lvl="1" indent="-286385">
              <a:spcBef>
                <a:spcPts val="6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100 year flood estimate --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Increased by 33% in last 30 years. </a:t>
            </a:r>
          </a:p>
          <a:p>
            <a:pPr marL="756285" marR="5080" lvl="1" indent="-286385">
              <a:lnSpc>
                <a:spcPct val="100000"/>
              </a:lnSpc>
              <a:spcBef>
                <a:spcPts val="600"/>
              </a:spcBef>
              <a:buSzPct val="68750"/>
              <a:buFont typeface="Wingdings"/>
              <a:buChar char=""/>
              <a:tabLst>
                <a:tab pos="756920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304" y="5466588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7304" y="5202935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27304" y="4940808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27304" y="4677155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27304" y="4413503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27304" y="4149852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27304" y="3886200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27304" y="3622547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27304" y="3358896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10016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28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307323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205216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185659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16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085076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473952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371844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1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963411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28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843271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28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741164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538471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1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436364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1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398776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972311" y="5729478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815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69619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565404" y="5728715"/>
            <a:ext cx="50800" cy="1905"/>
          </a:xfrm>
          <a:custGeom>
            <a:avLst/>
            <a:gdLst/>
            <a:ahLst/>
            <a:cxnLst/>
            <a:rect l="l" t="t" r="r" b="b"/>
            <a:pathLst>
              <a:path w="50800" h="1904">
                <a:moveTo>
                  <a:pt x="0" y="762"/>
                </a:moveTo>
                <a:lnTo>
                  <a:pt x="50292" y="762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484869" y="3645408"/>
            <a:ext cx="0" cy="2085339"/>
          </a:xfrm>
          <a:custGeom>
            <a:avLst/>
            <a:gdLst/>
            <a:ahLst/>
            <a:cxnLst/>
            <a:rect l="l" t="t" r="r" b="b"/>
            <a:pathLst>
              <a:path h="2085339">
                <a:moveTo>
                  <a:pt x="0" y="0"/>
                </a:moveTo>
                <a:lnTo>
                  <a:pt x="0" y="2084831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262621" y="3759708"/>
            <a:ext cx="0" cy="1971039"/>
          </a:xfrm>
          <a:custGeom>
            <a:avLst/>
            <a:gdLst/>
            <a:ahLst/>
            <a:cxnLst/>
            <a:rect l="l" t="t" r="r" b="b"/>
            <a:pathLst>
              <a:path h="1971039">
                <a:moveTo>
                  <a:pt x="0" y="0"/>
                </a:moveTo>
                <a:lnTo>
                  <a:pt x="0" y="1970531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6549390" y="3919728"/>
            <a:ext cx="0" cy="1811020"/>
          </a:xfrm>
          <a:custGeom>
            <a:avLst/>
            <a:gdLst/>
            <a:ahLst/>
            <a:cxnLst/>
            <a:rect l="l" t="t" r="r" b="b"/>
            <a:pathLst>
              <a:path h="1811020">
                <a:moveTo>
                  <a:pt x="0" y="0"/>
                </a:moveTo>
                <a:lnTo>
                  <a:pt x="0" y="1810512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6142482" y="4370832"/>
            <a:ext cx="0" cy="1359535"/>
          </a:xfrm>
          <a:custGeom>
            <a:avLst/>
            <a:gdLst/>
            <a:ahLst/>
            <a:cxnLst/>
            <a:rect l="l" t="t" r="r" b="b"/>
            <a:pathLst>
              <a:path h="1359535">
                <a:moveTo>
                  <a:pt x="0" y="0"/>
                </a:moveTo>
                <a:lnTo>
                  <a:pt x="0" y="1359408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8689085" y="4395215"/>
            <a:ext cx="0" cy="1335405"/>
          </a:xfrm>
          <a:custGeom>
            <a:avLst/>
            <a:gdLst/>
            <a:ahLst/>
            <a:cxnLst/>
            <a:rect l="l" t="t" r="r" b="b"/>
            <a:pathLst>
              <a:path h="1335404">
                <a:moveTo>
                  <a:pt x="0" y="0"/>
                </a:moveTo>
                <a:lnTo>
                  <a:pt x="0" y="1335024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716017" y="443484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1151382" y="4454652"/>
            <a:ext cx="0" cy="1275715"/>
          </a:xfrm>
          <a:custGeom>
            <a:avLst/>
            <a:gdLst/>
            <a:ahLst/>
            <a:cxnLst/>
            <a:rect l="l" t="t" r="r" b="b"/>
            <a:pathLst>
              <a:path h="1275714">
                <a:moveTo>
                  <a:pt x="0" y="0"/>
                </a:moveTo>
                <a:lnTo>
                  <a:pt x="0" y="1275588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651497" y="4465332"/>
            <a:ext cx="0" cy="1264920"/>
          </a:xfrm>
          <a:custGeom>
            <a:avLst/>
            <a:gdLst/>
            <a:ahLst/>
            <a:cxnLst/>
            <a:rect l="l" t="t" r="r" b="b"/>
            <a:pathLst>
              <a:path h="1264920">
                <a:moveTo>
                  <a:pt x="0" y="0"/>
                </a:moveTo>
                <a:lnTo>
                  <a:pt x="0" y="1264907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43712" y="4526279"/>
            <a:ext cx="0" cy="1203960"/>
          </a:xfrm>
          <a:custGeom>
            <a:avLst/>
            <a:gdLst/>
            <a:ahLst/>
            <a:cxnLst/>
            <a:rect l="l" t="t" r="r" b="b"/>
            <a:pathLst>
              <a:path h="1203960">
                <a:moveTo>
                  <a:pt x="0" y="0"/>
                </a:moveTo>
                <a:lnTo>
                  <a:pt x="0" y="1203960"/>
                </a:lnTo>
              </a:path>
            </a:pathLst>
          </a:custGeom>
          <a:ln w="53085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5021579" y="4550664"/>
            <a:ext cx="0" cy="1179830"/>
          </a:xfrm>
          <a:custGeom>
            <a:avLst/>
            <a:gdLst/>
            <a:ahLst/>
            <a:cxnLst/>
            <a:rect l="l" t="t" r="r" b="b"/>
            <a:pathLst>
              <a:path h="1179829">
                <a:moveTo>
                  <a:pt x="0" y="0"/>
                </a:moveTo>
                <a:lnTo>
                  <a:pt x="0" y="1179576"/>
                </a:lnTo>
              </a:path>
            </a:pathLst>
          </a:custGeom>
          <a:ln w="53085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613909" y="4655820"/>
            <a:ext cx="0" cy="1074420"/>
          </a:xfrm>
          <a:custGeom>
            <a:avLst/>
            <a:gdLst/>
            <a:ahLst/>
            <a:cxnLst/>
            <a:rect l="l" t="t" r="r" b="b"/>
            <a:pathLst>
              <a:path h="1074420">
                <a:moveTo>
                  <a:pt x="0" y="0"/>
                </a:moveTo>
                <a:lnTo>
                  <a:pt x="0" y="1074419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364730" y="4710684"/>
            <a:ext cx="0" cy="1019810"/>
          </a:xfrm>
          <a:custGeom>
            <a:avLst/>
            <a:gdLst/>
            <a:ahLst/>
            <a:cxnLst/>
            <a:rect l="l" t="t" r="r" b="b"/>
            <a:pathLst>
              <a:path h="1019810">
                <a:moveTo>
                  <a:pt x="0" y="0"/>
                </a:moveTo>
                <a:lnTo>
                  <a:pt x="0" y="1019555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577083" y="4728971"/>
            <a:ext cx="0" cy="1001394"/>
          </a:xfrm>
          <a:custGeom>
            <a:avLst/>
            <a:gdLst/>
            <a:ahLst/>
            <a:cxnLst/>
            <a:rect l="l" t="t" r="r" b="b"/>
            <a:pathLst>
              <a:path h="1001395">
                <a:moveTo>
                  <a:pt x="0" y="0"/>
                </a:moveTo>
                <a:lnTo>
                  <a:pt x="0" y="1001267"/>
                </a:lnTo>
              </a:path>
            </a:pathLst>
          </a:custGeom>
          <a:ln w="53086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947166" y="4728971"/>
            <a:ext cx="0" cy="1001394"/>
          </a:xfrm>
          <a:custGeom>
            <a:avLst/>
            <a:gdLst/>
            <a:ahLst/>
            <a:cxnLst/>
            <a:rect l="l" t="t" r="r" b="b"/>
            <a:pathLst>
              <a:path h="1001395">
                <a:moveTo>
                  <a:pt x="0" y="0"/>
                </a:moveTo>
                <a:lnTo>
                  <a:pt x="0" y="1001267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8382761" y="4732020"/>
            <a:ext cx="0" cy="998219"/>
          </a:xfrm>
          <a:custGeom>
            <a:avLst/>
            <a:gdLst/>
            <a:ahLst/>
            <a:cxnLst/>
            <a:rect l="l" t="t" r="r" b="b"/>
            <a:pathLst>
              <a:path h="998220">
                <a:moveTo>
                  <a:pt x="0" y="0"/>
                </a:moveTo>
                <a:lnTo>
                  <a:pt x="0" y="998219"/>
                </a:lnTo>
              </a:path>
            </a:pathLst>
          </a:custGeom>
          <a:ln w="51562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4920234" y="4745735"/>
            <a:ext cx="0" cy="984885"/>
          </a:xfrm>
          <a:custGeom>
            <a:avLst/>
            <a:gdLst/>
            <a:ahLst/>
            <a:cxnLst/>
            <a:rect l="l" t="t" r="r" b="b"/>
            <a:pathLst>
              <a:path h="984885">
                <a:moveTo>
                  <a:pt x="0" y="0"/>
                </a:moveTo>
                <a:lnTo>
                  <a:pt x="0" y="984504"/>
                </a:lnTo>
              </a:path>
            </a:pathLst>
          </a:custGeom>
          <a:ln w="51561">
            <a:solidFill>
              <a:srgbClr val="78C0B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565404" y="3358896"/>
            <a:ext cx="0" cy="2411095"/>
          </a:xfrm>
          <a:custGeom>
            <a:avLst/>
            <a:gdLst/>
            <a:ahLst/>
            <a:cxnLst/>
            <a:rect l="l" t="t" r="r" b="b"/>
            <a:pathLst>
              <a:path h="2411095">
                <a:moveTo>
                  <a:pt x="0" y="0"/>
                </a:moveTo>
                <a:lnTo>
                  <a:pt x="0" y="2410967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527304" y="5730240"/>
            <a:ext cx="8493760" cy="0"/>
          </a:xfrm>
          <a:custGeom>
            <a:avLst/>
            <a:gdLst/>
            <a:ahLst/>
            <a:cxnLst/>
            <a:rect l="l" t="t" r="r" b="b"/>
            <a:pathLst>
              <a:path w="8493760">
                <a:moveTo>
                  <a:pt x="0" y="0"/>
                </a:moveTo>
                <a:lnTo>
                  <a:pt x="8493252" y="0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408647" y="5725667"/>
            <a:ext cx="8585842" cy="3596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972311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074419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117652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27863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380744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148285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199186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09397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19456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29666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239877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250088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00990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11200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321411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331622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41680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51891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402793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13004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423214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433425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4436364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4538471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504748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514959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25170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35228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545439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555650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06552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616762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626973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6371844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647395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6574535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667664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677875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7287768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738987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49198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7594092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769620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779678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830732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840790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851001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8612123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8714231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8816340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8918447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9020556" y="5730240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 txBox="1"/>
          <p:nvPr/>
        </p:nvSpPr>
        <p:spPr>
          <a:xfrm>
            <a:off x="695766" y="4326810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9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64380" y="4503266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03197" y="4255595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7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494103" y="4529704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531257" y="4455959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668121" y="4234598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836735" y="4545641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938561" y="4350591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73035" y="4093565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480446" y="3642981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603673" y="4266193"/>
            <a:ext cx="95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8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017267" y="3413546"/>
            <a:ext cx="531495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Ch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spc="-10" dirty="0">
                <a:latin typeface="Arial"/>
                <a:cs typeface="Arial"/>
              </a:rPr>
              <a:t>h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5" dirty="0">
                <a:latin typeface="Arial"/>
                <a:cs typeface="Arial"/>
              </a:rPr>
              <a:t>li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R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spc="-5" dirty="0">
                <a:latin typeface="Arial"/>
                <a:cs typeface="Arial"/>
              </a:rPr>
              <a:t>ve</a:t>
            </a:r>
            <a:r>
              <a:rPr sz="1400" b="1" i="1" dirty="0">
                <a:latin typeface="Arial"/>
                <a:cs typeface="Arial"/>
              </a:rPr>
              <a:t>r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F</a:t>
            </a:r>
            <a:r>
              <a:rPr sz="1400" b="1" i="1" spc="5" dirty="0">
                <a:latin typeface="Arial"/>
                <a:cs typeface="Arial"/>
              </a:rPr>
              <a:t>l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dirty="0">
                <a:latin typeface="Arial"/>
                <a:cs typeface="Arial"/>
              </a:rPr>
              <a:t>w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spc="-5" dirty="0">
                <a:latin typeface="Arial"/>
                <a:cs typeface="Arial"/>
              </a:rPr>
              <a:t>ea</a:t>
            </a:r>
            <a:r>
              <a:rPr sz="1400" b="1" i="1" dirty="0">
                <a:latin typeface="Arial"/>
                <a:cs typeface="Arial"/>
              </a:rPr>
              <a:t>r </a:t>
            </a:r>
            <a:r>
              <a:rPr sz="1400" b="1" i="1" spc="-5" dirty="0">
                <a:latin typeface="Arial"/>
                <a:cs typeface="Arial"/>
              </a:rPr>
              <a:t>G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dirty="0">
                <a:latin typeface="Arial"/>
                <a:cs typeface="Arial"/>
              </a:rPr>
              <a:t>d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Moun</a:t>
            </a:r>
            <a:r>
              <a:rPr sz="1400" b="1" i="1" dirty="0">
                <a:latin typeface="Arial"/>
                <a:cs typeface="Arial"/>
              </a:rPr>
              <a:t>d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(</a:t>
            </a:r>
            <a:r>
              <a:rPr sz="1400" b="1" i="1" spc="-5" dirty="0">
                <a:latin typeface="Arial"/>
                <a:cs typeface="Arial"/>
              </a:rPr>
              <a:t>c</a:t>
            </a:r>
            <a:r>
              <a:rPr sz="1400" b="1" i="1" spc="-10" dirty="0">
                <a:latin typeface="Arial"/>
                <a:cs typeface="Arial"/>
              </a:rPr>
              <a:t>ub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dirty="0">
                <a:latin typeface="Arial"/>
                <a:cs typeface="Arial"/>
              </a:rPr>
              <a:t>c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ft</a:t>
            </a:r>
            <a:r>
              <a:rPr sz="1400" b="1" i="1" spc="5" dirty="0">
                <a:latin typeface="Arial"/>
                <a:cs typeface="Arial"/>
              </a:rPr>
              <a:t>./</a:t>
            </a:r>
            <a:r>
              <a:rPr sz="1400" b="1" i="1" spc="-5" dirty="0">
                <a:latin typeface="Arial"/>
                <a:cs typeface="Arial"/>
              </a:rPr>
              <a:t>se</a:t>
            </a:r>
            <a:r>
              <a:rPr sz="1400" b="1" i="1" spc="-15" dirty="0">
                <a:latin typeface="Arial"/>
                <a:cs typeface="Arial"/>
              </a:rPr>
              <a:t>c</a:t>
            </a:r>
            <a:r>
              <a:rPr sz="1400" b="1" i="1" spc="5" dirty="0">
                <a:latin typeface="Arial"/>
                <a:cs typeface="Arial"/>
              </a:rPr>
              <a:t>.</a:t>
            </a:r>
            <a:r>
              <a:rPr sz="1400" b="1" i="1" dirty="0">
                <a:latin typeface="Arial"/>
                <a:cs typeface="Arial"/>
              </a:rPr>
              <a:t>) </a:t>
            </a:r>
            <a:r>
              <a:rPr sz="1400" b="1" i="1" spc="-60" dirty="0">
                <a:latin typeface="Arial"/>
                <a:cs typeface="Arial"/>
              </a:rPr>
              <a:t> </a:t>
            </a:r>
            <a:r>
              <a:rPr sz="2400" b="1" spc="-15" baseline="-2430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 baseline="-24305" dirty="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281643" y="4511299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300284" y="4532424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15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415826" y="3368787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619532" y="4117329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0200" y="4864383"/>
            <a:ext cx="378460" cy="94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spc="-15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spc="-1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75"/>
              </a:spcBef>
            </a:pPr>
            <a:r>
              <a:rPr sz="1000" spc="-10" dirty="0">
                <a:latin typeface="Arial"/>
                <a:cs typeface="Arial"/>
              </a:rPr>
              <a:t>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0200" y="4600774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4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0200" y="4337165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5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0200" y="4073555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0200" y="3809946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7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0200" y="3546337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8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0200" y="3282727"/>
            <a:ext cx="3778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9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000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0866" y="6248400"/>
            <a:ext cx="691133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 txBox="1"/>
          <p:nvPr/>
        </p:nvSpPr>
        <p:spPr>
          <a:xfrm>
            <a:off x="1174114" y="946834"/>
            <a:ext cx="252412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B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ackg</a:t>
            </a:r>
            <a:r>
              <a:rPr sz="3200" b="1" spc="-5" dirty="0">
                <a:solidFill>
                  <a:srgbClr val="303030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ound</a:t>
            </a:r>
            <a:r>
              <a:rPr sz="3200" b="1" spc="-45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r>
              <a:rPr sz="3200" b="1" spc="-10" dirty="0">
                <a:solidFill>
                  <a:srgbClr val="303030"/>
                </a:solidFill>
                <a:latin typeface="Arial Narrow"/>
                <a:cs typeface="Arial Narrow"/>
              </a:rPr>
              <a:t> </a:t>
            </a:r>
            <a:r>
              <a:rPr sz="3200" b="1" dirty="0">
                <a:solidFill>
                  <a:srgbClr val="303030"/>
                </a:solidFill>
                <a:latin typeface="Arial Narrow"/>
                <a:cs typeface="Arial Narrow"/>
              </a:rPr>
              <a:t>.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124" name="object 1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127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86200" y="6461546"/>
            <a:ext cx="107860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5"/>
              <a:t>Oct. 2016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8B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1972</Words>
  <Application>Microsoft Office PowerPoint</Application>
  <PresentationFormat>On-screen Show (4:3)</PresentationFormat>
  <Paragraphs>428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Narrow</vt:lpstr>
      <vt:lpstr>Calibri</vt:lpstr>
      <vt:lpstr>Courier New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 Outreach, Education and Communication</vt:lpstr>
      <vt:lpstr>9. Outreach, Education and Communication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Closing – 2007 Flood Damage . . 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 Boettcher</cp:lastModifiedBy>
  <cp:revision>234</cp:revision>
  <dcterms:created xsi:type="dcterms:W3CDTF">2014-07-10T07:00:35Z</dcterms:created>
  <dcterms:modified xsi:type="dcterms:W3CDTF">2016-10-12T18:06:13Z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2014-07-07T00:00:00Z</vt:filetime>
  </property>
  <property fmtid="{D5CDD505-2E9C-101B-9397-08002B2CF9AE}" pid="3" name="LastSaved">
    <vt:filetime>2014-07-10T00:00:00Z</vt:filetime>
  </property>
</Properties>
</file>