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45.jpg" ContentType="image/jpeg"/>
  <Override PartName="/ppt/media/image46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55.JPG" ContentType="image/jpeg"/>
  <Override PartName="/ppt/notesSlides/notesSlide18.xml" ContentType="application/vnd.openxmlformats-officedocument.presentationml.notesSlide+xml"/>
  <Override PartName="/ppt/media/image57.jpg" ContentType="image/jpeg"/>
  <Override PartName="/ppt/notesSlides/notesSlide19.xml" ContentType="application/vnd.openxmlformats-officedocument.presentationml.notesSlide+xml"/>
  <Override PartName="/ppt/media/image67.jpg" ContentType="image/jpeg"/>
  <Override PartName="/ppt/media/image68.jp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75.JPG" ContentType="image/jpeg"/>
  <Override PartName="/ppt/media/image76.JPG" ContentType="image/jpeg"/>
  <Override PartName="/ppt/media/image77.JPG" ContentType="image/jpe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89.JPG" ContentType="image/jpe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96.JPG" ContentType="image/jpeg"/>
  <Override PartName="/ppt/media/image97.JPG" ContentType="image/jpeg"/>
  <Override PartName="/ppt/notesSlides/notesSlide26.xml" ContentType="application/vnd.openxmlformats-officedocument.presentationml.notesSlide+xml"/>
  <Override PartName="/ppt/media/image99.JPG" ContentType="image/jpeg"/>
  <Override PartName="/ppt/media/image101.JPG" ContentType="image/jpe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media/image119.jpg" ContentType="image/jpeg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267" r:id="rId14"/>
    <p:sldId id="268" r:id="rId15"/>
    <p:sldId id="302" r:id="rId16"/>
    <p:sldId id="306" r:id="rId17"/>
    <p:sldId id="270" r:id="rId18"/>
    <p:sldId id="271" r:id="rId19"/>
    <p:sldId id="310" r:id="rId20"/>
    <p:sldId id="275" r:id="rId21"/>
    <p:sldId id="276" r:id="rId22"/>
    <p:sldId id="300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22" r:id="rId43"/>
    <p:sldId id="296" r:id="rId44"/>
    <p:sldId id="311" r:id="rId45"/>
    <p:sldId id="312" r:id="rId46"/>
    <p:sldId id="297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3817" autoAdjust="0"/>
  </p:normalViewPr>
  <p:slideViewPr>
    <p:cSldViewPr>
      <p:cViewPr varScale="1">
        <p:scale>
          <a:sx n="104" d="100"/>
          <a:sy n="104" d="100"/>
        </p:scale>
        <p:origin x="180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44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AA4-A592-41AE-AA85-D32435CA2451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C037-A379-479E-B93A-646B1E682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0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1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31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39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94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53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60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049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032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16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42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8625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70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065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516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061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6314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504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678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412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718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84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053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7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444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578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7178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57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897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946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8883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51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99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818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343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12377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6917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932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68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5133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91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1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63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34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85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67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C1B0-1FF9-4E94-9D05-1BE8F62A2946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F502-3ECF-4B3A-BC10-B74247697EB9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8028-E844-4026-9BFC-B39D9ECBBD33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A658-C9DF-4608-BE5F-E005EEE740FB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217D-D52B-49FD-A383-E2BA55B965AE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12887"/>
            <a:ext cx="8458200" cy="87630"/>
          </a:xfrm>
          <a:custGeom>
            <a:avLst/>
            <a:gdLst/>
            <a:ahLst/>
            <a:cxnLst/>
            <a:rect l="l" t="t" r="r" b="b"/>
            <a:pathLst>
              <a:path w="8458200" h="87630">
                <a:moveTo>
                  <a:pt x="0" y="87312"/>
                </a:moveTo>
                <a:lnTo>
                  <a:pt x="8458200" y="87312"/>
                </a:lnTo>
                <a:lnTo>
                  <a:pt x="8458200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0"/>
            <a:ext cx="793750" cy="184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067550" y="6553187"/>
            <a:ext cx="2076450" cy="80010"/>
          </a:xfrm>
          <a:custGeom>
            <a:avLst/>
            <a:gdLst/>
            <a:ahLst/>
            <a:cxnLst/>
            <a:rect l="l" t="t" r="r" b="b"/>
            <a:pathLst>
              <a:path w="2076450" h="80009">
                <a:moveTo>
                  <a:pt x="0" y="79387"/>
                </a:moveTo>
                <a:lnTo>
                  <a:pt x="2076450" y="79387"/>
                </a:lnTo>
                <a:lnTo>
                  <a:pt x="2076450" y="0"/>
                </a:lnTo>
                <a:lnTo>
                  <a:pt x="0" y="0"/>
                </a:lnTo>
                <a:lnTo>
                  <a:pt x="0" y="79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77409" y="6461546"/>
            <a:ext cx="78740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4D83-E8FA-4849-A838-1DFC0F953B32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y.wa.gov/programs/wq/tmdl/ChehalisRvrTMDLSummary.html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halisbasinpartnership.org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26" Type="http://schemas.openxmlformats.org/officeDocument/2006/relationships/image" Target="../media/image46.jpg"/><Relationship Id="rId3" Type="http://schemas.openxmlformats.org/officeDocument/2006/relationships/image" Target="../media/image24.png"/><Relationship Id="rId21" Type="http://schemas.openxmlformats.org/officeDocument/2006/relationships/image" Target="../media/image42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png"/><Relationship Id="rId25" Type="http://schemas.openxmlformats.org/officeDocument/2006/relationships/image" Target="../media/image45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jp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24" Type="http://schemas.openxmlformats.org/officeDocument/2006/relationships/image" Target="../media/image6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23" Type="http://schemas.openxmlformats.org/officeDocument/2006/relationships/image" Target="../media/image44.jpg"/><Relationship Id="rId10" Type="http://schemas.openxmlformats.org/officeDocument/2006/relationships/image" Target="../media/image31.png"/><Relationship Id="rId19" Type="http://schemas.openxmlformats.org/officeDocument/2006/relationships/image" Target="../media/image40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jp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6.jpe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11" Type="http://schemas.openxmlformats.org/officeDocument/2006/relationships/image" Target="../media/image64.jpeg"/><Relationship Id="rId5" Type="http://schemas.openxmlformats.org/officeDocument/2006/relationships/image" Target="../media/image6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wiswa.maps.arcgis.com/apps/MapSeries/index.html?appid=884ac0632897430298bdb82f559b52c5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6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6.jp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6.jp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11" Type="http://schemas.openxmlformats.org/officeDocument/2006/relationships/image" Target="../media/image85.jpg"/><Relationship Id="rId5" Type="http://schemas.openxmlformats.org/officeDocument/2006/relationships/image" Target="../media/image79.jpg"/><Relationship Id="rId10" Type="http://schemas.openxmlformats.org/officeDocument/2006/relationships/image" Target="../media/image84.jpg"/><Relationship Id="rId4" Type="http://schemas.openxmlformats.org/officeDocument/2006/relationships/image" Target="../media/image78.jpg"/><Relationship Id="rId9" Type="http://schemas.openxmlformats.org/officeDocument/2006/relationships/image" Target="../media/image8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7" Type="http://schemas.openxmlformats.org/officeDocument/2006/relationships/image" Target="../media/image9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6.jpg"/><Relationship Id="rId7" Type="http://schemas.openxmlformats.org/officeDocument/2006/relationships/image" Target="../media/image9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hyperlink" Target="http://www.ezview.wa.gov/chehalisfloodauthority" TargetMode="External"/><Relationship Id="rId7" Type="http://schemas.openxmlformats.org/officeDocument/2006/relationships/image" Target="../media/image99.JPG"/><Relationship Id="rId12" Type="http://schemas.openxmlformats.org/officeDocument/2006/relationships/image" Target="../media/image10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ckelshauscenter.wsu.edu/ChehalisFlooding.html" TargetMode="External"/><Relationship Id="rId11" Type="http://schemas.openxmlformats.org/officeDocument/2006/relationships/hyperlink" Target="http://www.chehalisbasinstrategy.com/" TargetMode="External"/><Relationship Id="rId5" Type="http://schemas.openxmlformats.org/officeDocument/2006/relationships/hyperlink" Target="http://ruckelshauscenter.wsu.edu/projects/current-projects/chehalisfloodingfish/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97.JPG"/><Relationship Id="rId9" Type="http://schemas.openxmlformats.org/officeDocument/2006/relationships/hyperlink" Target="http://www.chehalisriverflood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7.jpg"/><Relationship Id="rId4" Type="http://schemas.openxmlformats.org/officeDocument/2006/relationships/image" Target="../media/image1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.grays-harbor.wa.us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kramer.consulting@gmail.com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Edna.Fund@lewiscountywa.gov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halisbasinstrategy.com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www.ezview.wa.gov/site/alias__1492/34489/local_projects.asp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zview.wa.gov/Portals/_1492/images/Print50%20--%20HANDOUT%20--%20Gage%20Alerts%20Sign-Up%2008102016.pdf" TargetMode="External"/><Relationship Id="rId11" Type="http://schemas.openxmlformats.org/officeDocument/2006/relationships/hyperlink" Target="https://www.ezview.wa.gov/site/alias__1492/37030/Default.aspx" TargetMode="External"/><Relationship Id="rId5" Type="http://schemas.openxmlformats.org/officeDocument/2006/relationships/hyperlink" Target="http://www.chehalisriverflood.com/" TargetMode="External"/><Relationship Id="rId10" Type="http://schemas.openxmlformats.org/officeDocument/2006/relationships/hyperlink" Target="http://ruckelshauscenter.wsu.edu/projects/current-projects/chehalisfloodingfish/du/ChehalisFlooding.html" TargetMode="External"/><Relationship Id="rId4" Type="http://schemas.openxmlformats.org/officeDocument/2006/relationships/hyperlink" Target="http://www.ezview.wa.gov/chehalisfloodauthority" TargetMode="External"/><Relationship Id="rId9" Type="http://schemas.openxmlformats.org/officeDocument/2006/relationships/hyperlink" Target="http://www.ecy.wa.gov/programs/sea/sepa/chehalisbasin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t.Anderson@lewiscountywa.gov" TargetMode="External"/><Relationship Id="rId4" Type="http://schemas.openxmlformats.org/officeDocument/2006/relationships/hyperlink" Target="https://www.ezview.wa.gov/site/alias__1492/33948/defaul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775" y="1549400"/>
            <a:ext cx="8156575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600" y="3206743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4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8600" y="1482718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5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623300" y="1246657"/>
            <a:ext cx="79375" cy="2235200"/>
          </a:xfrm>
          <a:custGeom>
            <a:avLst/>
            <a:gdLst/>
            <a:ahLst/>
            <a:cxnLst/>
            <a:rect l="l" t="t" r="r" b="b"/>
            <a:pathLst>
              <a:path w="79375" h="2235200">
                <a:moveTo>
                  <a:pt x="33570" y="0"/>
                </a:moveTo>
                <a:lnTo>
                  <a:pt x="20302" y="4578"/>
                </a:lnTo>
                <a:lnTo>
                  <a:pt x="9654" y="13272"/>
                </a:lnTo>
                <a:lnTo>
                  <a:pt x="2571" y="25134"/>
                </a:lnTo>
                <a:lnTo>
                  <a:pt x="0" y="39219"/>
                </a:lnTo>
                <a:lnTo>
                  <a:pt x="468" y="2201161"/>
                </a:lnTo>
                <a:lnTo>
                  <a:pt x="5047" y="2214428"/>
                </a:lnTo>
                <a:lnTo>
                  <a:pt x="13740" y="2225077"/>
                </a:lnTo>
                <a:lnTo>
                  <a:pt x="25603" y="2232160"/>
                </a:lnTo>
                <a:lnTo>
                  <a:pt x="39687" y="2234731"/>
                </a:lnTo>
                <a:lnTo>
                  <a:pt x="45804" y="2234263"/>
                </a:lnTo>
                <a:lnTo>
                  <a:pt x="59072" y="2229684"/>
                </a:lnTo>
                <a:lnTo>
                  <a:pt x="69720" y="2220990"/>
                </a:lnTo>
                <a:lnTo>
                  <a:pt x="76803" y="2209128"/>
                </a:lnTo>
                <a:lnTo>
                  <a:pt x="79375" y="2195044"/>
                </a:lnTo>
                <a:lnTo>
                  <a:pt x="77939" y="28708"/>
                </a:lnTo>
                <a:lnTo>
                  <a:pt x="72292" y="17077"/>
                </a:lnTo>
                <a:lnTo>
                  <a:pt x="62742" y="7905"/>
                </a:lnTo>
                <a:lnTo>
                  <a:pt x="49699" y="1957"/>
                </a:lnTo>
                <a:lnTo>
                  <a:pt x="3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34975" y="1252833"/>
            <a:ext cx="78105" cy="2235200"/>
          </a:xfrm>
          <a:custGeom>
            <a:avLst/>
            <a:gdLst/>
            <a:ahLst/>
            <a:cxnLst/>
            <a:rect l="l" t="t" r="r" b="b"/>
            <a:pathLst>
              <a:path w="78104" h="2235200">
                <a:moveTo>
                  <a:pt x="34040" y="0"/>
                </a:moveTo>
                <a:lnTo>
                  <a:pt x="20624" y="4251"/>
                </a:lnTo>
                <a:lnTo>
                  <a:pt x="9822" y="12760"/>
                </a:lnTo>
                <a:lnTo>
                  <a:pt x="2619" y="24538"/>
                </a:lnTo>
                <a:lnTo>
                  <a:pt x="0" y="38599"/>
                </a:lnTo>
                <a:lnTo>
                  <a:pt x="930" y="2204449"/>
                </a:lnTo>
                <a:lnTo>
                  <a:pt x="6074" y="2216543"/>
                </a:lnTo>
                <a:lnTo>
                  <a:pt x="15267" y="2226152"/>
                </a:lnTo>
                <a:lnTo>
                  <a:pt x="27994" y="2232447"/>
                </a:lnTo>
                <a:lnTo>
                  <a:pt x="43737" y="2234601"/>
                </a:lnTo>
                <a:lnTo>
                  <a:pt x="57155" y="2230356"/>
                </a:lnTo>
                <a:lnTo>
                  <a:pt x="67960" y="2221852"/>
                </a:lnTo>
                <a:lnTo>
                  <a:pt x="75166" y="2210075"/>
                </a:lnTo>
                <a:lnTo>
                  <a:pt x="77787" y="2196012"/>
                </a:lnTo>
                <a:lnTo>
                  <a:pt x="76853" y="30146"/>
                </a:lnTo>
                <a:lnTo>
                  <a:pt x="71706" y="18054"/>
                </a:lnTo>
                <a:lnTo>
                  <a:pt x="62511" y="8447"/>
                </a:lnTo>
                <a:lnTo>
                  <a:pt x="49784" y="2152"/>
                </a:lnTo>
                <a:lnTo>
                  <a:pt x="34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30512" y="5783256"/>
            <a:ext cx="3481704" cy="78105"/>
          </a:xfrm>
          <a:custGeom>
            <a:avLst/>
            <a:gdLst/>
            <a:ahLst/>
            <a:cxnLst/>
            <a:rect l="l" t="t" r="r" b="b"/>
            <a:pathLst>
              <a:path w="3481704" h="78104">
                <a:moveTo>
                  <a:pt x="3442500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299" y="43747"/>
                </a:lnTo>
                <a:lnTo>
                  <a:pt x="4546" y="57161"/>
                </a:lnTo>
                <a:lnTo>
                  <a:pt x="13052" y="67963"/>
                </a:lnTo>
                <a:lnTo>
                  <a:pt x="24831" y="75167"/>
                </a:lnTo>
                <a:lnTo>
                  <a:pt x="38900" y="77787"/>
                </a:lnTo>
                <a:lnTo>
                  <a:pt x="3447346" y="77499"/>
                </a:lnTo>
                <a:lnTo>
                  <a:pt x="3460762" y="73248"/>
                </a:lnTo>
                <a:lnTo>
                  <a:pt x="3471564" y="64739"/>
                </a:lnTo>
                <a:lnTo>
                  <a:pt x="3478767" y="52961"/>
                </a:lnTo>
                <a:lnTo>
                  <a:pt x="3481387" y="38900"/>
                </a:lnTo>
                <a:lnTo>
                  <a:pt x="3481088" y="34052"/>
                </a:lnTo>
                <a:lnTo>
                  <a:pt x="3476841" y="20636"/>
                </a:lnTo>
                <a:lnTo>
                  <a:pt x="3468337" y="9830"/>
                </a:lnTo>
                <a:lnTo>
                  <a:pt x="3456561" y="2622"/>
                </a:lnTo>
                <a:lnTo>
                  <a:pt x="3442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095750" y="5734050"/>
            <a:ext cx="949325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85800" y="1752600"/>
            <a:ext cx="77724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900330" y="2133331"/>
            <a:ext cx="33432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hehalis</a:t>
            </a:r>
            <a:r>
              <a:rPr sz="3200" b="1" spc="-3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iver</a:t>
            </a:r>
            <a:r>
              <a:rPr sz="3200" b="1" spc="-1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asin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775" y="3485570"/>
            <a:ext cx="8177212" cy="2243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ct val="135000"/>
              </a:lnSpc>
            </a:pP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du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i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Dama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ge</a:t>
            </a:r>
            <a:r>
              <a:rPr sz="1800" b="1" i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u="sng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u="sng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endParaRPr lang="en-US" sz="1800" b="1" i="1" u="sng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r>
              <a:rPr lang="en-US" b="1" i="1" spc="-5" dirty="0">
                <a:solidFill>
                  <a:srgbClr val="303030"/>
                </a:solidFill>
                <a:latin typeface="Arial"/>
                <a:cs typeface="Arial"/>
              </a:rPr>
              <a:t>Restoring 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 S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b="1" i="1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endParaRPr lang="en-US" b="1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>
                <a:solidFill>
                  <a:srgbClr val="303030"/>
                </a:solidFill>
                <a:latin typeface="Arial"/>
                <a:cs typeface="Arial"/>
              </a:rPr>
              <a:t>9:30 </a:t>
            </a: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a.m.</a:t>
            </a: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April 4, 2017</a:t>
            </a: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City of </a:t>
            </a:r>
            <a:r>
              <a:rPr lang="en-US" b="1" spc="-10" dirty="0" err="1">
                <a:solidFill>
                  <a:srgbClr val="303030"/>
                </a:solidFill>
                <a:latin typeface="Arial"/>
                <a:cs typeface="Arial"/>
              </a:rPr>
              <a:t>Napavine</a:t>
            </a:r>
            <a:endParaRPr lang="en-US" b="1" spc="-10" dirty="0">
              <a:solidFill>
                <a:srgbClr val="30303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99086"/>
            <a:ext cx="778446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 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al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popul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tions</a:t>
            </a:r>
            <a:r>
              <a:rPr sz="18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25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%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ic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TM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http://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.ec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a.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/p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s/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q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/t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heha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li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s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MD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.ht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-5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200400"/>
            <a:ext cx="3200399" cy="2545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876800" y="3276600"/>
            <a:ext cx="3457079" cy="2573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84023" y="5796755"/>
            <a:ext cx="275844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Upp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5/31/20</a:t>
            </a:r>
            <a:r>
              <a:rPr sz="1200" b="1" spc="-10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0)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JA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E.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OX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ILD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ISH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spc="-85" dirty="0">
                <a:latin typeface="Arial"/>
                <a:cs typeface="Arial"/>
              </a:rPr>
              <a:t>VA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RN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9315" y="5876307"/>
            <a:ext cx="23323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ww</a:t>
            </a:r>
            <a:r>
              <a:rPr sz="1200" u="sng" spc="-7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.cheha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li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sbas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p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h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p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.o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10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589383"/>
              </p:ext>
            </p:extLst>
          </p:nvPr>
        </p:nvGraphicFramePr>
        <p:xfrm>
          <a:off x="838200" y="2325901"/>
          <a:ext cx="7924799" cy="293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 Spawner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Habitat </a:t>
                      </a:r>
                      <a:r>
                        <a:rPr lang="en-US" sz="22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Degradation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Spring Chinook Salmon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2,300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Fall Chinook Salmon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24,317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45%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Coho Salmon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42,000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69%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Winter-run Steelhead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8,700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3"/>
          <p:cNvSpPr txBox="1"/>
          <p:nvPr/>
        </p:nvSpPr>
        <p:spPr>
          <a:xfrm>
            <a:off x="764540" y="1885369"/>
            <a:ext cx="45154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u="heavy" spc="-55" dirty="0">
                <a:solidFill>
                  <a:srgbClr val="303030"/>
                </a:solidFill>
                <a:latin typeface="Arial"/>
                <a:cs typeface="Arial"/>
              </a:rPr>
              <a:t>Salmon-habitat potential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486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Chehalis Basin Strategy: Reducing Flood Damage and Restoring Aquatic Species; Pe Ell Public Meeting; 10/14/2014; Page 13.</a:t>
            </a:r>
          </a:p>
        </p:txBody>
      </p:sp>
    </p:spTree>
    <p:extLst>
      <p:ext uri="{BB962C8B-B14F-4D97-AF65-F5344CB8AC3E}">
        <p14:creationId xmlns:p14="http://schemas.microsoft.com/office/powerpoint/2010/main" val="263685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572" y="946834"/>
            <a:ext cx="52012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Solution</a:t>
            </a:r>
            <a:r>
              <a:rPr sz="3200" b="1" spc="-6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= Basi</a:t>
            </a: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-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w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ide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pp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oach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85369"/>
            <a:ext cx="451548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tio</a:t>
            </a:r>
            <a:r>
              <a:rPr sz="1800" b="1" u="heavy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-o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d,</a:t>
            </a:r>
            <a:r>
              <a:rPr sz="1800" b="1" u="heavy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Multi-ph</a:t>
            </a:r>
            <a:r>
              <a:rPr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ase</a:t>
            </a:r>
            <a:r>
              <a:rPr lang="en-US"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u="heavy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pp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ach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-W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ps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rst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ng</a:t>
            </a:r>
            <a:endParaRPr lang="en-US" sz="18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lang="en-US" spc="-10" dirty="0">
                <a:solidFill>
                  <a:srgbClr val="303030"/>
                </a:solidFill>
                <a:latin typeface="Arial"/>
                <a:cs typeface="Arial"/>
              </a:rPr>
              <a:t>Master Strategy (Game Plan)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ap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oodp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anage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ent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lang="en-US" spc="-5" dirty="0">
                <a:solidFill>
                  <a:srgbClr val="303030"/>
                </a:solidFill>
                <a:latin typeface="Arial"/>
                <a:cs typeface="Arial"/>
              </a:rPr>
              <a:t>Restore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qua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ng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un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1920240" cy="2485018"/>
          </a:xfrm>
          <a:prstGeom prst="rect">
            <a:avLst/>
          </a:prstGeom>
          <a:ln w="12700">
            <a:solidFill>
              <a:srgbClr val="78C0B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10000"/>
            <a:ext cx="1920240" cy="2484038"/>
          </a:xfrm>
          <a:prstGeom prst="rect">
            <a:avLst/>
          </a:prstGeom>
          <a:ln>
            <a:solidFill>
              <a:srgbClr val="78C0B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620" y="5715000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4584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1.	Basi</a:t>
            </a: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-Wi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d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elationsh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125" y="2948939"/>
            <a:ext cx="1385392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24147" y="2590800"/>
            <a:ext cx="1671318" cy="228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219325" y="2873447"/>
            <a:ext cx="1285875" cy="548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413425" y="3698711"/>
            <a:ext cx="897667" cy="914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47305" y="3627120"/>
            <a:ext cx="929039" cy="91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35572" y="3657600"/>
            <a:ext cx="2061400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46456" y="1905000"/>
            <a:ext cx="930717" cy="914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123796" y="1682432"/>
            <a:ext cx="1142999" cy="1005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37022" y="4671060"/>
            <a:ext cx="1349587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30733" y="4889741"/>
            <a:ext cx="1263048" cy="5486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943600" y="5867400"/>
            <a:ext cx="3045345" cy="457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022849" y="5715000"/>
            <a:ext cx="658415" cy="914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613418" y="1676400"/>
            <a:ext cx="1188231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50650" y="5257800"/>
            <a:ext cx="2031248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626885" y="3048000"/>
            <a:ext cx="1678779" cy="457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923065" y="4419600"/>
            <a:ext cx="1086415" cy="7315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301397" y="1828800"/>
            <a:ext cx="921952" cy="9143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569974" y="1676400"/>
            <a:ext cx="946629" cy="1280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735426" y="3078480"/>
            <a:ext cx="2208172" cy="20116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670433" y="5570007"/>
            <a:ext cx="865088" cy="9527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2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72" y="1793008"/>
            <a:ext cx="806502" cy="8229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18" y="5581782"/>
            <a:ext cx="993915" cy="914400"/>
          </a:xfrm>
          <a:prstGeom prst="rect">
            <a:avLst/>
          </a:prstGeom>
        </p:spPr>
      </p:pic>
      <p:sp>
        <p:nvSpPr>
          <p:cNvPr id="33" name="object 2"/>
          <p:cNvSpPr/>
          <p:nvPr/>
        </p:nvSpPr>
        <p:spPr>
          <a:xfrm>
            <a:off x="879470" y="5695816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5"/>
          <p:cNvSpPr/>
          <p:nvPr/>
        </p:nvSpPr>
        <p:spPr>
          <a:xfrm>
            <a:off x="2201947" y="5695816"/>
            <a:ext cx="658415" cy="914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40" y="5562598"/>
            <a:ext cx="99391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9032" y="2484120"/>
            <a:ext cx="5829956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902778"/>
            <a:ext cx="7960359" cy="172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 --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rs</a:t>
            </a:r>
            <a:r>
              <a:rPr sz="18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ff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 of po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s).</a:t>
            </a:r>
            <a:endParaRPr sz="1800" dirty="0">
              <a:latin typeface="Arial"/>
              <a:cs typeface="Arial"/>
            </a:endParaRPr>
          </a:p>
          <a:p>
            <a:pPr marL="355600" marR="5400040" indent="-342900">
              <a:lnSpc>
                <a:spcPct val="100000"/>
              </a:lnSpc>
              <a:spcBef>
                <a:spcPts val="81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8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s --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th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er up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str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El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 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10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8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9688" y="3733800"/>
            <a:ext cx="2282110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74114" y="870429"/>
            <a:ext cx="4456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2.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H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yd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aulic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nde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standing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91849"/>
            <a:ext cx="2254885" cy="1608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52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xa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ts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lang="en-US" sz="1400" spc="15" dirty="0">
                <a:solidFill>
                  <a:srgbClr val="303030"/>
                </a:solidFill>
                <a:latin typeface="Arial"/>
                <a:cs typeface="Arial"/>
              </a:rPr>
              <a:t>Governor’s Chehalis Basin Workgroup, 2014 Recommendations Report, 11/25/2014)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4456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2.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H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yd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aulic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nde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standing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6126480" cy="47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3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3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Master 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Strategy (Game Plan)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88" y="1682711"/>
            <a:ext cx="1231641" cy="15938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9"/>
          <a:stretch/>
        </p:blipFill>
        <p:spPr>
          <a:xfrm>
            <a:off x="7140597" y="3710956"/>
            <a:ext cx="1942632" cy="784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349" y="1808422"/>
            <a:ext cx="7950491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2012, 2013-15 – Framework and Recommendations.</a:t>
            </a: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elements: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Retention Dam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upper Chehalis River.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Chehalis-Centralia Municipal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Levee Improvements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Basin-wide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 Species Restoration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(100+ miles spawning/rearing habitat).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Flood-damage Reduction Projects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including raising homes, floodproofing businesses and public structures.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 actions to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Floodplain Functions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ensure development doesn’t exacerbate harm.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= $500-600M; Benefit = $720M (100 yrs.); No Action = $3.5B (100 yrs.).</a:t>
            </a:r>
          </a:p>
          <a:p>
            <a:pPr marL="800100" lvl="1" indent="-342900">
              <a:spcBef>
                <a:spcPts val="500"/>
              </a:spcBef>
              <a:buClr>
                <a:srgbClr val="C00000"/>
              </a:buClr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2015-17 – Implementation ($50M for formal environmental review, local early-action projects, floodproofing, habitat, etc.).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133600"/>
            <a:ext cx="1752600" cy="970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4"/>
          <a:stretch/>
        </p:blipFill>
        <p:spPr>
          <a:xfrm>
            <a:off x="6587679" y="76200"/>
            <a:ext cx="2495550" cy="1279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object 22"/>
          <p:cNvSpPr/>
          <p:nvPr/>
        </p:nvSpPr>
        <p:spPr>
          <a:xfrm>
            <a:off x="7848600" y="4800600"/>
            <a:ext cx="1234629" cy="980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006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40259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4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La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ge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apitol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186077" y="4929649"/>
            <a:ext cx="1824323" cy="1859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7851" y="1828800"/>
            <a:ext cx="9066149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321945" indent="-342900">
              <a:lnSpc>
                <a:spcPts val="2050"/>
              </a:lnSpc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7505" algn="l"/>
              </a:tabLst>
            </a:pPr>
            <a:r>
              <a:rPr lang="en-US" sz="1800" b="1" dirty="0">
                <a:solidFill>
                  <a:srgbClr val="303030"/>
                </a:solidFill>
                <a:latin typeface="Arial"/>
                <a:cs typeface="Arial"/>
              </a:rPr>
              <a:t>2013-15: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14070" marR="321945" lvl="1" indent="-342900">
              <a:lnSpc>
                <a:spcPts val="2050"/>
              </a:lnSpc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hni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developed baseline knowledge on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ibility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u="sng" dirty="0">
                <a:solidFill>
                  <a:srgbClr val="C00000"/>
                </a:solidFill>
                <a:latin typeface="Arial"/>
                <a:cs typeface="Arial"/>
              </a:rPr>
              <a:t>Flood Retention Dam</a:t>
            </a:r>
            <a:r>
              <a:rPr lang="en-US" sz="1600" dirty="0">
                <a:latin typeface="Arial"/>
                <a:cs typeface="Arial"/>
              </a:rPr>
              <a:t> alternatives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ts,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tc.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manent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(w/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age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Run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40" dirty="0">
                <a:solidFill>
                  <a:srgbClr val="303030"/>
                </a:solidFill>
                <a:latin typeface="Arial"/>
                <a:cs typeface="Arial"/>
              </a:rPr>
              <a:t>(no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manent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100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ompa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then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fi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ont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ol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Mu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81407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ed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u="sng" spc="30" dirty="0">
                <a:solidFill>
                  <a:srgbClr val="C00000"/>
                </a:solidFill>
                <a:latin typeface="Arial"/>
                <a:cs typeface="Arial"/>
              </a:rPr>
              <a:t>I-5 Protection</a:t>
            </a:r>
            <a:r>
              <a:rPr lang="en-US" sz="1600" spc="30" dirty="0">
                <a:latin typeface="Arial"/>
                <a:cs typeface="Arial"/>
              </a:rPr>
              <a:t> alternatives </a:t>
            </a:r>
            <a:r>
              <a:rPr lang="en-US" sz="1600" spc="30" dirty="0">
                <a:solidFill>
                  <a:srgbClr val="303030"/>
                </a:solidFill>
                <a:latin typeface="Arial"/>
                <a:cs typeface="Arial"/>
              </a:rPr>
              <a:t>--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 road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tc.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1407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endParaRPr sz="1600" dirty="0">
              <a:latin typeface="Arial"/>
              <a:cs typeface="Arial"/>
            </a:endParaRPr>
          </a:p>
          <a:p>
            <a:pPr marL="355600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2015-17:</a:t>
            </a:r>
          </a:p>
          <a:p>
            <a:pPr marL="81280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Formal environmental review (Programmatic EIS) was conducted to evaluate alternatives and inform Governor’s Workgroup on next steps – funding, permitting, etc.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7064" y="5537613"/>
            <a:ext cx="10496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 </a:t>
            </a:r>
            <a:r>
              <a:rPr lang="en-US" sz="1200" b="1" spc="-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NCH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QEA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7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28" y="161048"/>
            <a:ext cx="2093709" cy="1248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3" y="4967488"/>
            <a:ext cx="1744087" cy="17440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H="1">
            <a:off x="7145219" y="5706728"/>
            <a:ext cx="397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22795"/>
            <a:ext cx="4800600" cy="371120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772400" y="5288279"/>
            <a:ext cx="1341119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910" y="2498036"/>
            <a:ext cx="4209289" cy="81560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2013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15</a:t>
            </a:r>
            <a:r>
              <a:rPr sz="16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marR="104775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$15.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cts,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aquat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enhan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ement.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7911" y="1866900"/>
            <a:ext cx="4209288" cy="56938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Supp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le</a:t>
            </a:r>
            <a:r>
              <a:rPr sz="1600" b="1" spc="-2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600" b="1" spc="-20" dirty="0">
                <a:solidFill>
                  <a:srgbClr val="303030"/>
                </a:solidFill>
                <a:latin typeface="Arial"/>
                <a:cs typeface="Arial"/>
              </a:rPr>
              <a:t>ental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$5.0M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--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 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1015366"/>
            <a:ext cx="50469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1" y="4145281"/>
            <a:ext cx="1926539" cy="1188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85800" y="5364480"/>
            <a:ext cx="1584956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90404" y="5364481"/>
            <a:ext cx="1584956" cy="1188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895008" y="5379721"/>
            <a:ext cx="1463034" cy="1097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7910" y="3375392"/>
            <a:ext cx="4209289" cy="81560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2015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17</a:t>
            </a:r>
            <a:r>
              <a:rPr sz="16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23.2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303030"/>
                </a:solidFill>
                <a:latin typeface="Arial"/>
                <a:cs typeface="Arial"/>
              </a:rPr>
              <a:t>projects, habitat restoration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77689" y="5288279"/>
            <a:ext cx="2375064" cy="1188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2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26" name="object 17"/>
          <p:cNvSpPr txBox="1"/>
          <p:nvPr/>
        </p:nvSpPr>
        <p:spPr>
          <a:xfrm>
            <a:off x="2514600" y="117576"/>
            <a:ext cx="25329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Arial"/>
                <a:cs typeface="Arial"/>
              </a:rPr>
              <a:t>Pe Ell Wastewater Treatment Plant Flood Protection Dike</a:t>
            </a:r>
            <a:endParaRPr sz="1200" dirty="0">
              <a:latin typeface="Wingdings"/>
              <a:cs typeface="Wingding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06239"/>
            <a:ext cx="1517650" cy="1138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"/>
            <a:ext cx="1892018" cy="1463040"/>
          </a:xfrm>
          <a:prstGeom prst="rect">
            <a:avLst/>
          </a:prstGeom>
        </p:spPr>
      </p:pic>
      <p:sp>
        <p:nvSpPr>
          <p:cNvPr id="28" name="object 17"/>
          <p:cNvSpPr txBox="1"/>
          <p:nvPr/>
        </p:nvSpPr>
        <p:spPr>
          <a:xfrm>
            <a:off x="4934610" y="685800"/>
            <a:ext cx="25329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Arial"/>
                <a:cs typeface="Arial"/>
              </a:rPr>
              <a:t>Aberdeen Proposed Northside Dike/Levee</a:t>
            </a:r>
            <a:endParaRPr sz="1200" dirty="0">
              <a:latin typeface="Wingdings"/>
              <a:cs typeface="Wingding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069"/>
            <a:ext cx="1346880" cy="1010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480560" cy="3463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4480560" cy="346208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066800" y="1015366"/>
            <a:ext cx="8077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2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4556760" y="1564314"/>
            <a:ext cx="45110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Farm Pads/Evacuation Routes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26 completed, underway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14:1 return-on-investment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Web-story --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http://lewiswa.maps.arcgis.com/apps/MapSeries/index.html?appid=884ac0632897430298bdb82f559b52c5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6812280" y="2907268"/>
            <a:ext cx="0" cy="2169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866" y="5320605"/>
            <a:ext cx="4729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Local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27 local projects actively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 local projects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since 2012 -- $6.3M/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(state), $4M/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(local) 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435733" y="5181600"/>
            <a:ext cx="0" cy="18897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6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Today’s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esentation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600200"/>
            <a:ext cx="3205707" cy="2729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8740" y="1828800"/>
            <a:ext cx="9065260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pc="-5" dirty="0"/>
              <a:t>Pr</a:t>
            </a:r>
            <a:r>
              <a:rPr dirty="0"/>
              <a:t>o</a:t>
            </a:r>
            <a:r>
              <a:rPr spc="-45" dirty="0"/>
              <a:t>v</a:t>
            </a:r>
            <a:r>
              <a:rPr dirty="0"/>
              <a:t>ide</a:t>
            </a:r>
            <a:r>
              <a:rPr spc="30" dirty="0"/>
              <a:t> </a:t>
            </a:r>
            <a:r>
              <a:rPr dirty="0"/>
              <a:t>upd</a:t>
            </a:r>
            <a:r>
              <a:rPr spc="-5" dirty="0"/>
              <a:t>a</a:t>
            </a:r>
            <a:r>
              <a:rPr dirty="0"/>
              <a:t>te</a:t>
            </a:r>
            <a:r>
              <a:rPr lang="en-US" dirty="0"/>
              <a:t>, </a:t>
            </a:r>
            <a:r>
              <a:rPr lang="en-US" spc="-5" dirty="0"/>
              <a:t>e</a:t>
            </a:r>
            <a:r>
              <a:rPr dirty="0"/>
              <a:t>n</a:t>
            </a:r>
            <a:r>
              <a:rPr spc="-10" dirty="0"/>
              <a:t>c</a:t>
            </a:r>
            <a:r>
              <a:rPr dirty="0"/>
              <a:t>ou</a:t>
            </a:r>
            <a:r>
              <a:rPr spc="-5" dirty="0"/>
              <a:t>r</a:t>
            </a:r>
            <a:r>
              <a:rPr spc="-10" dirty="0"/>
              <a:t>a</a:t>
            </a:r>
            <a:r>
              <a:rPr dirty="0"/>
              <a:t>ge</a:t>
            </a:r>
            <a:r>
              <a:rPr spc="-5" dirty="0"/>
              <a:t> </a:t>
            </a:r>
            <a:r>
              <a:rPr dirty="0"/>
              <a:t>di</a:t>
            </a:r>
            <a:r>
              <a:rPr spc="-10" dirty="0"/>
              <a:t>sc</a:t>
            </a:r>
            <a:r>
              <a:rPr dirty="0"/>
              <a:t>u</a:t>
            </a:r>
            <a:r>
              <a:rPr spc="-10" dirty="0"/>
              <a:t>ss</a:t>
            </a:r>
            <a:r>
              <a:rPr dirty="0"/>
              <a:t>ion</a:t>
            </a:r>
            <a:r>
              <a:rPr lang="en-US" dirty="0"/>
              <a:t>.</a:t>
            </a:r>
            <a:endParaRPr dirty="0"/>
          </a:p>
          <a:p>
            <a:pPr algn="l">
              <a:spcBef>
                <a:spcPts val="300"/>
              </a:spcBef>
              <a:buClr>
                <a:srgbClr val="CC0000"/>
              </a:buClr>
              <a:buFont typeface="Wingdings"/>
              <a:buChar char=""/>
            </a:pPr>
            <a:endParaRPr dirty="0"/>
          </a:p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pc="-5" dirty="0"/>
              <a:t>K</a:t>
            </a:r>
            <a:r>
              <a:rPr spc="-10" dirty="0"/>
              <a:t>e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m</a:t>
            </a:r>
            <a:r>
              <a:rPr spc="-10" dirty="0"/>
              <a:t>essa</a:t>
            </a:r>
            <a:r>
              <a:rPr dirty="0"/>
              <a:t>g</a:t>
            </a:r>
            <a:r>
              <a:rPr spc="-10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.</a:t>
            </a:r>
            <a:r>
              <a:rPr spc="5" dirty="0"/>
              <a:t> 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.</a:t>
            </a:r>
            <a:endParaRPr lang="en-US" dirty="0"/>
          </a:p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endParaRPr sz="1600" dirty="0"/>
          </a:p>
          <a:p>
            <a:pPr marL="413384" marR="3809365" lvl="1" algn="l">
              <a:spcBef>
                <a:spcPts val="300"/>
              </a:spcBef>
              <a:buFont typeface="Arial"/>
              <a:buAutoNum type="arabicPeriod"/>
              <a:tabLst>
                <a:tab pos="697230" algn="l"/>
              </a:tabLst>
            </a:pPr>
            <a:r>
              <a:rPr lang="en-US" sz="1600" b="1" i="1" spc="-10" dirty="0">
                <a:latin typeface="Arial"/>
                <a:cs typeface="Arial"/>
              </a:rPr>
              <a:t>  </a:t>
            </a:r>
            <a:r>
              <a:rPr sz="1600" b="1" i="1" spc="-10" dirty="0">
                <a:latin typeface="Arial"/>
                <a:cs typeface="Arial"/>
              </a:rPr>
              <a:t>Br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10" dirty="0">
                <a:latin typeface="Arial"/>
                <a:cs typeface="Arial"/>
              </a:rPr>
              <a:t>ad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15" dirty="0">
                <a:latin typeface="Arial"/>
                <a:cs typeface="Arial"/>
              </a:rPr>
              <a:t>g</a:t>
            </a:r>
            <a:r>
              <a:rPr sz="1600" b="1" i="1" spc="-10" dirty="0">
                <a:latin typeface="Arial"/>
                <a:cs typeface="Arial"/>
              </a:rPr>
              <a:t>ree</a:t>
            </a:r>
            <a:r>
              <a:rPr sz="1600" b="1" i="1" spc="-20" dirty="0">
                <a:latin typeface="Arial"/>
                <a:cs typeface="Arial"/>
              </a:rPr>
              <a:t>m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t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lang="en-US" sz="1600" spc="-5" dirty="0">
                <a:latin typeface="Arial"/>
                <a:cs typeface="Arial"/>
              </a:rPr>
              <a:t> a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</a:t>
            </a:r>
            <a:r>
              <a:rPr lang="en-US" sz="1600" spc="-10" dirty="0">
                <a:latin typeface="Arial"/>
                <a:cs typeface="Arial"/>
              </a:rPr>
              <a:t>progress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ne</a:t>
            </a:r>
            <a:r>
              <a:rPr sz="1600" u="sng" spc="-2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teps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1600" u="sng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edu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ood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dam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age</a:t>
            </a:r>
            <a:r>
              <a:rPr lang="en-US" sz="1600" u="sng" spc="-5" dirty="0">
                <a:solidFill>
                  <a:srgbClr val="CC0000"/>
                </a:solidFill>
                <a:latin typeface="Arial"/>
                <a:cs typeface="Arial"/>
              </a:rPr>
              <a:t> and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enhan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, a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quat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.</a:t>
            </a:r>
            <a:endParaRPr lang="en-US" sz="1600" spc="-5" dirty="0">
              <a:latin typeface="Arial"/>
              <a:cs typeface="Arial"/>
            </a:endParaRPr>
          </a:p>
          <a:p>
            <a:pPr marL="413384" marR="3809365" lvl="1" algn="l">
              <a:spcBef>
                <a:spcPts val="300"/>
              </a:spcBef>
              <a:buFont typeface="Arial"/>
              <a:buAutoNum type="arabicPeriod"/>
              <a:tabLst>
                <a:tab pos="697230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marR="14986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r>
              <a:rPr lang="en-US" sz="1600" b="1" i="1" spc="-10" dirty="0">
                <a:latin typeface="Arial"/>
                <a:cs typeface="Arial"/>
              </a:rPr>
              <a:t>  </a:t>
            </a:r>
            <a:r>
              <a:rPr sz="1600" b="1" i="1" spc="-10" dirty="0">
                <a:latin typeface="Arial"/>
                <a:cs typeface="Arial"/>
              </a:rPr>
              <a:t>Basi</a:t>
            </a:r>
            <a:r>
              <a:rPr sz="1600" b="1" i="1" spc="-15" dirty="0">
                <a:latin typeface="Arial"/>
                <a:cs typeface="Arial"/>
              </a:rPr>
              <a:t>n-</a:t>
            </a:r>
            <a:r>
              <a:rPr sz="1600" b="1" i="1" spc="-2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d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s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ra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g</a:t>
            </a:r>
            <a:r>
              <a:rPr sz="1600" b="1" i="1" spc="-10" dirty="0">
                <a:latin typeface="Arial"/>
                <a:cs typeface="Arial"/>
              </a:rPr>
              <a:t>y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ented,</a:t>
            </a:r>
            <a:r>
              <a:rPr sz="1600" u="sng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pha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ed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n-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ategy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needed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ote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ommun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es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enhan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aquat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s.</a:t>
            </a:r>
            <a:endParaRPr lang="en-US" sz="1600" spc="-5" dirty="0">
              <a:latin typeface="Arial"/>
              <a:cs typeface="Arial"/>
            </a:endParaRPr>
          </a:p>
          <a:p>
            <a:pPr marL="370840" marR="14986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marR="508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r>
              <a:rPr lang="en-US" sz="1600" b="1" i="1" spc="-15" dirty="0">
                <a:latin typeface="Arial"/>
                <a:cs typeface="Arial"/>
              </a:rPr>
              <a:t>  </a:t>
            </a:r>
            <a:r>
              <a:rPr sz="1600" b="1" i="1" spc="-15" dirty="0">
                <a:latin typeface="Arial"/>
                <a:cs typeface="Arial"/>
              </a:rPr>
              <a:t>Co</a:t>
            </a:r>
            <a:r>
              <a:rPr sz="1600" b="1" i="1" spc="-10" dirty="0">
                <a:latin typeface="Arial"/>
                <a:cs typeface="Arial"/>
              </a:rPr>
              <a:t>lla</a:t>
            </a:r>
            <a:r>
              <a:rPr sz="1600" b="1" i="1" spc="-15" dirty="0">
                <a:latin typeface="Arial"/>
                <a:cs typeface="Arial"/>
              </a:rPr>
              <a:t>bo</a:t>
            </a:r>
            <a:r>
              <a:rPr sz="1600" b="1" i="1" spc="-10" dirty="0">
                <a:latin typeface="Arial"/>
                <a:cs typeface="Arial"/>
              </a:rPr>
              <a:t>ra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10" dirty="0">
                <a:latin typeface="Arial"/>
                <a:cs typeface="Arial"/>
              </a:rPr>
              <a:t>n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is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key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Cheha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s 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oup,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Cheha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F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ood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Autho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15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es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 together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!</a:t>
            </a:r>
            <a:endParaRPr lang="en-US" sz="1600" spc="-5" dirty="0">
              <a:latin typeface="Arial"/>
              <a:cs typeface="Arial"/>
            </a:endParaRPr>
          </a:p>
          <a:p>
            <a:pPr marL="370840" marR="508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lvl="1" algn="l">
              <a:spcBef>
                <a:spcPts val="300"/>
              </a:spcBef>
              <a:tabLst>
                <a:tab pos="654685" algn="l"/>
              </a:tabLst>
            </a:pPr>
            <a:r>
              <a:rPr lang="en-US" sz="1600" b="1" i="1" spc="-15" dirty="0">
                <a:latin typeface="Arial"/>
                <a:cs typeface="Arial"/>
              </a:rPr>
              <a:t>4.  </a:t>
            </a:r>
            <a:r>
              <a:rPr sz="1600" b="1" i="1" spc="-15" dirty="0">
                <a:latin typeface="Arial"/>
                <a:cs typeface="Arial"/>
              </a:rPr>
              <a:t>Fund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20" dirty="0">
                <a:latin typeface="Arial"/>
                <a:cs typeface="Arial"/>
              </a:rPr>
              <a:t>m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nt</a:t>
            </a:r>
            <a:r>
              <a:rPr sz="1600" b="1" i="1" spc="-10" dirty="0">
                <a:latin typeface="Arial"/>
                <a:cs typeface="Arial"/>
              </a:rPr>
              <a:t>al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10" dirty="0">
                <a:latin typeface="Arial"/>
                <a:cs typeface="Arial"/>
              </a:rPr>
              <a:t>ri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ci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10" dirty="0">
                <a:latin typeface="Arial"/>
                <a:cs typeface="Arial"/>
              </a:rPr>
              <a:t>le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ng</a:t>
            </a:r>
            <a:r>
              <a:rPr sz="1600" u="sng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one</a:t>
            </a:r>
            <a:r>
              <a:rPr sz="1600" u="sng" spc="-25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ob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em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doe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 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anothe</a:t>
            </a:r>
            <a:r>
              <a:rPr sz="1600" u="sng" spc="4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25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2310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59886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6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Land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se,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p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la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M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anagement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 flipH="1">
            <a:off x="8001000" y="6349506"/>
            <a:ext cx="142240" cy="152400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20</a:t>
            </a:fld>
            <a:endParaRPr lang="en-US" spc="-5" dirty="0"/>
          </a:p>
        </p:txBody>
      </p:sp>
      <p:sp>
        <p:nvSpPr>
          <p:cNvPr id="11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11086"/>
            <a:ext cx="76962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2013-15: Analyzed local floodplain management programs.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they protect existing homes/businesses?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they ensure new development does not increase flood hazard risk?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there ways to reduce flood insurance rates?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there repeatedly flood damaged properties that should be addressed?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2015-17: Advise Flood Authority, Governor’s Workgroup, and Basin communities on: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Retrofitting buildings to meet flood opening criteria.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home elevation projects.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Improving local floodplain management programs.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7490" r="5389"/>
          <a:stretch/>
        </p:blipFill>
        <p:spPr>
          <a:xfrm>
            <a:off x="7527543" y="2673371"/>
            <a:ext cx="1464057" cy="2209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96" y="1628819"/>
            <a:ext cx="3579704" cy="974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30" y="4953000"/>
            <a:ext cx="3417570" cy="1370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229" y="76200"/>
            <a:ext cx="1893571" cy="11375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7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Restore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almon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and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quatic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pecies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866" y="1828800"/>
            <a:ext cx="6619494" cy="4865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Salmon:</a:t>
            </a:r>
            <a:endParaRPr lang="en-US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  <a:sym typeface="Wingdings" panose="05000000000000000000" pitchFamily="2" charset="2"/>
              </a:rPr>
              <a:t>A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t 15-25% historic levels.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Habitat substantially degraded.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2013-15: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ed data (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ologic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, etc.).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Analyzed/modelled data to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und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relationships (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h,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nt,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ream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flow</a:t>
            </a:r>
            <a:r>
              <a:rPr lang="en-US" sz="1600" spc="15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flooding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, etc.).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Developed “A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nh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nt 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“ (8/29/2014)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2015-17:</a:t>
            </a:r>
            <a:endParaRPr lang="en-US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Convened broad group to identify early actions (barriers to fish passage, off-channel habitat restoration, bank erosion, etc.).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so far . . .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fish passage barriers corrected or removed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miles of stream habitat opened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 acres of wetlands restored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 local construction jobs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800" y="4531296"/>
            <a:ext cx="1629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4355" marR="5080" indent="-1812289">
              <a:lnSpc>
                <a:spcPts val="2050"/>
              </a:lnSpc>
            </a:pPr>
            <a:r>
              <a:rPr lang="en-US"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ke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s</a:t>
            </a:r>
          </a:p>
        </p:txBody>
      </p:sp>
      <p:sp>
        <p:nvSpPr>
          <p:cNvPr id="8" name="object 8"/>
          <p:cNvSpPr>
            <a:spLocks/>
          </p:cNvSpPr>
          <p:nvPr/>
        </p:nvSpPr>
        <p:spPr>
          <a:xfrm>
            <a:off x="6705600" y="3276600"/>
            <a:ext cx="237744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589903" y="6172200"/>
            <a:ext cx="1654937" cy="249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ine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oll</a:t>
            </a:r>
            <a:r>
              <a:rPr sz="1600" spc="-10" dirty="0">
                <a:latin typeface="Arial"/>
                <a:cs typeface="Arial"/>
              </a:rPr>
              <a:t>ec</a:t>
            </a:r>
            <a:r>
              <a:rPr sz="1600" dirty="0">
                <a:latin typeface="Arial"/>
                <a:cs typeface="Arial"/>
              </a:rPr>
              <a:t>tions</a:t>
            </a:r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6172200" y="4891404"/>
            <a:ext cx="2377440" cy="1275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1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1828800" cy="1471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94240"/>
            <a:ext cx="1828800" cy="1454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05040"/>
            <a:ext cx="1828800" cy="1443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7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Restore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almon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and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quatic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pecies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14" name="object 3"/>
          <p:cNvSpPr/>
          <p:nvPr/>
        </p:nvSpPr>
        <p:spPr>
          <a:xfrm>
            <a:off x="3124200" y="2234019"/>
            <a:ext cx="2634094" cy="1347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/>
          <p:nvPr/>
        </p:nvSpPr>
        <p:spPr>
          <a:xfrm>
            <a:off x="228156" y="2313872"/>
            <a:ext cx="2532861" cy="1343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5"/>
          <p:cNvSpPr/>
          <p:nvPr/>
        </p:nvSpPr>
        <p:spPr>
          <a:xfrm>
            <a:off x="228156" y="3733800"/>
            <a:ext cx="2531668" cy="1295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6"/>
          <p:cNvSpPr/>
          <p:nvPr/>
        </p:nvSpPr>
        <p:spPr>
          <a:xfrm>
            <a:off x="729506" y="5131618"/>
            <a:ext cx="2547094" cy="14215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1"/>
          <p:cNvSpPr/>
          <p:nvPr/>
        </p:nvSpPr>
        <p:spPr>
          <a:xfrm>
            <a:off x="3404679" y="3655683"/>
            <a:ext cx="2522556" cy="1297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3"/>
          <p:cNvSpPr/>
          <p:nvPr/>
        </p:nvSpPr>
        <p:spPr>
          <a:xfrm>
            <a:off x="3404679" y="5052408"/>
            <a:ext cx="2526206" cy="142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5"/>
          <p:cNvSpPr/>
          <p:nvPr/>
        </p:nvSpPr>
        <p:spPr>
          <a:xfrm>
            <a:off x="6096000" y="2244297"/>
            <a:ext cx="2819399" cy="2022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8"/>
          <p:cNvSpPr/>
          <p:nvPr/>
        </p:nvSpPr>
        <p:spPr>
          <a:xfrm>
            <a:off x="6172200" y="4343400"/>
            <a:ext cx="2666999" cy="201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9"/>
          <p:cNvSpPr txBox="1"/>
          <p:nvPr/>
        </p:nvSpPr>
        <p:spPr>
          <a:xfrm>
            <a:off x="292158" y="2336800"/>
            <a:ext cx="2128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No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Pi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3200400" y="2260600"/>
            <a:ext cx="20815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Mud</a:t>
            </a:r>
            <a:r>
              <a:rPr sz="1800" b="1" spc="-20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3381921" y="4580573"/>
            <a:ext cx="185229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rg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3460667" y="6160082"/>
            <a:ext cx="175513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5" dirty="0">
                <a:latin typeface="Calibri"/>
                <a:cs typeface="Calibri"/>
              </a:rPr>
              <a:t>ulp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(6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ie</a:t>
            </a:r>
            <a:r>
              <a:rPr sz="1800" b="1" spc="-25" dirty="0">
                <a:latin typeface="Calibri"/>
                <a:cs typeface="Calibri"/>
              </a:rPr>
              <a:t>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6096000" y="2209800"/>
            <a:ext cx="216090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tt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6172200" y="5935179"/>
            <a:ext cx="1496060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60" dirty="0">
                <a:latin typeface="Calibri"/>
                <a:cs typeface="Calibri"/>
              </a:rPr>
              <a:t>W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279943" y="3761601"/>
            <a:ext cx="14452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20" dirty="0">
                <a:latin typeface="Calibri"/>
                <a:cs typeface="Calibri"/>
              </a:rPr>
              <a:t>Redside Shiner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764540" y="5156200"/>
            <a:ext cx="1445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ngn</a:t>
            </a:r>
            <a:r>
              <a:rPr sz="1800" b="1" spc="-10" dirty="0">
                <a:latin typeface="Calibri"/>
                <a:cs typeface="Calibri"/>
              </a:rPr>
              <a:t>os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1094105" y="1600200"/>
            <a:ext cx="63734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40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he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sh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d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qu</a:t>
            </a:r>
            <a:r>
              <a:rPr sz="4000" spc="-50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c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Spec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ies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85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74114" y="870429"/>
            <a:ext cx="37293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8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ly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833880"/>
            <a:ext cx="3467100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ww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w.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is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i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flood.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CC0000"/>
              </a:buClr>
              <a:buFont typeface="Wingdings"/>
              <a:buChar char="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ont-f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880744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ta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oll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tion,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ta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oniz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715645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recas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ting,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ning.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7421880" y="1600200"/>
            <a:ext cx="1645920" cy="1326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3733800" y="1752600"/>
            <a:ext cx="3657600" cy="802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38200" y="4724400"/>
            <a:ext cx="2467975" cy="2103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33437" y="4724400"/>
            <a:ext cx="2477770" cy="2112645"/>
          </a:xfrm>
          <a:custGeom>
            <a:avLst/>
            <a:gdLst/>
            <a:ahLst/>
            <a:cxnLst/>
            <a:rect l="l" t="t" r="r" b="b"/>
            <a:pathLst>
              <a:path w="2477770" h="2112645">
                <a:moveTo>
                  <a:pt x="0" y="0"/>
                </a:moveTo>
                <a:lnTo>
                  <a:pt x="2477503" y="0"/>
                </a:lnTo>
                <a:lnTo>
                  <a:pt x="2477503" y="2112645"/>
                </a:lnTo>
                <a:lnTo>
                  <a:pt x="0" y="211264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0865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5105400" cy="3721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7065" y="2633246"/>
            <a:ext cx="365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spc="15" dirty="0">
                <a:latin typeface="Arial"/>
                <a:cs typeface="Arial"/>
              </a:rPr>
              <a:t>http://ww</a:t>
            </a:r>
            <a:r>
              <a:rPr lang="en-US" sz="1600" u="sng" dirty="0">
                <a:latin typeface="Arial"/>
                <a:cs typeface="Arial"/>
              </a:rPr>
              <a:t>w.</a:t>
            </a:r>
            <a:r>
              <a:rPr lang="en-US" sz="1600" u="sng" spc="-10" dirty="0">
                <a:latin typeface="Arial"/>
                <a:cs typeface="Arial"/>
              </a:rPr>
              <a:t>c</a:t>
            </a:r>
            <a:r>
              <a:rPr lang="en-US" sz="1600" u="sng" dirty="0">
                <a:latin typeface="Arial"/>
                <a:cs typeface="Arial"/>
              </a:rPr>
              <a:t>h</a:t>
            </a:r>
            <a:r>
              <a:rPr lang="en-US" sz="1600" u="sng" spc="-10" dirty="0">
                <a:latin typeface="Arial"/>
                <a:cs typeface="Arial"/>
              </a:rPr>
              <a:t>e</a:t>
            </a:r>
            <a:r>
              <a:rPr lang="en-US" sz="1600" u="sng" dirty="0">
                <a:latin typeface="Arial"/>
                <a:cs typeface="Arial"/>
              </a:rPr>
              <a:t>h</a:t>
            </a:r>
            <a:r>
              <a:rPr lang="en-US" sz="1600" u="sng" spc="-10" dirty="0">
                <a:latin typeface="Arial"/>
                <a:cs typeface="Arial"/>
              </a:rPr>
              <a:t>a</a:t>
            </a:r>
            <a:r>
              <a:rPr lang="en-US" sz="1600" u="sng" dirty="0">
                <a:latin typeface="Arial"/>
                <a:cs typeface="Arial"/>
              </a:rPr>
              <a:t>l</a:t>
            </a:r>
            <a:r>
              <a:rPr lang="en-US" sz="1600" u="sng" spc="-10" dirty="0">
                <a:latin typeface="Arial"/>
                <a:cs typeface="Arial"/>
              </a:rPr>
              <a:t>is</a:t>
            </a:r>
            <a:r>
              <a:rPr lang="en-US" sz="1600" u="sng" spc="-5" dirty="0">
                <a:latin typeface="Arial"/>
                <a:cs typeface="Arial"/>
              </a:rPr>
              <a:t>r</a:t>
            </a:r>
            <a:r>
              <a:rPr lang="en-US" sz="1600" u="sng" dirty="0">
                <a:latin typeface="Arial"/>
                <a:cs typeface="Arial"/>
              </a:rPr>
              <a:t>i</a:t>
            </a:r>
            <a:r>
              <a:rPr lang="en-US" sz="1600" u="sng" spc="-45" dirty="0">
                <a:latin typeface="Arial"/>
                <a:cs typeface="Arial"/>
              </a:rPr>
              <a:t>v</a:t>
            </a:r>
            <a:r>
              <a:rPr lang="en-US" sz="1600" u="sng" spc="-10" dirty="0">
                <a:latin typeface="Arial"/>
                <a:cs typeface="Arial"/>
              </a:rPr>
              <a:t>e</a:t>
            </a:r>
            <a:r>
              <a:rPr lang="en-US" sz="1600" u="sng" spc="-5" dirty="0">
                <a:latin typeface="Arial"/>
                <a:cs typeface="Arial"/>
              </a:rPr>
              <a:t>r</a:t>
            </a:r>
            <a:r>
              <a:rPr lang="en-US" sz="1600" u="sng" dirty="0">
                <a:latin typeface="Arial"/>
                <a:cs typeface="Arial"/>
              </a:rPr>
              <a:t>flood.</a:t>
            </a:r>
            <a:r>
              <a:rPr lang="en-US" sz="1600" u="sng" spc="-10" dirty="0">
                <a:latin typeface="Arial"/>
                <a:cs typeface="Arial"/>
              </a:rPr>
              <a:t>c</a:t>
            </a:r>
            <a:r>
              <a:rPr lang="en-US" sz="1600" u="sng" dirty="0">
                <a:latin typeface="Arial"/>
                <a:cs typeface="Arial"/>
              </a:rPr>
              <a:t>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179320"/>
            <a:ext cx="5243722" cy="2926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37293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8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ly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891849"/>
            <a:ext cx="4101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liz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ack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ing,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ting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5105400"/>
            <a:ext cx="4585890" cy="1051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96928" y="1600200"/>
            <a:ext cx="3696981" cy="2148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48200" y="3672840"/>
            <a:ext cx="4431618" cy="2651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725170" algn="l"/>
              </a:tabLst>
            </a:pPr>
            <a:r>
              <a:rPr lang="en-US" dirty="0"/>
              <a:t>9</a:t>
            </a:r>
            <a:r>
              <a:rPr dirty="0"/>
              <a:t>.	</a:t>
            </a:r>
            <a:r>
              <a:rPr spc="-5" dirty="0"/>
              <a:t>O</a:t>
            </a:r>
            <a:r>
              <a:rPr dirty="0"/>
              <a:t>ut</a:t>
            </a:r>
            <a:r>
              <a:rPr spc="-5" dirty="0"/>
              <a:t>r</a:t>
            </a:r>
            <a:r>
              <a:rPr dirty="0"/>
              <a:t>each,</a:t>
            </a:r>
            <a:r>
              <a:rPr spc="-50" dirty="0"/>
              <a:t> </a:t>
            </a:r>
            <a:r>
              <a:rPr spc="-5" dirty="0"/>
              <a:t>E</a:t>
            </a:r>
            <a:r>
              <a:rPr dirty="0"/>
              <a:t>ducation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C</a:t>
            </a:r>
            <a:r>
              <a:rPr dirty="0"/>
              <a:t>ommunicat</a:t>
            </a:r>
            <a:r>
              <a:rPr spc="-15" dirty="0"/>
              <a:t>i</a:t>
            </a:r>
            <a:r>
              <a:rPr dirty="0"/>
              <a:t>on</a:t>
            </a:r>
          </a:p>
        </p:txBody>
      </p:sp>
      <p:sp>
        <p:nvSpPr>
          <p:cNvPr id="10" name="object 10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2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3086100" y="1676400"/>
            <a:ext cx="2743200" cy="2292634"/>
            <a:chOff x="3196591" y="1739108"/>
            <a:chExt cx="2743200" cy="22926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735" y="1981200"/>
              <a:ext cx="2734056" cy="205054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object 6"/>
            <p:cNvSpPr txBox="1"/>
            <p:nvPr/>
          </p:nvSpPr>
          <p:spPr>
            <a:xfrm>
              <a:off x="3196591" y="1739108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Outreach Visits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0" y="1676400"/>
            <a:ext cx="2973323" cy="1988820"/>
            <a:chOff x="6309360" y="1920240"/>
            <a:chExt cx="2759963" cy="1744980"/>
          </a:xfrm>
        </p:grpSpPr>
        <p:sp>
          <p:nvSpPr>
            <p:cNvPr id="25" name="object 25"/>
            <p:cNvSpPr/>
            <p:nvPr/>
          </p:nvSpPr>
          <p:spPr>
            <a:xfrm>
              <a:off x="6309360" y="2286000"/>
              <a:ext cx="2759963" cy="1379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6"/>
            <p:cNvSpPr txBox="1"/>
            <p:nvPr/>
          </p:nvSpPr>
          <p:spPr>
            <a:xfrm>
              <a:off x="6316979" y="1920240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Project Signs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05883" y="3825240"/>
            <a:ext cx="4663440" cy="2499360"/>
            <a:chOff x="4200144" y="3901440"/>
            <a:chExt cx="4663440" cy="249936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288" y="4279942"/>
              <a:ext cx="4654296" cy="212085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sp>
          <p:nvSpPr>
            <p:cNvPr id="6" name="object 6"/>
            <p:cNvSpPr txBox="1"/>
            <p:nvPr/>
          </p:nvSpPr>
          <p:spPr>
            <a:xfrm>
              <a:off x="4200144" y="3901440"/>
              <a:ext cx="466344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Chehalis Basin Flood Stories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678" y="1913019"/>
            <a:ext cx="2744722" cy="3268581"/>
            <a:chOff x="74678" y="1828800"/>
            <a:chExt cx="2744722" cy="3268581"/>
          </a:xfrm>
        </p:grpSpPr>
        <p:sp>
          <p:nvSpPr>
            <p:cNvPr id="34" name="object 6"/>
            <p:cNvSpPr txBox="1"/>
            <p:nvPr/>
          </p:nvSpPr>
          <p:spPr>
            <a:xfrm>
              <a:off x="74678" y="1828800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Website</a:t>
              </a:r>
              <a:endParaRPr sz="1800" dirty="0">
                <a:latin typeface="Arial"/>
                <a:cs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" y="2133600"/>
              <a:ext cx="2734056" cy="296378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1600201" y="3914719"/>
            <a:ext cx="2743199" cy="2486081"/>
            <a:chOff x="990600" y="4358640"/>
            <a:chExt cx="2743199" cy="2486081"/>
          </a:xfrm>
        </p:grpSpPr>
        <p:sp>
          <p:nvSpPr>
            <p:cNvPr id="19" name="object 19"/>
            <p:cNvSpPr/>
            <p:nvPr/>
          </p:nvSpPr>
          <p:spPr>
            <a:xfrm>
              <a:off x="990600" y="4724400"/>
              <a:ext cx="2743199" cy="21203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6"/>
            <p:cNvSpPr txBox="1"/>
            <p:nvPr/>
          </p:nvSpPr>
          <p:spPr>
            <a:xfrm>
              <a:off x="990600" y="4358640"/>
              <a:ext cx="2743199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Informational Analyses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24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026791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5257800" y="1753641"/>
            <a:ext cx="3810000" cy="2742159"/>
            <a:chOff x="5257800" y="1747711"/>
            <a:chExt cx="3810000" cy="2742159"/>
          </a:xfrm>
        </p:grpSpPr>
        <p:sp>
          <p:nvSpPr>
            <p:cNvPr id="20" name="object 20"/>
            <p:cNvSpPr txBox="1"/>
            <p:nvPr/>
          </p:nvSpPr>
          <p:spPr>
            <a:xfrm>
              <a:off x="5257800" y="1747711"/>
              <a:ext cx="3810000" cy="223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ww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w.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z</a:t>
              </a:r>
              <a:r>
                <a:rPr sz="1450" b="1" u="heavy" spc="-4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v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i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spc="3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</a:t>
              </a:r>
              <a:r>
                <a:rPr sz="1450" b="1" u="heavy" spc="-2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.</a:t>
              </a:r>
              <a:r>
                <a:rPr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.go</a:t>
              </a:r>
              <a:r>
                <a:rPr sz="1450" b="1" u="heavy" spc="-4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v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/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c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h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h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li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s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flood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utho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r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ity</a:t>
              </a:r>
              <a:endParaRPr sz="1450" dirty="0">
                <a:latin typeface="Arial"/>
                <a:cs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76"/>
            <a:stretch/>
          </p:blipFill>
          <p:spPr>
            <a:xfrm>
              <a:off x="5273040" y="2028936"/>
              <a:ext cx="3794760" cy="2460934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03788" y="1865170"/>
            <a:ext cx="5001612" cy="3240230"/>
            <a:chOff x="4026791" y="1704840"/>
            <a:chExt cx="5001612" cy="3240230"/>
          </a:xfrm>
        </p:grpSpPr>
        <p:sp>
          <p:nvSpPr>
            <p:cNvPr id="16" name="object 20"/>
            <p:cNvSpPr txBox="1"/>
            <p:nvPr/>
          </p:nvSpPr>
          <p:spPr>
            <a:xfrm>
              <a:off x="4026791" y="1704840"/>
              <a:ext cx="5001612" cy="548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/>
              <a:r>
                <a:rPr lang="en-US" sz="1450" b="1" u="heavy" dirty="0">
                  <a:solidFill>
                    <a:srgbClr val="598BBD"/>
                  </a:solidFill>
                  <a:latin typeface="Arial"/>
                  <a:cs typeface="Arial"/>
                  <a:hlinkClick r:id="rId5"/>
                </a:rPr>
                <a:t>http://ruckelshauscenter.wsu.edu/projects/current-projects/chehalisfloodingfish/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du/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C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h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e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h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a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li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s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Floodin</a:t>
              </a:r>
              <a:r>
                <a:rPr lang="en-US" sz="1450" b="1" spc="-10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g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.ht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l</a:t>
              </a:r>
              <a:endParaRPr sz="1450" dirty="0">
                <a:latin typeface="Arial"/>
                <a:cs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43"/>
            <a:stretch/>
          </p:blipFill>
          <p:spPr>
            <a:xfrm>
              <a:off x="4035779" y="2262246"/>
              <a:ext cx="4992624" cy="268282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4658734"/>
            <a:ext cx="2834133" cy="1619696"/>
            <a:chOff x="685799" y="4891908"/>
            <a:chExt cx="2961639" cy="1609998"/>
          </a:xfrm>
        </p:grpSpPr>
        <p:sp>
          <p:nvSpPr>
            <p:cNvPr id="12" name="object 12"/>
            <p:cNvSpPr/>
            <p:nvPr/>
          </p:nvSpPr>
          <p:spPr>
            <a:xfrm>
              <a:off x="685799" y="5170929"/>
              <a:ext cx="2961639" cy="13309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 txBox="1"/>
            <p:nvPr/>
          </p:nvSpPr>
          <p:spPr>
            <a:xfrm>
              <a:off x="685799" y="4891908"/>
              <a:ext cx="2961639" cy="2218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9"/>
                </a:rPr>
                <a:t>www.chehalisriverflood.com</a:t>
              </a:r>
              <a:endParaRPr sz="1450" dirty="0">
                <a:latin typeface="Arial"/>
                <a:cs typeface="Arial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9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725170" algn="l"/>
              </a:tabLst>
            </a:pPr>
            <a:r>
              <a:rPr lang="en-US" dirty="0"/>
              <a:t>9</a:t>
            </a:r>
            <a:r>
              <a:rPr dirty="0"/>
              <a:t>.	</a:t>
            </a:r>
            <a:r>
              <a:rPr spc="-5" dirty="0"/>
              <a:t>O</a:t>
            </a:r>
            <a:r>
              <a:rPr dirty="0"/>
              <a:t>ut</a:t>
            </a:r>
            <a:r>
              <a:rPr spc="-5" dirty="0"/>
              <a:t>r</a:t>
            </a:r>
            <a:r>
              <a:rPr dirty="0"/>
              <a:t>each,</a:t>
            </a:r>
            <a:r>
              <a:rPr spc="-50" dirty="0"/>
              <a:t> </a:t>
            </a:r>
            <a:r>
              <a:rPr spc="-5" dirty="0"/>
              <a:t>E</a:t>
            </a:r>
            <a:r>
              <a:rPr dirty="0"/>
              <a:t>ducation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C</a:t>
            </a:r>
            <a:r>
              <a:rPr dirty="0"/>
              <a:t>ommunicat</a:t>
            </a:r>
            <a:r>
              <a:rPr spc="-15" dirty="0"/>
              <a:t>i</a:t>
            </a:r>
            <a:r>
              <a:rPr dirty="0"/>
              <a:t>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4231831"/>
            <a:ext cx="3732151" cy="2253627"/>
            <a:chOff x="1066800" y="5187062"/>
            <a:chExt cx="3732151" cy="2253627"/>
          </a:xfrm>
        </p:grpSpPr>
        <p:sp>
          <p:nvSpPr>
            <p:cNvPr id="23" name="object 20"/>
            <p:cNvSpPr txBox="1"/>
            <p:nvPr/>
          </p:nvSpPr>
          <p:spPr>
            <a:xfrm>
              <a:off x="1066800" y="5187062"/>
              <a:ext cx="3732151" cy="223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11"/>
                </a:rPr>
                <a:t>www.chehalisbasinstrategy.com</a:t>
              </a:r>
              <a:endParaRPr lang="en-US" sz="1450" b="1" u="heavy" spc="15" dirty="0">
                <a:solidFill>
                  <a:srgbClr val="598BBD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486400"/>
              <a:ext cx="3732151" cy="19542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066800" y="1685226"/>
            <a:ext cx="8041932" cy="4114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4939" y="3320667"/>
            <a:ext cx="77152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 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ear </a:t>
            </a:r>
            <a:r>
              <a:rPr sz="1200" b="1" spc="-5" dirty="0">
                <a:latin typeface="Arial"/>
                <a:cs typeface="Arial"/>
              </a:rPr>
              <a:t>Doty 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SGS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777210" y="1645920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07340" y="3939090"/>
            <a:ext cx="137287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701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leari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5" dirty="0">
                <a:latin typeface="Arial"/>
                <a:cs typeface="Arial"/>
              </a:rPr>
              <a:t>Cu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is,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59067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is,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ft</a:t>
            </a:r>
            <a:r>
              <a:rPr sz="1200" b="1" dirty="0">
                <a:latin typeface="Arial"/>
                <a:cs typeface="Arial"/>
              </a:rPr>
              <a:t>erma</a:t>
            </a:r>
            <a:r>
              <a:rPr sz="1200" b="1" spc="-5" dirty="0">
                <a:latin typeface="Arial"/>
                <a:cs typeface="Arial"/>
              </a:rPr>
              <a:t>th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</a:t>
            </a:r>
            <a:r>
              <a:rPr sz="1200" b="1" spc="-5" dirty="0">
                <a:latin typeface="Arial"/>
                <a:cs typeface="Arial"/>
              </a:rPr>
              <a:t> F</a:t>
            </a:r>
            <a:r>
              <a:rPr sz="1200" b="1" dirty="0">
                <a:latin typeface="Arial"/>
                <a:cs typeface="Arial"/>
              </a:rPr>
              <a:t>eet</a:t>
            </a:r>
            <a:r>
              <a:rPr sz="1200" b="1" spc="-5" dirty="0">
                <a:latin typeface="Arial"/>
                <a:cs typeface="Arial"/>
              </a:rPr>
              <a:t>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73355" y="1661160"/>
            <a:ext cx="7018244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16141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Action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2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0" y="2057400"/>
            <a:ext cx="5131168" cy="4297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477" y="1700783"/>
            <a:ext cx="4668097" cy="3108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45515" y="5293665"/>
            <a:ext cx="2483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LE</a:t>
            </a:r>
          </a:p>
        </p:txBody>
      </p:sp>
      <p:sp>
        <p:nvSpPr>
          <p:cNvPr id="6" name="object 6"/>
          <p:cNvSpPr/>
          <p:nvPr/>
        </p:nvSpPr>
        <p:spPr>
          <a:xfrm>
            <a:off x="3424228" y="5382614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652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65686" y="533816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88900"/>
                </a:moveTo>
                <a:lnTo>
                  <a:pt x="76200" y="44450"/>
                </a:ln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128828" y="504491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389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084373" y="504491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50" y="0"/>
                </a:lnTo>
                <a:lnTo>
                  <a:pt x="88900" y="762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0865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63576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ad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dge n</a:t>
            </a:r>
            <a:r>
              <a:rPr sz="1200" b="1" dirty="0">
                <a:latin typeface="Arial"/>
                <a:cs typeface="Arial"/>
              </a:rPr>
              <a:t>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Dot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26797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90682" y="1661159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609344"/>
            <a:ext cx="6991858" cy="475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6CCFC7BD-416C-4861-BF5B-C0ADF10F28CE}" type="slidenum">
              <a:rPr lang="en-US" sz="1000" spc="-5">
                <a:solidFill>
                  <a:srgbClr val="000099"/>
                </a:solidFill>
                <a:latin typeface="Arial Narrow"/>
                <a:cs typeface="Arial Narrow"/>
              </a:rPr>
              <a:t>31</a:t>
            </a:fld>
            <a:endParaRPr sz="1000" dirty="0">
              <a:latin typeface="Arial Narrow"/>
              <a:cs typeface="Arial Narrow"/>
            </a:endParaRPr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609344"/>
            <a:ext cx="6841845" cy="4846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59279" y="1609344"/>
            <a:ext cx="7132320" cy="475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14808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Und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RUC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8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IAN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37287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25805" y="1661160"/>
            <a:ext cx="7141994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609344"/>
            <a:ext cx="6461759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37287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Jack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ree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,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90682" y="1661159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12" y="1609356"/>
            <a:ext cx="6217907" cy="4663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49605" y="3939090"/>
            <a:ext cx="193548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Und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RUC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8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IAN</a:t>
            </a:r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0736" y="1609344"/>
            <a:ext cx="6354051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3714956"/>
            <a:ext cx="11557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4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OT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11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024" y="1609344"/>
            <a:ext cx="6390749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62496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“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hehalis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iver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asin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5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utho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ity”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459" y="4940041"/>
            <a:ext cx="2406650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Har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bor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  <a:p>
            <a:pPr marL="627063" indent="-341313" algn="just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Abe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deen</a:t>
            </a:r>
            <a:endParaRPr sz="1600" dirty="0"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mopo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City of Hoquiam</a:t>
            </a: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Monte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ano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kv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6867" y="4940041"/>
            <a:ext cx="2157095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  <a:p>
            <a:pPr marL="341313">
              <a:lnSpc>
                <a:spcPct val="100000"/>
              </a:lnSpc>
              <a:spcBef>
                <a:spcPts val="600"/>
              </a:spcBef>
              <a:tabLst>
                <a:tab pos="697865" algn="l"/>
              </a:tabLst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	</a:t>
            </a:r>
            <a:r>
              <a:rPr sz="1600" spc="-19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Bu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oda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899086"/>
            <a:ext cx="6229985" cy="2967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20" indent="-35052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2008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63220" marR="5080" indent="-35052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6322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rma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body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on: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) 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ga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oughou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;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)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 .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5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nfo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rmed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dent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s/c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ommun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onmenta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app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ate.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Wingdings"/>
              <a:buChar char=""/>
            </a:pPr>
            <a:endParaRPr sz="16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Font typeface="Wingdings"/>
              <a:buChar char=""/>
            </a:pP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ju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tions</a:t>
            </a:r>
            <a:r>
              <a:rPr sz="18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3667" y="4940041"/>
            <a:ext cx="14979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Le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2401" y="5186903"/>
            <a:ext cx="1934590" cy="129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Cent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Cheha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ne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9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25309" y="2057400"/>
            <a:ext cx="1990089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675" y="1609344"/>
            <a:ext cx="7861299" cy="137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1675" y="3281172"/>
            <a:ext cx="7861299" cy="1377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01675" y="4953000"/>
            <a:ext cx="7861299" cy="1377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3939090"/>
            <a:ext cx="125095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419">
              <a:lnSpc>
                <a:spcPct val="100000"/>
              </a:lnSpc>
            </a:pP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ake</a:t>
            </a:r>
            <a:r>
              <a:rPr sz="1200" b="1" spc="-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ield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, Elma,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 GILBE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07771" y="1661160"/>
            <a:ext cx="716002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7B703077-A036-4953-8B7F-1953DABA0F63}" type="slidenum">
              <a:rPr lang="en-US" sz="1000" spc="-5">
                <a:solidFill>
                  <a:srgbClr val="000099"/>
                </a:solidFill>
                <a:latin typeface="Arial Narrow"/>
                <a:cs typeface="Arial Narrow"/>
              </a:rPr>
              <a:t>41</a:t>
            </a:fld>
            <a:endParaRPr sz="1000" dirty="0">
              <a:latin typeface="Arial Narrow"/>
              <a:cs typeface="Arial Narrow"/>
            </a:endParaRP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pc="-5" dirty="0"/>
              <a:t>What’s Next</a:t>
            </a:r>
            <a:r>
              <a:rPr spc="-45" dirty="0"/>
              <a:t> </a:t>
            </a:r>
            <a:r>
              <a:rPr dirty="0"/>
              <a:t>– 2</a:t>
            </a:r>
            <a:r>
              <a:rPr lang="en-US" dirty="0"/>
              <a:t>017-19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B8B1248F-DDB6-4D55-888A-4F248BF57389}" type="slidenum">
              <a:rPr lang="en-US" sz="1000" spc="-5">
                <a:solidFill>
                  <a:srgbClr val="000099"/>
                </a:solidFill>
                <a:latin typeface="Arial Narrow"/>
                <a:cs typeface="Arial Narrow"/>
              </a:rPr>
              <a:t>42</a:t>
            </a:fld>
            <a:endParaRPr sz="1000" dirty="0">
              <a:latin typeface="Arial Narrow"/>
              <a:cs typeface="Arial Narrow"/>
            </a:endParaRP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52401" y="2057400"/>
            <a:ext cx="3581400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Chehalis Basin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2016 Legislature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initiated with 2017-19 funding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= “aggressively pursue … long-term flood damage reduction and aquatic species restoration...”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Establishes a Board to provide oversight for implementation of Chehalis Basin Strategy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= “…provide a more unified, efficient, and consistent structure for policies and projects, especially for larger projects as they advance”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1624723"/>
            <a:ext cx="5257800" cy="2431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2017-19 Budget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Governor’s budget = $60M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$30.4M to advance long-term strategy and determine preferred option for flood projects and habitat restoration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$20M for construction of habitat restoration projects ($10M State, $10M federal)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$9.6M for construction of local flood damage reduction projects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3073" y="4114800"/>
            <a:ext cx="5257800" cy="221599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REMEMBER: No Action (Consequences)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$3.5 Billion damage over 100 years under current conditions; potentially more with climate change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Extreme floods more frequent and larger – causing greater damage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Loss of aquatic species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Potential listing under Endangered Species Act </a:t>
            </a:r>
          </a:p>
        </p:txBody>
      </p:sp>
    </p:spTree>
    <p:extLst>
      <p:ext uri="{BB962C8B-B14F-4D97-AF65-F5344CB8AC3E}">
        <p14:creationId xmlns:p14="http://schemas.microsoft.com/office/powerpoint/2010/main" val="314669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2995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For</a:t>
            </a:r>
            <a:r>
              <a:rPr sz="3200" b="1" spc="-2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Fu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ther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Info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mati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o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1" y="1668614"/>
            <a:ext cx="5029200" cy="1154162"/>
          </a:xfrm>
          <a:prstGeom prst="rect">
            <a:avLst/>
          </a:prstGeom>
          <a:ln w="12699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ck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b="1" i="1" spc="-25" dirty="0">
                <a:solidFill>
                  <a:srgbClr val="303030"/>
                </a:solidFill>
                <a:latin typeface="Arial"/>
                <a:cs typeface="Arial"/>
              </a:rPr>
              <a:t>Grays Harbor County Representative</a:t>
            </a:r>
            <a:endParaRPr sz="1400" i="1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lang="en-US" sz="1400" i="1" spc="-10" dirty="0">
                <a:solidFill>
                  <a:srgbClr val="303030"/>
                </a:solidFill>
                <a:latin typeface="Arial"/>
                <a:cs typeface="Arial"/>
              </a:rPr>
              <a:t>Chair,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4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sz="1400" i="1" spc="-2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1400" i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r’s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rk</a:t>
            </a:r>
            <a:r>
              <a:rPr sz="14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oup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360/249-3731</a:t>
            </a:r>
          </a:p>
          <a:p>
            <a:pPr marL="85090">
              <a:lnSpc>
                <a:spcPts val="1800"/>
              </a:lnSpc>
            </a:pPr>
            <a:r>
              <a:rPr lang="en-US" sz="1400" dirty="0">
                <a:latin typeface="Arial"/>
                <a:cs typeface="Arial"/>
                <a:hlinkClick r:id="rId3"/>
              </a:rPr>
              <a:t>vraines@co.grays-harbor.wa.us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1" y="2941209"/>
            <a:ext cx="5029200" cy="1154162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800"/>
              </a:lnSpc>
            </a:pPr>
            <a:r>
              <a:rPr lang="en-US" sz="1400" b="1" spc="-5" dirty="0">
                <a:solidFill>
                  <a:srgbClr val="303030"/>
                </a:solidFill>
                <a:latin typeface="Arial"/>
                <a:cs typeface="Arial"/>
              </a:rPr>
              <a:t>Edna Fund</a:t>
            </a:r>
            <a:r>
              <a:rPr lang="en-US" sz="1400" b="1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lang="en-US" sz="1400" b="1" i="1" dirty="0">
                <a:solidFill>
                  <a:srgbClr val="303030"/>
                </a:solidFill>
                <a:latin typeface="Arial"/>
                <a:cs typeface="Arial"/>
              </a:rPr>
              <a:t>Lewis County Representative</a:t>
            </a:r>
            <a:endParaRPr sz="1400" i="1" dirty="0">
              <a:latin typeface="Arial"/>
              <a:cs typeface="Arial"/>
            </a:endParaRPr>
          </a:p>
          <a:p>
            <a:pPr marL="85090" marR="241935">
              <a:lnSpc>
                <a:spcPts val="1800"/>
              </a:lnSpc>
            </a:pP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Chehalis River Basin Flood Authority</a:t>
            </a:r>
          </a:p>
          <a:p>
            <a:pPr marL="85090" marR="241935">
              <a:lnSpc>
                <a:spcPts val="1800"/>
              </a:lnSpc>
            </a:pPr>
            <a:r>
              <a:rPr lang="en-US" sz="1400" i="1" spc="-10" dirty="0">
                <a:solidFill>
                  <a:srgbClr val="303030"/>
                </a:solidFill>
                <a:latin typeface="Arial"/>
                <a:cs typeface="Arial"/>
              </a:rPr>
              <a:t>Vice-Chair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, Chehalis River Basin Flood Authority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5090" marR="241935">
              <a:lnSpc>
                <a:spcPts val="1800"/>
              </a:lnSpc>
            </a:pP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3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60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740-1283</a:t>
            </a:r>
          </a:p>
          <a:p>
            <a:pPr marL="85090">
              <a:lnSpc>
                <a:spcPts val="1800"/>
              </a:lnSpc>
            </a:pPr>
            <a:r>
              <a:rPr lang="en-US" sz="1400" dirty="0">
                <a:latin typeface="Arial"/>
                <a:cs typeface="Arial"/>
                <a:hlinkClick r:id="rId4"/>
              </a:rPr>
              <a:t>Edna.Fund@lewiscountywa.gov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1" y="5486400"/>
            <a:ext cx="5029200" cy="923330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tt</a:t>
            </a:r>
            <a:r>
              <a:rPr sz="14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Bo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tt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spc="-7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St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i="1" spc="-2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endParaRPr sz="1400" dirty="0">
              <a:latin typeface="Arial"/>
              <a:cs typeface="Arial"/>
            </a:endParaRPr>
          </a:p>
          <a:p>
            <a:pPr marL="84455" marR="1125220">
              <a:lnSpc>
                <a:spcPts val="1800"/>
              </a:lnSpc>
            </a:pP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400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4455" marR="1125220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360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480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6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6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00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sc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o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tt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b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@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bg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h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-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p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r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t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n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e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r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s.c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o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213804"/>
            <a:ext cx="5029201" cy="1154162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ame</a:t>
            </a:r>
            <a:r>
              <a:rPr sz="1400" b="1" spc="-7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400" b="1" i="1" spc="5" dirty="0">
                <a:solidFill>
                  <a:srgbClr val="303030"/>
                </a:solidFill>
                <a:latin typeface="Arial"/>
                <a:cs typeface="Arial"/>
              </a:rPr>
              <a:t>ili</a:t>
            </a:r>
            <a:r>
              <a:rPr sz="1400" b="1" i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i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b="1" i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  <a:p>
            <a:pPr marL="84455" marR="584835">
              <a:lnSpc>
                <a:spcPts val="1800"/>
              </a:lnSpc>
            </a:pP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lang="en-US"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lang="en-US"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lang="en-US" sz="1400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lang="en-US" sz="1400" dirty="0">
              <a:latin typeface="Arial"/>
              <a:cs typeface="Arial"/>
            </a:endParaRPr>
          </a:p>
          <a:p>
            <a:pPr marL="84455" marR="584835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400" spc="4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’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rk</a:t>
            </a:r>
            <a:r>
              <a:rPr sz="14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oup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4455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206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841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45</a:t>
            </a:r>
            <a:endParaRPr sz="1400" dirty="0">
              <a:latin typeface="Arial"/>
              <a:cs typeface="Arial"/>
            </a:endParaRPr>
          </a:p>
          <a:p>
            <a:pPr marL="84455">
              <a:lnSpc>
                <a:spcPts val="1800"/>
              </a:lnSpc>
            </a:pP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j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k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</a:t>
            </a:r>
            <a:r>
              <a:rPr sz="1400" u="heavy" spc="-7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c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o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u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l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@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il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c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o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2995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Key Links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0866" y="1785362"/>
            <a:ext cx="8996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  Chehalis River Basin Flood Authority -- </a:t>
            </a:r>
            <a:r>
              <a:rPr lang="en-US" sz="1400" u="heavy" spc="1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w.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</a:t>
            </a:r>
            <a:r>
              <a:rPr lang="en-US" sz="1400" u="heavy" spc="-4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</a:t>
            </a:r>
            <a:r>
              <a:rPr lang="en-US" sz="1400" u="heavy" spc="3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</a:t>
            </a:r>
            <a:r>
              <a:rPr lang="en-US" sz="1400" u="heavy" spc="-2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400" u="heavy" spc="1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.go</a:t>
            </a:r>
            <a:r>
              <a:rPr lang="en-US" sz="1400" u="heavy" spc="-4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flood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utho</a:t>
            </a:r>
            <a:r>
              <a:rPr lang="en-US" sz="1400" u="heavy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Flood Warning System -- </a:t>
            </a:r>
            <a:r>
              <a:rPr lang="en-US" sz="1400" u="heavy" spc="1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www.chehalisriverflood.com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Sign-Up for Email Gage Alerts --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https://www.ezview.wa.gov/Portals/_1492/images/Print50%20--%20HANDOUT%20--%20Gage%20Alerts%20Sign-Up%2008102016.pdf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Local Projects --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https://www.ezview.wa.gov/site/alias__1492/34489/local_projects.aspx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2.  Chehalis Basin Strategy -- </a:t>
            </a:r>
            <a:r>
              <a:rPr lang="en-US" sz="1400" u="heavy" spc="1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www.chehalisbasinstrategy.com</a:t>
            </a:r>
            <a:endParaRPr lang="en-US" sz="1400" u="heavy" spc="15" dirty="0">
              <a:solidFill>
                <a:srgbClr val="598B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of Ecology --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http://www.ecy.wa.gov/programs/sea/sepa/chehalisbasin.html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Ruckelshaus Center -- </a:t>
            </a:r>
            <a:r>
              <a:rPr lang="en-US" sz="1400" u="heavy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http://ruckelshauscenter.wsu.edu/projects/current-projects/chehalisfloodingfish/</a:t>
            </a:r>
            <a:r>
              <a:rPr lang="en-US" sz="140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du/</a:t>
            </a:r>
            <a:r>
              <a:rPr lang="en-US" sz="1400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</a:t>
            </a:r>
            <a:r>
              <a:rPr lang="en-US" sz="140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</a:t>
            </a:r>
            <a:r>
              <a:rPr lang="en-US" sz="1400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</a:t>
            </a:r>
            <a:r>
              <a:rPr lang="en-US" sz="140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</a:t>
            </a:r>
            <a:r>
              <a:rPr lang="en-US" sz="1400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</a:t>
            </a:r>
            <a:r>
              <a:rPr lang="en-US" sz="140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li</a:t>
            </a:r>
            <a:r>
              <a:rPr lang="en-US" sz="1400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</a:t>
            </a:r>
            <a:r>
              <a:rPr lang="en-US" sz="140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Floodin</a:t>
            </a:r>
            <a:r>
              <a:rPr lang="en-US" sz="1400" spc="-1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g</a:t>
            </a:r>
            <a:r>
              <a:rPr lang="en-US" sz="140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.ht</a:t>
            </a:r>
            <a:r>
              <a:rPr lang="en-US" sz="1400" spc="-5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</a:t>
            </a:r>
            <a:r>
              <a:rPr lang="en-US" sz="140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Office of Chehalis Basin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https://www.ezview.wa.gov/site/alias__1492/37030/Default.aspx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4219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55314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Organizational Structure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3" y="1732145"/>
            <a:ext cx="6112153" cy="47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7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228155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Thank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Y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88539" y="1752600"/>
            <a:ext cx="40995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10" dirty="0">
                <a:latin typeface="Arial"/>
                <a:cs typeface="Arial"/>
              </a:rPr>
              <a:t>Th</a:t>
            </a:r>
            <a:r>
              <a:rPr sz="6000" b="1" dirty="0">
                <a:latin typeface="Arial"/>
                <a:cs typeface="Arial"/>
              </a:rPr>
              <a:t>a</a:t>
            </a:r>
            <a:r>
              <a:rPr sz="6000" b="1" spc="-10" dirty="0">
                <a:latin typeface="Arial"/>
                <a:cs typeface="Arial"/>
              </a:rPr>
              <a:t>n</a:t>
            </a:r>
            <a:r>
              <a:rPr sz="6000" b="1" dirty="0">
                <a:latin typeface="Arial"/>
                <a:cs typeface="Arial"/>
              </a:rPr>
              <a:t>k</a:t>
            </a:r>
            <a:r>
              <a:rPr sz="6000" b="1" spc="-110" dirty="0">
                <a:latin typeface="Arial"/>
                <a:cs typeface="Arial"/>
              </a:rPr>
              <a:t> </a:t>
            </a:r>
            <a:r>
              <a:rPr sz="6000" b="1" spc="-450" dirty="0">
                <a:latin typeface="Arial"/>
                <a:cs typeface="Arial"/>
              </a:rPr>
              <a:t>Y</a:t>
            </a:r>
            <a:r>
              <a:rPr sz="6000" b="1" spc="-10" dirty="0">
                <a:latin typeface="Arial"/>
                <a:cs typeface="Arial"/>
              </a:rPr>
              <a:t>ou!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960209" y="2817785"/>
            <a:ext cx="7239000" cy="1398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e:</a:t>
            </a:r>
            <a:endParaRPr sz="1800" dirty="0">
              <a:latin typeface="Arial"/>
              <a:cs typeface="Arial"/>
            </a:endParaRPr>
          </a:p>
          <a:p>
            <a:pPr marL="1042669" marR="972185" indent="900430">
              <a:lnSpc>
                <a:spcPct val="135000"/>
              </a:lnSpc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Pr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303030"/>
                </a:solidFill>
                <a:latin typeface="Arial"/>
                <a:cs typeface="Arial"/>
              </a:rPr>
              <a:t>is Available at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“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utho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”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ite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spc="2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z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spc="5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2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.g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/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li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s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flood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utho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it</a:t>
            </a:r>
            <a:r>
              <a:rPr sz="1800" b="1" u="heavy" spc="-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659291" y="4834901"/>
            <a:ext cx="3825419" cy="1515428"/>
            <a:chOff x="2659291" y="4834901"/>
            <a:chExt cx="3825419" cy="1515428"/>
          </a:xfrm>
        </p:grpSpPr>
        <p:sp>
          <p:nvSpPr>
            <p:cNvPr id="12" name="object 5"/>
            <p:cNvSpPr txBox="1"/>
            <p:nvPr/>
          </p:nvSpPr>
          <p:spPr>
            <a:xfrm>
              <a:off x="2659291" y="5011501"/>
              <a:ext cx="3825419" cy="1338828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2880" marR="5080" algn="ctr">
                <a:spcBef>
                  <a:spcPts val="600"/>
                </a:spcBef>
              </a:pPr>
              <a:endParaRPr lang="fr-FR" b="1" spc="-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marR="5080" algn="ctr">
                <a:spcBef>
                  <a:spcPts val="600"/>
                </a:spcBef>
              </a:pPr>
              <a:r>
                <a:rPr lang="fr-FR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fr-FR" b="1" spc="-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spc="-55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</a:p>
            <a:p>
              <a:pPr marL="182880" marR="5080" algn="ctr">
                <a:spcBef>
                  <a:spcPts val="600"/>
                </a:spcBef>
              </a:pP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t.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nde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rs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on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@l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e</a:t>
              </a:r>
              <a:r>
                <a:rPr lang="fr-FR" u="heavy" spc="-3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i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sc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oun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t</a:t>
              </a:r>
              <a:r>
                <a:rPr lang="fr-FR" u="heavy" spc="-2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y</a:t>
              </a:r>
              <a:r>
                <a:rPr lang="fr-FR" u="heavy" spc="-3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.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gov</a:t>
              </a:r>
              <a:endParaRPr lang="fr-FR" u="heavy" spc="-1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marR="5080" algn="ctr">
                <a:spcBef>
                  <a:spcPts val="600"/>
                </a:spcBef>
              </a:pP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6"/>
            <p:cNvSpPr txBox="1"/>
            <p:nvPr/>
          </p:nvSpPr>
          <p:spPr>
            <a:xfrm>
              <a:off x="2659291" y="4834901"/>
              <a:ext cx="3825419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Email Distribution List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66382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“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G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ove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’s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hehalis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asin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k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Gr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oup”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5333" y="1828800"/>
            <a:ext cx="9225533" cy="453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b="1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ppoint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goi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);</a:t>
            </a:r>
            <a:r>
              <a:rPr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onfi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2013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Role = 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lang="en-US" b="1" dirty="0">
                <a:solidFill>
                  <a:srgbClr val="303030"/>
                </a:solidFill>
                <a:latin typeface="Arial"/>
                <a:cs typeface="Arial"/>
              </a:rPr>
              <a:t>p/</a:t>
            </a: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oversee Basin-wide strategy, funding authorizations (2017-19).</a:t>
            </a:r>
            <a:endParaRPr dirty="0">
              <a:latin typeface="Arial"/>
              <a:cs typeface="Arial"/>
            </a:endParaRP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Flood Retention Dam</a:t>
            </a:r>
            <a:r>
              <a:rPr lang="en-US" sz="16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paired with </a:t>
            </a: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Airport Levee Improvements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Basin-wide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qua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pe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Restoration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High-priority, small-scale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Flood Damage Reduction Projects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Land Use Management</a:t>
            </a:r>
            <a:r>
              <a:rPr lang="en-US" sz="16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Floodproofing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 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e:</a:t>
            </a:r>
            <a:endParaRPr dirty="0">
              <a:latin typeface="Arial"/>
              <a:cs typeface="Arial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Rob Duff (Governor’s Natural Resource Advisor)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Jay Gordon (Washington Dairy Federation and Chehalis Farmer)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Steve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Malloch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(Western Water Futures)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Dr. Gary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Morishima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(Quinault Indian Nation)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Vickie Raines (Grays Harbor County Commissioner, Chair Flood Authority)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Don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Secena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(Chairman, Confederated Tribes of the Chehalis Reservation)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Karen Valenzuela (former Thurston County Commissioner)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J. Vander Stoep (Private Attorney,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Ell Alternate Flood Authority)</a:t>
            </a: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57121"/>
            <a:ext cx="821626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5294"/>
              <a:buFont typeface="Wingdings"/>
              <a:buChar char=""/>
              <a:tabLst>
                <a:tab pos="355600" algn="l"/>
              </a:tabLst>
            </a:pP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2007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700" b="1" dirty="0">
                <a:solidFill>
                  <a:srgbClr val="303030"/>
                </a:solidFill>
                <a:latin typeface="Arial"/>
                <a:cs typeface="Arial"/>
              </a:rPr>
              <a:t>Storm</a:t>
            </a:r>
            <a:r>
              <a:rPr sz="17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- $938M 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700" b="1" spc="-2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7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da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age, $300M 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ost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econo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-4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700" b="1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700" b="1" spc="-10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700" b="1" spc="-3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9140" y="3939090"/>
            <a:ext cx="25901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3189048" y="2170812"/>
            <a:ext cx="2861752" cy="173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8600" y="2170812"/>
            <a:ext cx="2610446" cy="1737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3974729"/>
            <a:ext cx="25901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Exit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77</a:t>
            </a:r>
            <a:r>
              <a:rPr sz="1200" b="1" spc="-5" dirty="0">
                <a:latin typeface="Arial"/>
                <a:cs typeface="Arial"/>
              </a:rPr>
              <a:t> (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5)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5231" y="4390644"/>
            <a:ext cx="1834054" cy="174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396558" y="3886200"/>
            <a:ext cx="2595041" cy="1737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895600" y="4395215"/>
            <a:ext cx="2316479" cy="1737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400800" y="2170607"/>
            <a:ext cx="2370515" cy="1773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72756" y="4395215"/>
            <a:ext cx="1875243" cy="1737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430300" y="5963333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217652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430295" y="5918879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05153" y="5676010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388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60698" y="5676005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50" y="0"/>
                </a:lnTo>
                <a:lnTo>
                  <a:pt x="88900" y="762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78739" y="4800627"/>
            <a:ext cx="9050655" cy="144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01306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Rout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6, </a:t>
            </a: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40" dirty="0">
                <a:latin typeface="Arial"/>
                <a:cs typeface="Arial"/>
              </a:rPr>
              <a:t> A</a:t>
            </a:r>
            <a:r>
              <a:rPr sz="1200" b="1" spc="-5" dirty="0">
                <a:latin typeface="Arial"/>
                <a:cs typeface="Arial"/>
              </a:rPr>
              <a:t>dna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IKE SALSB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AP</a:t>
            </a: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66421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3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UN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spc="-16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IVISION OF 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GE</a:t>
            </a:r>
            <a:r>
              <a:rPr sz="1200" spc="-5" dirty="0">
                <a:latin typeface="Arial"/>
                <a:cs typeface="Arial"/>
              </a:rPr>
              <a:t>NC</a:t>
            </a:r>
            <a:r>
              <a:rPr sz="1200" dirty="0">
                <a:latin typeface="Arial"/>
                <a:cs typeface="Arial"/>
              </a:rPr>
              <a:t>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08140" y="6253784"/>
            <a:ext cx="1118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AGE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2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59434"/>
            <a:ext cx="65678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7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I-5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50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7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nge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loo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outh.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2118360"/>
            <a:ext cx="7081139" cy="420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3939090"/>
            <a:ext cx="172910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3205" y="1661160"/>
            <a:ext cx="4344581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27704" y="1899086"/>
            <a:ext cx="4344035" cy="301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04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289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98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3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er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12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03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08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2007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qui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y 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Kam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loops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ith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foot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ile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80%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69%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59%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28800"/>
            <a:ext cx="7186295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ke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high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nts</a:t>
            </a:r>
            <a:r>
              <a:rPr sz="1800" b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193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800"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100" spc="5" dirty="0">
                <a:latin typeface="Wingdings"/>
                <a:cs typeface="Wingdings"/>
              </a:rPr>
              <a:t></a:t>
            </a:r>
            <a:r>
              <a:rPr sz="1100" spc="5" dirty="0"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600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1996,</a:t>
            </a:r>
            <a:r>
              <a:rPr sz="1600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2007,</a:t>
            </a:r>
            <a:r>
              <a:rPr sz="1600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r>
              <a:rPr sz="1600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equent</a:t>
            </a:r>
            <a:r>
              <a:rPr sz="1600" i="1" spc="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oods</a:t>
            </a:r>
            <a:r>
              <a:rPr sz="1600" i="1" spc="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</a:t>
            </a:r>
            <a:r>
              <a:rPr sz="1600" i="1" spc="-2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sz="1600" i="1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spc="-5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6385"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100 year flood estimate --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Increased by 33% in last 30 years. </a:t>
            </a: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304" y="5466588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7304" y="5202935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27304" y="4940808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7304" y="4677155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27304" y="4413503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27304" y="4149852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27304" y="3886200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7304" y="3622547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27304" y="3358896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10016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307323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20521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85659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8507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73952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37184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96341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84327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741164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538471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43636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39877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97231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69619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6540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484869" y="3645408"/>
            <a:ext cx="0" cy="2085339"/>
          </a:xfrm>
          <a:custGeom>
            <a:avLst/>
            <a:gdLst/>
            <a:ahLst/>
            <a:cxnLst/>
            <a:rect l="l" t="t" r="r" b="b"/>
            <a:pathLst>
              <a:path h="2085339">
                <a:moveTo>
                  <a:pt x="0" y="0"/>
                </a:moveTo>
                <a:lnTo>
                  <a:pt x="0" y="2084831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262621" y="3759708"/>
            <a:ext cx="0" cy="1971039"/>
          </a:xfrm>
          <a:custGeom>
            <a:avLst/>
            <a:gdLst/>
            <a:ahLst/>
            <a:cxnLst/>
            <a:rect l="l" t="t" r="r" b="b"/>
            <a:pathLst>
              <a:path h="1971039">
                <a:moveTo>
                  <a:pt x="0" y="0"/>
                </a:moveTo>
                <a:lnTo>
                  <a:pt x="0" y="1970531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549390" y="3919728"/>
            <a:ext cx="0" cy="1811020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0512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142482" y="4370832"/>
            <a:ext cx="0" cy="1359535"/>
          </a:xfrm>
          <a:custGeom>
            <a:avLst/>
            <a:gdLst/>
            <a:ahLst/>
            <a:cxnLst/>
            <a:rect l="l" t="t" r="r" b="b"/>
            <a:pathLst>
              <a:path h="1359535">
                <a:moveTo>
                  <a:pt x="0" y="0"/>
                </a:moveTo>
                <a:lnTo>
                  <a:pt x="0" y="1359408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8689085" y="4395215"/>
            <a:ext cx="0" cy="1335405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0"/>
                </a:moveTo>
                <a:lnTo>
                  <a:pt x="0" y="1335024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716017" y="443484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151382" y="4454652"/>
            <a:ext cx="0" cy="1275715"/>
          </a:xfrm>
          <a:custGeom>
            <a:avLst/>
            <a:gdLst/>
            <a:ahLst/>
            <a:cxnLst/>
            <a:rect l="l" t="t" r="r" b="b"/>
            <a:pathLst>
              <a:path h="1275714">
                <a:moveTo>
                  <a:pt x="0" y="0"/>
                </a:moveTo>
                <a:lnTo>
                  <a:pt x="0" y="1275588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651497" y="4465332"/>
            <a:ext cx="0" cy="1264920"/>
          </a:xfrm>
          <a:custGeom>
            <a:avLst/>
            <a:gdLst/>
            <a:ahLst/>
            <a:cxnLst/>
            <a:rect l="l" t="t" r="r" b="b"/>
            <a:pathLst>
              <a:path h="1264920">
                <a:moveTo>
                  <a:pt x="0" y="0"/>
                </a:moveTo>
                <a:lnTo>
                  <a:pt x="0" y="1264907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43712" y="4526279"/>
            <a:ext cx="0" cy="1203960"/>
          </a:xfrm>
          <a:custGeom>
            <a:avLst/>
            <a:gdLst/>
            <a:ahLst/>
            <a:cxnLst/>
            <a:rect l="l" t="t" r="r" b="b"/>
            <a:pathLst>
              <a:path h="1203960">
                <a:moveTo>
                  <a:pt x="0" y="0"/>
                </a:moveTo>
                <a:lnTo>
                  <a:pt x="0" y="1203960"/>
                </a:lnTo>
              </a:path>
            </a:pathLst>
          </a:custGeom>
          <a:ln w="53085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021579" y="4550664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29">
                <a:moveTo>
                  <a:pt x="0" y="0"/>
                </a:moveTo>
                <a:lnTo>
                  <a:pt x="0" y="1179576"/>
                </a:lnTo>
              </a:path>
            </a:pathLst>
          </a:custGeom>
          <a:ln w="53085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613909" y="465582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19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364730" y="4710684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10">
                <a:moveTo>
                  <a:pt x="0" y="0"/>
                </a:moveTo>
                <a:lnTo>
                  <a:pt x="0" y="1019555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577083" y="4728971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53086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947166" y="4728971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8382761" y="47320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920234" y="4745735"/>
            <a:ext cx="0" cy="984885"/>
          </a:xfrm>
          <a:custGeom>
            <a:avLst/>
            <a:gdLst/>
            <a:ahLst/>
            <a:cxnLst/>
            <a:rect l="l" t="t" r="r" b="b"/>
            <a:pathLst>
              <a:path h="984885">
                <a:moveTo>
                  <a:pt x="0" y="0"/>
                </a:moveTo>
                <a:lnTo>
                  <a:pt x="0" y="984504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65404" y="3358896"/>
            <a:ext cx="0" cy="2411095"/>
          </a:xfrm>
          <a:custGeom>
            <a:avLst/>
            <a:gdLst/>
            <a:ahLst/>
            <a:cxnLst/>
            <a:rect l="l" t="t" r="r" b="b"/>
            <a:pathLst>
              <a:path h="2411095">
                <a:moveTo>
                  <a:pt x="0" y="0"/>
                </a:moveTo>
                <a:lnTo>
                  <a:pt x="0" y="2410967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27304" y="5730240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08647" y="5725667"/>
            <a:ext cx="8585842" cy="359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7231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074419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17652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27863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38074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828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99186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0939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19456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29666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3987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5008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00990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11200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321411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33162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41680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51891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402793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13004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423214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33425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43636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453847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04748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14959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25170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35228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45439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55650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06552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16762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26973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37184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4739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57453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67664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7787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28776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3898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4919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59409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9620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77967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3073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840790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851001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86121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871423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881634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891844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902055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 txBox="1"/>
          <p:nvPr/>
        </p:nvSpPr>
        <p:spPr>
          <a:xfrm>
            <a:off x="695766" y="4326810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4380" y="4503266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03197" y="4255595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94103" y="4529704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531257" y="445595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668121" y="4234598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36735" y="4545641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938561" y="4350591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73035" y="409356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480446" y="3642981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603673" y="4266193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017267" y="3413546"/>
            <a:ext cx="531495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Ch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h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5" dirty="0">
                <a:latin typeface="Arial"/>
                <a:cs typeface="Arial"/>
              </a:rPr>
              <a:t>li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ve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F</a:t>
            </a:r>
            <a:r>
              <a:rPr sz="1400" b="1" i="1" spc="5" dirty="0">
                <a:latin typeface="Arial"/>
                <a:cs typeface="Arial"/>
              </a:rPr>
              <a:t>l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w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-5" dirty="0">
                <a:latin typeface="Arial"/>
                <a:cs typeface="Arial"/>
              </a:rPr>
              <a:t>ea</a:t>
            </a:r>
            <a:r>
              <a:rPr sz="1400" b="1" i="1" dirty="0">
                <a:latin typeface="Arial"/>
                <a:cs typeface="Arial"/>
              </a:rPr>
              <a:t>r </a:t>
            </a:r>
            <a:r>
              <a:rPr sz="1400" b="1" i="1" spc="-5" dirty="0">
                <a:latin typeface="Arial"/>
                <a:cs typeface="Arial"/>
              </a:rPr>
              <a:t>G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Moun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(</a:t>
            </a:r>
            <a:r>
              <a:rPr sz="1400" b="1" i="1" spc="-5" dirty="0">
                <a:latin typeface="Arial"/>
                <a:cs typeface="Arial"/>
              </a:rPr>
              <a:t>c</a:t>
            </a:r>
            <a:r>
              <a:rPr sz="1400" b="1" i="1" spc="-10" dirty="0">
                <a:latin typeface="Arial"/>
                <a:cs typeface="Arial"/>
              </a:rPr>
              <a:t>ub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c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ft</a:t>
            </a:r>
            <a:r>
              <a:rPr sz="1400" b="1" i="1" spc="5" dirty="0">
                <a:latin typeface="Arial"/>
                <a:cs typeface="Arial"/>
              </a:rPr>
              <a:t>./</a:t>
            </a:r>
            <a:r>
              <a:rPr sz="1400" b="1" i="1" spc="-5" dirty="0">
                <a:latin typeface="Arial"/>
                <a:cs typeface="Arial"/>
              </a:rPr>
              <a:t>se</a:t>
            </a:r>
            <a:r>
              <a:rPr sz="1400" b="1" i="1" spc="-15" dirty="0">
                <a:latin typeface="Arial"/>
                <a:cs typeface="Arial"/>
              </a:rPr>
              <a:t>c</a:t>
            </a:r>
            <a:r>
              <a:rPr sz="1400" b="1" i="1" spc="5" dirty="0">
                <a:latin typeface="Arial"/>
                <a:cs typeface="Arial"/>
              </a:rPr>
              <a:t>.</a:t>
            </a:r>
            <a:r>
              <a:rPr sz="1400" b="1" i="1" dirty="0">
                <a:latin typeface="Arial"/>
                <a:cs typeface="Arial"/>
              </a:rPr>
              <a:t>) 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2400" b="1" spc="-15" baseline="-2430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-24305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281643" y="451129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300284" y="4532424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415826" y="3368787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619532" y="4117329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0200" y="4864383"/>
            <a:ext cx="378460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spc="-1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spc="-1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</a:pPr>
            <a:r>
              <a:rPr sz="1000" spc="-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0200" y="4600774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0200" y="4337165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0200" y="4073555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0200" y="3809946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7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0200" y="3546337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0200" y="3282727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24" name="object 1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27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April 2017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8B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2318</Words>
  <Application>Microsoft Office PowerPoint</Application>
  <PresentationFormat>On-screen Show (4:3)</PresentationFormat>
  <Paragraphs>441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Narrow</vt:lpstr>
      <vt:lpstr>Calibri</vt:lpstr>
      <vt:lpstr>Courier New</vt:lpstr>
      <vt:lpstr>Helvetica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Outreach, Education and Communication</vt:lpstr>
      <vt:lpstr>9. Outreach, Education and Communication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What’s Next – 2017-19 . .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 Boettcher</cp:lastModifiedBy>
  <cp:revision>264</cp:revision>
  <dcterms:created xsi:type="dcterms:W3CDTF">2014-07-10T07:00:35Z</dcterms:created>
  <dcterms:modified xsi:type="dcterms:W3CDTF">2017-04-04T14:03:17Z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2014-07-07T00:00:00Z</vt:filetime>
  </property>
  <property fmtid="{D5CDD505-2E9C-101B-9397-08002B2CF9AE}" pid="3" name="LastSaved">
    <vt:filetime>2014-07-10T00:00:00Z</vt:filetime>
  </property>
</Properties>
</file>