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7.jpg" ContentType="image/jpeg"/>
  <Override PartName="/ppt/media/image48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56.JPG" ContentType="image/jpeg"/>
  <Override PartName="/ppt/notesSlides/notesSlide18.xml" ContentType="application/vnd.openxmlformats-officedocument.presentationml.notesSlide+xml"/>
  <Override PartName="/ppt/media/image59.jpg" ContentType="image/jpeg"/>
  <Override PartName="/ppt/notesSlides/notesSlide19.xml" ContentType="application/vnd.openxmlformats-officedocument.presentationml.notesSlide+xml"/>
  <Override PartName="/ppt/media/image61.jpg" ContentType="image/jpeg"/>
  <Override PartName="/ppt/notesSlides/notesSlide20.xml" ContentType="application/vnd.openxmlformats-officedocument.presentationml.notesSlide+xml"/>
  <Override PartName="/ppt/media/image62.jpg" ContentType="image/jpe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75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94.jpg" ContentType="image/jpeg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image95.jpg" ContentType="image/jpeg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60" r:id="rId5"/>
    <p:sldId id="323" r:id="rId6"/>
    <p:sldId id="261" r:id="rId7"/>
    <p:sldId id="262" r:id="rId8"/>
    <p:sldId id="263" r:id="rId9"/>
    <p:sldId id="264" r:id="rId10"/>
    <p:sldId id="265" r:id="rId11"/>
    <p:sldId id="299" r:id="rId12"/>
    <p:sldId id="266" r:id="rId13"/>
    <p:sldId id="267" r:id="rId14"/>
    <p:sldId id="268" r:id="rId15"/>
    <p:sldId id="302" r:id="rId16"/>
    <p:sldId id="306" r:id="rId17"/>
    <p:sldId id="270" r:id="rId18"/>
    <p:sldId id="271" r:id="rId19"/>
    <p:sldId id="310" r:id="rId20"/>
    <p:sldId id="324" r:id="rId21"/>
    <p:sldId id="276" r:id="rId22"/>
    <p:sldId id="300" r:id="rId23"/>
    <p:sldId id="277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326" r:id="rId40"/>
    <p:sldId id="296" r:id="rId41"/>
    <p:sldId id="311" r:id="rId42"/>
    <p:sldId id="328" r:id="rId43"/>
    <p:sldId id="297" r:id="rId4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7" autoAdjust="0"/>
    <p:restoredTop sz="93817" autoAdjust="0"/>
  </p:normalViewPr>
  <p:slideViewPr>
    <p:cSldViewPr>
      <p:cViewPr varScale="1">
        <p:scale>
          <a:sx n="103" d="100"/>
          <a:sy n="103" d="100"/>
        </p:scale>
        <p:origin x="183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8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0316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139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946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53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604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9049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7032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3167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242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8625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1001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7065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7516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6061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412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1718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6842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7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444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57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9053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71781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6573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897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19463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38883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5513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09903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3439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2377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484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0932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6807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48583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8913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155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63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134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858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367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1/14/2022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1/14/2022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1/14/2022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1/14/2022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1/14/2022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1/14/2022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://www.chehalisbasinpartnership.org/" TargetMode="Externa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zview.wa.gov/Portals/_1492/images/Pe%20Ell%20Meeting%2010%2014%2014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26" Type="http://schemas.openxmlformats.org/officeDocument/2006/relationships/image" Target="../media/image48.jpg"/><Relationship Id="rId3" Type="http://schemas.openxmlformats.org/officeDocument/2006/relationships/image" Target="../media/image26.png"/><Relationship Id="rId21" Type="http://schemas.openxmlformats.org/officeDocument/2006/relationships/image" Target="../media/image44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17" Type="http://schemas.openxmlformats.org/officeDocument/2006/relationships/image" Target="../media/image40.png"/><Relationship Id="rId25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jp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24" Type="http://schemas.openxmlformats.org/officeDocument/2006/relationships/image" Target="../media/image6.jpg"/><Relationship Id="rId5" Type="http://schemas.openxmlformats.org/officeDocument/2006/relationships/image" Target="../media/image28.jpg"/><Relationship Id="rId15" Type="http://schemas.openxmlformats.org/officeDocument/2006/relationships/image" Target="../media/image38.jpg"/><Relationship Id="rId23" Type="http://schemas.openxmlformats.org/officeDocument/2006/relationships/image" Target="../media/image46.jpg"/><Relationship Id="rId10" Type="http://schemas.openxmlformats.org/officeDocument/2006/relationships/image" Target="../media/image33.png"/><Relationship Id="rId19" Type="http://schemas.openxmlformats.org/officeDocument/2006/relationships/image" Target="../media/image42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Relationship Id="rId14" Type="http://schemas.openxmlformats.org/officeDocument/2006/relationships/image" Target="../media/image37.jpg"/><Relationship Id="rId2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Pe%20Ell%20Meeting%2010%2014%2014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11" Type="http://schemas.openxmlformats.org/officeDocument/2006/relationships/image" Target="../media/image74.jpg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.jpg"/><Relationship Id="rId4" Type="http://schemas.openxmlformats.org/officeDocument/2006/relationships/hyperlink" Target="http://www.chehalisriverflood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zview.wa.gov/DesktopModules/Documents2/View.aspx?tabID=37068&amp;alias=1962&amp;mid=70197&amp;ItemID=8343" TargetMode="External"/><Relationship Id="rId4" Type="http://schemas.openxmlformats.org/officeDocument/2006/relationships/image" Target="../media/image9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.grays-harbor.wa.us" TargetMode="External"/><Relationship Id="rId7" Type="http://schemas.openxmlformats.org/officeDocument/2006/relationships/hyperlink" Target="mailto:chrb461@ECY.WA.GOV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dutch@localaccess.com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halisleadentity.org/" TargetMode="External"/><Relationship Id="rId13" Type="http://schemas.openxmlformats.org/officeDocument/2006/relationships/hyperlink" Target="http://www.chehalisbasinstrategy.com/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www.chehalisriverbasinfczd.com/" TargetMode="External"/><Relationship Id="rId12" Type="http://schemas.openxmlformats.org/officeDocument/2006/relationships/hyperlink" Target="https://www.ezview.wa.gov/DesktopModules/Documents2/View.aspx?tabID=37068&amp;alias=1962&amp;mid=70197&amp;ItemID=8343" TargetMode="External"/><Relationship Id="rId2" Type="http://schemas.openxmlformats.org/officeDocument/2006/relationships/notesSlide" Target="../notesSlides/notesSlide41.xml"/><Relationship Id="rId16" Type="http://schemas.openxmlformats.org/officeDocument/2006/relationships/hyperlink" Target="https://www.ezview.wa.gov/Portals/_1492/images/Flood%20Warning%20System%20Gage%20Alerts%20-%2011-13-202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962/37068/chehalis_basin_board.aspx" TargetMode="External"/><Relationship Id="rId11" Type="http://schemas.openxmlformats.org/officeDocument/2006/relationships/hyperlink" Target="https://ecology.wa.gov/About-us/Get-to-know-us/Our-Programs/Office-of-Chehalis-Basin/EIS" TargetMode="External"/><Relationship Id="rId5" Type="http://schemas.openxmlformats.org/officeDocument/2006/relationships/hyperlink" Target="https://ecology.wa.gov/About-us/Get-to-know-us/Our-Programs/Office-of-Chehalis-Basin" TargetMode="External"/><Relationship Id="rId15" Type="http://schemas.openxmlformats.org/officeDocument/2006/relationships/hyperlink" Target="https://www.dropbox.com/s/cnlkmoj3ftw06ag/Chehalis_Final_09.30.2019.mp4?dl=0" TargetMode="External"/><Relationship Id="rId10" Type="http://schemas.openxmlformats.org/officeDocument/2006/relationships/hyperlink" Target="https://www.ezview.wa.gov/site/alias__1492/34489/local_projects.aspx" TargetMode="External"/><Relationship Id="rId4" Type="http://schemas.openxmlformats.org/officeDocument/2006/relationships/hyperlink" Target="http://www.ezview.wa.gov/chehalisfloodauthority" TargetMode="External"/><Relationship Id="rId9" Type="http://schemas.openxmlformats.org/officeDocument/2006/relationships/hyperlink" Target="http://www.chehalisriverflood.com/" TargetMode="External"/><Relationship Id="rId14" Type="http://schemas.openxmlformats.org/officeDocument/2006/relationships/hyperlink" Target="http://chehalisbasinstrategy.com/asrp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ndy.Bradley@ecy.wa.gov" TargetMode="External"/><Relationship Id="rId5" Type="http://schemas.openxmlformats.org/officeDocument/2006/relationships/hyperlink" Target="mailto:Pat.Anderson@lewiscountywa.gov" TargetMode="External"/><Relationship Id="rId4" Type="http://schemas.openxmlformats.org/officeDocument/2006/relationships/hyperlink" Target="https://www.ezview.wa.gov/site/alias__1492/33948/default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6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783256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734050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22027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Duane Crouse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City of </a:t>
            </a:r>
            <a:r>
              <a:rPr lang="en-US" b="1" spc="-10" dirty="0" err="1">
                <a:solidFill>
                  <a:srgbClr val="303030"/>
                </a:solidFill>
                <a:latin typeface="Arial"/>
                <a:cs typeface="Arial"/>
              </a:rPr>
              <a:t>Napavine</a:t>
            </a: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January 14, 2022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endParaRPr lang="en-US" spc="-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28800"/>
            <a:ext cx="8836660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 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sec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al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lang="en-US" b="1" spc="10" dirty="0">
                <a:solidFill>
                  <a:srgbClr val="303030"/>
                </a:solidFill>
                <a:latin typeface="Arial"/>
                <a:cs typeface="Arial"/>
              </a:rPr>
              <a:t> . . 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popul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tions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spc="10" dirty="0">
                <a:solidFill>
                  <a:srgbClr val="303030"/>
                </a:solidFill>
                <a:latin typeface="Arial"/>
                <a:cs typeface="Arial"/>
              </a:rPr>
              <a:t>substantially below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ic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Chehalis River and tributaries face significant water quality issues.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3200400"/>
            <a:ext cx="3200399" cy="2545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876800" y="3276600"/>
            <a:ext cx="3457079" cy="2573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84023" y="5796755"/>
            <a:ext cx="275844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Upp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</a:t>
            </a:r>
            <a:r>
              <a:rPr sz="1200" b="1" dirty="0">
                <a:latin typeface="Arial"/>
                <a:cs typeface="Arial"/>
              </a:rPr>
              <a:t>5/31/20</a:t>
            </a:r>
            <a:r>
              <a:rPr sz="1200" b="1" spc="-10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0)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JA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E. </a:t>
            </a:r>
            <a:r>
              <a:rPr sz="1200" spc="4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10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OX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</a:t>
            </a:r>
            <a:r>
              <a:rPr sz="1200" spc="4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ILD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GA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ISH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SE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spc="-85" dirty="0">
                <a:latin typeface="Arial"/>
                <a:cs typeface="Arial"/>
              </a:rPr>
              <a:t>VA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ION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RN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79315" y="5876307"/>
            <a:ext cx="23323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ww</a:t>
            </a:r>
            <a:r>
              <a:rPr sz="1200" u="sng" spc="-7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w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.cheha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li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sbas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i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e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h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i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.o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g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0099"/>
                </a:solidFill>
                <a:latin typeface="Arial Narrow"/>
                <a:cs typeface="Arial Narrow"/>
              </a:rPr>
              <a:t>10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endParaRPr lang="en-US"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589383"/>
              </p:ext>
            </p:extLst>
          </p:nvPr>
        </p:nvGraphicFramePr>
        <p:xfrm>
          <a:off x="838200" y="2325901"/>
          <a:ext cx="7924799" cy="2931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3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Species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Current Spawner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Habitat </a:t>
                      </a:r>
                      <a:r>
                        <a:rPr lang="en-US" sz="2200" b="1" u="non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Degradation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Spring Chinook Salmon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2,300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78%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Fall Chinook Salmon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24,317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45%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6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Coho Salmon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42,000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69%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Winter-run Steelhead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8,700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object 3"/>
          <p:cNvSpPr txBox="1"/>
          <p:nvPr/>
        </p:nvSpPr>
        <p:spPr>
          <a:xfrm>
            <a:off x="764540" y="1885369"/>
            <a:ext cx="45154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u="heavy" spc="-55" dirty="0">
                <a:solidFill>
                  <a:srgbClr val="303030"/>
                </a:solidFill>
                <a:latin typeface="Arial"/>
                <a:cs typeface="Arial"/>
              </a:rPr>
              <a:t>Salmon-habitat potential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endParaRPr lang="en-US" spc="-5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54864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Chehalis Basin Strategy: Reducing Flood Damage and Restoring Aquatic Species; Pe Ell Public Meeting; 10/14/2014; Page 13; </a:t>
            </a:r>
            <a:r>
              <a:rPr lang="en-US" sz="1400" dirty="0">
                <a:hlinkClick r:id="rId4"/>
              </a:rPr>
              <a:t>https://www.ezview.wa.gov/Portals/_1492/images/Pe%20Ell%20Meeting%2010%2014%2014.pdf</a:t>
            </a:r>
            <a:r>
              <a:rPr lang="en-US" sz="1600" dirty="0"/>
              <a:t>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636852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0572" y="946834"/>
            <a:ext cx="52012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Solution</a:t>
            </a:r>
            <a:r>
              <a:rPr sz="3200" b="1" spc="-6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= Basi</a:t>
            </a: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-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w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ide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pp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oach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1885369"/>
            <a:ext cx="4515485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u="heavy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tio</a:t>
            </a:r>
            <a:r>
              <a:rPr sz="1800" b="1" u="heavy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-o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d,</a:t>
            </a:r>
            <a:r>
              <a:rPr sz="1800" b="1" u="heavy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Multi-ph</a:t>
            </a:r>
            <a:r>
              <a:rPr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ase</a:t>
            </a:r>
            <a:r>
              <a:rPr lang="en-US"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u="heavy" spc="-8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pp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ach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-W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ps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rst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ng</a:t>
            </a:r>
            <a:endParaRPr lang="en-US" sz="18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lang="en-US" spc="-10" dirty="0">
                <a:solidFill>
                  <a:srgbClr val="303030"/>
                </a:solidFill>
                <a:latin typeface="Arial"/>
                <a:cs typeface="Arial"/>
              </a:rPr>
              <a:t>Master Strategy (Game Plan)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ap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lang="en-US" sz="1800" spc="-10" dirty="0">
                <a:solidFill>
                  <a:srgbClr val="303030"/>
                </a:solidFill>
                <a:latin typeface="Arial"/>
                <a:cs typeface="Arial"/>
              </a:rPr>
              <a:t>ocal 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oodp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anage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ent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lang="en-US" spc="-5" dirty="0">
                <a:solidFill>
                  <a:srgbClr val="303030"/>
                </a:solidFill>
                <a:latin typeface="Arial"/>
                <a:cs typeface="Arial"/>
              </a:rPr>
              <a:t>Restore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1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qua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ng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un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12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199" y="6461546"/>
            <a:ext cx="139382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400"/>
            <a:ext cx="1920240" cy="2485018"/>
          </a:xfrm>
          <a:prstGeom prst="rect">
            <a:avLst/>
          </a:prstGeom>
          <a:ln w="12700">
            <a:solidFill>
              <a:srgbClr val="78C0B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810000"/>
            <a:ext cx="1920240" cy="2484038"/>
          </a:xfrm>
          <a:prstGeom prst="rect">
            <a:avLst/>
          </a:prstGeom>
          <a:ln>
            <a:solidFill>
              <a:srgbClr val="78C0B2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458406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1.	Basi</a:t>
            </a: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-Wi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d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elationsh</a:t>
            </a:r>
            <a:r>
              <a:rPr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i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724147" y="259080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435572" y="3657600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123796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022849" y="5715000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613418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50650" y="5257800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626885" y="3048000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923065" y="4419600"/>
            <a:ext cx="1086415" cy="7315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301397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676400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735426" y="3078480"/>
            <a:ext cx="2208172" cy="201167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670433" y="5570007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2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72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15"/>
          <p:cNvSpPr/>
          <p:nvPr/>
        </p:nvSpPr>
        <p:spPr>
          <a:xfrm>
            <a:off x="2201947" y="5695816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9032" y="2484120"/>
            <a:ext cx="5829956" cy="3840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31140" y="1902778"/>
            <a:ext cx="7960359" cy="1729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od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 --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rm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rs</a:t>
            </a:r>
            <a:r>
              <a:rPr sz="18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ff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 of po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s).</a:t>
            </a:r>
            <a:endParaRPr sz="1800" dirty="0">
              <a:latin typeface="Arial"/>
              <a:cs typeface="Arial"/>
            </a:endParaRPr>
          </a:p>
          <a:p>
            <a:pPr marL="355600" marR="5400040" indent="-342900">
              <a:lnSpc>
                <a:spcPct val="100000"/>
              </a:lnSpc>
              <a:spcBef>
                <a:spcPts val="81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 --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th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heha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Ri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er up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str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El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 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10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s).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4114" y="870429"/>
            <a:ext cx="44564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2.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H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yd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aulic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nde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standing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62176-860E-4367-B6EC-675A7596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71" y="3673668"/>
            <a:ext cx="2124489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91849"/>
            <a:ext cx="2254885" cy="3274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952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xa</a:t>
            </a: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pl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: </a:t>
            </a: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lang="en-US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lang="en-US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lang="en-US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ff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ts 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lang="en-US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is</a:t>
            </a:r>
            <a:r>
              <a:rPr lang="en-US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lang="en-US" sz="1600" i="1" dirty="0"/>
              <a:t>Source: Chehalis Basin Strategy: Reducing Flood Damage and Restoring Aquatic Species; Pe Ell Public Meeting; 10/14/2014; Page 51; </a:t>
            </a:r>
            <a:r>
              <a:rPr lang="en-US" sz="1400" dirty="0">
                <a:hlinkClick r:id="rId3"/>
              </a:rPr>
              <a:t>https://www.ezview.wa.gov/Portals/_1492/images/Pe%20Ell%20Meeting%2010%2014%2014.pdf</a:t>
            </a:r>
            <a:r>
              <a:rPr lang="en-US" sz="1600" dirty="0"/>
              <a:t>.</a:t>
            </a:r>
            <a:r>
              <a:rPr lang="en-US" sz="1600" spc="1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44564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2.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H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yd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aulic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nde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standing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00200"/>
            <a:ext cx="6126480" cy="476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3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3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Master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Strategy (Game Plan)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54" y="1660860"/>
            <a:ext cx="1231641" cy="15938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9"/>
          <a:stretch/>
        </p:blipFill>
        <p:spPr>
          <a:xfrm>
            <a:off x="7140597" y="3581400"/>
            <a:ext cx="1942632" cy="7848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0349" y="1808422"/>
            <a:ext cx="7950491" cy="4583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Evolution (2008 to present): </a:t>
            </a:r>
          </a:p>
          <a:p>
            <a:pPr lvl="1">
              <a:spcBef>
                <a:spcPts val="500"/>
              </a:spcBef>
              <a:buClr>
                <a:srgbClr val="C000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Flood Authority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Governor’s Workgroup  Office of Chehalis Basin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Elements: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Evaluation, implementation of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Capital Projects: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Flood Retention Dam on upper Chehalis River.</a:t>
            </a: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Airport Levee Improvements.</a:t>
            </a: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North Shore Levee in Aberdeen, Hoquiam.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Basin-wide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 Species Restoration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(100s of miles spawning/rearing habitat).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Flood-Damage Reduction Projects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Flood-Proofing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including raising homes, CRS actions, local ordinance improvements, etc.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Costs/Benefits: Cost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$500-600M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 Benefit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$720M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 yrs.); No Action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$3.5B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 yrs.).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135" y="2517296"/>
            <a:ext cx="1752600" cy="970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4"/>
          <a:stretch/>
        </p:blipFill>
        <p:spPr>
          <a:xfrm>
            <a:off x="6587679" y="76200"/>
            <a:ext cx="2495550" cy="12798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object 22"/>
          <p:cNvSpPr/>
          <p:nvPr/>
        </p:nvSpPr>
        <p:spPr>
          <a:xfrm>
            <a:off x="7848600" y="4800600"/>
            <a:ext cx="1234629" cy="980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006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40259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4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La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ge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apitol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77851" y="1828800"/>
            <a:ext cx="9066149" cy="47012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321945" indent="-342900">
              <a:lnSpc>
                <a:spcPts val="2050"/>
              </a:lnSpc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7505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2013-15:</a:t>
            </a: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14070" marR="321945" lvl="1" indent="-342900">
              <a:lnSpc>
                <a:spcPts val="2050"/>
              </a:lnSpc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hni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10" dirty="0">
                <a:solidFill>
                  <a:srgbClr val="303030"/>
                </a:solidFill>
                <a:latin typeface="Arial"/>
                <a:cs typeface="Arial"/>
              </a:rPr>
              <a:t>developed baseline knowledge on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ibility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u="sng" dirty="0">
                <a:solidFill>
                  <a:srgbClr val="C00000"/>
                </a:solidFill>
                <a:latin typeface="Arial"/>
                <a:cs typeface="Arial"/>
              </a:rPr>
              <a:t>Flood Retention Dam</a:t>
            </a:r>
            <a:r>
              <a:rPr lang="en-US" sz="1600" dirty="0">
                <a:latin typeface="Arial"/>
                <a:cs typeface="Arial"/>
              </a:rPr>
              <a:t> alternatives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--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ts,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tc.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manent</a:t>
            </a:r>
            <a:r>
              <a:rPr sz="16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5" dirty="0">
                <a:solidFill>
                  <a:srgbClr val="303030"/>
                </a:solidFill>
                <a:latin typeface="Arial"/>
                <a:cs typeface="Arial"/>
              </a:rPr>
              <a:t>(w/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age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Run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-r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60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40" dirty="0">
                <a:solidFill>
                  <a:srgbClr val="303030"/>
                </a:solidFill>
                <a:latin typeface="Arial"/>
                <a:cs typeface="Arial"/>
              </a:rPr>
              <a:t>(no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manent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lang="en-US" sz="1600" spc="-100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ompa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ct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ete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then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fi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ood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ont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ol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y 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Mu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po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600" dirty="0">
              <a:latin typeface="Arial"/>
              <a:cs typeface="Arial"/>
            </a:endParaRPr>
          </a:p>
          <a:p>
            <a:pPr marL="81407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lu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u="sng" spc="30" dirty="0">
                <a:solidFill>
                  <a:srgbClr val="C00000"/>
                </a:solidFill>
                <a:latin typeface="Arial"/>
                <a:cs typeface="Arial"/>
              </a:rPr>
              <a:t>I-5 Protection</a:t>
            </a:r>
            <a:r>
              <a:rPr lang="en-US" sz="1600" spc="30" dirty="0">
                <a:latin typeface="Arial"/>
                <a:cs typeface="Arial"/>
              </a:rPr>
              <a:t> alternatives </a:t>
            </a:r>
            <a:r>
              <a:rPr lang="en-US" sz="1600" spc="30" dirty="0">
                <a:solidFill>
                  <a:srgbClr val="303030"/>
                </a:solidFill>
                <a:latin typeface="Arial"/>
                <a:cs typeface="Arial"/>
              </a:rPr>
              <a:t>--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 road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tc.</a:t>
            </a: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1407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endParaRPr sz="1600" dirty="0"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2015-17: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Formal environmental review (Programmatic EIS) was conducted to evaluate alternatives.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2017-19: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CBFCZD Project-level EIS starts.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2019-21: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CBFCZD Project-level EIS continues.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17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524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89213"/>
            <a:ext cx="2616319" cy="15602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6" name="Picture 2" descr="map of flood vicinity">
            <a:extLst>
              <a:ext uri="{FF2B5EF4-FFF2-40B4-BE49-F238E27FC236}">
                <a16:creationId xmlns:a16="http://schemas.microsoft.com/office/drawing/2014/main" id="{AB385B09-0151-40B8-AB93-70060497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83" y="4797802"/>
            <a:ext cx="1990069" cy="16469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5069FC-4903-4B6D-9117-B7A3B2200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7040"/>
            <a:ext cx="1892018" cy="1463040"/>
          </a:xfrm>
          <a:prstGeom prst="rect">
            <a:avLst/>
          </a:prstGeom>
        </p:spPr>
      </p:pic>
      <p:sp>
        <p:nvSpPr>
          <p:cNvPr id="18" name="object 17">
            <a:extLst>
              <a:ext uri="{FF2B5EF4-FFF2-40B4-BE49-F238E27FC236}">
                <a16:creationId xmlns:a16="http://schemas.microsoft.com/office/drawing/2014/main" id="{B84CE315-6E03-4798-B184-665553F64AE1}"/>
              </a:ext>
            </a:extLst>
          </p:cNvPr>
          <p:cNvSpPr txBox="1"/>
          <p:nvPr/>
        </p:nvSpPr>
        <p:spPr>
          <a:xfrm>
            <a:off x="4934610" y="349012"/>
            <a:ext cx="253299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spc="-5" dirty="0">
                <a:latin typeface="Arial"/>
                <a:cs typeface="Arial"/>
              </a:rPr>
              <a:t>Aberdeen Proposed Northside Dike/Levee</a:t>
            </a:r>
            <a:endParaRPr sz="1200" dirty="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EFD81E69-A35A-4677-9057-6CBB06162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00200"/>
            <a:ext cx="6329934" cy="49024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object 3"/>
          <p:cNvSpPr txBox="1"/>
          <p:nvPr/>
        </p:nvSpPr>
        <p:spPr>
          <a:xfrm>
            <a:off x="57910" y="2308351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2013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15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$1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0.7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7910" y="1777309"/>
            <a:ext cx="2609089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Sup</a:t>
            </a:r>
            <a:r>
              <a:rPr lang="en-US" sz="16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$5.0M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5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Local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(Basin-wide)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910" y="2839393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2015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17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15.7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19200" y="91440"/>
            <a:ext cx="2128192" cy="963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928198" y="6490156"/>
            <a:ext cx="140580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28AA21BB-292D-4A49-9375-F5AC874C6EA7}"/>
              </a:ext>
            </a:extLst>
          </p:cNvPr>
          <p:cNvSpPr txBox="1"/>
          <p:nvPr/>
        </p:nvSpPr>
        <p:spPr>
          <a:xfrm>
            <a:off x="57910" y="3370435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</a:t>
            </a:r>
            <a:r>
              <a:rPr lang="en-US" sz="1600" b="1" spc="-10" dirty="0">
                <a:solidFill>
                  <a:srgbClr val="303030"/>
                </a:solidFill>
                <a:latin typeface="Arial"/>
                <a:cs typeface="Arial"/>
              </a:rPr>
              <a:t>7-19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9.6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883828-8DF8-4C19-94AC-CF9A404F75C4}"/>
              </a:ext>
            </a:extLst>
          </p:cNvPr>
          <p:cNvSpPr txBox="1"/>
          <p:nvPr/>
        </p:nvSpPr>
        <p:spPr>
          <a:xfrm>
            <a:off x="57911" y="4432518"/>
            <a:ext cx="2609088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26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$46.7M State (2012-21)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$10.8M Local (2012-21)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E8AB1CC-BB12-4B4F-94BB-CC9CD7739F49}"/>
              </a:ext>
            </a:extLst>
          </p:cNvPr>
          <p:cNvSpPr txBox="1"/>
          <p:nvPr/>
        </p:nvSpPr>
        <p:spPr>
          <a:xfrm>
            <a:off x="57910" y="3901477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</a:t>
            </a:r>
            <a:r>
              <a:rPr lang="en-US" sz="1600" b="1" spc="-10" dirty="0">
                <a:solidFill>
                  <a:srgbClr val="303030"/>
                </a:solidFill>
                <a:latin typeface="Arial"/>
                <a:cs typeface="Arial"/>
              </a:rPr>
              <a:t>9-21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6.3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5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(Farm Pads)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6DA01CD4-5B1D-4427-984E-64BA6AD67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95" y="1650694"/>
            <a:ext cx="6213505" cy="48108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2756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0" y="1600200"/>
            <a:ext cx="3205707" cy="2729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8740" y="1828800"/>
            <a:ext cx="9065260" cy="4416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pc="-5" dirty="0"/>
              <a:t>Pr</a:t>
            </a:r>
            <a:r>
              <a:rPr dirty="0"/>
              <a:t>o</a:t>
            </a:r>
            <a:r>
              <a:rPr spc="-45" dirty="0"/>
              <a:t>v</a:t>
            </a:r>
            <a:r>
              <a:rPr dirty="0"/>
              <a:t>ide</a:t>
            </a:r>
            <a:r>
              <a:rPr spc="30" dirty="0"/>
              <a:t> </a:t>
            </a:r>
            <a:r>
              <a:rPr dirty="0"/>
              <a:t>upd</a:t>
            </a:r>
            <a:r>
              <a:rPr spc="-5" dirty="0"/>
              <a:t>a</a:t>
            </a:r>
            <a:r>
              <a:rPr dirty="0"/>
              <a:t>te</a:t>
            </a:r>
            <a:r>
              <a:rPr lang="en-US" dirty="0"/>
              <a:t>, </a:t>
            </a:r>
            <a:r>
              <a:rPr lang="en-US" spc="-5" dirty="0"/>
              <a:t>e</a:t>
            </a:r>
            <a:r>
              <a:rPr dirty="0"/>
              <a:t>n</a:t>
            </a:r>
            <a:r>
              <a:rPr spc="-10" dirty="0"/>
              <a:t>c</a:t>
            </a:r>
            <a:r>
              <a:rPr dirty="0"/>
              <a:t>ou</a:t>
            </a:r>
            <a:r>
              <a:rPr spc="-5" dirty="0"/>
              <a:t>r</a:t>
            </a:r>
            <a:r>
              <a:rPr spc="-10" dirty="0"/>
              <a:t>a</a:t>
            </a:r>
            <a:r>
              <a:rPr dirty="0"/>
              <a:t>ge</a:t>
            </a:r>
            <a:r>
              <a:rPr spc="-5" dirty="0"/>
              <a:t> </a:t>
            </a:r>
            <a:r>
              <a:rPr dirty="0"/>
              <a:t>di</a:t>
            </a:r>
            <a:r>
              <a:rPr spc="-10" dirty="0"/>
              <a:t>sc</a:t>
            </a:r>
            <a:r>
              <a:rPr dirty="0"/>
              <a:t>u</a:t>
            </a:r>
            <a:r>
              <a:rPr spc="-10" dirty="0"/>
              <a:t>ss</a:t>
            </a:r>
            <a:r>
              <a:rPr dirty="0"/>
              <a:t>ion</a:t>
            </a:r>
            <a:r>
              <a:rPr lang="en-US" dirty="0"/>
              <a:t>.</a:t>
            </a:r>
            <a:endParaRPr dirty="0"/>
          </a:p>
          <a:p>
            <a:pPr algn="l">
              <a:spcBef>
                <a:spcPts val="300"/>
              </a:spcBef>
              <a:buClr>
                <a:srgbClr val="CC0000"/>
              </a:buClr>
              <a:buFont typeface="Wingdings"/>
              <a:buChar char=""/>
            </a:pPr>
            <a:endParaRPr dirty="0"/>
          </a:p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pc="-5" dirty="0"/>
              <a:t>K</a:t>
            </a:r>
            <a:r>
              <a:rPr spc="-10" dirty="0"/>
              <a:t>e</a:t>
            </a:r>
            <a:r>
              <a:rPr dirty="0"/>
              <a:t>y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0" dirty="0"/>
              <a:t>essa</a:t>
            </a:r>
            <a:r>
              <a:rPr dirty="0"/>
              <a:t>g</a:t>
            </a:r>
            <a:r>
              <a:rPr spc="-10" dirty="0"/>
              <a:t>e</a:t>
            </a:r>
            <a:r>
              <a:rPr dirty="0"/>
              <a:t>s</a:t>
            </a:r>
            <a:r>
              <a:rPr spc="10" dirty="0"/>
              <a:t> </a:t>
            </a:r>
            <a:r>
              <a:rPr dirty="0"/>
              <a:t>.</a:t>
            </a:r>
            <a:r>
              <a:rPr spc="5" dirty="0"/>
              <a:t> </a:t>
            </a:r>
            <a:r>
              <a:rPr dirty="0"/>
              <a:t>.</a:t>
            </a:r>
            <a:r>
              <a:rPr spc="-5" dirty="0"/>
              <a:t> </a:t>
            </a:r>
            <a:r>
              <a:rPr dirty="0"/>
              <a:t>.</a:t>
            </a:r>
            <a:endParaRPr lang="en-US" dirty="0"/>
          </a:p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/>
          </a:p>
          <a:p>
            <a:pPr marL="413384" marR="3809365" lvl="1" algn="l">
              <a:spcBef>
                <a:spcPts val="300"/>
              </a:spcBef>
              <a:tabLst>
                <a:tab pos="697230" algn="l"/>
              </a:tabLst>
            </a:pPr>
            <a:r>
              <a:rPr lang="en-US" sz="1600" b="1" spc="-10" dirty="0">
                <a:latin typeface="Arial"/>
                <a:cs typeface="Arial"/>
              </a:rPr>
              <a:t>1.  </a:t>
            </a:r>
            <a:r>
              <a:rPr sz="1600" b="1" i="1" spc="-10" dirty="0">
                <a:latin typeface="Arial"/>
                <a:cs typeface="Arial"/>
              </a:rPr>
              <a:t>Br</a:t>
            </a:r>
            <a:r>
              <a:rPr sz="1600" b="1" i="1" spc="-15" dirty="0">
                <a:latin typeface="Arial"/>
                <a:cs typeface="Arial"/>
              </a:rPr>
              <a:t>o</a:t>
            </a:r>
            <a:r>
              <a:rPr sz="1600" b="1" i="1" spc="-10" dirty="0">
                <a:latin typeface="Arial"/>
                <a:cs typeface="Arial"/>
              </a:rPr>
              <a:t>ad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a</a:t>
            </a:r>
            <a:r>
              <a:rPr sz="1600" b="1" i="1" spc="-15" dirty="0">
                <a:latin typeface="Arial"/>
                <a:cs typeface="Arial"/>
              </a:rPr>
              <a:t>g</a:t>
            </a:r>
            <a:r>
              <a:rPr sz="1600" b="1" i="1" spc="-10" dirty="0">
                <a:latin typeface="Arial"/>
                <a:cs typeface="Arial"/>
              </a:rPr>
              <a:t>ree</a:t>
            </a:r>
            <a:r>
              <a:rPr sz="1600" b="1" i="1" spc="-20" dirty="0">
                <a:latin typeface="Arial"/>
                <a:cs typeface="Arial"/>
              </a:rPr>
              <a:t>m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n</a:t>
            </a:r>
            <a:r>
              <a:rPr sz="1600" b="1" i="1" spc="-10" dirty="0">
                <a:latin typeface="Arial"/>
                <a:cs typeface="Arial"/>
              </a:rPr>
              <a:t>t</a:t>
            </a:r>
            <a:r>
              <a:rPr sz="1600" b="1" i="1" spc="3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F</a:t>
            </a:r>
            <a:r>
              <a:rPr sz="1600" spc="-10" dirty="0">
                <a:latin typeface="Arial"/>
                <a:cs typeface="Arial"/>
              </a:rPr>
              <a:t>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me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lang="en-US" sz="1600" spc="-5" dirty="0">
                <a:latin typeface="Arial"/>
                <a:cs typeface="Arial"/>
              </a:rPr>
              <a:t> a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entu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y</a:t>
            </a:r>
            <a:r>
              <a:rPr lang="en-US" sz="1600" spc="-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s </a:t>
            </a:r>
            <a:r>
              <a:rPr lang="en-US" sz="1600" spc="-10" dirty="0">
                <a:latin typeface="Arial"/>
                <a:cs typeface="Arial"/>
              </a:rPr>
              <a:t>progress </a:t>
            </a:r>
            <a:r>
              <a:rPr sz="1600" spc="-10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ne</a:t>
            </a:r>
            <a:r>
              <a:rPr sz="1600" u="sng" spc="-20" dirty="0">
                <a:solidFill>
                  <a:srgbClr val="CC0000"/>
                </a:solidFill>
                <a:latin typeface="Arial"/>
                <a:cs typeface="Arial"/>
              </a:rPr>
              <a:t>x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u="sng" spc="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teps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to</a:t>
            </a:r>
            <a:r>
              <a:rPr sz="1600" u="sng" spc="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edu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f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ood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dam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age</a:t>
            </a:r>
            <a:r>
              <a:rPr lang="en-US" sz="1600" u="sng" spc="-5" dirty="0">
                <a:solidFill>
                  <a:srgbClr val="CC0000"/>
                </a:solidFill>
                <a:latin typeface="Arial"/>
                <a:cs typeface="Arial"/>
              </a:rPr>
              <a:t> and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enhan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quat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.</a:t>
            </a:r>
            <a:endParaRPr lang="en-US" sz="1600" spc="-5" dirty="0">
              <a:latin typeface="Arial"/>
              <a:cs typeface="Arial"/>
            </a:endParaRPr>
          </a:p>
          <a:p>
            <a:pPr marL="413384" marR="3809365" lvl="1" algn="l">
              <a:spcBef>
                <a:spcPts val="300"/>
              </a:spcBef>
              <a:tabLst>
                <a:tab pos="697230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marR="14986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spc="-10" dirty="0">
                <a:latin typeface="Arial"/>
                <a:cs typeface="Arial"/>
              </a:rPr>
              <a:t>2.  </a:t>
            </a:r>
            <a:r>
              <a:rPr sz="1600" b="1" i="1" spc="-10" dirty="0">
                <a:latin typeface="Arial"/>
                <a:cs typeface="Arial"/>
              </a:rPr>
              <a:t>Basi</a:t>
            </a:r>
            <a:r>
              <a:rPr sz="1600" b="1" i="1" spc="-15" dirty="0">
                <a:latin typeface="Arial"/>
                <a:cs typeface="Arial"/>
              </a:rPr>
              <a:t>n-</a:t>
            </a:r>
            <a:r>
              <a:rPr sz="1600" b="1" i="1" spc="-25" dirty="0">
                <a:latin typeface="Arial"/>
                <a:cs typeface="Arial"/>
              </a:rPr>
              <a:t>w</a:t>
            </a:r>
            <a:r>
              <a:rPr sz="1600" b="1" i="1" spc="-5" dirty="0">
                <a:latin typeface="Arial"/>
                <a:cs typeface="Arial"/>
              </a:rPr>
              <a:t>i</a:t>
            </a:r>
            <a:r>
              <a:rPr sz="1600" b="1" i="1" spc="-15" dirty="0">
                <a:latin typeface="Arial"/>
                <a:cs typeface="Arial"/>
              </a:rPr>
              <a:t>d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s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10" dirty="0">
                <a:latin typeface="Arial"/>
                <a:cs typeface="Arial"/>
              </a:rPr>
              <a:t>ra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g</a:t>
            </a:r>
            <a:r>
              <a:rPr sz="1600" b="1" i="1" spc="-10" dirty="0">
                <a:latin typeface="Arial"/>
                <a:cs typeface="Arial"/>
              </a:rPr>
              <a:t>y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ented,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u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pha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ed</a:t>
            </a:r>
            <a:r>
              <a:rPr sz="1600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n-</a:t>
            </a:r>
            <a:r>
              <a:rPr sz="1600" spc="-30" dirty="0">
                <a:latin typeface="Arial"/>
                <a:cs typeface="Arial"/>
              </a:rPr>
              <a:t>w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de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ategy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s </a:t>
            </a:r>
            <a:r>
              <a:rPr lang="en-US" sz="1600" spc="-10" dirty="0">
                <a:latin typeface="Arial"/>
                <a:cs typeface="Arial"/>
              </a:rPr>
              <a:t>key to protecting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ommun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es a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en-US" sz="1600" spc="-5" dirty="0">
                <a:latin typeface="Arial"/>
                <a:cs typeface="Arial"/>
              </a:rPr>
              <a:t>to </a:t>
            </a:r>
            <a:r>
              <a:rPr sz="1600" spc="-10" dirty="0">
                <a:latin typeface="Arial"/>
                <a:cs typeface="Arial"/>
              </a:rPr>
              <a:t>enhan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lang="en-US" sz="1600" spc="-5" dirty="0">
                <a:latin typeface="Arial"/>
                <a:cs typeface="Arial"/>
              </a:rPr>
              <a:t>ing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aquat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pe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s.</a:t>
            </a:r>
            <a:endParaRPr lang="en-US" sz="1600" spc="-5" dirty="0">
              <a:latin typeface="Arial"/>
              <a:cs typeface="Arial"/>
            </a:endParaRPr>
          </a:p>
          <a:p>
            <a:pPr marL="370840" marR="149860" lvl="1" algn="l">
              <a:spcBef>
                <a:spcPts val="300"/>
              </a:spcBef>
              <a:tabLst>
                <a:tab pos="654685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marR="508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spc="-15" dirty="0">
                <a:latin typeface="Arial"/>
                <a:cs typeface="Arial"/>
              </a:rPr>
              <a:t>3.  </a:t>
            </a:r>
            <a:r>
              <a:rPr sz="1600" b="1" i="1" spc="-15" dirty="0">
                <a:latin typeface="Arial"/>
                <a:cs typeface="Arial"/>
              </a:rPr>
              <a:t>Co</a:t>
            </a:r>
            <a:r>
              <a:rPr sz="1600" b="1" i="1" spc="-10" dirty="0">
                <a:latin typeface="Arial"/>
                <a:cs typeface="Arial"/>
              </a:rPr>
              <a:t>lla</a:t>
            </a:r>
            <a:r>
              <a:rPr sz="1600" b="1" i="1" spc="-15" dirty="0">
                <a:latin typeface="Arial"/>
                <a:cs typeface="Arial"/>
              </a:rPr>
              <a:t>bo</a:t>
            </a:r>
            <a:r>
              <a:rPr sz="1600" b="1" i="1" spc="-10" dirty="0">
                <a:latin typeface="Arial"/>
                <a:cs typeface="Arial"/>
              </a:rPr>
              <a:t>ra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5" dirty="0">
                <a:latin typeface="Arial"/>
                <a:cs typeface="Arial"/>
              </a:rPr>
              <a:t>i</a:t>
            </a:r>
            <a:r>
              <a:rPr sz="1600" b="1" i="1" spc="-15" dirty="0">
                <a:latin typeface="Arial"/>
                <a:cs typeface="Arial"/>
              </a:rPr>
              <a:t>o</a:t>
            </a:r>
            <a:r>
              <a:rPr sz="1600" b="1" i="1" spc="-10" dirty="0">
                <a:latin typeface="Arial"/>
                <a:cs typeface="Arial"/>
              </a:rPr>
              <a:t>n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is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key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W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Leg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atu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G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no</a:t>
            </a:r>
            <a:r>
              <a:rPr sz="1600" spc="45" dirty="0">
                <a:latin typeface="Arial"/>
                <a:cs typeface="Arial"/>
              </a:rPr>
              <a:t>r</a:t>
            </a:r>
            <a:r>
              <a:rPr sz="1600" spc="-25" dirty="0">
                <a:latin typeface="Arial"/>
                <a:cs typeface="Arial"/>
              </a:rPr>
              <a:t>’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O</a:t>
            </a:r>
            <a:r>
              <a:rPr sz="1600" spc="-30" dirty="0">
                <a:latin typeface="Arial"/>
                <a:cs typeface="Arial"/>
              </a:rPr>
              <a:t>f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lang="en-US" sz="1600" spc="10" dirty="0">
                <a:latin typeface="Arial"/>
                <a:cs typeface="Arial"/>
              </a:rPr>
              <a:t>Chehalis Basin Tribes, Office of Chehalis Basin, Chehalis Basin Board, C</a:t>
            </a:r>
            <a:r>
              <a:rPr sz="1600" spc="-10" dirty="0">
                <a:latin typeface="Arial"/>
                <a:cs typeface="Arial"/>
              </a:rPr>
              <a:t>heha</a:t>
            </a:r>
            <a:r>
              <a:rPr sz="1600" dirty="0">
                <a:latin typeface="Arial"/>
                <a:cs typeface="Arial"/>
              </a:rPr>
              <a:t>li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F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ood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Autho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spc="-150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en-US" sz="1600" spc="-5" dirty="0">
                <a:latin typeface="Arial"/>
                <a:cs typeface="Arial"/>
              </a:rPr>
              <a:t>many Federal, State and Local </a:t>
            </a:r>
            <a:r>
              <a:rPr sz="1600" spc="-10" dirty="0">
                <a:latin typeface="Arial"/>
                <a:cs typeface="Arial"/>
              </a:rPr>
              <a:t>Agen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es a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w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k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ng together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=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!</a:t>
            </a:r>
            <a:endParaRPr lang="en-US" sz="1600" spc="-5" dirty="0">
              <a:latin typeface="Arial"/>
              <a:cs typeface="Arial"/>
            </a:endParaRPr>
          </a:p>
          <a:p>
            <a:pPr marL="370840" marR="5080" lvl="1" algn="l">
              <a:spcBef>
                <a:spcPts val="300"/>
              </a:spcBef>
              <a:tabLst>
                <a:tab pos="654685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spc="-15" dirty="0">
                <a:latin typeface="Arial"/>
                <a:cs typeface="Arial"/>
              </a:rPr>
              <a:t>4.  </a:t>
            </a:r>
            <a:r>
              <a:rPr sz="1600" b="1" i="1" spc="-15" dirty="0">
                <a:latin typeface="Arial"/>
                <a:cs typeface="Arial"/>
              </a:rPr>
              <a:t>Fund</a:t>
            </a:r>
            <a:r>
              <a:rPr sz="1600" b="1" i="1" spc="-10" dirty="0">
                <a:latin typeface="Arial"/>
                <a:cs typeface="Arial"/>
              </a:rPr>
              <a:t>a</a:t>
            </a:r>
            <a:r>
              <a:rPr sz="1600" b="1" i="1" spc="-20" dirty="0">
                <a:latin typeface="Arial"/>
                <a:cs typeface="Arial"/>
              </a:rPr>
              <a:t>m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nt</a:t>
            </a:r>
            <a:r>
              <a:rPr sz="1600" b="1" i="1" spc="-10" dirty="0">
                <a:latin typeface="Arial"/>
                <a:cs typeface="Arial"/>
              </a:rPr>
              <a:t>al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p</a:t>
            </a:r>
            <a:r>
              <a:rPr sz="1600" b="1" i="1" spc="-10" dirty="0">
                <a:latin typeface="Arial"/>
                <a:cs typeface="Arial"/>
              </a:rPr>
              <a:t>ri</a:t>
            </a:r>
            <a:r>
              <a:rPr sz="1600" b="1" i="1" spc="-15" dirty="0">
                <a:latin typeface="Arial"/>
                <a:cs typeface="Arial"/>
              </a:rPr>
              <a:t>n</a:t>
            </a:r>
            <a:r>
              <a:rPr sz="1600" b="1" i="1" spc="-10" dirty="0">
                <a:latin typeface="Arial"/>
                <a:cs typeface="Arial"/>
              </a:rPr>
              <a:t>ci</a:t>
            </a:r>
            <a:r>
              <a:rPr sz="1600" b="1" i="1" spc="-15" dirty="0">
                <a:latin typeface="Arial"/>
                <a:cs typeface="Arial"/>
              </a:rPr>
              <a:t>p</a:t>
            </a:r>
            <a:r>
              <a:rPr sz="1600" b="1" i="1" spc="-10" dirty="0">
                <a:latin typeface="Arial"/>
                <a:cs typeface="Arial"/>
              </a:rPr>
              <a:t>le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v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ng</a:t>
            </a:r>
            <a:r>
              <a:rPr sz="1600" u="sng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one</a:t>
            </a:r>
            <a:r>
              <a:rPr sz="1600" u="sng" spc="-25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ob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em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doe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 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anothe</a:t>
            </a:r>
            <a:r>
              <a:rPr sz="1600" u="sng" spc="4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25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733800" y="650190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478614"/>
            <a:ext cx="80772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6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Land</a:t>
            </a:r>
            <a:r>
              <a:rPr lang="en-US"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se,</a:t>
            </a:r>
            <a:r>
              <a:rPr lang="en-US"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lang="en-US"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p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la</a:t>
            </a:r>
            <a:r>
              <a:rPr lang="en-US"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i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lang="en-US"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M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anagement (Floodproofing Pilot)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05D4139-8463-4D97-9B89-30EF370F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32" y="1677125"/>
            <a:ext cx="6141568" cy="47598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8322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7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Restore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almon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and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quatic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pecies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4800" y="3640976"/>
            <a:ext cx="2431857" cy="866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500"/>
              </a:spcBef>
              <a:buClr>
                <a:srgbClr val="CC0000"/>
              </a:buClr>
              <a:buSzPct val="85000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so far (2019) . . .</a:t>
            </a:r>
          </a:p>
          <a:p>
            <a:pPr marL="298450" indent="-285750">
              <a:spcBef>
                <a:spcPts val="500"/>
              </a:spcBef>
              <a:buClr>
                <a:srgbClr val="CC0000"/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Complete ($3.8M)</a:t>
            </a:r>
          </a:p>
          <a:p>
            <a:pPr marL="298450" indent="-285750">
              <a:spcBef>
                <a:spcPts val="500"/>
              </a:spcBef>
              <a:buClr>
                <a:srgbClr val="CC0000"/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Underway ($7.9)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sp>
        <p:nvSpPr>
          <p:cNvPr id="1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D0C54-6F20-471E-9E70-AFB248F1E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257" y="1600200"/>
            <a:ext cx="6488877" cy="474930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456DE-D72E-46BF-9145-FB51176E3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39890"/>
            <a:ext cx="2355657" cy="160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A7278-7C39-464F-8A88-001E74546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753" y="4433411"/>
            <a:ext cx="2299247" cy="1714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F0515-96CC-4E24-ABB5-FFBEEE13F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99" y="4599467"/>
            <a:ext cx="2431857" cy="18620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7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Restore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almon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and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quatic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pecies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sp>
        <p:nvSpPr>
          <p:cNvPr id="14" name="object 3"/>
          <p:cNvSpPr/>
          <p:nvPr/>
        </p:nvSpPr>
        <p:spPr>
          <a:xfrm>
            <a:off x="3124200" y="2234019"/>
            <a:ext cx="2634094" cy="1347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4"/>
          <p:cNvSpPr/>
          <p:nvPr/>
        </p:nvSpPr>
        <p:spPr>
          <a:xfrm>
            <a:off x="228156" y="2313872"/>
            <a:ext cx="2532861" cy="1343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5"/>
          <p:cNvSpPr/>
          <p:nvPr/>
        </p:nvSpPr>
        <p:spPr>
          <a:xfrm>
            <a:off x="228156" y="3733800"/>
            <a:ext cx="2531668" cy="12955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6"/>
          <p:cNvSpPr/>
          <p:nvPr/>
        </p:nvSpPr>
        <p:spPr>
          <a:xfrm>
            <a:off x="729506" y="5131618"/>
            <a:ext cx="2547094" cy="14215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1"/>
          <p:cNvSpPr/>
          <p:nvPr/>
        </p:nvSpPr>
        <p:spPr>
          <a:xfrm>
            <a:off x="3404679" y="3655683"/>
            <a:ext cx="2522556" cy="12973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3"/>
          <p:cNvSpPr/>
          <p:nvPr/>
        </p:nvSpPr>
        <p:spPr>
          <a:xfrm>
            <a:off x="3404679" y="5052408"/>
            <a:ext cx="2526206" cy="14245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5"/>
          <p:cNvSpPr/>
          <p:nvPr/>
        </p:nvSpPr>
        <p:spPr>
          <a:xfrm>
            <a:off x="6096000" y="2244297"/>
            <a:ext cx="2819399" cy="20229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18"/>
          <p:cNvSpPr/>
          <p:nvPr/>
        </p:nvSpPr>
        <p:spPr>
          <a:xfrm>
            <a:off x="6172200" y="4343400"/>
            <a:ext cx="2666999" cy="20116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9"/>
          <p:cNvSpPr txBox="1"/>
          <p:nvPr/>
        </p:nvSpPr>
        <p:spPr>
          <a:xfrm>
            <a:off x="292158" y="2336800"/>
            <a:ext cx="21285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No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spc="5" dirty="0">
                <a:latin typeface="Calibri"/>
                <a:cs typeface="Calibri"/>
              </a:rPr>
              <a:t>he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Pi</a:t>
            </a:r>
            <a:r>
              <a:rPr sz="1800" b="1" spc="-60" dirty="0">
                <a:latin typeface="Calibri"/>
                <a:cs typeface="Calibri"/>
              </a:rPr>
              <a:t>k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min</a:t>
            </a:r>
            <a:r>
              <a:rPr sz="1800" b="1" spc="-20" dirty="0">
                <a:latin typeface="Calibri"/>
                <a:cs typeface="Calibri"/>
              </a:rPr>
              <a:t>no</a:t>
            </a:r>
            <a:r>
              <a:rPr sz="1800" b="1" dirty="0">
                <a:latin typeface="Calibri"/>
                <a:cs typeface="Calibri"/>
              </a:rPr>
              <a:t>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3200400" y="2260600"/>
            <a:ext cx="20815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spc="-5" dirty="0">
                <a:latin typeface="Calibri"/>
                <a:cs typeface="Calibri"/>
              </a:rPr>
              <a:t>m</a:t>
            </a:r>
            <a:r>
              <a:rPr sz="1800" b="1" spc="5" dirty="0">
                <a:latin typeface="Calibri"/>
                <a:cs typeface="Calibri"/>
              </a:rPr>
              <a:t>p</a:t>
            </a:r>
            <a:r>
              <a:rPr sz="1800" b="1" spc="-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Mud</a:t>
            </a:r>
            <a:r>
              <a:rPr sz="1800" b="1" spc="-20" dirty="0">
                <a:latin typeface="Calibri"/>
                <a:cs typeface="Calibri"/>
              </a:rPr>
              <a:t>m</a:t>
            </a:r>
            <a:r>
              <a:rPr sz="1800" b="1" spc="-5" dirty="0">
                <a:latin typeface="Calibri"/>
                <a:cs typeface="Calibri"/>
              </a:rPr>
              <a:t>in</a:t>
            </a:r>
            <a:r>
              <a:rPr sz="1800" b="1" spc="-20" dirty="0">
                <a:latin typeface="Calibri"/>
                <a:cs typeface="Calibri"/>
              </a:rPr>
              <a:t>no</a:t>
            </a:r>
            <a:r>
              <a:rPr sz="1800" b="1" dirty="0">
                <a:latin typeface="Calibri"/>
                <a:cs typeface="Calibri"/>
              </a:rPr>
              <a:t>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3381921" y="4580573"/>
            <a:ext cx="1852295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L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30" dirty="0">
                <a:latin typeface="Calibri"/>
                <a:cs typeface="Calibri"/>
              </a:rPr>
              <a:t>rg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sc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5" dirty="0">
                <a:latin typeface="Calibri"/>
                <a:cs typeface="Calibri"/>
              </a:rPr>
              <a:t>u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60" dirty="0">
                <a:latin typeface="Calibri"/>
                <a:cs typeface="Calibri"/>
              </a:rPr>
              <a:t>k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3460667" y="6160082"/>
            <a:ext cx="175513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Sc</a:t>
            </a:r>
            <a:r>
              <a:rPr sz="1800" b="1" spc="-5" dirty="0">
                <a:latin typeface="Calibri"/>
                <a:cs typeface="Calibri"/>
              </a:rPr>
              <a:t>ulp</a:t>
            </a:r>
            <a:r>
              <a:rPr sz="1800" b="1" spc="-10" dirty="0">
                <a:latin typeface="Calibri"/>
                <a:cs typeface="Calibri"/>
              </a:rPr>
              <a:t>in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(6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10" dirty="0">
                <a:latin typeface="Calibri"/>
                <a:cs typeface="Calibri"/>
              </a:rPr>
              <a:t>ie</a:t>
            </a:r>
            <a:r>
              <a:rPr sz="1800" b="1" spc="-25" dirty="0">
                <a:latin typeface="Calibri"/>
                <a:cs typeface="Calibri"/>
              </a:rPr>
              <a:t>s)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7" name="object 16"/>
          <p:cNvSpPr txBox="1"/>
          <p:nvPr/>
        </p:nvSpPr>
        <p:spPr>
          <a:xfrm>
            <a:off x="6096000" y="2209800"/>
            <a:ext cx="2160905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5" dirty="0">
                <a:latin typeface="Calibri"/>
                <a:cs typeface="Calibri"/>
              </a:rPr>
              <a:t>g</a:t>
            </a:r>
            <a:r>
              <a:rPr sz="1800" b="1" spc="-10" dirty="0">
                <a:latin typeface="Calibri"/>
                <a:cs typeface="Calibri"/>
              </a:rPr>
              <a:t>on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35" dirty="0">
                <a:latin typeface="Calibri"/>
                <a:cs typeface="Calibri"/>
              </a:rPr>
              <a:t>tt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d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F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g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8" name="object 19"/>
          <p:cNvSpPr txBox="1"/>
          <p:nvPr/>
        </p:nvSpPr>
        <p:spPr>
          <a:xfrm>
            <a:off x="6172200" y="5935179"/>
            <a:ext cx="1496060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35" dirty="0">
                <a:latin typeface="Calibri"/>
                <a:cs typeface="Calibri"/>
              </a:rPr>
              <a:t>st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60" dirty="0">
                <a:latin typeface="Calibri"/>
                <a:cs typeface="Calibri"/>
              </a:rPr>
              <a:t>T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10" dirty="0">
                <a:latin typeface="Calibri"/>
                <a:cs typeface="Calibri"/>
              </a:rPr>
              <a:t>d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9" name="object 10"/>
          <p:cNvSpPr txBox="1"/>
          <p:nvPr/>
        </p:nvSpPr>
        <p:spPr>
          <a:xfrm>
            <a:off x="279943" y="3761601"/>
            <a:ext cx="144526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20" dirty="0">
                <a:latin typeface="Calibri"/>
                <a:cs typeface="Calibri"/>
              </a:rPr>
              <a:t>Redside Shiner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764540" y="5156200"/>
            <a:ext cx="14452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ngn</a:t>
            </a:r>
            <a:r>
              <a:rPr sz="1800" b="1" spc="-10" dirty="0">
                <a:latin typeface="Calibri"/>
                <a:cs typeface="Calibri"/>
              </a:rPr>
              <a:t>os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5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ce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1" name="object 2"/>
          <p:cNvSpPr txBox="1"/>
          <p:nvPr/>
        </p:nvSpPr>
        <p:spPr>
          <a:xfrm>
            <a:off x="1094105" y="1600200"/>
            <a:ext cx="637349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40" dirty="0">
                <a:solidFill>
                  <a:srgbClr val="8F7C67"/>
                </a:solidFill>
                <a:latin typeface="Calibri"/>
                <a:cs typeface="Calibri"/>
              </a:rPr>
              <a:t>O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t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he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r</a:t>
            </a:r>
            <a:r>
              <a:rPr sz="4000" spc="1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8F7C67"/>
                </a:solidFill>
                <a:latin typeface="Calibri"/>
                <a:cs typeface="Calibri"/>
              </a:rPr>
              <a:t>F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i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sh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n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d</a:t>
            </a:r>
            <a:r>
              <a:rPr sz="4000" spc="-2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qu</a:t>
            </a:r>
            <a:r>
              <a:rPr sz="4000" spc="-50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t</a:t>
            </a:r>
            <a:r>
              <a:rPr sz="4000" spc="-5" dirty="0">
                <a:solidFill>
                  <a:srgbClr val="8F7C67"/>
                </a:solidFill>
                <a:latin typeface="Calibri"/>
                <a:cs typeface="Calibri"/>
              </a:rPr>
              <a:t>i</a:t>
            </a:r>
            <a:r>
              <a:rPr sz="4000" spc="-20" dirty="0">
                <a:solidFill>
                  <a:srgbClr val="8F7C67"/>
                </a:solidFill>
                <a:latin typeface="Calibri"/>
                <a:cs typeface="Calibri"/>
              </a:rPr>
              <a:t>c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Spec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ies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957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745ABA-3BAD-4B29-8013-25FD6C8D5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9622"/>
            <a:ext cx="4914376" cy="64722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object 4"/>
          <p:cNvSpPr txBox="1"/>
          <p:nvPr/>
        </p:nvSpPr>
        <p:spPr>
          <a:xfrm>
            <a:off x="1174114" y="478947"/>
            <a:ext cx="2331086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8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ly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Wa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400" y="1828800"/>
            <a:ext cx="37338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ww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w.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l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is</a:t>
            </a:r>
            <a:r>
              <a:rPr sz="16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</a:t>
            </a:r>
            <a:r>
              <a:rPr sz="16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6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flood.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om</a:t>
            </a:r>
            <a:endParaRPr sz="1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ont-f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2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it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lang="en-US" sz="1600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ta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oll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tion,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ta 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oniz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tion.</a:t>
            </a:r>
            <a:endParaRPr lang="en-US" sz="1600" b="1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b="1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recas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ting, 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5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ar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ning.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  <p:sp>
        <p:nvSpPr>
          <p:cNvPr id="1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56635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9C7293-4BCC-4F4E-8ECC-820F9A575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43" y="4058744"/>
            <a:ext cx="3313777" cy="244316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066800" y="1685226"/>
            <a:ext cx="8041932" cy="4114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54939" y="3320667"/>
            <a:ext cx="77152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 </a:t>
            </a:r>
            <a:r>
              <a:rPr sz="1200" b="1" spc="-5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20" dirty="0">
                <a:latin typeface="Arial"/>
                <a:cs typeface="Arial"/>
              </a:rPr>
              <a:t>v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ear </a:t>
            </a:r>
            <a:r>
              <a:rPr sz="1200" b="1" spc="-5" dirty="0">
                <a:latin typeface="Arial"/>
                <a:cs typeface="Arial"/>
              </a:rPr>
              <a:t>Doty 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SGS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  <p:sp>
        <p:nvSpPr>
          <p:cNvPr id="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777210" y="1645920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07340" y="3939090"/>
            <a:ext cx="137287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701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leari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g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Mu</a:t>
            </a:r>
            <a:r>
              <a:rPr sz="1200" b="1" dirty="0">
                <a:latin typeface="Arial"/>
                <a:cs typeface="Arial"/>
              </a:rPr>
              <a:t>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 </a:t>
            </a:r>
            <a:r>
              <a:rPr sz="1200" b="1" spc="-5" dirty="0">
                <a:latin typeface="Arial"/>
                <a:cs typeface="Arial"/>
              </a:rPr>
              <a:t>Cu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is,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B9174C-0F48-40AB-B70C-26FA0A52E09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59067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is,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ft</a:t>
            </a:r>
            <a:r>
              <a:rPr sz="1200" b="1" dirty="0">
                <a:latin typeface="Arial"/>
                <a:cs typeface="Arial"/>
              </a:rPr>
              <a:t>erma</a:t>
            </a:r>
            <a:r>
              <a:rPr sz="1200" b="1" spc="-5" dirty="0">
                <a:latin typeface="Arial"/>
                <a:cs typeface="Arial"/>
              </a:rPr>
              <a:t>th 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</a:t>
            </a:r>
            <a:r>
              <a:rPr sz="1200" b="1" spc="-5" dirty="0">
                <a:latin typeface="Arial"/>
                <a:cs typeface="Arial"/>
              </a:rPr>
              <a:t> F</a:t>
            </a:r>
            <a:r>
              <a:rPr sz="1200" b="1" dirty="0">
                <a:latin typeface="Arial"/>
                <a:cs typeface="Arial"/>
              </a:rPr>
              <a:t>eet</a:t>
            </a:r>
            <a:r>
              <a:rPr sz="1200" b="1" spc="-5" dirty="0">
                <a:latin typeface="Arial"/>
                <a:cs typeface="Arial"/>
              </a:rPr>
              <a:t> 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73355" y="1661160"/>
            <a:ext cx="7018244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A9C26BA-862D-4B2D-8AF3-EE4FC708E08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63576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nd</a:t>
            </a:r>
            <a:r>
              <a:rPr sz="1200" b="1" dirty="0">
                <a:latin typeface="Arial"/>
                <a:cs typeface="Arial"/>
              </a:rPr>
              <a:t>l</a:t>
            </a:r>
            <a:r>
              <a:rPr sz="1200" b="1" spc="5" dirty="0">
                <a:latin typeface="Arial"/>
                <a:cs typeface="Arial"/>
              </a:rPr>
              <a:t>e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</a:t>
            </a:r>
            <a:r>
              <a:rPr sz="1200" b="1" dirty="0">
                <a:latin typeface="Arial"/>
                <a:cs typeface="Arial"/>
              </a:rPr>
              <a:t>ad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dirty="0">
                <a:latin typeface="Arial"/>
                <a:cs typeface="Arial"/>
              </a:rPr>
              <a:t>ri</a:t>
            </a:r>
            <a:r>
              <a:rPr sz="1200" b="1" spc="-5" dirty="0">
                <a:latin typeface="Arial"/>
                <a:cs typeface="Arial"/>
              </a:rPr>
              <a:t>dge n</a:t>
            </a:r>
            <a:r>
              <a:rPr sz="1200" b="1" dirty="0">
                <a:latin typeface="Arial"/>
                <a:cs typeface="Arial"/>
              </a:rPr>
              <a:t>ear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Dot</a:t>
            </a:r>
            <a:r>
              <a:rPr sz="1200" b="1" spc="-120" dirty="0">
                <a:latin typeface="Arial"/>
                <a:cs typeface="Arial"/>
              </a:rPr>
              <a:t>y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26797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90682" y="1661159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926D9577-5B9A-459C-AED4-ED8DB5DAEA2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1609344"/>
            <a:ext cx="6991858" cy="4754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6CCFC7BD-416C-4861-BF5B-C0ADF10F28CE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28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3DC3198-878B-49F2-9B0C-60BCBD9A50E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AA362-AF00-49C6-80B0-595C36C495A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28</a:t>
            </a:fld>
            <a:endParaRPr lang="en-US" spc="-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609344"/>
            <a:ext cx="6841845" cy="4846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29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36E82D5-297C-4C36-BB4A-7198AC291B3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16141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Action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2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0" y="2057400"/>
            <a:ext cx="5131168" cy="4297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0477" y="1700783"/>
            <a:ext cx="4668097" cy="3108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45515" y="5293665"/>
            <a:ext cx="24834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5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CHR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LE</a:t>
            </a:r>
          </a:p>
        </p:txBody>
      </p:sp>
      <p:sp>
        <p:nvSpPr>
          <p:cNvPr id="6" name="object 6"/>
          <p:cNvSpPr/>
          <p:nvPr/>
        </p:nvSpPr>
        <p:spPr>
          <a:xfrm>
            <a:off x="3424228" y="5382614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652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565686" y="5338167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88900"/>
                </a:moveTo>
                <a:lnTo>
                  <a:pt x="76200" y="44450"/>
                </a:ln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128828" y="5044919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9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084373" y="5044913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859279" y="1609344"/>
            <a:ext cx="7132320" cy="4754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14808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dirty="0">
                <a:latin typeface="Arial"/>
                <a:cs typeface="Arial"/>
              </a:rPr>
              <a:t>B</a:t>
            </a:r>
            <a:r>
              <a:rPr sz="1200" spc="-5" dirty="0">
                <a:latin typeface="Arial"/>
                <a:cs typeface="Arial"/>
              </a:rPr>
              <a:t>RUC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O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IAN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30</a:t>
            </a:fld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75B7B77-4ED7-4715-BF9E-9183425910F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37287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25805" y="1661160"/>
            <a:ext cx="7141994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31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91CCEF-4D8D-44E8-A360-925924BB5D0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1609344"/>
            <a:ext cx="6461759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32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1B325C2A-3F65-4B02-B9A1-6885E71DC4A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37287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Jack</a:t>
            </a:r>
            <a:r>
              <a:rPr sz="1200" b="1" spc="-10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ree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90682" y="1661159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0A45058-E79E-4B85-BB24-EBE9F51940B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612" y="1609356"/>
            <a:ext cx="6217907" cy="4663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149605" y="3939090"/>
            <a:ext cx="193548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B</a:t>
            </a:r>
            <a:r>
              <a:rPr sz="1200" spc="-5" dirty="0">
                <a:latin typeface="Arial"/>
                <a:cs typeface="Arial"/>
              </a:rPr>
              <a:t>RUC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O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IAN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654F97F-7F2E-4A88-BDA3-4B2789DBE43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0736" y="1609344"/>
            <a:ext cx="6354051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78739" y="3714956"/>
            <a:ext cx="115570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40" dirty="0">
                <a:latin typeface="Arial"/>
                <a:cs typeface="Arial"/>
              </a:rPr>
              <a:t>W</a:t>
            </a:r>
            <a:r>
              <a:rPr sz="1200" spc="-10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OT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35</a:t>
            </a:fld>
            <a:endParaRPr spc="-5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BB5E1ABE-A695-42EB-B023-C1D5A124631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6024" y="1609344"/>
            <a:ext cx="6390749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9851AB2-3571-4B5E-A29A-4C5CA2247A3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675" y="1609344"/>
            <a:ext cx="7861299" cy="1377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1675" y="3281172"/>
            <a:ext cx="7861299" cy="1377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1675" y="4953000"/>
            <a:ext cx="7861299" cy="1377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75EB1EC3-475C-496B-BB44-1D1D6E9F4E8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1140" y="3939090"/>
            <a:ext cx="125095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8419">
              <a:lnSpc>
                <a:spcPct val="100000"/>
              </a:lnSpc>
            </a:pP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ake</a:t>
            </a:r>
            <a:r>
              <a:rPr sz="1200" b="1" spc="-5" dirty="0">
                <a:latin typeface="Arial"/>
                <a:cs typeface="Arial"/>
              </a:rPr>
              <a:t>f</a:t>
            </a:r>
            <a:r>
              <a:rPr sz="1200" b="1" dirty="0">
                <a:latin typeface="Arial"/>
                <a:cs typeface="Arial"/>
              </a:rPr>
              <a:t>ield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d</a:t>
            </a:r>
            <a:r>
              <a:rPr sz="1200" b="1" dirty="0">
                <a:latin typeface="Arial"/>
                <a:cs typeface="Arial"/>
              </a:rPr>
              <a:t>, Elma,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 GILBE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07771" y="1661160"/>
            <a:ext cx="716002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7B703077-A036-4953-8B7F-1953DABA0F63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38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E7F3B5D-5F9D-4595-B6EF-95B1B2223D5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4F022-7B4C-4B44-AF97-BC3BD1A340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38</a:t>
            </a:fld>
            <a:endParaRPr lang="en-US" spc="-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9146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Long-Term Strategy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39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FE57D-7A8B-4155-B4CE-ADD7F4B8C8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39</a:t>
            </a:fld>
            <a:endParaRPr lang="en-US" spc="-5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92D8C4-284D-4CBF-A09E-4465A3471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12" y="1675660"/>
            <a:ext cx="7809588" cy="4267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22E546-3EEA-424E-99F0-88B948FC72E6}"/>
              </a:ext>
            </a:extLst>
          </p:cNvPr>
          <p:cNvSpPr txBox="1"/>
          <p:nvPr/>
        </p:nvSpPr>
        <p:spPr>
          <a:xfrm>
            <a:off x="1068490" y="5943600"/>
            <a:ext cx="78469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https://www.ezview.wa.gov/DesktopModules/Documents2/View.aspx?tabID=37068&amp;alias=1962&amp;mid=70197&amp;ItemID=8343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68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“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ity”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459" y="4940041"/>
            <a:ext cx="2406650" cy="18594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  <a:p>
            <a:pPr marL="627063" indent="-341313" algn="just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deen</a:t>
            </a:r>
            <a:endParaRPr sz="1600" dirty="0"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/>
                <a:cs typeface="Arial"/>
              </a:rPr>
              <a:t>City of Hoquiam</a:t>
            </a: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ano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36867" y="4940041"/>
            <a:ext cx="2157095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  <a:p>
            <a:pPr marL="341313">
              <a:lnSpc>
                <a:spcPct val="100000"/>
              </a:lnSpc>
              <a:spcBef>
                <a:spcPts val="600"/>
              </a:spcBef>
              <a:tabLst>
                <a:tab pos="697865" algn="l"/>
              </a:tabLst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	</a:t>
            </a:r>
            <a:r>
              <a:rPr sz="1600" spc="-19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oda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6229985" cy="2967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rm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2008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63220" marR="5080" indent="-35052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rma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body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on: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) 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ga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oughou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;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)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 .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5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6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s.</a:t>
            </a:r>
            <a:endParaRPr sz="16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ate.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7"/>
              </a:spcBef>
              <a:buFont typeface="Wingdings"/>
              <a:buChar char=""/>
            </a:pPr>
            <a:endParaRPr sz="13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ju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tions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3667" y="4940041"/>
            <a:ext cx="14979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Le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1" y="5186903"/>
            <a:ext cx="1934590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Cent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Cheha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Napa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ne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9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25309" y="2057400"/>
            <a:ext cx="1990089" cy="1752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553200"/>
            <a:ext cx="149796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For</a:t>
            </a:r>
            <a:r>
              <a:rPr sz="3200" b="1" spc="-2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Fu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ther</a:t>
            </a:r>
            <a:r>
              <a:rPr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Info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mati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o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7401" y="1668614"/>
            <a:ext cx="5029200" cy="1154162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360/249-3731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vraines@co.grays-harbor.wa.us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7401" y="2949475"/>
            <a:ext cx="5029200" cy="1137299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lang="en-US" sz="1400" b="1" dirty="0">
                <a:latin typeface="Arial"/>
                <a:cs typeface="Arial"/>
              </a:rPr>
              <a:t>, </a:t>
            </a:r>
            <a:r>
              <a:rPr lang="en-US" sz="1400" b="1" i="1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</a:t>
            </a:r>
            <a:r>
              <a:rPr lang="en-US" sz="1400" spc="-10" dirty="0"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Member, </a:t>
            </a:r>
            <a:r>
              <a:rPr lang="en-US" sz="1400" spc="-10" dirty="0">
                <a:latin typeface="Arial"/>
                <a:cs typeface="Arial"/>
              </a:rPr>
              <a:t>Chehalis Basin Board</a:t>
            </a:r>
            <a:endParaRPr lang="en-US" sz="1400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</a:t>
            </a:r>
            <a:r>
              <a:rPr sz="1400" spc="-5" dirty="0">
                <a:latin typeface="Arial"/>
                <a:cs typeface="Arial"/>
              </a:rPr>
              <a:t>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lang="en-US" sz="1400" spc="-5" dirty="0">
                <a:latin typeface="Arial"/>
                <a:cs typeface="Arial"/>
              </a:rPr>
              <a:t>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4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7400" y="4213473"/>
            <a:ext cx="50292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40</a:t>
            </a:fld>
            <a:endParaRPr spc="-5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65AB88FD-291A-4FC3-9C5C-07E02618254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4E1A8C73-C7F7-458D-AEA5-E9EBA020A58E}"/>
              </a:ext>
            </a:extLst>
          </p:cNvPr>
          <p:cNvSpPr txBox="1"/>
          <p:nvPr/>
        </p:nvSpPr>
        <p:spPr>
          <a:xfrm>
            <a:off x="2057400" y="5263501"/>
            <a:ext cx="5029200" cy="906467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Chrissy Bailey</a:t>
            </a:r>
          </a:p>
          <a:p>
            <a:pPr marL="84455">
              <a:lnSpc>
                <a:spcPts val="1800"/>
              </a:lnSpc>
            </a:pPr>
            <a:r>
              <a:rPr lang="en-US" sz="1400" i="1" dirty="0">
                <a:latin typeface="Arial"/>
                <a:cs typeface="Arial"/>
              </a:rPr>
              <a:t>Staff, </a:t>
            </a:r>
            <a:r>
              <a:rPr lang="en-US" sz="1400" spc="-10" dirty="0">
                <a:latin typeface="Arial"/>
                <a:cs typeface="Arial"/>
              </a:rPr>
              <a:t>Office of Chehalis Basin</a:t>
            </a:r>
          </a:p>
          <a:p>
            <a:pPr marL="84455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</a:rPr>
              <a:t>360/407-6781</a:t>
            </a:r>
          </a:p>
          <a:p>
            <a:pPr marL="84455">
              <a:lnSpc>
                <a:spcPts val="1800"/>
              </a:lnSpc>
            </a:pPr>
            <a:r>
              <a:rPr lang="en-US" sz="1400" dirty="0">
                <a:solidFill>
                  <a:srgbClr val="303030"/>
                </a:solidFill>
                <a:latin typeface="Arial"/>
                <a:cs typeface="Arial"/>
                <a:hlinkClick r:id="rId7"/>
              </a:rPr>
              <a:t>chrb461@ECY.WA.GOV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Links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41</a:t>
            </a:fld>
            <a:endParaRPr spc="-5" dirty="0"/>
          </a:p>
        </p:txBody>
      </p:sp>
      <p:sp>
        <p:nvSpPr>
          <p:cNvPr id="5" name="TextBox 4"/>
          <p:cNvSpPr txBox="1"/>
          <p:nvPr/>
        </p:nvSpPr>
        <p:spPr>
          <a:xfrm>
            <a:off x="176784" y="1752600"/>
            <a:ext cx="89154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Key Organizations: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River Basin Flood Authority -- 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w.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z</a:t>
            </a:r>
            <a:r>
              <a:rPr lang="en-US" sz="1300" u="heavy" spc="-4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300" u="heavy" spc="3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US" sz="1300" u="heavy" spc="-2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.go</a:t>
            </a:r>
            <a:r>
              <a:rPr lang="en-US" sz="1300" u="heavy" spc="-4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flood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utho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ity</a:t>
            </a:r>
            <a:endParaRPr lang="en-US" sz="1300" u="heavy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Office of Chehalis Basin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https://ecology.wa.gov/About-us/Get-to-know-us/Our-Programs/Office-of-Chehalis-Basin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Basin Board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https://www.ezview.wa.gov/site/alias__1962/37068/chehalis_basin_board.aspx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River Basin Flood Control Zone District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https://www.chehalisriverbasinfczd.com/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Basin Lead Entity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http://www.chehalisleadentity.org/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Key Activity Areas: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Flood Warning System -- 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www.chehalisriverflood.com</a:t>
            </a:r>
            <a:endParaRPr lang="en-US" sz="1300" u="heavy" spc="15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spc="15" dirty="0">
                <a:latin typeface="Arial" panose="020B0604020202020204" pitchFamily="34" charset="0"/>
                <a:cs typeface="Arial" panose="020B0604020202020204" pitchFamily="34" charset="0"/>
              </a:rPr>
              <a:t>Local Projects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https://www.ezview.wa.gov/site/alias__1492/34489/local_projects.aspx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EIS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https://ecology.wa.gov/About-us/Get-to-know-us/Our-Programs/Office-of-Chehalis-Basin/EIS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Long-Term Strategy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https://www.ezview.wa.gov/DesktopModules/Documents2/View.aspx?tabID=37068&amp;alias=1962&amp;mid=70197&amp;ItemID=8343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Basin Strategy -- 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www.chehalisbasinstrategy.com</a:t>
            </a:r>
            <a:endParaRPr lang="en-US" sz="1300" u="heavy" spc="15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spc="15" dirty="0">
                <a:latin typeface="Arial" panose="020B0604020202020204" pitchFamily="34" charset="0"/>
                <a:cs typeface="Arial" panose="020B0604020202020204" pitchFamily="34" charset="0"/>
              </a:rPr>
              <a:t>ASRP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http://chehalisbasinstrategy.com/asrp/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Flood Retention Facility (operation)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https://www.dropbox.com/s/cnlkmoj3ftw06ag/Chehalis_Final_09.30.2019.mp4?dl=0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(visualization)</a:t>
            </a:r>
          </a:p>
          <a:p>
            <a:pPr marL="800100" lvl="1" indent="-342900">
              <a:buFont typeface="+mj-lt"/>
              <a:buAutoNum type="arabicPeriod"/>
            </a:pPr>
            <a:endParaRPr lang="en-US" sz="1300" spc="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u="sng" spc="15" dirty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n-US" sz="1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15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Sign-Up for Email Gage Alerts –</a:t>
            </a:r>
          </a:p>
          <a:p>
            <a:pPr lvl="1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https://www.ezview.wa.gov/Portals/_1492/images/Flood%20Warning%20System%20Gage%20Alerts%20-%2011-13-2020.pdf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738849CC-CE10-4F81-8650-939E33B6090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19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Organizations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42</a:t>
            </a:fld>
            <a:endParaRPr spc="-5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738849CC-CE10-4F81-8650-939E33B6090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5640C24-C610-4AB1-B42F-9A1685E4B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57" y="1628897"/>
            <a:ext cx="6707886" cy="48730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6784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228155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Thank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Y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288539" y="1752600"/>
            <a:ext cx="4099560" cy="78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b="1" spc="-10" dirty="0">
                <a:latin typeface="Arial"/>
                <a:cs typeface="Arial"/>
              </a:rPr>
              <a:t>Th</a:t>
            </a:r>
            <a:r>
              <a:rPr sz="6000" b="1" dirty="0">
                <a:latin typeface="Arial"/>
                <a:cs typeface="Arial"/>
              </a:rPr>
              <a:t>a</a:t>
            </a:r>
            <a:r>
              <a:rPr sz="6000" b="1" spc="-10" dirty="0">
                <a:latin typeface="Arial"/>
                <a:cs typeface="Arial"/>
              </a:rPr>
              <a:t>n</a:t>
            </a:r>
            <a:r>
              <a:rPr sz="6000" b="1" dirty="0">
                <a:latin typeface="Arial"/>
                <a:cs typeface="Arial"/>
              </a:rPr>
              <a:t>k</a:t>
            </a:r>
            <a:r>
              <a:rPr sz="6000" b="1" spc="-110" dirty="0">
                <a:latin typeface="Arial"/>
                <a:cs typeface="Arial"/>
              </a:rPr>
              <a:t> </a:t>
            </a:r>
            <a:r>
              <a:rPr sz="6000" b="1" spc="-450" dirty="0">
                <a:latin typeface="Arial"/>
                <a:cs typeface="Arial"/>
              </a:rPr>
              <a:t>Y</a:t>
            </a:r>
            <a:r>
              <a:rPr sz="6000" b="1" spc="-10" dirty="0">
                <a:latin typeface="Arial"/>
                <a:cs typeface="Arial"/>
              </a:rPr>
              <a:t>ou!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43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960209" y="2590800"/>
            <a:ext cx="7239000" cy="13988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e:</a:t>
            </a:r>
            <a:endParaRPr sz="1800" dirty="0">
              <a:latin typeface="Arial"/>
              <a:cs typeface="Arial"/>
            </a:endParaRPr>
          </a:p>
          <a:p>
            <a:pPr marL="1042669" marR="972185" indent="900430">
              <a:lnSpc>
                <a:spcPct val="135000"/>
              </a:lnSpc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Pr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is Available at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“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utho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”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ite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spc="2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z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spc="5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2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</a:t>
            </a: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.g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/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li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flood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utho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it</a:t>
            </a:r>
            <a:r>
              <a:rPr sz="1800" b="1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62200" y="4040445"/>
            <a:ext cx="4655909" cy="2360356"/>
            <a:chOff x="2659291" y="4917026"/>
            <a:chExt cx="3825419" cy="2359773"/>
          </a:xfrm>
        </p:grpSpPr>
        <p:sp>
          <p:nvSpPr>
            <p:cNvPr id="12" name="object 5"/>
            <p:cNvSpPr txBox="1"/>
            <p:nvPr/>
          </p:nvSpPr>
          <p:spPr>
            <a:xfrm>
              <a:off x="2659291" y="5011501"/>
              <a:ext cx="3825419" cy="2265298"/>
            </a:xfrm>
            <a:prstGeom prst="rect">
              <a:avLst/>
            </a:prstGeom>
            <a:noFill/>
            <a:ln w="9525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82880" marR="5080" algn="ctr">
                <a:spcBef>
                  <a:spcPts val="600"/>
                </a:spcBef>
              </a:pPr>
              <a:endParaRPr lang="fr-FR" b="1" spc="-5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r>
                <a:rPr lang="fr-FR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fr-FR" b="1" spc="-7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spc="-55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fr-FR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on (Flood Authority)</a:t>
              </a:r>
            </a:p>
            <a:p>
              <a:pPr marL="182880" marR="5080" algn="ctr">
                <a:spcBef>
                  <a:spcPts val="600"/>
                </a:spcBef>
              </a:pP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t.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nde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rs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on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@l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e</a:t>
              </a:r>
              <a:r>
                <a:rPr lang="fr-FR" u="heavy" spc="-3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i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sc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oun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t</a:t>
              </a:r>
              <a:r>
                <a:rPr lang="fr-FR" u="heavy" spc="-2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y</a:t>
              </a:r>
              <a:r>
                <a:rPr lang="fr-FR" u="heavy" spc="-3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.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gov</a:t>
              </a:r>
              <a:endParaRPr lang="fr-FR" u="heavy" spc="-10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endParaRPr lang="fr-FR" u="heavy" spc="-10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Cindy Bradley (Office of Chehalis Basin)</a:t>
              </a:r>
            </a:p>
            <a:p>
              <a:pPr marL="182880" marR="5080" algn="ctr">
                <a:spcBef>
                  <a:spcPts val="600"/>
                </a:spcBef>
              </a:pP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Cindy.Bradley@ecy.wa.gov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6"/>
            <p:cNvSpPr txBox="1"/>
            <p:nvPr/>
          </p:nvSpPr>
          <p:spPr>
            <a:xfrm>
              <a:off x="2659291" y="4917026"/>
              <a:ext cx="3825419" cy="2015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Email Distribution Lists</a:t>
              </a:r>
              <a:endParaRPr sz="1800" dirty="0">
                <a:latin typeface="Arial"/>
                <a:cs typeface="Arial"/>
              </a:endParaRPr>
            </a:p>
          </p:txBody>
        </p:sp>
      </p:grpSp>
      <p:sp>
        <p:nvSpPr>
          <p:cNvPr id="11" name="object 8">
            <a:extLst>
              <a:ext uri="{FF2B5EF4-FFF2-40B4-BE49-F238E27FC236}">
                <a16:creationId xmlns:a16="http://schemas.microsoft.com/office/drawing/2014/main" id="{09DDEF8C-9A52-4D38-B323-E9937BFC718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10000" y="6461546"/>
            <a:ext cx="1524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“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Office of Chehalis Basin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”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10000" y="6461546"/>
            <a:ext cx="138163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CCF63-389E-4739-98F5-287D9E9B2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398" y="1661160"/>
            <a:ext cx="3806402" cy="4663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24FBC1-A932-488B-9992-7FA541C5B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04" y="1661160"/>
            <a:ext cx="4305096" cy="46634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501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700" b="1" dirty="0">
                <a:solidFill>
                  <a:srgbClr val="303030"/>
                </a:solidFill>
                <a:latin typeface="Arial"/>
                <a:cs typeface="Arial"/>
              </a:rPr>
              <a:t>Storm</a:t>
            </a:r>
            <a:r>
              <a:rPr sz="17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- 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/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2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9434"/>
            <a:ext cx="65678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7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--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I-5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50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7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nge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loo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outh.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1200" y="2118360"/>
            <a:ext cx="7081139" cy="420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78739" y="3939090"/>
            <a:ext cx="1729105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d 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23205" y="1661160"/>
            <a:ext cx="4344581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27704" y="1899086"/>
            <a:ext cx="4344035" cy="3013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6604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289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98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3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er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03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08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qui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y 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Kam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loops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ith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foot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ile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5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80%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69%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59%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524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28800"/>
            <a:ext cx="7186295" cy="1877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high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nts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193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05"/>
              </a:spcBef>
              <a:tabLst>
                <a:tab pos="756285" algn="l"/>
              </a:tabLst>
            </a:pPr>
            <a:r>
              <a:rPr sz="1100" spc="5" dirty="0">
                <a:latin typeface="Wingdings"/>
                <a:cs typeface="Wingdings"/>
              </a:rPr>
              <a:t></a:t>
            </a:r>
            <a:r>
              <a:rPr sz="1100" spc="5" dirty="0"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1990,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equent</a:t>
            </a:r>
            <a:r>
              <a:rPr sz="1600" i="1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oods</a:t>
            </a:r>
            <a:r>
              <a:rPr sz="1600" i="1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</a:t>
            </a:r>
            <a:r>
              <a:rPr sz="1600" i="1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sz="1600" i="1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i="1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year flood estimate --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Increased by 33% in last 30 years. </a:t>
            </a: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7304" y="546658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27304" y="520293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27304" y="494080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27304" y="467715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27304" y="4413503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27304" y="4149852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27304" y="388620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304" y="3622547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27304" y="3358896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510016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307323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20521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85659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6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850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73952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37184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634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84327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741164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538471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43636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3987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723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69619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6540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484869" y="3645408"/>
            <a:ext cx="0" cy="2085339"/>
          </a:xfrm>
          <a:custGeom>
            <a:avLst/>
            <a:gdLst/>
            <a:ahLst/>
            <a:cxnLst/>
            <a:rect l="l" t="t" r="r" b="b"/>
            <a:pathLst>
              <a:path h="2085339">
                <a:moveTo>
                  <a:pt x="0" y="0"/>
                </a:moveTo>
                <a:lnTo>
                  <a:pt x="0" y="20848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262621" y="3759708"/>
            <a:ext cx="0" cy="1971039"/>
          </a:xfrm>
          <a:custGeom>
            <a:avLst/>
            <a:gdLst/>
            <a:ahLst/>
            <a:cxnLst/>
            <a:rect l="l" t="t" r="r" b="b"/>
            <a:pathLst>
              <a:path h="1971039">
                <a:moveTo>
                  <a:pt x="0" y="0"/>
                </a:moveTo>
                <a:lnTo>
                  <a:pt x="0" y="19705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549390" y="3919728"/>
            <a:ext cx="0" cy="1811020"/>
          </a:xfrm>
          <a:custGeom>
            <a:avLst/>
            <a:gdLst/>
            <a:ahLst/>
            <a:cxnLst/>
            <a:rect l="l" t="t" r="r" b="b"/>
            <a:pathLst>
              <a:path h="1811020">
                <a:moveTo>
                  <a:pt x="0" y="0"/>
                </a:moveTo>
                <a:lnTo>
                  <a:pt x="0" y="1810512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142482" y="4370832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8689085" y="4395215"/>
            <a:ext cx="0" cy="1335405"/>
          </a:xfrm>
          <a:custGeom>
            <a:avLst/>
            <a:gdLst/>
            <a:ahLst/>
            <a:cxnLst/>
            <a:rect l="l" t="t" r="r" b="b"/>
            <a:pathLst>
              <a:path h="1335404">
                <a:moveTo>
                  <a:pt x="0" y="0"/>
                </a:moveTo>
                <a:lnTo>
                  <a:pt x="0" y="1335024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716017" y="4434840"/>
            <a:ext cx="0" cy="1295400"/>
          </a:xfrm>
          <a:custGeom>
            <a:avLst/>
            <a:gdLst/>
            <a:ahLst/>
            <a:cxnLst/>
            <a:rect l="l" t="t" r="r" b="b"/>
            <a:pathLst>
              <a:path h="1295400">
                <a:moveTo>
                  <a:pt x="0" y="0"/>
                </a:moveTo>
                <a:lnTo>
                  <a:pt x="0" y="1295400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151382" y="4454652"/>
            <a:ext cx="0" cy="1275715"/>
          </a:xfrm>
          <a:custGeom>
            <a:avLst/>
            <a:gdLst/>
            <a:ahLst/>
            <a:cxnLst/>
            <a:rect l="l" t="t" r="r" b="b"/>
            <a:pathLst>
              <a:path h="1275714">
                <a:moveTo>
                  <a:pt x="0" y="0"/>
                </a:moveTo>
                <a:lnTo>
                  <a:pt x="0" y="127558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651497" y="4465332"/>
            <a:ext cx="0" cy="1264920"/>
          </a:xfrm>
          <a:custGeom>
            <a:avLst/>
            <a:gdLst/>
            <a:ahLst/>
            <a:cxnLst/>
            <a:rect l="l" t="t" r="r" b="b"/>
            <a:pathLst>
              <a:path h="1264920">
                <a:moveTo>
                  <a:pt x="0" y="0"/>
                </a:moveTo>
                <a:lnTo>
                  <a:pt x="0" y="1264907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43712" y="4526279"/>
            <a:ext cx="0" cy="1203960"/>
          </a:xfrm>
          <a:custGeom>
            <a:avLst/>
            <a:gdLst/>
            <a:ahLst/>
            <a:cxnLst/>
            <a:rect l="l" t="t" r="r" b="b"/>
            <a:pathLst>
              <a:path h="1203960">
                <a:moveTo>
                  <a:pt x="0" y="0"/>
                </a:moveTo>
                <a:lnTo>
                  <a:pt x="0" y="1203960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021579" y="4550664"/>
            <a:ext cx="0" cy="1179830"/>
          </a:xfrm>
          <a:custGeom>
            <a:avLst/>
            <a:gdLst/>
            <a:ahLst/>
            <a:cxnLst/>
            <a:rect l="l" t="t" r="r" b="b"/>
            <a:pathLst>
              <a:path h="1179829">
                <a:moveTo>
                  <a:pt x="0" y="0"/>
                </a:moveTo>
                <a:lnTo>
                  <a:pt x="0" y="1179576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613909" y="4655820"/>
            <a:ext cx="0" cy="1074420"/>
          </a:xfrm>
          <a:custGeom>
            <a:avLst/>
            <a:gdLst/>
            <a:ahLst/>
            <a:cxnLst/>
            <a:rect l="l" t="t" r="r" b="b"/>
            <a:pathLst>
              <a:path h="1074420">
                <a:moveTo>
                  <a:pt x="0" y="0"/>
                </a:moveTo>
                <a:lnTo>
                  <a:pt x="0" y="1074419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364730" y="4710684"/>
            <a:ext cx="0" cy="1019810"/>
          </a:xfrm>
          <a:custGeom>
            <a:avLst/>
            <a:gdLst/>
            <a:ahLst/>
            <a:cxnLst/>
            <a:rect l="l" t="t" r="r" b="b"/>
            <a:pathLst>
              <a:path h="1019810">
                <a:moveTo>
                  <a:pt x="0" y="0"/>
                </a:moveTo>
                <a:lnTo>
                  <a:pt x="0" y="1019555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577083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3086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47166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8382761" y="4732020"/>
            <a:ext cx="0" cy="998219"/>
          </a:xfrm>
          <a:custGeom>
            <a:avLst/>
            <a:gdLst/>
            <a:ahLst/>
            <a:cxnLst/>
            <a:rect l="l" t="t" r="r" b="b"/>
            <a:pathLst>
              <a:path h="998220">
                <a:moveTo>
                  <a:pt x="0" y="0"/>
                </a:moveTo>
                <a:lnTo>
                  <a:pt x="0" y="998219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920234" y="4745735"/>
            <a:ext cx="0" cy="984885"/>
          </a:xfrm>
          <a:custGeom>
            <a:avLst/>
            <a:gdLst/>
            <a:ahLst/>
            <a:cxnLst/>
            <a:rect l="l" t="t" r="r" b="b"/>
            <a:pathLst>
              <a:path h="984885">
                <a:moveTo>
                  <a:pt x="0" y="0"/>
                </a:moveTo>
                <a:lnTo>
                  <a:pt x="0" y="984504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65404" y="3358896"/>
            <a:ext cx="0" cy="2411095"/>
          </a:xfrm>
          <a:custGeom>
            <a:avLst/>
            <a:gdLst/>
            <a:ahLst/>
            <a:cxnLst/>
            <a:rect l="l" t="t" r="r" b="b"/>
            <a:pathLst>
              <a:path h="2411095">
                <a:moveTo>
                  <a:pt x="0" y="0"/>
                </a:moveTo>
                <a:lnTo>
                  <a:pt x="0" y="2410967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27304" y="573024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08647" y="5725667"/>
            <a:ext cx="8585842" cy="359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7231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1074419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117652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127863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13807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4828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19918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20939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219456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22966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23987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25008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0099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1120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2141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162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41680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51891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02793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1300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2321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33425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43636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453847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0474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1495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52517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53522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54543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55565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606552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616762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62697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63718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64739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5745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667664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67787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28776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3898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4919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59409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6962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7967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3073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4079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5100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6121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71423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8163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9184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902055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 txBox="1"/>
          <p:nvPr/>
        </p:nvSpPr>
        <p:spPr>
          <a:xfrm>
            <a:off x="695766" y="4326810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9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64380" y="4503266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103197" y="4255595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7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494103" y="452970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531257" y="445595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11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668121" y="4234598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836735" y="454564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938561" y="435059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073035" y="4093565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480446" y="3642981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6603673" y="4266193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8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017267" y="3413546"/>
            <a:ext cx="531495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i="1" spc="-10" dirty="0">
                <a:latin typeface="Arial"/>
                <a:cs typeface="Arial"/>
              </a:rPr>
              <a:t>Ch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spc="-10" dirty="0">
                <a:latin typeface="Arial"/>
                <a:cs typeface="Arial"/>
              </a:rPr>
              <a:t>h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5" dirty="0">
                <a:latin typeface="Arial"/>
                <a:cs typeface="Arial"/>
              </a:rPr>
              <a:t>li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spc="-5" dirty="0">
                <a:latin typeface="Arial"/>
                <a:cs typeface="Arial"/>
              </a:rPr>
              <a:t>ve</a:t>
            </a:r>
            <a:r>
              <a:rPr sz="1400" b="1" i="1" dirty="0">
                <a:latin typeface="Arial"/>
                <a:cs typeface="Arial"/>
              </a:rPr>
              <a:t>r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F</a:t>
            </a:r>
            <a:r>
              <a:rPr sz="1400" b="1" i="1" spc="5" dirty="0">
                <a:latin typeface="Arial"/>
                <a:cs typeface="Arial"/>
              </a:rPr>
              <a:t>l</a:t>
            </a:r>
            <a:r>
              <a:rPr sz="1400" b="1" i="1" spc="-10" dirty="0">
                <a:latin typeface="Arial"/>
                <a:cs typeface="Arial"/>
              </a:rPr>
              <a:t>o</a:t>
            </a:r>
            <a:r>
              <a:rPr sz="1400" b="1" i="1" dirty="0">
                <a:latin typeface="Arial"/>
                <a:cs typeface="Arial"/>
              </a:rPr>
              <a:t>w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dirty="0">
                <a:latin typeface="Arial"/>
                <a:cs typeface="Arial"/>
              </a:rPr>
              <a:t>t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spc="-5" dirty="0">
                <a:latin typeface="Arial"/>
                <a:cs typeface="Arial"/>
              </a:rPr>
              <a:t>ea</a:t>
            </a:r>
            <a:r>
              <a:rPr sz="1400" b="1" i="1" dirty="0">
                <a:latin typeface="Arial"/>
                <a:cs typeface="Arial"/>
              </a:rPr>
              <a:t>r </a:t>
            </a:r>
            <a:r>
              <a:rPr sz="1400" b="1" i="1" spc="-5" dirty="0">
                <a:latin typeface="Arial"/>
                <a:cs typeface="Arial"/>
              </a:rPr>
              <a:t>G</a:t>
            </a:r>
            <a:r>
              <a:rPr sz="1400" b="1" i="1" spc="5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Moun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(</a:t>
            </a:r>
            <a:r>
              <a:rPr sz="1400" b="1" i="1" spc="-5" dirty="0">
                <a:latin typeface="Arial"/>
                <a:cs typeface="Arial"/>
              </a:rPr>
              <a:t>c</a:t>
            </a:r>
            <a:r>
              <a:rPr sz="1400" b="1" i="1" spc="-10" dirty="0">
                <a:latin typeface="Arial"/>
                <a:cs typeface="Arial"/>
              </a:rPr>
              <a:t>ub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dirty="0">
                <a:latin typeface="Arial"/>
                <a:cs typeface="Arial"/>
              </a:rPr>
              <a:t>c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ft</a:t>
            </a:r>
            <a:r>
              <a:rPr sz="1400" b="1" i="1" spc="5" dirty="0">
                <a:latin typeface="Arial"/>
                <a:cs typeface="Arial"/>
              </a:rPr>
              <a:t>./</a:t>
            </a:r>
            <a:r>
              <a:rPr sz="1400" b="1" i="1" spc="-5" dirty="0">
                <a:latin typeface="Arial"/>
                <a:cs typeface="Arial"/>
              </a:rPr>
              <a:t>se</a:t>
            </a:r>
            <a:r>
              <a:rPr sz="1400" b="1" i="1" spc="-15" dirty="0">
                <a:latin typeface="Arial"/>
                <a:cs typeface="Arial"/>
              </a:rPr>
              <a:t>c</a:t>
            </a:r>
            <a:r>
              <a:rPr sz="1400" b="1" i="1" spc="5" dirty="0">
                <a:latin typeface="Arial"/>
                <a:cs typeface="Arial"/>
              </a:rPr>
              <a:t>.</a:t>
            </a:r>
            <a:r>
              <a:rPr sz="1400" b="1" i="1" dirty="0">
                <a:latin typeface="Arial"/>
                <a:cs typeface="Arial"/>
              </a:rPr>
              <a:t>) </a:t>
            </a:r>
            <a:r>
              <a:rPr sz="1400" b="1" i="1" spc="-60" dirty="0">
                <a:latin typeface="Arial"/>
                <a:cs typeface="Arial"/>
              </a:rPr>
              <a:t> </a:t>
            </a:r>
            <a:r>
              <a:rPr sz="2400" b="1" spc="-15" baseline="-2430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2400" baseline="-24305" dirty="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281643" y="451129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12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300284" y="453242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15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415826" y="3368787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619532" y="4117329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0200" y="4864383"/>
            <a:ext cx="378460" cy="94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3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2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875"/>
              </a:spcBef>
            </a:pPr>
            <a:r>
              <a:rPr sz="1000" spc="-10" dirty="0">
                <a:latin typeface="Arial"/>
                <a:cs typeface="Arial"/>
              </a:rPr>
              <a:t>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0200" y="4600774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4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0200" y="433716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5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0200" y="407355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6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0200" y="3809946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7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0200" y="354633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90200" y="328272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9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24" name="object 1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127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199" y="6461546"/>
            <a:ext cx="136550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January 2022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2033</Words>
  <Application>Microsoft Office PowerPoint</Application>
  <PresentationFormat>On-screen Show (4:3)</PresentationFormat>
  <Paragraphs>379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Arial Narrow</vt:lpstr>
      <vt:lpstr>Calibri</vt:lpstr>
      <vt:lpstr>Courier New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What’s Next – Long-Term Strategy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356</cp:revision>
  <dcterms:created xsi:type="dcterms:W3CDTF">2014-07-10T07:00:35Z</dcterms:created>
  <dcterms:modified xsi:type="dcterms:W3CDTF">2022-01-14T22:55:57Z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