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media/image47.jpg" ContentType="image/jpeg"/>
  <Override PartName="/ppt/media/image48.jpg" ContentType="image/jpeg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58.JPG" ContentType="image/jpeg"/>
  <Override PartName="/ppt/notesSlides/notesSlide18.xml" ContentType="application/vnd.openxmlformats-officedocument.presentationml.notesSlide+xml"/>
  <Override PartName="/ppt/media/image59.jpg" ContentType="image/jpeg"/>
  <Override PartName="/ppt/notesSlides/notesSlide19.xml" ContentType="application/vnd.openxmlformats-officedocument.presentationml.notesSlide+xml"/>
  <Override PartName="/ppt/media/image62.jpg" ContentType="image/jpeg"/>
  <Override PartName="/ppt/notesSlides/notesSlide20.xml" ContentType="application/vnd.openxmlformats-officedocument.presentationml.notesSlide+xml"/>
  <Override PartName="/ppt/media/image63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image79.JPG" ContentType="image/jpeg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86.JPG" ContentType="image/jpeg"/>
  <Override PartName="/ppt/media/image87.JPG" ContentType="image/jpeg"/>
  <Override PartName="/ppt/notesSlides/notesSlide26.xml" ContentType="application/vnd.openxmlformats-officedocument.presentationml.notesSlide+xml"/>
  <Override PartName="/ppt/media/image90.JPG" ContentType="image/jpeg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60" r:id="rId5"/>
    <p:sldId id="323" r:id="rId6"/>
    <p:sldId id="261" r:id="rId7"/>
    <p:sldId id="262" r:id="rId8"/>
    <p:sldId id="263" r:id="rId9"/>
    <p:sldId id="264" r:id="rId10"/>
    <p:sldId id="265" r:id="rId11"/>
    <p:sldId id="299" r:id="rId12"/>
    <p:sldId id="266" r:id="rId13"/>
    <p:sldId id="267" r:id="rId14"/>
    <p:sldId id="268" r:id="rId15"/>
    <p:sldId id="302" r:id="rId16"/>
    <p:sldId id="306" r:id="rId17"/>
    <p:sldId id="270" r:id="rId18"/>
    <p:sldId id="271" r:id="rId19"/>
    <p:sldId id="310" r:id="rId20"/>
    <p:sldId id="324" r:id="rId21"/>
    <p:sldId id="276" r:id="rId22"/>
    <p:sldId id="300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322" r:id="rId43"/>
    <p:sldId id="325" r:id="rId44"/>
    <p:sldId id="296" r:id="rId45"/>
    <p:sldId id="311" r:id="rId46"/>
    <p:sldId id="297" r:id="rId47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4" d="100"/>
          <a:sy n="104" d="100"/>
        </p:scale>
        <p:origin x="1806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10/5/2018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18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0316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13947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689467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875539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6043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9049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70329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431679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424236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286254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510010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70658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75160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66061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63144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85049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676781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1412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1718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68425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90538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370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34442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4578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7717819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6573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908975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194631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388831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5513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309903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43439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123778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569173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42870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09327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6807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89138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15505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0634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1348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89858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3672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1C1B0-1FF9-4E94-9D05-1BE8F62A2946}" type="datetime1">
              <a:rPr lang="en-US" smtClean="0"/>
              <a:t>10/5/2018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0F502-3ECF-4B3A-BC10-B74247697EB9}" type="datetime1">
              <a:rPr lang="en-US" smtClean="0"/>
              <a:t>10/5/2018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E8028-E844-4026-9BFC-B39D9ECBBD33}" type="datetime1">
              <a:rPr lang="en-US" smtClean="0"/>
              <a:t>10/5/2018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C7A658-C9DF-4608-BE5F-E005EEE740FB}" type="datetime1">
              <a:rPr lang="en-US" smtClean="0"/>
              <a:t>10/5/2018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9217D-D52B-49FD-A383-E2BA55B965AE}" type="datetime1">
              <a:rPr lang="en-US" smtClean="0"/>
              <a:t>10/5/2018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2038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04D83-E8FA-4849-A838-1DFC0F953B32}" type="datetime1">
              <a:rPr lang="en-US" smtClean="0"/>
              <a:t>10/5/2018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cy.wa.gov/programs/wq/tmdl/ChehalisRvrTMDLSummary.html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hehalisbasinpartnership.org/" TargetMode="Externa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13" Type="http://schemas.openxmlformats.org/officeDocument/2006/relationships/image" Target="../media/image36.jpg"/><Relationship Id="rId18" Type="http://schemas.openxmlformats.org/officeDocument/2006/relationships/image" Target="../media/image41.jpg"/><Relationship Id="rId26" Type="http://schemas.openxmlformats.org/officeDocument/2006/relationships/image" Target="../media/image48.jpg"/><Relationship Id="rId3" Type="http://schemas.openxmlformats.org/officeDocument/2006/relationships/image" Target="../media/image26.png"/><Relationship Id="rId21" Type="http://schemas.openxmlformats.org/officeDocument/2006/relationships/image" Target="../media/image44.jpg"/><Relationship Id="rId7" Type="http://schemas.openxmlformats.org/officeDocument/2006/relationships/image" Target="../media/image30.jpg"/><Relationship Id="rId12" Type="http://schemas.openxmlformats.org/officeDocument/2006/relationships/image" Target="../media/image35.jpg"/><Relationship Id="rId17" Type="http://schemas.openxmlformats.org/officeDocument/2006/relationships/image" Target="../media/image40.png"/><Relationship Id="rId25" Type="http://schemas.openxmlformats.org/officeDocument/2006/relationships/image" Target="../media/image47.jp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9.jpg"/><Relationship Id="rId20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jpg"/><Relationship Id="rId24" Type="http://schemas.openxmlformats.org/officeDocument/2006/relationships/image" Target="../media/image6.jpg"/><Relationship Id="rId5" Type="http://schemas.openxmlformats.org/officeDocument/2006/relationships/image" Target="../media/image28.jpg"/><Relationship Id="rId15" Type="http://schemas.openxmlformats.org/officeDocument/2006/relationships/image" Target="../media/image38.jpg"/><Relationship Id="rId23" Type="http://schemas.openxmlformats.org/officeDocument/2006/relationships/image" Target="../media/image46.jpg"/><Relationship Id="rId10" Type="http://schemas.openxmlformats.org/officeDocument/2006/relationships/image" Target="../media/image33.png"/><Relationship Id="rId19" Type="http://schemas.openxmlformats.org/officeDocument/2006/relationships/image" Target="../media/image42.jpg"/><Relationship Id="rId4" Type="http://schemas.openxmlformats.org/officeDocument/2006/relationships/image" Target="../media/image27.jpg"/><Relationship Id="rId9" Type="http://schemas.openxmlformats.org/officeDocument/2006/relationships/image" Target="../media/image32.png"/><Relationship Id="rId14" Type="http://schemas.openxmlformats.org/officeDocument/2006/relationships/image" Target="../media/image37.jpg"/><Relationship Id="rId22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6.jp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g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.jpg"/><Relationship Id="rId7" Type="http://schemas.openxmlformats.org/officeDocument/2006/relationships/image" Target="../media/image7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11" Type="http://schemas.openxmlformats.org/officeDocument/2006/relationships/image" Target="../media/image75.jpg"/><Relationship Id="rId5" Type="http://schemas.openxmlformats.org/officeDocument/2006/relationships/image" Target="../media/image69.jpg"/><Relationship Id="rId10" Type="http://schemas.openxmlformats.org/officeDocument/2006/relationships/image" Target="../media/image74.jpg"/><Relationship Id="rId4" Type="http://schemas.openxmlformats.org/officeDocument/2006/relationships/image" Target="../media/image68.jpg"/><Relationship Id="rId9" Type="http://schemas.openxmlformats.org/officeDocument/2006/relationships/image" Target="../media/image7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G"/><Relationship Id="rId3" Type="http://schemas.openxmlformats.org/officeDocument/2006/relationships/hyperlink" Target="http://www.chehalisriverflood.com/" TargetMode="External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7" Type="http://schemas.openxmlformats.org/officeDocument/2006/relationships/image" Target="../media/image8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jpg"/><Relationship Id="rId5" Type="http://schemas.openxmlformats.org/officeDocument/2006/relationships/image" Target="../media/image81.jpg"/><Relationship Id="rId4" Type="http://schemas.openxmlformats.org/officeDocument/2006/relationships/image" Target="../media/image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g"/><Relationship Id="rId3" Type="http://schemas.openxmlformats.org/officeDocument/2006/relationships/image" Target="../media/image6.jpg"/><Relationship Id="rId7" Type="http://schemas.openxmlformats.org/officeDocument/2006/relationships/image" Target="../media/image8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JPG"/><Relationship Id="rId5" Type="http://schemas.openxmlformats.org/officeDocument/2006/relationships/image" Target="../media/image85.jpg"/><Relationship Id="rId4" Type="http://schemas.openxmlformats.org/officeDocument/2006/relationships/image" Target="../media/image84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0.png"/><Relationship Id="rId7" Type="http://schemas.openxmlformats.org/officeDocument/2006/relationships/hyperlink" Target="http://www.chehalisriverflood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g"/><Relationship Id="rId5" Type="http://schemas.openxmlformats.org/officeDocument/2006/relationships/image" Target="../media/image87.JPG"/><Relationship Id="rId10" Type="http://schemas.openxmlformats.org/officeDocument/2006/relationships/image" Target="../media/image90.JPG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basinstrategy.com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106.jpg"/><Relationship Id="rId4" Type="http://schemas.openxmlformats.org/officeDocument/2006/relationships/image" Target="../media/image105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mailto:wilsonc@co.thurston.wa.us" TargetMode="External"/><Relationship Id="rId3" Type="http://schemas.openxmlformats.org/officeDocument/2006/relationships/hyperlink" Target="mailto:vraines@co.grays-harbor.wa.us" TargetMode="External"/><Relationship Id="rId7" Type="http://schemas.openxmlformats.org/officeDocument/2006/relationships/hyperlink" Target="mailto:bud.blake@co.thurston.wa.us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hyperlink" Target="mailto:scottb@sbgh-partners.com" TargetMode="External"/><Relationship Id="rId4" Type="http://schemas.openxmlformats.org/officeDocument/2006/relationships/hyperlink" Target="mailto:Edna.Fund@lewiscountywa.gov" TargetMode="External"/><Relationship Id="rId9" Type="http://schemas.openxmlformats.org/officeDocument/2006/relationships/hyperlink" Target="mailto:counvanell@scattercreek.com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arcg.is/19GXma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data.wa.gov/dataset/Gage-Alert-Sign-Ups-2014-18/f4wb-hxgz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DesktopModules/Documents2/View.aspx?tabID=28124&amp;alias=1492&amp;mid=69571&amp;ItemID=6465" TargetMode="External"/><Relationship Id="rId5" Type="http://schemas.openxmlformats.org/officeDocument/2006/relationships/hyperlink" Target="http://www.chehalisriverflood.com/" TargetMode="External"/><Relationship Id="rId10" Type="http://schemas.openxmlformats.org/officeDocument/2006/relationships/hyperlink" Target="https://ecology.wa.gov/About-us/Get-to-know-us/Our-Programs/Office-of-Chehalis-Basin" TargetMode="External"/><Relationship Id="rId4" Type="http://schemas.openxmlformats.org/officeDocument/2006/relationships/hyperlink" Target="http://www.ezview.wa.gov/chehalisfloodauthority" TargetMode="External"/><Relationship Id="rId9" Type="http://schemas.openxmlformats.org/officeDocument/2006/relationships/hyperlink" Target="http://www.chehalisbasinstrategy.com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Pat.Anderson@lewiscountywa.gov" TargetMode="External"/><Relationship Id="rId4" Type="http://schemas.openxmlformats.org/officeDocument/2006/relationships/hyperlink" Target="https://www.ezview.wa.gov/site/alias__1492/33948/default.aspx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10" Type="http://schemas.openxmlformats.org/officeDocument/2006/relationships/image" Target="../media/image6.jpg"/><Relationship Id="rId4" Type="http://schemas.openxmlformats.org/officeDocument/2006/relationships/image" Target="../media/image13.jpg"/><Relationship Id="rId9" Type="http://schemas.openxmlformats.org/officeDocument/2006/relationships/image" Target="../media/image1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783256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734050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2900330" y="2133331"/>
            <a:ext cx="334327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2243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9:00 a.m.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October 5, 2018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Thurston Regional Planning Council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9086"/>
            <a:ext cx="7784465" cy="12618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 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al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popul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25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%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800" dirty="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TM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200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http://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www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.ec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y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.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a.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g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o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v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/p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o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g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s/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q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/t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d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/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C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v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spc="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T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MD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u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y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.ht</a:t>
            </a:r>
            <a:r>
              <a:rPr sz="1200" u="sng" spc="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m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</a:t>
            </a:r>
            <a:r>
              <a:rPr sz="1200" spc="-5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38200" y="3200400"/>
            <a:ext cx="3200399" cy="25457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4876800" y="3276600"/>
            <a:ext cx="3457079" cy="257305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784023" y="5796755"/>
            <a:ext cx="275844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Upp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(</a:t>
            </a:r>
            <a:r>
              <a:rPr sz="1200" b="1" dirty="0">
                <a:latin typeface="Arial"/>
                <a:cs typeface="Arial"/>
              </a:rPr>
              <a:t>5/31/20</a:t>
            </a:r>
            <a:r>
              <a:rPr sz="1200" b="1" spc="-10" dirty="0">
                <a:latin typeface="Arial"/>
                <a:cs typeface="Arial"/>
              </a:rPr>
              <a:t>1</a:t>
            </a:r>
            <a:r>
              <a:rPr sz="1200" b="1" dirty="0">
                <a:latin typeface="Arial"/>
                <a:cs typeface="Arial"/>
              </a:rPr>
              <a:t>0)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JA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E.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10" dirty="0">
                <a:latin typeface="Arial"/>
                <a:cs typeface="Arial"/>
              </a:rPr>
              <a:t>L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OX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</a:t>
            </a:r>
            <a:r>
              <a:rPr sz="1200" spc="4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ILD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GA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F</a:t>
            </a:r>
            <a:r>
              <a:rPr sz="1200" dirty="0">
                <a:latin typeface="Arial"/>
                <a:cs typeface="Arial"/>
              </a:rPr>
              <a:t>ISH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SE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spc="-85" dirty="0">
                <a:latin typeface="Arial"/>
                <a:cs typeface="Arial"/>
              </a:rPr>
              <a:t>VA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ION</a:t>
            </a:r>
            <a:r>
              <a:rPr sz="1200" spc="-4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RN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AL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4879315" y="5876307"/>
            <a:ext cx="23323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u="sng" spc="-1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ww</a:t>
            </a:r>
            <a:r>
              <a:rPr sz="1200" u="sng" spc="-7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w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.cheha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li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sbas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p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a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t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n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e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s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h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i</a:t>
            </a:r>
            <a:r>
              <a:rPr sz="1200" u="sng" spc="-10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p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.o</a:t>
            </a:r>
            <a:r>
              <a:rPr sz="1200" u="sng" spc="-5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r</a:t>
            </a:r>
            <a:r>
              <a:rPr sz="1200" u="sng" dirty="0">
                <a:solidFill>
                  <a:srgbClr val="598BBD"/>
                </a:solidFill>
                <a:latin typeface="Arial"/>
                <a:cs typeface="Arial"/>
                <a:hlinkClick r:id="rId6"/>
              </a:rPr>
              <a:t>g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99"/>
                </a:solidFill>
                <a:latin typeface="Arial Narrow"/>
                <a:cs typeface="Arial Narrow"/>
              </a:rPr>
              <a:t>10</a:t>
            </a:r>
            <a:endParaRPr sz="1000" dirty="0">
              <a:latin typeface="Arial Narrow"/>
              <a:cs typeface="Arial Narrow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endParaRPr lang="en-US"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graphicFrame>
        <p:nvGraphicFramePr>
          <p:cNvPr id="11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2589383"/>
              </p:ext>
            </p:extLst>
          </p:nvPr>
        </p:nvGraphicFramePr>
        <p:xfrm>
          <a:off x="838200" y="2325901"/>
          <a:ext cx="7924799" cy="29318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9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907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3399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Species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Current Spawner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2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Habitat </a:t>
                      </a:r>
                      <a:r>
                        <a:rPr lang="en-US" sz="2200" b="1" u="none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Degradation</a:t>
                      </a:r>
                    </a:p>
                  </a:txBody>
                  <a:tcPr anchor="b">
                    <a:solidFill>
                      <a:srgbClr val="76923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Spring Chinook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2,300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defTabSz="914400" rtl="0" eaLnBrk="1" latinLnBrk="0" hangingPunct="1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Fall Chinook Salmon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24,317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45%</a:t>
                      </a:r>
                    </a:p>
                  </a:txBody>
                  <a:tcPr marL="68580" marR="68580" marT="0" marB="0" anchor="ctr"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642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Coho Salmon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42,000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69%</a:t>
                      </a:r>
                    </a:p>
                  </a:txBody>
                  <a:tcPr marL="68580" marR="68580" marT="0" marB="0" anchor="ctr">
                    <a:solidFill>
                      <a:srgbClr val="C7D9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5286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Winter-run Steelhead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8,700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Calibri"/>
                          <a:ea typeface="Times New Roman"/>
                          <a:cs typeface="Arial"/>
                        </a:rPr>
                        <a:t>44%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2" name="object 3"/>
          <p:cNvSpPr txBox="1"/>
          <p:nvPr/>
        </p:nvSpPr>
        <p:spPr>
          <a:xfrm>
            <a:off x="764540" y="1885369"/>
            <a:ext cx="451548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u="heavy" spc="-55" dirty="0">
                <a:solidFill>
                  <a:srgbClr val="303030"/>
                </a:solidFill>
                <a:latin typeface="Arial"/>
                <a:cs typeface="Arial"/>
              </a:rPr>
              <a:t>Salmon-habitat potential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endParaRPr lang="en-US" spc="-5" dirty="0"/>
          </a:p>
        </p:txBody>
      </p:sp>
      <p:sp>
        <p:nvSpPr>
          <p:cNvPr id="2" name="TextBox 1"/>
          <p:cNvSpPr txBox="1"/>
          <p:nvPr/>
        </p:nvSpPr>
        <p:spPr>
          <a:xfrm>
            <a:off x="838200" y="5486400"/>
            <a:ext cx="815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Source: Chehalis Basin Strategy: Reducing Flood Damage and Restoring Aquatic Species; Pe Ell Public Meeting; 10/14/2014; Page 13.</a:t>
            </a:r>
          </a:p>
        </p:txBody>
      </p:sp>
    </p:spTree>
    <p:extLst>
      <p:ext uri="{BB962C8B-B14F-4D97-AF65-F5344CB8AC3E}">
        <p14:creationId xmlns:p14="http://schemas.microsoft.com/office/powerpoint/2010/main" val="26368525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0572" y="946834"/>
            <a:ext cx="52012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Solution</a:t>
            </a:r>
            <a:r>
              <a:rPr sz="3200" b="1" spc="-6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= 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w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ide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pp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oach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4540" y="1885369"/>
            <a:ext cx="4515485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tio</a:t>
            </a:r>
            <a:r>
              <a:rPr sz="1800" b="1" u="heavy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-o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d,</a:t>
            </a:r>
            <a:r>
              <a:rPr sz="1800" b="1" u="heavy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Multi-ph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lang="en-US"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u="heavy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pp</a:t>
            </a:r>
            <a:r>
              <a:rPr sz="1800" b="1" u="heavy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u="heavy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u="heavy" spc="-10" dirty="0">
                <a:solidFill>
                  <a:srgbClr val="303030"/>
                </a:solidFill>
                <a:latin typeface="Arial"/>
                <a:cs typeface="Arial"/>
              </a:rPr>
              <a:t>ach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-W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lang="en-US" sz="18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10" dirty="0">
                <a:solidFill>
                  <a:srgbClr val="303030"/>
                </a:solidFill>
                <a:latin typeface="Arial"/>
                <a:cs typeface="Arial"/>
              </a:rPr>
              <a:t>Master Strategy (Game Plan)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j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lang="en-US" sz="1800" spc="-10" dirty="0">
                <a:solidFill>
                  <a:srgbClr val="303030"/>
                </a:solidFill>
                <a:latin typeface="Arial"/>
                <a:cs typeface="Arial"/>
              </a:rPr>
              <a:t>ocal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oodp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anage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ent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Restore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1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qua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7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ng</a:t>
            </a:r>
            <a:endParaRPr sz="1800" dirty="0">
              <a:latin typeface="Arial"/>
              <a:cs typeface="Arial"/>
            </a:endParaRPr>
          </a:p>
          <a:p>
            <a:pPr marL="329565" indent="-316865">
              <a:lnSpc>
                <a:spcPct val="100000"/>
              </a:lnSpc>
              <a:spcBef>
                <a:spcPts val="755"/>
              </a:spcBef>
              <a:buClr>
                <a:srgbClr val="303030"/>
              </a:buClr>
              <a:buFont typeface="Arial"/>
              <a:buAutoNum type="arabicPeriod"/>
              <a:tabLst>
                <a:tab pos="330200" algn="l"/>
              </a:tabLst>
            </a:pP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un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12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676400"/>
            <a:ext cx="1920240" cy="2485018"/>
          </a:xfrm>
          <a:prstGeom prst="rect">
            <a:avLst/>
          </a:prstGeom>
          <a:ln w="12700">
            <a:solidFill>
              <a:srgbClr val="78C0B2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810000"/>
            <a:ext cx="1920240" cy="2484038"/>
          </a:xfrm>
          <a:prstGeom prst="rect">
            <a:avLst/>
          </a:prstGeom>
          <a:ln>
            <a:solidFill>
              <a:srgbClr val="78C0B2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58406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1.	Basi</a:t>
            </a: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-Wi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d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elationsh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3724147" y="259080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435572" y="3657600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2123796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022849" y="5715000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613418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50650" y="5257800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626885" y="3048000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6923065" y="4419600"/>
            <a:ext cx="1086415" cy="73151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301397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676400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735426" y="3078480"/>
            <a:ext cx="2208172" cy="201167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670433" y="5570007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13</a:t>
            </a:fld>
            <a:endParaRPr spc="-5" dirty="0"/>
          </a:p>
        </p:txBody>
      </p:sp>
      <p:sp>
        <p:nvSpPr>
          <p:cNvPr id="2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0786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/>
              <a:t>April 2017</a:t>
            </a:r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72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15"/>
          <p:cNvSpPr/>
          <p:nvPr/>
        </p:nvSpPr>
        <p:spPr>
          <a:xfrm>
            <a:off x="2201947" y="5695816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099032" y="2484120"/>
            <a:ext cx="5829956" cy="38404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231140" y="1902778"/>
            <a:ext cx="7960359" cy="1729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 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cts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 of po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  <a:p>
            <a:pPr marL="355600" marR="5400040" indent="-342900">
              <a:lnSpc>
                <a:spcPct val="100000"/>
              </a:lnSpc>
              <a:spcBef>
                <a:spcPts val="81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s --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er up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str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El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l 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10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8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s).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89688" y="3733800"/>
            <a:ext cx="2282110" cy="2743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14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91849"/>
            <a:ext cx="2254885" cy="16081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5080" indent="-342900">
              <a:lnSpc>
                <a:spcPct val="952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xa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: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ts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is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lang="en-US" sz="1400" spc="15" dirty="0">
                <a:solidFill>
                  <a:srgbClr val="303030"/>
                </a:solidFill>
                <a:latin typeface="Arial"/>
                <a:cs typeface="Arial"/>
              </a:rPr>
              <a:t>Governor’s Chehalis Basin Workgroup, 2014 Recommendations Report, 11/25/2014)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445643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2.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H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yd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aulic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nde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standing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15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00200"/>
            <a:ext cx="6126480" cy="476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337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3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Master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Strategy (Game Plan)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16</a:t>
            </a:fld>
            <a:endParaRPr spc="-5" dirty="0"/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54" y="1660860"/>
            <a:ext cx="1231641" cy="159388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9"/>
          <a:stretch/>
        </p:blipFill>
        <p:spPr>
          <a:xfrm>
            <a:off x="7140597" y="3581400"/>
            <a:ext cx="1942632" cy="78484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40349" y="1808422"/>
            <a:ext cx="7950491" cy="4337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Evolution (2008 to present): </a:t>
            </a:r>
          </a:p>
          <a:p>
            <a:pPr lvl="1">
              <a:spcBef>
                <a:spcPts val="500"/>
              </a:spcBef>
              <a:buClr>
                <a:srgbClr val="C00000"/>
              </a:buClr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 Authority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Governor’s Workgroup  Office of Chehalis Basin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ts val="500"/>
              </a:spcBef>
              <a:buClr>
                <a:srgbClr val="C00000"/>
              </a:buClr>
              <a:buFont typeface="Wingdings" panose="05000000000000000000" pitchFamily="2" charset="2"/>
              <a:buChar char="q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Key Elements: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Evaluation, implementation of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Capital Projects: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Flood Retention Dam on upper Chehalis River.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Airport Levee Improvements.</a:t>
            </a:r>
          </a:p>
          <a:p>
            <a:pPr marL="1257300" lvl="2" indent="-342900">
              <a:spcBef>
                <a:spcPts val="500"/>
              </a:spcBef>
              <a:buFont typeface="Courier New" panose="02070309020205020404" pitchFamily="49" charset="0"/>
              <a:buChar char="o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North Shore Levee in Aberdeen, Hoquiam.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Basin-wide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Aquatic Species Restoration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(100+ miles spawning/rearing habitat).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Flood-Damage Reduction Projects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Local </a:t>
            </a:r>
            <a:r>
              <a:rPr lang="en-US" sz="16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Flood-Proofing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including raising homes, CRS actions, local ordinance improvements, etc.</a:t>
            </a:r>
          </a:p>
          <a:p>
            <a:pPr marL="800100" lvl="1" indent="-342900">
              <a:spcBef>
                <a:spcPts val="500"/>
              </a:spcBef>
              <a:buFont typeface="+mj-lt"/>
              <a:buAutoNum type="arabicPeriod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Cost = $500-600M; Benefit = $720M (100 yrs.); No Action = $3.5B (100 yrs.).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08135" y="2517296"/>
            <a:ext cx="1752600" cy="970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734"/>
          <a:stretch/>
        </p:blipFill>
        <p:spPr>
          <a:xfrm>
            <a:off x="6587679" y="76200"/>
            <a:ext cx="2495550" cy="12798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5" name="object 22"/>
          <p:cNvSpPr/>
          <p:nvPr/>
        </p:nvSpPr>
        <p:spPr>
          <a:xfrm>
            <a:off x="7848600" y="4800600"/>
            <a:ext cx="1234629" cy="98088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700678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4724400"/>
            <a:ext cx="1752600" cy="17526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object 2"/>
          <p:cNvSpPr txBox="1"/>
          <p:nvPr/>
        </p:nvSpPr>
        <p:spPr>
          <a:xfrm>
            <a:off x="1174114" y="870429"/>
            <a:ext cx="40259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4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ge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apitol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>
            <a:spLocks noChangeAspect="1"/>
          </p:cNvSpPr>
          <p:nvPr/>
        </p:nvSpPr>
        <p:spPr>
          <a:xfrm>
            <a:off x="5186077" y="4929649"/>
            <a:ext cx="1824323" cy="185981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 txBox="1"/>
          <p:nvPr/>
        </p:nvSpPr>
        <p:spPr>
          <a:xfrm>
            <a:off x="77851" y="1828800"/>
            <a:ext cx="9066149" cy="40703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6870" marR="321945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7505" algn="l"/>
              </a:tabLst>
            </a:pPr>
            <a:r>
              <a:rPr lang="en-US" sz="1800" b="1" dirty="0">
                <a:solidFill>
                  <a:srgbClr val="303030"/>
                </a:solidFill>
                <a:latin typeface="Arial"/>
                <a:cs typeface="Arial"/>
              </a:rPr>
              <a:t>2013-15: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marR="321945" lvl="1" indent="-342900">
              <a:lnSpc>
                <a:spcPts val="2050"/>
              </a:lnSpc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hni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10" dirty="0">
                <a:solidFill>
                  <a:srgbClr val="303030"/>
                </a:solidFill>
                <a:latin typeface="Arial"/>
                <a:cs typeface="Arial"/>
              </a:rPr>
              <a:t>developed baseline knowledge on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ibility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dirty="0">
                <a:solidFill>
                  <a:srgbClr val="C00000"/>
                </a:solidFill>
                <a:latin typeface="Arial"/>
                <a:cs typeface="Arial"/>
              </a:rPr>
              <a:t>Flood Retention Dam</a:t>
            </a:r>
            <a:r>
              <a:rPr lang="en-US" sz="1600" dirty="0">
                <a:latin typeface="Arial"/>
                <a:cs typeface="Arial"/>
              </a:rPr>
              <a:t> alternatives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ts,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5" dirty="0">
                <a:solidFill>
                  <a:srgbClr val="303030"/>
                </a:solidFill>
                <a:latin typeface="Arial"/>
                <a:cs typeface="Arial"/>
              </a:rPr>
              <a:t>(w/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age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Run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spc="40" dirty="0">
                <a:solidFill>
                  <a:srgbClr val="303030"/>
                </a:solidFill>
                <a:latin typeface="Arial"/>
                <a:cs typeface="Arial"/>
              </a:rPr>
              <a:t>(no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manent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lang="en-US" sz="1600" spc="-100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6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ompa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ete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then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fi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1214755" lvl="2" indent="-286385">
              <a:spcBef>
                <a:spcPts val="300"/>
              </a:spcBef>
              <a:buSzPct val="68750"/>
              <a:buFont typeface="Courier New" panose="02070309020205020404" pitchFamily="49" charset="0"/>
              <a:buChar char="o"/>
              <a:tabLst>
                <a:tab pos="75819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ood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ol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or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Mu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lu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sz="16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600" u="sng" spc="30" dirty="0">
                <a:solidFill>
                  <a:srgbClr val="C00000"/>
                </a:solidFill>
                <a:latin typeface="Arial"/>
                <a:cs typeface="Arial"/>
              </a:rPr>
              <a:t>I-5 Protection</a:t>
            </a:r>
            <a:r>
              <a:rPr lang="en-US" sz="1600" spc="30" dirty="0">
                <a:latin typeface="Arial"/>
                <a:cs typeface="Arial"/>
              </a:rPr>
              <a:t> alternatives </a:t>
            </a:r>
            <a:r>
              <a:rPr lang="en-US" sz="1600" spc="30" dirty="0">
                <a:solidFill>
                  <a:srgbClr val="303030"/>
                </a:solidFill>
                <a:latin typeface="Arial"/>
                <a:cs typeface="Arial"/>
              </a:rPr>
              <a:t>--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4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s,</a:t>
            </a:r>
            <a:r>
              <a:rPr sz="1600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 road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tc.</a:t>
            </a: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1407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7505" algn="l"/>
              </a:tabLst>
            </a:pPr>
            <a:endParaRPr sz="1600" dirty="0"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2015-17: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Formal environmental review (Programmatic EIS) was conducted to evaluate alternatives.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b="1" spc="-5" dirty="0">
                <a:solidFill>
                  <a:srgbClr val="303030"/>
                </a:solidFill>
                <a:latin typeface="Arial"/>
                <a:cs typeface="Arial"/>
              </a:rPr>
              <a:t>2017-19: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lang="en-US" spc="-5" dirty="0">
                <a:solidFill>
                  <a:srgbClr val="303030"/>
                </a:solidFill>
                <a:latin typeface="Arial"/>
                <a:cs typeface="Arial"/>
              </a:rPr>
              <a:t>roject-level EIS 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starts.</a:t>
            </a:r>
          </a:p>
          <a:p>
            <a:pPr marL="812800" lvl="1" indent="-342900">
              <a:spcBef>
                <a:spcPts val="300"/>
              </a:spcBef>
              <a:buClr>
                <a:srgbClr val="CC0000"/>
              </a:buClr>
              <a:buSzPct val="83333"/>
              <a:buFont typeface="Wingdings" panose="05000000000000000000" pitchFamily="2" charset="2"/>
              <a:buChar char="q"/>
              <a:tabLst>
                <a:tab pos="35560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77064" y="5537613"/>
            <a:ext cx="1049655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 </a:t>
            </a:r>
            <a:r>
              <a:rPr lang="en-US" sz="1200" b="1" spc="-5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NCH</a:t>
            </a:r>
            <a:r>
              <a:rPr sz="1200" dirty="0">
                <a:latin typeface="Arial"/>
                <a:cs typeface="Arial"/>
              </a:rPr>
              <a:t>OR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QEA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17</a:t>
            </a:fld>
            <a:endParaRPr spc="-5" dirty="0"/>
          </a:p>
        </p:txBody>
      </p:sp>
      <p:sp>
        <p:nvSpPr>
          <p:cNvPr id="1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128" y="161048"/>
            <a:ext cx="2093709" cy="124862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cxnSp>
        <p:nvCxnSpPr>
          <p:cNvPr id="20" name="Straight Arrow Connector 19"/>
          <p:cNvCxnSpPr/>
          <p:nvPr/>
        </p:nvCxnSpPr>
        <p:spPr>
          <a:xfrm flipH="1">
            <a:off x="7145219" y="5706728"/>
            <a:ext cx="397026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7A726783-146E-4C24-BB54-AD23924988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620" y="1596468"/>
            <a:ext cx="6318668" cy="4893687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7911" y="2623066"/>
            <a:ext cx="2450341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2013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15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$1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0.74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57911" y="1828800"/>
            <a:ext cx="2459994" cy="738664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Supp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b="1" spc="-2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lang="en-US" sz="1600" b="1" spc="-20" dirty="0">
                <a:solidFill>
                  <a:srgbClr val="303030"/>
                </a:solidFill>
                <a:latin typeface="Arial"/>
                <a:cs typeface="Arial"/>
              </a:rPr>
              <a:t>ental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$5.0M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Local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(Basin-wide)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7911" y="3171111"/>
            <a:ext cx="2450341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2015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17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15.7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219200" y="91440"/>
            <a:ext cx="2128192" cy="9636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18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928198" y="6490156"/>
            <a:ext cx="125340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-1"/>
            <a:ext cx="1892018" cy="1463040"/>
          </a:xfrm>
          <a:prstGeom prst="rect">
            <a:avLst/>
          </a:prstGeom>
        </p:spPr>
      </p:pic>
      <p:sp>
        <p:nvSpPr>
          <p:cNvPr id="28" name="object 17"/>
          <p:cNvSpPr txBox="1"/>
          <p:nvPr/>
        </p:nvSpPr>
        <p:spPr>
          <a:xfrm>
            <a:off x="4934610" y="685800"/>
            <a:ext cx="253299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1200" b="1" spc="-5" dirty="0">
                <a:latin typeface="Arial"/>
                <a:cs typeface="Arial"/>
              </a:rPr>
              <a:t>Aberdeen Proposed Northside Dike/Levee</a:t>
            </a:r>
            <a:endParaRPr sz="1200" dirty="0">
              <a:latin typeface="Wingdings"/>
              <a:cs typeface="Wingdings"/>
            </a:endParaRPr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28AA21BB-292D-4A49-9375-F5AC874C6EA7}"/>
              </a:ext>
            </a:extLst>
          </p:cNvPr>
          <p:cNvSpPr txBox="1"/>
          <p:nvPr/>
        </p:nvSpPr>
        <p:spPr>
          <a:xfrm>
            <a:off x="57911" y="3719156"/>
            <a:ext cx="2456690" cy="492443"/>
          </a:xfrm>
          <a:prstGeom prst="rect">
            <a:avLst/>
          </a:prstGeom>
          <a:solidFill>
            <a:srgbClr val="CCECFF"/>
          </a:solidFill>
          <a:ln w="9525">
            <a:solidFill>
              <a:srgbClr val="0000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144145">
              <a:lnSpc>
                <a:spcPct val="100000"/>
              </a:lnSpc>
            </a:pP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201</a:t>
            </a:r>
            <a:r>
              <a:rPr lang="en-US" sz="1600" b="1" spc="-10" dirty="0">
                <a:solidFill>
                  <a:srgbClr val="303030"/>
                </a:solidFill>
                <a:latin typeface="Arial"/>
                <a:cs typeface="Arial"/>
              </a:rPr>
              <a:t>7-19</a:t>
            </a:r>
            <a:r>
              <a:rPr sz="16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Cap</a:t>
            </a:r>
            <a:r>
              <a:rPr sz="1600" b="1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al</a:t>
            </a:r>
            <a:r>
              <a:rPr sz="1600" b="1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Budg</a:t>
            </a:r>
            <a:r>
              <a:rPr sz="16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b="1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lang="en-US" sz="1600" b="1" spc="-15" dirty="0">
                <a:solidFill>
                  <a:srgbClr val="303030"/>
                </a:solidFill>
                <a:latin typeface="Arial"/>
                <a:cs typeface="Arial"/>
              </a:rPr>
              <a:t>:</a:t>
            </a:r>
          </a:p>
          <a:p>
            <a:pPr marL="429895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$</a:t>
            </a:r>
            <a:r>
              <a:rPr lang="en-US" sz="1600" spc="-10" dirty="0">
                <a:solidFill>
                  <a:srgbClr val="303030"/>
                </a:solidFill>
                <a:latin typeface="Arial"/>
                <a:cs typeface="Arial"/>
              </a:rPr>
              <a:t>9.6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9883828-8DF8-4C19-94AC-CF9A404F75C4}"/>
              </a:ext>
            </a:extLst>
          </p:cNvPr>
          <p:cNvSpPr txBox="1"/>
          <p:nvPr/>
        </p:nvSpPr>
        <p:spPr>
          <a:xfrm>
            <a:off x="57910" y="4267200"/>
            <a:ext cx="2665885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24 complete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15 underway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$40.4M State (2012-19)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$9.3M Local (2012-19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F0A1D05-5633-4843-8037-10E45A861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080" y="1600200"/>
            <a:ext cx="6429510" cy="4901706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5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(Farm Pads)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19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567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334000" y="1600200"/>
            <a:ext cx="3205707" cy="272901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8740" y="1828800"/>
            <a:ext cx="9065260" cy="441659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Pr</a:t>
            </a:r>
            <a:r>
              <a:rPr dirty="0"/>
              <a:t>o</a:t>
            </a:r>
            <a:r>
              <a:rPr spc="-45" dirty="0"/>
              <a:t>v</a:t>
            </a:r>
            <a:r>
              <a:rPr dirty="0"/>
              <a:t>ide</a:t>
            </a:r>
            <a:r>
              <a:rPr spc="30" dirty="0"/>
              <a:t> </a:t>
            </a:r>
            <a:r>
              <a:rPr dirty="0"/>
              <a:t>upd</a:t>
            </a:r>
            <a:r>
              <a:rPr spc="-5" dirty="0"/>
              <a:t>a</a:t>
            </a:r>
            <a:r>
              <a:rPr dirty="0"/>
              <a:t>te</a:t>
            </a:r>
            <a:r>
              <a:rPr lang="en-US" dirty="0"/>
              <a:t>, </a:t>
            </a:r>
            <a:r>
              <a:rPr lang="en-US" spc="-5" dirty="0"/>
              <a:t>e</a:t>
            </a:r>
            <a:r>
              <a:rPr dirty="0"/>
              <a:t>n</a:t>
            </a:r>
            <a:r>
              <a:rPr spc="-10" dirty="0"/>
              <a:t>c</a:t>
            </a:r>
            <a:r>
              <a:rPr dirty="0"/>
              <a:t>ou</a:t>
            </a:r>
            <a:r>
              <a:rPr spc="-5" dirty="0"/>
              <a:t>r</a:t>
            </a:r>
            <a:r>
              <a:rPr spc="-10" dirty="0"/>
              <a:t>a</a:t>
            </a:r>
            <a:r>
              <a:rPr dirty="0"/>
              <a:t>ge</a:t>
            </a:r>
            <a:r>
              <a:rPr spc="-5" dirty="0"/>
              <a:t> </a:t>
            </a:r>
            <a:r>
              <a:rPr dirty="0"/>
              <a:t>di</a:t>
            </a:r>
            <a:r>
              <a:rPr spc="-10" dirty="0"/>
              <a:t>sc</a:t>
            </a:r>
            <a:r>
              <a:rPr dirty="0"/>
              <a:t>u</a:t>
            </a:r>
            <a:r>
              <a:rPr spc="-10" dirty="0"/>
              <a:t>ss</a:t>
            </a:r>
            <a:r>
              <a:rPr dirty="0"/>
              <a:t>ion</a:t>
            </a:r>
            <a:r>
              <a:rPr lang="en-US" dirty="0"/>
              <a:t>.</a:t>
            </a:r>
            <a:endParaRPr dirty="0"/>
          </a:p>
          <a:p>
            <a:pPr algn="l">
              <a:spcBef>
                <a:spcPts val="300"/>
              </a:spcBef>
              <a:buClr>
                <a:srgbClr val="CC0000"/>
              </a:buClr>
              <a:buFont typeface="Wingdings"/>
              <a:buChar char=""/>
            </a:pPr>
            <a:endParaRPr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pc="-5" dirty="0"/>
              <a:t>K</a:t>
            </a:r>
            <a:r>
              <a:rPr spc="-10" dirty="0"/>
              <a:t>e</a:t>
            </a:r>
            <a:r>
              <a:rPr dirty="0"/>
              <a:t>y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0" dirty="0"/>
              <a:t>essa</a:t>
            </a:r>
            <a:r>
              <a:rPr dirty="0"/>
              <a:t>g</a:t>
            </a:r>
            <a:r>
              <a:rPr spc="-10" dirty="0"/>
              <a:t>e</a:t>
            </a:r>
            <a:r>
              <a:rPr dirty="0"/>
              <a:t>s</a:t>
            </a:r>
            <a:r>
              <a:rPr spc="10" dirty="0"/>
              <a:t> </a:t>
            </a:r>
            <a:r>
              <a:rPr dirty="0"/>
              <a:t>.</a:t>
            </a:r>
            <a:r>
              <a:rPr spc="5" dirty="0"/>
              <a:t> </a:t>
            </a:r>
            <a:r>
              <a:rPr dirty="0"/>
              <a:t>.</a:t>
            </a:r>
            <a:r>
              <a:rPr spc="-5" dirty="0"/>
              <a:t> </a:t>
            </a:r>
            <a:r>
              <a:rPr dirty="0"/>
              <a:t>.</a:t>
            </a:r>
            <a:endParaRPr lang="en-US" dirty="0"/>
          </a:p>
          <a:p>
            <a:pPr marL="355600" indent="-342900" algn="l">
              <a:spcBef>
                <a:spcPts val="30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/>
          </a:p>
          <a:p>
            <a:pPr marL="413384" marR="3809365" lvl="1" algn="l">
              <a:spcBef>
                <a:spcPts val="300"/>
              </a:spcBef>
              <a:buFont typeface="Arial"/>
              <a:buAutoNum type="arabicPeriod"/>
              <a:tabLst>
                <a:tab pos="697230" algn="l"/>
              </a:tabLst>
            </a:pPr>
            <a:r>
              <a:rPr lang="en-US" sz="1600" b="1" i="1" spc="-10" dirty="0">
                <a:latin typeface="Arial"/>
                <a:cs typeface="Arial"/>
              </a:rPr>
              <a:t>  </a:t>
            </a:r>
            <a:r>
              <a:rPr sz="1600" b="1" i="1" spc="-10" dirty="0">
                <a:latin typeface="Arial"/>
                <a:cs typeface="Arial"/>
              </a:rPr>
              <a:t>Br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ad</a:t>
            </a:r>
            <a:r>
              <a:rPr sz="1600" b="1" i="1" spc="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ree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t</a:t>
            </a:r>
            <a:r>
              <a:rPr sz="1600" b="1" i="1" spc="3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F</a:t>
            </a:r>
            <a:r>
              <a:rPr sz="1600" spc="-10" dirty="0">
                <a:latin typeface="Arial"/>
                <a:cs typeface="Arial"/>
              </a:rPr>
              <a:t>or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5" dirty="0">
                <a:latin typeface="Arial"/>
                <a:cs typeface="Arial"/>
              </a:rPr>
              <a:t>me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lang="en-US" sz="1600" spc="-5" dirty="0">
                <a:latin typeface="Arial"/>
                <a:cs typeface="Arial"/>
              </a:rPr>
              <a:t> a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entu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y</a:t>
            </a:r>
            <a:r>
              <a:rPr lang="en-US" sz="1600" spc="-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</a:t>
            </a:r>
            <a:r>
              <a:rPr lang="en-US" sz="1600" spc="-10" dirty="0">
                <a:latin typeface="Arial"/>
                <a:cs typeface="Arial"/>
              </a:rPr>
              <a:t>progress </a:t>
            </a:r>
            <a:r>
              <a:rPr sz="1600" spc="-10" dirty="0">
                <a:latin typeface="Arial"/>
                <a:cs typeface="Arial"/>
              </a:rPr>
              <a:t>a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x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teps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to</a:t>
            </a:r>
            <a:r>
              <a:rPr sz="1600" u="sng" spc="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edu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f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ood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dam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age</a:t>
            </a:r>
            <a:r>
              <a:rPr lang="en-US" sz="1600" u="sng" spc="-5" dirty="0">
                <a:solidFill>
                  <a:srgbClr val="CC0000"/>
                </a:solidFill>
                <a:latin typeface="Arial"/>
                <a:cs typeface="Arial"/>
              </a:rPr>
              <a:t> and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enhan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, a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quat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lang="en-US" sz="1600" spc="-5" dirty="0">
              <a:latin typeface="Arial"/>
              <a:cs typeface="Arial"/>
            </a:endParaRPr>
          </a:p>
          <a:p>
            <a:pPr marL="413384" marR="3809365" lvl="1" algn="l">
              <a:spcBef>
                <a:spcPts val="300"/>
              </a:spcBef>
              <a:buFont typeface="Arial"/>
              <a:buAutoNum type="arabicPeriod"/>
              <a:tabLst>
                <a:tab pos="697230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r>
              <a:rPr lang="en-US" sz="1600" b="1" i="1" spc="-10" dirty="0">
                <a:latin typeface="Arial"/>
                <a:cs typeface="Arial"/>
              </a:rPr>
              <a:t>  </a:t>
            </a:r>
            <a:r>
              <a:rPr sz="1600" b="1" i="1" spc="-10" dirty="0">
                <a:latin typeface="Arial"/>
                <a:cs typeface="Arial"/>
              </a:rPr>
              <a:t>Basi</a:t>
            </a:r>
            <a:r>
              <a:rPr sz="1600" b="1" i="1" spc="-15" dirty="0">
                <a:latin typeface="Arial"/>
                <a:cs typeface="Arial"/>
              </a:rPr>
              <a:t>n-</a:t>
            </a:r>
            <a:r>
              <a:rPr sz="1600" b="1" i="1" spc="-25" dirty="0">
                <a:latin typeface="Arial"/>
                <a:cs typeface="Arial"/>
              </a:rPr>
              <a:t>w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d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s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g</a:t>
            </a:r>
            <a:r>
              <a:rPr sz="1600" b="1" i="1" spc="-10" dirty="0">
                <a:latin typeface="Arial"/>
                <a:cs typeface="Arial"/>
              </a:rPr>
              <a:t>y</a:t>
            </a:r>
            <a:r>
              <a:rPr sz="1600" b="1" i="1" spc="2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ented,</a:t>
            </a:r>
            <a:r>
              <a:rPr sz="1600" u="sng" spc="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u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-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pha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ed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n-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de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ategy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s needed 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ote</a:t>
            </a:r>
            <a:r>
              <a:rPr sz="1600" spc="-5" dirty="0">
                <a:latin typeface="Arial"/>
                <a:cs typeface="Arial"/>
              </a:rPr>
              <a:t>ct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5" dirty="0">
                <a:latin typeface="Arial"/>
                <a:cs typeface="Arial"/>
              </a:rPr>
              <a:t>ommun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the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lang="en-US" sz="1600" spc="-5" dirty="0">
                <a:latin typeface="Arial"/>
                <a:cs typeface="Arial"/>
              </a:rPr>
              <a:t>to </a:t>
            </a:r>
            <a:r>
              <a:rPr sz="1600" spc="-10" dirty="0">
                <a:latin typeface="Arial"/>
                <a:cs typeface="Arial"/>
              </a:rPr>
              <a:t>enhan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aquat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c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-10" dirty="0">
                <a:latin typeface="Arial"/>
                <a:cs typeface="Arial"/>
              </a:rPr>
              <a:t>pe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5" dirty="0">
                <a:latin typeface="Arial"/>
                <a:cs typeface="Arial"/>
              </a:rPr>
              <a:t>s.</a:t>
            </a:r>
            <a:endParaRPr lang="en-US" sz="1600" spc="-5" dirty="0">
              <a:latin typeface="Arial"/>
              <a:cs typeface="Arial"/>
            </a:endParaRPr>
          </a:p>
          <a:p>
            <a:pPr marL="370840" marR="14986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r>
              <a:rPr lang="en-US" sz="1600" b="1" i="1" spc="-15" dirty="0">
                <a:latin typeface="Arial"/>
                <a:cs typeface="Arial"/>
              </a:rPr>
              <a:t>  </a:t>
            </a:r>
            <a:r>
              <a:rPr sz="1600" b="1" i="1" spc="-15" dirty="0">
                <a:latin typeface="Arial"/>
                <a:cs typeface="Arial"/>
              </a:rPr>
              <a:t>Co</a:t>
            </a:r>
            <a:r>
              <a:rPr sz="1600" b="1" i="1" spc="-10" dirty="0">
                <a:latin typeface="Arial"/>
                <a:cs typeface="Arial"/>
              </a:rPr>
              <a:t>lla</a:t>
            </a:r>
            <a:r>
              <a:rPr sz="1600" b="1" i="1" spc="-15" dirty="0">
                <a:latin typeface="Arial"/>
                <a:cs typeface="Arial"/>
              </a:rPr>
              <a:t>bo</a:t>
            </a:r>
            <a:r>
              <a:rPr sz="1600" b="1" i="1" spc="-10" dirty="0">
                <a:latin typeface="Arial"/>
                <a:cs typeface="Arial"/>
              </a:rPr>
              <a:t>ra</a:t>
            </a:r>
            <a:r>
              <a:rPr sz="1600" b="1" i="1" spc="-15" dirty="0">
                <a:latin typeface="Arial"/>
                <a:cs typeface="Arial"/>
              </a:rPr>
              <a:t>t</a:t>
            </a:r>
            <a:r>
              <a:rPr sz="1600" b="1" i="1" spc="-5" dirty="0">
                <a:latin typeface="Arial"/>
                <a:cs typeface="Arial"/>
              </a:rPr>
              <a:t>i</a:t>
            </a:r>
            <a:r>
              <a:rPr sz="1600" b="1" i="1" spc="-15" dirty="0">
                <a:latin typeface="Arial"/>
                <a:cs typeface="Arial"/>
              </a:rPr>
              <a:t>o</a:t>
            </a:r>
            <a:r>
              <a:rPr sz="1600" b="1" i="1" spc="-10" dirty="0">
                <a:latin typeface="Arial"/>
                <a:cs typeface="Arial"/>
              </a:rPr>
              <a:t>n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is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0" dirty="0">
                <a:latin typeface="Arial"/>
                <a:cs typeface="Arial"/>
              </a:rPr>
              <a:t>key</a:t>
            </a:r>
            <a:r>
              <a:rPr sz="1600" b="1" i="1" spc="1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20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Leg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atu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O</a:t>
            </a:r>
            <a:r>
              <a:rPr sz="1600" spc="-30" dirty="0">
                <a:latin typeface="Arial"/>
                <a:cs typeface="Arial"/>
              </a:rPr>
              <a:t>f</a:t>
            </a:r>
            <a:r>
              <a:rPr sz="1600" spc="-5" dirty="0">
                <a:latin typeface="Arial"/>
                <a:cs typeface="Arial"/>
              </a:rPr>
              <a:t>f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e,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no</a:t>
            </a:r>
            <a:r>
              <a:rPr sz="1600" spc="45" dirty="0">
                <a:latin typeface="Arial"/>
                <a:cs typeface="Arial"/>
              </a:rPr>
              <a:t>r</a:t>
            </a:r>
            <a:r>
              <a:rPr sz="1600" spc="-25" dirty="0">
                <a:latin typeface="Arial"/>
                <a:cs typeface="Arial"/>
              </a:rPr>
              <a:t>’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 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4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G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10" dirty="0">
                <a:latin typeface="Arial"/>
                <a:cs typeface="Arial"/>
              </a:rPr>
              <a:t>oup,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Cheha</a:t>
            </a:r>
            <a:r>
              <a:rPr sz="1600" dirty="0">
                <a:latin typeface="Arial"/>
                <a:cs typeface="Arial"/>
              </a:rPr>
              <a:t>li</a:t>
            </a:r>
            <a:r>
              <a:rPr sz="1600" spc="-10" dirty="0">
                <a:latin typeface="Arial"/>
                <a:cs typeface="Arial"/>
              </a:rPr>
              <a:t>s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v</a:t>
            </a:r>
            <a:r>
              <a:rPr sz="1600" spc="-10" dirty="0">
                <a:latin typeface="Arial"/>
                <a:cs typeface="Arial"/>
              </a:rPr>
              <a:t>er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Ba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</a:t>
            </a:r>
            <a:r>
              <a:rPr sz="1600" spc="-15" dirty="0">
                <a:latin typeface="Arial"/>
                <a:cs typeface="Arial"/>
              </a:rPr>
              <a:t> F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10" dirty="0">
                <a:latin typeface="Arial"/>
                <a:cs typeface="Arial"/>
              </a:rPr>
              <a:t>ood</a:t>
            </a:r>
            <a:r>
              <a:rPr sz="1600" spc="-10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Autho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150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,</a:t>
            </a:r>
            <a:r>
              <a:rPr sz="1600" spc="5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75" dirty="0">
                <a:latin typeface="Arial"/>
                <a:cs typeface="Arial"/>
              </a:rPr>
              <a:t>W</a:t>
            </a:r>
            <a:r>
              <a:rPr sz="1600" spc="-15" dirty="0">
                <a:latin typeface="Arial"/>
                <a:cs typeface="Arial"/>
              </a:rPr>
              <a:t>A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Agen</a:t>
            </a:r>
            <a:r>
              <a:rPr sz="1600" spc="-5" dirty="0">
                <a:latin typeface="Arial"/>
                <a:cs typeface="Arial"/>
              </a:rPr>
              <a:t>c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es a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30" dirty="0">
                <a:latin typeface="Arial"/>
                <a:cs typeface="Arial"/>
              </a:rPr>
              <a:t>w</a:t>
            </a:r>
            <a:r>
              <a:rPr sz="1600" spc="-10" dirty="0">
                <a:latin typeface="Arial"/>
                <a:cs typeface="Arial"/>
              </a:rPr>
              <a:t>o</a:t>
            </a:r>
            <a:r>
              <a:rPr sz="1600" spc="-15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ng together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=</a:t>
            </a:r>
            <a:r>
              <a:rPr sz="1600" spc="-85" dirty="0">
                <a:latin typeface="Arial"/>
                <a:cs typeface="Arial"/>
              </a:rPr>
              <a:t> </a:t>
            </a:r>
            <a:r>
              <a:rPr lang="en-US" sz="1600" u="sng" spc="-10" dirty="0">
                <a:solidFill>
                  <a:srgbClr val="CC0000"/>
                </a:solidFill>
                <a:latin typeface="Arial"/>
                <a:cs typeface="Arial"/>
              </a:rPr>
              <a:t>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ct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</a:t>
            </a:r>
            <a:r>
              <a:rPr sz="1600" spc="-5" dirty="0">
                <a:latin typeface="Arial"/>
                <a:cs typeface="Arial"/>
              </a:rPr>
              <a:t>!</a:t>
            </a:r>
            <a:endParaRPr lang="en-US" sz="1600" spc="-5" dirty="0">
              <a:latin typeface="Arial"/>
              <a:cs typeface="Arial"/>
            </a:endParaRPr>
          </a:p>
          <a:p>
            <a:pPr marL="370840" marR="5080" lvl="1" algn="l">
              <a:spcBef>
                <a:spcPts val="300"/>
              </a:spcBef>
              <a:buFont typeface="Arial"/>
              <a:buAutoNum type="arabicPeriod"/>
              <a:tabLst>
                <a:tab pos="654685" algn="l"/>
              </a:tabLst>
            </a:pPr>
            <a:endParaRPr sz="1600" dirty="0">
              <a:latin typeface="Arial"/>
              <a:cs typeface="Arial"/>
            </a:endParaRPr>
          </a:p>
          <a:p>
            <a:pPr marL="370840" lvl="1" algn="l">
              <a:spcBef>
                <a:spcPts val="300"/>
              </a:spcBef>
              <a:tabLst>
                <a:tab pos="654685" algn="l"/>
              </a:tabLst>
            </a:pPr>
            <a:r>
              <a:rPr lang="en-US" sz="1600" b="1" i="1" spc="-15" dirty="0">
                <a:latin typeface="Arial"/>
                <a:cs typeface="Arial"/>
              </a:rPr>
              <a:t>4.  </a:t>
            </a:r>
            <a:r>
              <a:rPr sz="1600" b="1" i="1" spc="-15" dirty="0">
                <a:latin typeface="Arial"/>
                <a:cs typeface="Arial"/>
              </a:rPr>
              <a:t>Fund</a:t>
            </a:r>
            <a:r>
              <a:rPr sz="1600" b="1" i="1" spc="-10" dirty="0">
                <a:latin typeface="Arial"/>
                <a:cs typeface="Arial"/>
              </a:rPr>
              <a:t>a</a:t>
            </a:r>
            <a:r>
              <a:rPr sz="1600" b="1" i="1" spc="-20" dirty="0">
                <a:latin typeface="Arial"/>
                <a:cs typeface="Arial"/>
              </a:rPr>
              <a:t>m</a:t>
            </a:r>
            <a:r>
              <a:rPr sz="1600" b="1" i="1" spc="-10" dirty="0">
                <a:latin typeface="Arial"/>
                <a:cs typeface="Arial"/>
              </a:rPr>
              <a:t>e</a:t>
            </a:r>
            <a:r>
              <a:rPr sz="1600" b="1" i="1" spc="-15" dirty="0">
                <a:latin typeface="Arial"/>
                <a:cs typeface="Arial"/>
              </a:rPr>
              <a:t>nt</a:t>
            </a:r>
            <a:r>
              <a:rPr sz="1600" b="1" i="1" spc="-10" dirty="0">
                <a:latin typeface="Arial"/>
                <a:cs typeface="Arial"/>
              </a:rPr>
              <a:t>al</a:t>
            </a:r>
            <a:r>
              <a:rPr sz="1600" b="1" i="1" spc="45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ri</a:t>
            </a:r>
            <a:r>
              <a:rPr sz="1600" b="1" i="1" spc="-15" dirty="0">
                <a:latin typeface="Arial"/>
                <a:cs typeface="Arial"/>
              </a:rPr>
              <a:t>n</a:t>
            </a:r>
            <a:r>
              <a:rPr sz="1600" b="1" i="1" spc="-10" dirty="0">
                <a:latin typeface="Arial"/>
                <a:cs typeface="Arial"/>
              </a:rPr>
              <a:t>ci</a:t>
            </a:r>
            <a:r>
              <a:rPr sz="1600" b="1" i="1" spc="-15" dirty="0">
                <a:latin typeface="Arial"/>
                <a:cs typeface="Arial"/>
              </a:rPr>
              <a:t>p</a:t>
            </a:r>
            <a:r>
              <a:rPr sz="1600" b="1" i="1" spc="-10" dirty="0">
                <a:latin typeface="Arial"/>
                <a:cs typeface="Arial"/>
              </a:rPr>
              <a:t>le</a:t>
            </a:r>
            <a:r>
              <a:rPr sz="1600" b="1" i="1" spc="40" dirty="0">
                <a:latin typeface="Arial"/>
                <a:cs typeface="Arial"/>
              </a:rPr>
              <a:t> </a:t>
            </a:r>
            <a:r>
              <a:rPr sz="1600" b="1" i="1" spc="-15" dirty="0">
                <a:latin typeface="Arial"/>
                <a:cs typeface="Arial"/>
              </a:rPr>
              <a:t>-</a:t>
            </a:r>
            <a:r>
              <a:rPr sz="1600" b="1" i="1" spc="-10" dirty="0">
                <a:latin typeface="Arial"/>
                <a:cs typeface="Arial"/>
              </a:rPr>
              <a:t>-</a:t>
            </a:r>
            <a:r>
              <a:rPr sz="1600" b="1" i="1" spc="15" dirty="0">
                <a:latin typeface="Arial"/>
                <a:cs typeface="Arial"/>
              </a:rPr>
              <a:t> 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v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ng</a:t>
            </a:r>
            <a:r>
              <a:rPr sz="1600" u="sng" spc="-3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one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p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ob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l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em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doe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t </a:t>
            </a:r>
            <a:r>
              <a:rPr sz="1600" u="sng" dirty="0">
                <a:solidFill>
                  <a:srgbClr val="CC0000"/>
                </a:solidFill>
                <a:latin typeface="Arial"/>
                <a:cs typeface="Arial"/>
              </a:rPr>
              <a:t>i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n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c</a:t>
            </a:r>
            <a:r>
              <a:rPr sz="1600" u="sng" spc="-1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ea</a:t>
            </a:r>
            <a:r>
              <a:rPr sz="1600" u="sng" spc="-5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e</a:t>
            </a:r>
            <a:r>
              <a:rPr sz="1600" u="sng" spc="-20" dirty="0">
                <a:solidFill>
                  <a:srgbClr val="CC0000"/>
                </a:solidFill>
                <a:latin typeface="Arial"/>
                <a:cs typeface="Arial"/>
              </a:rPr>
              <a:t> </a:t>
            </a:r>
            <a:r>
              <a:rPr sz="1600" u="sng" spc="-10" dirty="0">
                <a:solidFill>
                  <a:srgbClr val="CC0000"/>
                </a:solidFill>
                <a:latin typeface="Arial"/>
                <a:cs typeface="Arial"/>
              </a:rPr>
              <a:t>anothe</a:t>
            </a:r>
            <a:r>
              <a:rPr sz="1600" u="sng" spc="45" dirty="0">
                <a:solidFill>
                  <a:srgbClr val="CC0000"/>
                </a:solidFill>
                <a:latin typeface="Arial"/>
                <a:cs typeface="Arial"/>
              </a:rPr>
              <a:t>r</a:t>
            </a:r>
            <a:r>
              <a:rPr sz="1600" u="sng" spc="-25" dirty="0">
                <a:solidFill>
                  <a:srgbClr val="CC0000"/>
                </a:solidFill>
                <a:latin typeface="Arial"/>
                <a:cs typeface="Arial"/>
              </a:rPr>
              <a:t>’</a:t>
            </a:r>
            <a:r>
              <a:rPr sz="1600" u="sng" spc="0" dirty="0">
                <a:solidFill>
                  <a:srgbClr val="CC0000"/>
                </a:solidFill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</a:t>
            </a:fld>
            <a:endParaRPr spc="-5" dirty="0"/>
          </a:p>
        </p:txBody>
      </p: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733800" y="6501906"/>
            <a:ext cx="12310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68912F-867C-4955-A7B6-86B92FD229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613109"/>
            <a:ext cx="6439989" cy="4940091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478614"/>
            <a:ext cx="80772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6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 Land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U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se,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lang="en-US"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p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la</a:t>
            </a:r>
            <a:r>
              <a:rPr lang="en-US"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i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lang="en-US"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M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anagement (Floodproofing Pilot)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20</a:t>
            </a:fld>
            <a:endParaRPr spc="-5" dirty="0"/>
          </a:p>
        </p:txBody>
      </p:sp>
      <p:sp>
        <p:nvSpPr>
          <p:cNvPr id="2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2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4800" y="3640976"/>
            <a:ext cx="2431857" cy="866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spcBef>
                <a:spcPts val="500"/>
              </a:spcBef>
              <a:buClr>
                <a:srgbClr val="CC0000"/>
              </a:buClr>
              <a:buSzPct val="85000"/>
              <a:tabLst>
                <a:tab pos="355600" algn="l"/>
              </a:tabLst>
            </a:pP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so far . . .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Complete ($3.8M)</a:t>
            </a:r>
          </a:p>
          <a:p>
            <a:pPr marL="298450" indent="-285750">
              <a:spcBef>
                <a:spcPts val="500"/>
              </a:spcBef>
              <a:buClr>
                <a:srgbClr val="CC0000"/>
              </a:buClr>
              <a:buSzPct val="85000"/>
              <a:buFont typeface="Arial" panose="020B0604020202020204" pitchFamily="34" charset="0"/>
              <a:buChar char="•"/>
              <a:tabLst>
                <a:tab pos="355600" algn="l"/>
              </a:tabLs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Underway ($7.9)</a:t>
            </a:r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21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D0C54-6F20-471E-9E70-AFB248F1E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257" y="1600200"/>
            <a:ext cx="6488877" cy="4749306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6456DE-D72E-46BF-9145-FB51176E3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939890"/>
            <a:ext cx="2355657" cy="1609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4A7278-7C39-464F-8A88-001E745462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5753" y="4433411"/>
            <a:ext cx="2299247" cy="1714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1F0515-96CC-4E24-ABB5-FFBEEE13F9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99" y="4599467"/>
            <a:ext cx="2431857" cy="186207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870429"/>
            <a:ext cx="72840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7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Restore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almon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and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quatic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S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pecies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22</a:t>
            </a:fld>
            <a:endParaRPr spc="-5" dirty="0"/>
          </a:p>
        </p:txBody>
      </p:sp>
      <p:sp>
        <p:nvSpPr>
          <p:cNvPr id="14" name="object 3"/>
          <p:cNvSpPr/>
          <p:nvPr/>
        </p:nvSpPr>
        <p:spPr>
          <a:xfrm>
            <a:off x="3124200" y="2234019"/>
            <a:ext cx="2634094" cy="134738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4"/>
          <p:cNvSpPr/>
          <p:nvPr/>
        </p:nvSpPr>
        <p:spPr>
          <a:xfrm>
            <a:off x="228156" y="2313872"/>
            <a:ext cx="2532861" cy="13437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5"/>
          <p:cNvSpPr/>
          <p:nvPr/>
        </p:nvSpPr>
        <p:spPr>
          <a:xfrm>
            <a:off x="228156" y="3733800"/>
            <a:ext cx="2531668" cy="12955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6"/>
          <p:cNvSpPr/>
          <p:nvPr/>
        </p:nvSpPr>
        <p:spPr>
          <a:xfrm>
            <a:off x="729506" y="5131618"/>
            <a:ext cx="2547094" cy="142158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1"/>
          <p:cNvSpPr/>
          <p:nvPr/>
        </p:nvSpPr>
        <p:spPr>
          <a:xfrm>
            <a:off x="3404679" y="3655683"/>
            <a:ext cx="2522556" cy="129731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3"/>
          <p:cNvSpPr/>
          <p:nvPr/>
        </p:nvSpPr>
        <p:spPr>
          <a:xfrm>
            <a:off x="3404679" y="5052408"/>
            <a:ext cx="2526206" cy="142459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15"/>
          <p:cNvSpPr/>
          <p:nvPr/>
        </p:nvSpPr>
        <p:spPr>
          <a:xfrm>
            <a:off x="6096000" y="2244297"/>
            <a:ext cx="2819399" cy="202290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18"/>
          <p:cNvSpPr/>
          <p:nvPr/>
        </p:nvSpPr>
        <p:spPr>
          <a:xfrm>
            <a:off x="6172200" y="4343400"/>
            <a:ext cx="2666999" cy="201163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9"/>
          <p:cNvSpPr txBox="1"/>
          <p:nvPr/>
        </p:nvSpPr>
        <p:spPr>
          <a:xfrm>
            <a:off x="292158" y="2336800"/>
            <a:ext cx="21285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latin typeface="Calibri"/>
                <a:cs typeface="Calibri"/>
              </a:rPr>
              <a:t>No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t</a:t>
            </a:r>
            <a:r>
              <a:rPr sz="1800" b="1" spc="5" dirty="0">
                <a:latin typeface="Calibri"/>
                <a:cs typeface="Calibri"/>
              </a:rPr>
              <a:t>he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Pi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min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3" name="object 7"/>
          <p:cNvSpPr txBox="1"/>
          <p:nvPr/>
        </p:nvSpPr>
        <p:spPr>
          <a:xfrm>
            <a:off x="3200400" y="2260600"/>
            <a:ext cx="208153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y</a:t>
            </a:r>
            <a:r>
              <a:rPr sz="1800" b="1" spc="-5" dirty="0">
                <a:latin typeface="Calibri"/>
                <a:cs typeface="Calibri"/>
              </a:rPr>
              <a:t>m</a:t>
            </a:r>
            <a:r>
              <a:rPr sz="1800" b="1" spc="5" dirty="0">
                <a:latin typeface="Calibri"/>
                <a:cs typeface="Calibri"/>
              </a:rPr>
              <a:t>p</a:t>
            </a:r>
            <a:r>
              <a:rPr sz="1800" b="1" spc="-5" dirty="0">
                <a:latin typeface="Calibri"/>
                <a:cs typeface="Calibri"/>
              </a:rPr>
              <a:t>i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5" dirty="0">
                <a:latin typeface="Calibri"/>
                <a:cs typeface="Calibri"/>
              </a:rPr>
              <a:t>Mud</a:t>
            </a:r>
            <a:r>
              <a:rPr sz="1800" b="1" spc="-20" dirty="0">
                <a:latin typeface="Calibri"/>
                <a:cs typeface="Calibri"/>
              </a:rPr>
              <a:t>m</a:t>
            </a:r>
            <a:r>
              <a:rPr sz="1800" b="1" spc="-5" dirty="0">
                <a:latin typeface="Calibri"/>
                <a:cs typeface="Calibri"/>
              </a:rPr>
              <a:t>in</a:t>
            </a:r>
            <a:r>
              <a:rPr sz="1800" b="1" spc="-20" dirty="0">
                <a:latin typeface="Calibri"/>
                <a:cs typeface="Calibri"/>
              </a:rPr>
              <a:t>no</a:t>
            </a:r>
            <a:r>
              <a:rPr sz="1800" b="1" dirty="0">
                <a:latin typeface="Calibri"/>
                <a:cs typeface="Calibri"/>
              </a:rPr>
              <a:t>w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4" name="object 12"/>
          <p:cNvSpPr txBox="1"/>
          <p:nvPr/>
        </p:nvSpPr>
        <p:spPr>
          <a:xfrm>
            <a:off x="3381921" y="4580573"/>
            <a:ext cx="185229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144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30" dirty="0">
                <a:latin typeface="Calibri"/>
                <a:cs typeface="Calibri"/>
              </a:rPr>
              <a:t>rg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5" dirty="0">
                <a:latin typeface="Calibri"/>
                <a:cs typeface="Calibri"/>
              </a:rPr>
              <a:t>l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5" dirty="0">
                <a:latin typeface="Calibri"/>
                <a:cs typeface="Calibri"/>
              </a:rPr>
              <a:t>u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60" dirty="0">
                <a:latin typeface="Calibri"/>
                <a:cs typeface="Calibri"/>
              </a:rPr>
              <a:t>k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6" name="object 14"/>
          <p:cNvSpPr txBox="1"/>
          <p:nvPr/>
        </p:nvSpPr>
        <p:spPr>
          <a:xfrm>
            <a:off x="3460667" y="6160082"/>
            <a:ext cx="1755139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Sc</a:t>
            </a:r>
            <a:r>
              <a:rPr sz="1800" b="1" spc="-5" dirty="0">
                <a:latin typeface="Calibri"/>
                <a:cs typeface="Calibri"/>
              </a:rPr>
              <a:t>ulp</a:t>
            </a:r>
            <a:r>
              <a:rPr sz="1800" b="1" spc="-10" dirty="0">
                <a:latin typeface="Calibri"/>
                <a:cs typeface="Calibri"/>
              </a:rPr>
              <a:t>in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(6</a:t>
            </a:r>
            <a:r>
              <a:rPr sz="1800" b="1" spc="1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dirty="0">
                <a:latin typeface="Calibri"/>
                <a:cs typeface="Calibri"/>
              </a:rPr>
              <a:t>c</a:t>
            </a:r>
            <a:r>
              <a:rPr sz="1800" b="1" spc="-10" dirty="0">
                <a:latin typeface="Calibri"/>
                <a:cs typeface="Calibri"/>
              </a:rPr>
              <a:t>ie</a:t>
            </a:r>
            <a:r>
              <a:rPr sz="1800" b="1" spc="-25" dirty="0">
                <a:latin typeface="Calibri"/>
                <a:cs typeface="Calibri"/>
              </a:rPr>
              <a:t>s)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7" name="object 16"/>
          <p:cNvSpPr txBox="1"/>
          <p:nvPr/>
        </p:nvSpPr>
        <p:spPr>
          <a:xfrm>
            <a:off x="6096000" y="2209800"/>
            <a:ext cx="2160905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5" dirty="0">
                <a:latin typeface="Calibri"/>
                <a:cs typeface="Calibri"/>
              </a:rPr>
              <a:t>g</a:t>
            </a:r>
            <a:r>
              <a:rPr sz="1800" b="1" spc="-10" dirty="0">
                <a:latin typeface="Calibri"/>
                <a:cs typeface="Calibri"/>
              </a:rPr>
              <a:t>on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S</a:t>
            </a:r>
            <a:r>
              <a:rPr sz="1800" b="1" spc="-5" dirty="0">
                <a:latin typeface="Calibri"/>
                <a:cs typeface="Calibri"/>
              </a:rPr>
              <a:t>p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35" dirty="0">
                <a:latin typeface="Calibri"/>
                <a:cs typeface="Calibri"/>
              </a:rPr>
              <a:t>tt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10" dirty="0">
                <a:latin typeface="Calibri"/>
                <a:cs typeface="Calibri"/>
              </a:rPr>
              <a:t>d</a:t>
            </a:r>
            <a:r>
              <a:rPr sz="1800" b="1" spc="-3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F</a:t>
            </a:r>
            <a:r>
              <a:rPr sz="1800" b="1" spc="-30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dirty="0">
                <a:latin typeface="Calibri"/>
                <a:cs typeface="Calibri"/>
              </a:rPr>
              <a:t>g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8" name="object 19"/>
          <p:cNvSpPr txBox="1"/>
          <p:nvPr/>
        </p:nvSpPr>
        <p:spPr>
          <a:xfrm>
            <a:off x="6172200" y="5935179"/>
            <a:ext cx="1496060" cy="369570"/>
          </a:xfrm>
          <a:prstGeom prst="rect">
            <a:avLst/>
          </a:prstGeom>
          <a:solidFill>
            <a:srgbClr val="C0C0C0"/>
          </a:solidFill>
        </p:spPr>
        <p:txBody>
          <a:bodyPr vert="horz" wrap="square" lIns="0" tIns="0" rIns="0" bIns="0" rtlCol="0">
            <a:spAutoFit/>
          </a:bodyPr>
          <a:lstStyle/>
          <a:p>
            <a:pPr marL="90805">
              <a:lnSpc>
                <a:spcPct val="100000"/>
              </a:lnSpc>
            </a:pPr>
            <a:r>
              <a:rPr sz="1800" b="1" spc="-60" dirty="0">
                <a:latin typeface="Calibri"/>
                <a:cs typeface="Calibri"/>
              </a:rPr>
              <a:t>W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35" dirty="0">
                <a:latin typeface="Calibri"/>
                <a:cs typeface="Calibri"/>
              </a:rPr>
              <a:t>st</a:t>
            </a:r>
            <a:r>
              <a:rPr sz="1800" b="1" spc="5" dirty="0">
                <a:latin typeface="Calibri"/>
                <a:cs typeface="Calibri"/>
              </a:rPr>
              <a:t>e</a:t>
            </a:r>
            <a:r>
              <a:rPr sz="1800" b="1" spc="-5" dirty="0">
                <a:latin typeface="Calibri"/>
                <a:cs typeface="Calibri"/>
              </a:rPr>
              <a:t>r</a:t>
            </a:r>
            <a:r>
              <a:rPr sz="1800" b="1" spc="-10" dirty="0">
                <a:latin typeface="Calibri"/>
                <a:cs typeface="Calibri"/>
              </a:rPr>
              <a:t>n</a:t>
            </a:r>
            <a:r>
              <a:rPr sz="1800" b="1" spc="-20" dirty="0">
                <a:latin typeface="Calibri"/>
                <a:cs typeface="Calibri"/>
              </a:rPr>
              <a:t> </a:t>
            </a:r>
            <a:r>
              <a:rPr sz="1800" b="1" spc="-160" dirty="0">
                <a:latin typeface="Calibri"/>
                <a:cs typeface="Calibri"/>
              </a:rPr>
              <a:t>T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spc="-10" dirty="0">
                <a:latin typeface="Calibri"/>
                <a:cs typeface="Calibri"/>
              </a:rPr>
              <a:t>d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29" name="object 10"/>
          <p:cNvSpPr txBox="1"/>
          <p:nvPr/>
        </p:nvSpPr>
        <p:spPr>
          <a:xfrm>
            <a:off x="279943" y="3761601"/>
            <a:ext cx="144526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20" dirty="0">
                <a:latin typeface="Calibri"/>
                <a:cs typeface="Calibri"/>
              </a:rPr>
              <a:t>Redside Shiner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0" name="object 10"/>
          <p:cNvSpPr txBox="1"/>
          <p:nvPr/>
        </p:nvSpPr>
        <p:spPr>
          <a:xfrm>
            <a:off x="764540" y="5156200"/>
            <a:ext cx="14452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20" dirty="0">
                <a:latin typeface="Calibri"/>
                <a:cs typeface="Calibri"/>
              </a:rPr>
              <a:t>L</a:t>
            </a:r>
            <a:r>
              <a:rPr sz="1800" b="1" spc="-10" dirty="0">
                <a:latin typeface="Calibri"/>
                <a:cs typeface="Calibri"/>
              </a:rPr>
              <a:t>o</a:t>
            </a:r>
            <a:r>
              <a:rPr sz="1800" b="1" spc="-5" dirty="0">
                <a:latin typeface="Calibri"/>
                <a:cs typeface="Calibri"/>
              </a:rPr>
              <a:t>ngn</a:t>
            </a:r>
            <a:r>
              <a:rPr sz="1800" b="1" spc="-10" dirty="0">
                <a:latin typeface="Calibri"/>
                <a:cs typeface="Calibri"/>
              </a:rPr>
              <a:t>os</a:t>
            </a:r>
            <a:r>
              <a:rPr sz="1800" b="1" dirty="0">
                <a:latin typeface="Calibri"/>
                <a:cs typeface="Calibri"/>
              </a:rPr>
              <a:t>e</a:t>
            </a:r>
            <a:r>
              <a:rPr sz="1800" b="1" spc="-45" dirty="0">
                <a:latin typeface="Calibri"/>
                <a:cs typeface="Calibri"/>
              </a:rPr>
              <a:t> </a:t>
            </a:r>
            <a:r>
              <a:rPr sz="1800" b="1" spc="5" dirty="0">
                <a:latin typeface="Calibri"/>
                <a:cs typeface="Calibri"/>
              </a:rPr>
              <a:t>D</a:t>
            </a:r>
            <a:r>
              <a:rPr sz="1800" b="1" spc="-15" dirty="0">
                <a:latin typeface="Calibri"/>
                <a:cs typeface="Calibri"/>
              </a:rPr>
              <a:t>a</a:t>
            </a:r>
            <a:r>
              <a:rPr sz="1800" b="1" dirty="0">
                <a:latin typeface="Calibri"/>
                <a:cs typeface="Calibri"/>
              </a:rPr>
              <a:t>ce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31" name="object 2"/>
          <p:cNvSpPr txBox="1"/>
          <p:nvPr/>
        </p:nvSpPr>
        <p:spPr>
          <a:xfrm>
            <a:off x="1094105" y="1600200"/>
            <a:ext cx="637349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40" dirty="0">
                <a:solidFill>
                  <a:srgbClr val="8F7C67"/>
                </a:solidFill>
                <a:latin typeface="Calibri"/>
                <a:cs typeface="Calibri"/>
              </a:rPr>
              <a:t>O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he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r</a:t>
            </a:r>
            <a:r>
              <a:rPr sz="4000" spc="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F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sh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n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d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qu</a:t>
            </a:r>
            <a:r>
              <a:rPr sz="4000" spc="-50" dirty="0">
                <a:solidFill>
                  <a:srgbClr val="8F7C67"/>
                </a:solidFill>
                <a:latin typeface="Calibri"/>
                <a:cs typeface="Calibri"/>
              </a:rPr>
              <a:t>a</a:t>
            </a:r>
            <a:r>
              <a:rPr sz="4000" spc="-10" dirty="0">
                <a:solidFill>
                  <a:srgbClr val="8F7C67"/>
                </a:solidFill>
                <a:latin typeface="Calibri"/>
                <a:cs typeface="Calibri"/>
              </a:rPr>
              <a:t>t</a:t>
            </a:r>
            <a:r>
              <a:rPr sz="4000" spc="-5" dirty="0">
                <a:solidFill>
                  <a:srgbClr val="8F7C67"/>
                </a:solidFill>
                <a:latin typeface="Calibri"/>
                <a:cs typeface="Calibri"/>
              </a:rPr>
              <a:t>i</a:t>
            </a:r>
            <a:r>
              <a:rPr sz="4000" spc="-20" dirty="0">
                <a:solidFill>
                  <a:srgbClr val="8F7C67"/>
                </a:solidFill>
                <a:latin typeface="Calibri"/>
                <a:cs typeface="Calibri"/>
              </a:rPr>
              <a:t>c</a:t>
            </a:r>
            <a:r>
              <a:rPr sz="4000" spc="-30" dirty="0">
                <a:solidFill>
                  <a:srgbClr val="8F7C67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8F7C67"/>
                </a:solidFill>
                <a:latin typeface="Calibri"/>
                <a:cs typeface="Calibri"/>
              </a:rPr>
              <a:t>Spec</a:t>
            </a:r>
            <a:r>
              <a:rPr sz="4000" spc="-15" dirty="0">
                <a:solidFill>
                  <a:srgbClr val="8F7C67"/>
                </a:solidFill>
                <a:latin typeface="Calibri"/>
                <a:cs typeface="Calibri"/>
              </a:rPr>
              <a:t>ies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854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1174114" y="870429"/>
            <a:ext cx="372935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28600" y="1833880"/>
            <a:ext cx="3467100" cy="290848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w.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h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l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is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i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v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e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flood.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3"/>
              </a:rPr>
              <a:t>om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2"/>
              </a:spcBef>
              <a:buClr>
                <a:srgbClr val="CC0000"/>
              </a:buClr>
              <a:buFont typeface="Wingdings"/>
              <a:buChar char=""/>
            </a:pPr>
            <a:endParaRPr sz="225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ont-f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880744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ta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oll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tion,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ta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oniz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715645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recas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ting,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ning.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>
            <a:spLocks noChangeAspect="1"/>
          </p:cNvSpPr>
          <p:nvPr/>
        </p:nvSpPr>
        <p:spPr>
          <a:xfrm>
            <a:off x="7421880" y="1600200"/>
            <a:ext cx="1645920" cy="132678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>
            <a:spLocks noChangeAspect="1"/>
          </p:cNvSpPr>
          <p:nvPr/>
        </p:nvSpPr>
        <p:spPr>
          <a:xfrm>
            <a:off x="3733800" y="1752600"/>
            <a:ext cx="3657600" cy="80202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838200" y="4724400"/>
            <a:ext cx="2467975" cy="210311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33437" y="4724400"/>
            <a:ext cx="2477770" cy="2112645"/>
          </a:xfrm>
          <a:custGeom>
            <a:avLst/>
            <a:gdLst/>
            <a:ahLst/>
            <a:cxnLst/>
            <a:rect l="l" t="t" r="r" b="b"/>
            <a:pathLst>
              <a:path w="2477770" h="2112645">
                <a:moveTo>
                  <a:pt x="0" y="0"/>
                </a:moveTo>
                <a:lnTo>
                  <a:pt x="2477503" y="0"/>
                </a:lnTo>
                <a:lnTo>
                  <a:pt x="2477503" y="2112645"/>
                </a:lnTo>
                <a:lnTo>
                  <a:pt x="0" y="211264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23</a:t>
            </a:fld>
            <a:endParaRPr spc="-5" dirty="0"/>
          </a:p>
        </p:txBody>
      </p:sp>
      <p:sp>
        <p:nvSpPr>
          <p:cNvPr id="15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90800"/>
            <a:ext cx="5105400" cy="37218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67065" y="2633246"/>
            <a:ext cx="36529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spc="15" dirty="0">
                <a:latin typeface="Arial"/>
                <a:cs typeface="Arial"/>
              </a:rPr>
              <a:t>http://ww</a:t>
            </a:r>
            <a:r>
              <a:rPr lang="en-US" sz="1600" u="sng" dirty="0">
                <a:latin typeface="Arial"/>
                <a:cs typeface="Arial"/>
              </a:rPr>
              <a:t>w.</a:t>
            </a:r>
            <a:r>
              <a:rPr lang="en-US" sz="1600" u="sng" spc="-10" dirty="0">
                <a:latin typeface="Arial"/>
                <a:cs typeface="Arial"/>
              </a:rPr>
              <a:t>c</a:t>
            </a:r>
            <a:r>
              <a:rPr lang="en-US" sz="1600" u="sng" dirty="0">
                <a:latin typeface="Arial"/>
                <a:cs typeface="Arial"/>
              </a:rPr>
              <a:t>h</a:t>
            </a:r>
            <a:r>
              <a:rPr lang="en-US" sz="1600" u="sng" spc="-10" dirty="0">
                <a:latin typeface="Arial"/>
                <a:cs typeface="Arial"/>
              </a:rPr>
              <a:t>e</a:t>
            </a:r>
            <a:r>
              <a:rPr lang="en-US" sz="1600" u="sng" dirty="0">
                <a:latin typeface="Arial"/>
                <a:cs typeface="Arial"/>
              </a:rPr>
              <a:t>h</a:t>
            </a:r>
            <a:r>
              <a:rPr lang="en-US" sz="1600" u="sng" spc="-10" dirty="0">
                <a:latin typeface="Arial"/>
                <a:cs typeface="Arial"/>
              </a:rPr>
              <a:t>a</a:t>
            </a:r>
            <a:r>
              <a:rPr lang="en-US" sz="1600" u="sng" dirty="0">
                <a:latin typeface="Arial"/>
                <a:cs typeface="Arial"/>
              </a:rPr>
              <a:t>l</a:t>
            </a:r>
            <a:r>
              <a:rPr lang="en-US" sz="1600" u="sng" spc="-10" dirty="0">
                <a:latin typeface="Arial"/>
                <a:cs typeface="Arial"/>
              </a:rPr>
              <a:t>is</a:t>
            </a:r>
            <a:r>
              <a:rPr lang="en-US" sz="1600" u="sng" spc="-5" dirty="0">
                <a:latin typeface="Arial"/>
                <a:cs typeface="Arial"/>
              </a:rPr>
              <a:t>r</a:t>
            </a:r>
            <a:r>
              <a:rPr lang="en-US" sz="1600" u="sng" dirty="0">
                <a:latin typeface="Arial"/>
                <a:cs typeface="Arial"/>
              </a:rPr>
              <a:t>i</a:t>
            </a:r>
            <a:r>
              <a:rPr lang="en-US" sz="1600" u="sng" spc="-45" dirty="0">
                <a:latin typeface="Arial"/>
                <a:cs typeface="Arial"/>
              </a:rPr>
              <a:t>v</a:t>
            </a:r>
            <a:r>
              <a:rPr lang="en-US" sz="1600" u="sng" spc="-10" dirty="0">
                <a:latin typeface="Arial"/>
                <a:cs typeface="Arial"/>
              </a:rPr>
              <a:t>e</a:t>
            </a:r>
            <a:r>
              <a:rPr lang="en-US" sz="1600" u="sng" spc="-5" dirty="0">
                <a:latin typeface="Arial"/>
                <a:cs typeface="Arial"/>
              </a:rPr>
              <a:t>r</a:t>
            </a:r>
            <a:r>
              <a:rPr lang="en-US" sz="1600" u="sng" dirty="0">
                <a:latin typeface="Arial"/>
                <a:cs typeface="Arial"/>
              </a:rPr>
              <a:t>flood.</a:t>
            </a:r>
            <a:r>
              <a:rPr lang="en-US" sz="1600" u="sng" spc="-10" dirty="0">
                <a:latin typeface="Arial"/>
                <a:cs typeface="Arial"/>
              </a:rPr>
              <a:t>c</a:t>
            </a:r>
            <a:r>
              <a:rPr lang="en-US" sz="1600" u="sng" dirty="0">
                <a:latin typeface="Arial"/>
                <a:cs typeface="Arial"/>
              </a:rPr>
              <a:t>om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2400" y="2179320"/>
            <a:ext cx="5243722" cy="29260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372935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8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	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E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ly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Wa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ning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1140" y="1891849"/>
            <a:ext cx="410146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liz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ing,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ecas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ting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0" y="5105400"/>
            <a:ext cx="4585890" cy="10515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396928" y="1600200"/>
            <a:ext cx="3696981" cy="2148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648200" y="3672840"/>
            <a:ext cx="4431618" cy="26517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24</a:t>
            </a:fld>
            <a:endParaRPr spc="-5" dirty="0"/>
          </a:p>
        </p:txBody>
      </p:sp>
      <p:sp>
        <p:nvSpPr>
          <p:cNvPr id="12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sp>
        <p:nvSpPr>
          <p:cNvPr id="10" name="object 10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25</a:t>
            </a:fld>
            <a:endParaRPr spc="-5" dirty="0"/>
          </a:p>
        </p:txBody>
      </p:sp>
      <p:sp>
        <p:nvSpPr>
          <p:cNvPr id="2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086100" y="1676400"/>
            <a:ext cx="2743200" cy="2292634"/>
            <a:chOff x="3196591" y="1739108"/>
            <a:chExt cx="2743200" cy="229263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5735" y="1981200"/>
              <a:ext cx="2734056" cy="205054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35" name="object 6"/>
            <p:cNvSpPr txBox="1"/>
            <p:nvPr/>
          </p:nvSpPr>
          <p:spPr>
            <a:xfrm>
              <a:off x="3196591" y="1739108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Outreach Visits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096000" y="1676400"/>
            <a:ext cx="2973323" cy="1988820"/>
            <a:chOff x="6309360" y="1920240"/>
            <a:chExt cx="2759963" cy="1744980"/>
          </a:xfrm>
        </p:grpSpPr>
        <p:sp>
          <p:nvSpPr>
            <p:cNvPr id="25" name="object 25"/>
            <p:cNvSpPr/>
            <p:nvPr/>
          </p:nvSpPr>
          <p:spPr>
            <a:xfrm>
              <a:off x="6309360" y="2286000"/>
              <a:ext cx="2759963" cy="137922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6" name="object 6"/>
            <p:cNvSpPr txBox="1"/>
            <p:nvPr/>
          </p:nvSpPr>
          <p:spPr>
            <a:xfrm>
              <a:off x="6316979" y="192024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Project Signs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05883" y="3825240"/>
            <a:ext cx="4663440" cy="2499360"/>
            <a:chOff x="4200144" y="3901440"/>
            <a:chExt cx="4663440" cy="2499360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9288" y="4279942"/>
              <a:ext cx="4654296" cy="2120858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  <p:sp>
          <p:nvSpPr>
            <p:cNvPr id="6" name="object 6"/>
            <p:cNvSpPr txBox="1"/>
            <p:nvPr/>
          </p:nvSpPr>
          <p:spPr>
            <a:xfrm>
              <a:off x="4200144" y="3901440"/>
              <a:ext cx="466344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Chehalis Basin Flood Stories</a:t>
              </a:r>
              <a:endParaRPr sz="1800" dirty="0">
                <a:latin typeface="Arial"/>
                <a:cs typeface="Arial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4678" y="1913019"/>
            <a:ext cx="2744722" cy="3268581"/>
            <a:chOff x="74678" y="1828800"/>
            <a:chExt cx="2744722" cy="3268581"/>
          </a:xfrm>
        </p:grpSpPr>
        <p:sp>
          <p:nvSpPr>
            <p:cNvPr id="34" name="object 6"/>
            <p:cNvSpPr txBox="1"/>
            <p:nvPr/>
          </p:nvSpPr>
          <p:spPr>
            <a:xfrm>
              <a:off x="74678" y="1828800"/>
              <a:ext cx="2743200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Website</a:t>
              </a:r>
              <a:endParaRPr sz="1800" dirty="0">
                <a:latin typeface="Arial"/>
                <a:cs typeface="Arial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44" y="2133600"/>
              <a:ext cx="2734056" cy="2963781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3" name="Group 2"/>
          <p:cNvGrpSpPr/>
          <p:nvPr/>
        </p:nvGrpSpPr>
        <p:grpSpPr>
          <a:xfrm>
            <a:off x="1600201" y="3914719"/>
            <a:ext cx="2743199" cy="2486081"/>
            <a:chOff x="990600" y="4358640"/>
            <a:chExt cx="2743199" cy="2486081"/>
          </a:xfrm>
        </p:grpSpPr>
        <p:sp>
          <p:nvSpPr>
            <p:cNvPr id="19" name="object 19"/>
            <p:cNvSpPr/>
            <p:nvPr/>
          </p:nvSpPr>
          <p:spPr>
            <a:xfrm>
              <a:off x="990600" y="4724400"/>
              <a:ext cx="2743199" cy="2120321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37" name="object 6"/>
            <p:cNvSpPr txBox="1"/>
            <p:nvPr/>
          </p:nvSpPr>
          <p:spPr>
            <a:xfrm>
              <a:off x="990600" y="4358640"/>
              <a:ext cx="2743199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Informational Analyses</a:t>
              </a:r>
              <a:endParaRPr sz="180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2380505C-0838-4542-9D9F-BA764AEF6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635880"/>
            <a:ext cx="3732151" cy="376142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26</a:t>
            </a:fld>
            <a:endParaRPr spc="-5" dirty="0"/>
          </a:p>
        </p:txBody>
      </p:sp>
      <p:sp>
        <p:nvSpPr>
          <p:cNvPr id="24" name="object 8"/>
          <p:cNvSpPr txBox="1">
            <a:spLocks noGrp="1"/>
          </p:cNvSpPr>
          <p:nvPr>
            <p:ph type="ftr" sz="quarter" idx="5"/>
          </p:nvPr>
        </p:nvSpPr>
        <p:spPr>
          <a:xfrm>
            <a:off x="4026791" y="6461546"/>
            <a:ext cx="1154809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5257800" y="1753641"/>
            <a:ext cx="3810000" cy="2742159"/>
            <a:chOff x="5257800" y="1747711"/>
            <a:chExt cx="3810000" cy="2742159"/>
          </a:xfrm>
        </p:grpSpPr>
        <p:sp>
          <p:nvSpPr>
            <p:cNvPr id="20" name="object 20"/>
            <p:cNvSpPr txBox="1"/>
            <p:nvPr/>
          </p:nvSpPr>
          <p:spPr>
            <a:xfrm>
              <a:off x="5257800" y="1747711"/>
              <a:ext cx="3810000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ww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w.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z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spc="3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2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</a:t>
              </a:r>
              <a:r>
                <a:rPr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w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.go</a:t>
              </a:r>
              <a:r>
                <a:rPr sz="1450" b="1" u="heavy" spc="-4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v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/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c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e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h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li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s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flood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a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utho</a:t>
              </a:r>
              <a:r>
                <a:rPr sz="1450" b="1" u="heavy" spc="-5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r</a:t>
              </a:r>
              <a:r>
                <a:rPr sz="1450" b="1" u="heavy" dirty="0">
                  <a:solidFill>
                    <a:srgbClr val="598BBD"/>
                  </a:solidFill>
                  <a:latin typeface="Arial"/>
                  <a:cs typeface="Arial"/>
                  <a:hlinkClick r:id="rId4"/>
                </a:rPr>
                <a:t>ity</a:t>
              </a:r>
              <a:endParaRPr sz="1450" dirty="0">
                <a:latin typeface="Arial"/>
                <a:cs typeface="Arial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176"/>
            <a:stretch/>
          </p:blipFill>
          <p:spPr>
            <a:xfrm>
              <a:off x="5273040" y="2028936"/>
              <a:ext cx="3794760" cy="2460934"/>
            </a:xfrm>
            <a:prstGeom prst="rect">
              <a:avLst/>
            </a:prstGeom>
            <a:ln w="12700">
              <a:solidFill>
                <a:srgbClr val="000000"/>
              </a:solidFill>
            </a:ln>
          </p:spPr>
        </p:pic>
      </p:grpSp>
      <p:grpSp>
        <p:nvGrpSpPr>
          <p:cNvPr id="11" name="Group 10"/>
          <p:cNvGrpSpPr/>
          <p:nvPr/>
        </p:nvGrpSpPr>
        <p:grpSpPr>
          <a:xfrm>
            <a:off x="5486400" y="4658734"/>
            <a:ext cx="2834133" cy="1619696"/>
            <a:chOff x="685799" y="4891908"/>
            <a:chExt cx="2961639" cy="1609998"/>
          </a:xfrm>
        </p:grpSpPr>
        <p:sp>
          <p:nvSpPr>
            <p:cNvPr id="12" name="object 12"/>
            <p:cNvSpPr/>
            <p:nvPr/>
          </p:nvSpPr>
          <p:spPr>
            <a:xfrm>
              <a:off x="685799" y="5170929"/>
              <a:ext cx="2961639" cy="133097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solidFill>
                <a:schemeClr val="tx1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7" name="object 20"/>
            <p:cNvSpPr txBox="1"/>
            <p:nvPr/>
          </p:nvSpPr>
          <p:spPr>
            <a:xfrm>
              <a:off x="685799" y="4891908"/>
              <a:ext cx="2961639" cy="22180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7"/>
                </a:rPr>
                <a:t>www.chehalisriverflood.com</a:t>
              </a:r>
              <a:endParaRPr sz="1450" dirty="0">
                <a:latin typeface="Arial"/>
                <a:cs typeface="Arial"/>
              </a:endParaRPr>
            </a:p>
          </p:txBody>
        </p:sp>
      </p:grpSp>
      <p:sp>
        <p:nvSpPr>
          <p:cNvPr id="21" name="object 21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9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294879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  <a:tabLst>
                <a:tab pos="725170" algn="l"/>
              </a:tabLst>
            </a:pPr>
            <a:r>
              <a:rPr lang="en-US" dirty="0"/>
              <a:t>9</a:t>
            </a:r>
            <a:r>
              <a:rPr dirty="0"/>
              <a:t>.	</a:t>
            </a:r>
            <a:r>
              <a:rPr spc="-5" dirty="0"/>
              <a:t>O</a:t>
            </a:r>
            <a:r>
              <a:rPr dirty="0"/>
              <a:t>ut</a:t>
            </a:r>
            <a:r>
              <a:rPr spc="-5" dirty="0"/>
              <a:t>r</a:t>
            </a:r>
            <a:r>
              <a:rPr dirty="0"/>
              <a:t>each,</a:t>
            </a:r>
            <a:r>
              <a:rPr spc="-50" dirty="0"/>
              <a:t> </a:t>
            </a:r>
            <a:r>
              <a:rPr spc="-5" dirty="0"/>
              <a:t>E</a:t>
            </a:r>
            <a:r>
              <a:rPr dirty="0"/>
              <a:t>ducation</a:t>
            </a:r>
            <a:r>
              <a:rPr spc="-45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spc="-5" dirty="0"/>
              <a:t>C</a:t>
            </a:r>
            <a:r>
              <a:rPr dirty="0"/>
              <a:t>ommunicat</a:t>
            </a:r>
            <a:r>
              <a:rPr spc="-15" dirty="0"/>
              <a:t>i</a:t>
            </a:r>
            <a:r>
              <a:rPr dirty="0"/>
              <a:t>on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9448" y="4217799"/>
            <a:ext cx="3732151" cy="2253627"/>
            <a:chOff x="1066800" y="5187062"/>
            <a:chExt cx="3732151" cy="2253627"/>
          </a:xfrm>
        </p:grpSpPr>
        <p:sp>
          <p:nvSpPr>
            <p:cNvPr id="23" name="object 20"/>
            <p:cNvSpPr txBox="1"/>
            <p:nvPr/>
          </p:nvSpPr>
          <p:spPr>
            <a:xfrm>
              <a:off x="1066800" y="5187062"/>
              <a:ext cx="3732151" cy="22313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marL="12700" algn="ctr">
                <a:lnSpc>
                  <a:spcPct val="100000"/>
                </a:lnSpc>
              </a:pPr>
              <a:r>
                <a:rPr lang="en-US" sz="1450" b="1" u="heavy" spc="15" dirty="0">
                  <a:solidFill>
                    <a:srgbClr val="598BBD"/>
                  </a:solidFill>
                  <a:latin typeface="Arial"/>
                  <a:cs typeface="Arial"/>
                  <a:hlinkClick r:id="rId9"/>
                </a:rPr>
                <a:t>www.chehalisbasinstrategy.com</a:t>
              </a:r>
              <a:endParaRPr lang="en-US" sz="1450" b="1" u="heavy" spc="15" dirty="0">
                <a:solidFill>
                  <a:srgbClr val="598BBD"/>
                </a:solidFill>
                <a:latin typeface="Arial"/>
                <a:cs typeface="Arial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6800" y="5486400"/>
              <a:ext cx="3732151" cy="1954289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066800" y="1685226"/>
            <a:ext cx="8041932" cy="411479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54939" y="3320667"/>
            <a:ext cx="77152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 </a:t>
            </a:r>
            <a:r>
              <a:rPr sz="1200" b="1" spc="-5" dirty="0">
                <a:latin typeface="Arial"/>
                <a:cs typeface="Arial"/>
              </a:rPr>
              <a:t>R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20" dirty="0">
                <a:latin typeface="Arial"/>
                <a:cs typeface="Arial"/>
              </a:rPr>
              <a:t>v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ear </a:t>
            </a:r>
            <a:r>
              <a:rPr sz="1200" b="1" spc="-5" dirty="0">
                <a:latin typeface="Arial"/>
                <a:cs typeface="Arial"/>
              </a:rPr>
              <a:t>Doty 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dirty="0">
                <a:latin typeface="Arial"/>
                <a:cs typeface="Arial"/>
              </a:rPr>
              <a:t>SGS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27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/>
          <p:nvPr/>
        </p:nvSpPr>
        <p:spPr>
          <a:xfrm>
            <a:off x="1777210" y="1645920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0701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leari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g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Mu</a:t>
            </a:r>
            <a:r>
              <a:rPr sz="1200" b="1" dirty="0">
                <a:latin typeface="Arial"/>
                <a:cs typeface="Arial"/>
              </a:rPr>
              <a:t>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 </a:t>
            </a: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28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70B9174C-0F48-40AB-B70C-26FA0A52E096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590675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Cu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is,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40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ft</a:t>
            </a:r>
            <a:r>
              <a:rPr sz="1200" b="1" dirty="0">
                <a:latin typeface="Arial"/>
                <a:cs typeface="Arial"/>
              </a:rPr>
              <a:t>erma</a:t>
            </a:r>
            <a:r>
              <a:rPr sz="1200" b="1" spc="-5" dirty="0">
                <a:latin typeface="Arial"/>
                <a:cs typeface="Arial"/>
              </a:rPr>
              <a:t>th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</a:t>
            </a:r>
            <a:r>
              <a:rPr sz="1200" b="1" spc="-5" dirty="0">
                <a:latin typeface="Arial"/>
                <a:cs typeface="Arial"/>
              </a:rPr>
              <a:t> F</a:t>
            </a:r>
            <a:r>
              <a:rPr sz="1200" b="1" dirty="0">
                <a:latin typeface="Arial"/>
                <a:cs typeface="Arial"/>
              </a:rPr>
              <a:t>eet</a:t>
            </a:r>
            <a:r>
              <a:rPr sz="1200" b="1" spc="-5" dirty="0">
                <a:latin typeface="Arial"/>
                <a:cs typeface="Arial"/>
              </a:rPr>
              <a:t> 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73355" y="1661160"/>
            <a:ext cx="701824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29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A9C26BA-862D-4B2D-8AF3-EE4FC708E08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16141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Action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962400" y="2057400"/>
            <a:ext cx="5131168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90477" y="1700783"/>
            <a:ext cx="4668097" cy="31089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945515" y="5293665"/>
            <a:ext cx="24834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5" dirty="0">
                <a:latin typeface="Arial"/>
                <a:cs typeface="Arial"/>
              </a:rPr>
              <a:t>H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CHR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LE</a:t>
            </a:r>
          </a:p>
        </p:txBody>
      </p:sp>
      <p:sp>
        <p:nvSpPr>
          <p:cNvPr id="6" name="object 6"/>
          <p:cNvSpPr/>
          <p:nvPr/>
        </p:nvSpPr>
        <p:spPr>
          <a:xfrm>
            <a:off x="3424228" y="5382614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0" y="0"/>
                </a:moveTo>
                <a:lnTo>
                  <a:pt x="217652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3565686" y="5338167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0" y="88900"/>
                </a:moveTo>
                <a:lnTo>
                  <a:pt x="76200" y="44450"/>
                </a:ln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2128828" y="5044919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9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2084373" y="5044913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63576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nd</a:t>
            </a:r>
            <a:r>
              <a:rPr sz="1200" b="1" dirty="0">
                <a:latin typeface="Arial"/>
                <a:cs typeface="Arial"/>
              </a:rPr>
              <a:t>l</a:t>
            </a:r>
            <a:r>
              <a:rPr sz="1200" b="1" spc="5" dirty="0">
                <a:latin typeface="Arial"/>
                <a:cs typeface="Arial"/>
              </a:rPr>
              <a:t>e</a:t>
            </a:r>
            <a:r>
              <a:rPr sz="1200" b="1" dirty="0">
                <a:latin typeface="Arial"/>
                <a:cs typeface="Arial"/>
              </a:rPr>
              <a:t>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ad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B</a:t>
            </a:r>
            <a:r>
              <a:rPr sz="1200" b="1" dirty="0">
                <a:latin typeface="Arial"/>
                <a:cs typeface="Arial"/>
              </a:rPr>
              <a:t>ri</a:t>
            </a:r>
            <a:r>
              <a:rPr sz="1200" b="1" spc="-5" dirty="0">
                <a:latin typeface="Arial"/>
                <a:cs typeface="Arial"/>
              </a:rPr>
              <a:t>dge n</a:t>
            </a:r>
            <a:r>
              <a:rPr sz="1200" b="1" dirty="0">
                <a:latin typeface="Arial"/>
                <a:cs typeface="Arial"/>
              </a:rPr>
              <a:t>ear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Dot</a:t>
            </a:r>
            <a:r>
              <a:rPr sz="1200" b="1" spc="-120" dirty="0">
                <a:latin typeface="Arial"/>
                <a:cs typeface="Arial"/>
              </a:rPr>
              <a:t>y</a:t>
            </a:r>
            <a:r>
              <a:rPr sz="1200" b="1" dirty="0">
                <a:latin typeface="Arial"/>
                <a:cs typeface="Arial"/>
              </a:rPr>
              <a:t>,</a:t>
            </a:r>
            <a:r>
              <a:rPr sz="1200" b="1" spc="25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26797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30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926D9577-5B9A-459C-AED4-ED8DB5DAEA2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6800" y="1609344"/>
            <a:ext cx="6991858" cy="4754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6CCFC7BD-416C-4861-BF5B-C0ADF10F28CE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31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E3DC3198-878B-49F2-9B0C-60BCBD9A50E9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43000" y="1609344"/>
            <a:ext cx="6841845" cy="4846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32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636E82D5-297C-4C36-BB4A-7198AC291B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1859279" y="1609344"/>
            <a:ext cx="7132320" cy="47548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14808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 </a:t>
            </a: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33</a:t>
            </a:fld>
            <a:endParaRPr spc="-5"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275B7B77-4ED7-4715-BF9E-9183425910F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25805" y="1661160"/>
            <a:ext cx="7141994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34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A691CCEF-4D8D-44E8-A360-925924BB5D0A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95400" y="1609344"/>
            <a:ext cx="646175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35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1B325C2A-3F65-4B02-B9A1-6885E71DC4A1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07340" y="3939090"/>
            <a:ext cx="137287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Jack</a:t>
            </a:r>
            <a:r>
              <a:rPr sz="1200" b="1" spc="-10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n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ree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,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ralia,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90682" y="1661159"/>
            <a:ext cx="700091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36</a:t>
            </a:fld>
            <a:endParaRPr spc="-5" dirty="0"/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0A45058-E79E-4B85-BB24-EBE9F51940BB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33612" y="1609356"/>
            <a:ext cx="6217907" cy="46634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37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149605" y="3939090"/>
            <a:ext cx="193548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Und</a:t>
            </a:r>
            <a:r>
              <a:rPr sz="1200" b="1" dirty="0">
                <a:latin typeface="Arial"/>
                <a:cs typeface="Arial"/>
              </a:rPr>
              <a:t>er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er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B</a:t>
            </a:r>
            <a:r>
              <a:rPr sz="1200" spc="-5" dirty="0">
                <a:latin typeface="Arial"/>
                <a:cs typeface="Arial"/>
              </a:rPr>
              <a:t>RUC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80" dirty="0">
                <a:latin typeface="Arial"/>
                <a:cs typeface="Arial"/>
              </a:rPr>
              <a:t>L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O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EGO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IAN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654F97F-7F2E-4A88-BDA3-4B2789DBE435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570736" y="1609344"/>
            <a:ext cx="6354051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78739" y="3714956"/>
            <a:ext cx="115570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spc="40" dirty="0">
                <a:latin typeface="Arial"/>
                <a:cs typeface="Arial"/>
              </a:rPr>
              <a:t>W</a:t>
            </a:r>
            <a:r>
              <a:rPr sz="1200" spc="-10" dirty="0">
                <a:latin typeface="Arial"/>
                <a:cs typeface="Arial"/>
              </a:rPr>
              <a:t>S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OT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38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BB5E1ABE-A695-42EB-B023-C1D5A124631E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26024" y="1609344"/>
            <a:ext cx="6390749" cy="48463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39</a:t>
            </a:fld>
            <a:endParaRPr spc="-5" dirty="0"/>
          </a:p>
        </p:txBody>
      </p:sp>
      <p:sp>
        <p:nvSpPr>
          <p:cNvPr id="7" name="object 8">
            <a:extLst>
              <a:ext uri="{FF2B5EF4-FFF2-40B4-BE49-F238E27FC236}">
                <a16:creationId xmlns:a16="http://schemas.microsoft.com/office/drawing/2014/main" id="{79851AB2-3571-4B5E-A29A-4C5CA2247A30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96459" y="4940041"/>
            <a:ext cx="2406650" cy="18594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627063" indent="-341313" algn="just">
              <a:lnSpc>
                <a:spcPct val="100000"/>
              </a:lnSpc>
              <a:spcBef>
                <a:spcPts val="600"/>
              </a:spcBef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deen</a:t>
            </a:r>
            <a:endParaRPr sz="1600" dirty="0"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/>
                <a:cs typeface="Arial"/>
              </a:rPr>
              <a:t>City of Hoquiam</a:t>
            </a: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ano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627063" marR="5080" indent="-341313" algn="just">
              <a:lnSpc>
                <a:spcPct val="131200"/>
              </a:lnSpc>
              <a:buClr>
                <a:srgbClr val="CC0000"/>
              </a:buClr>
              <a:buSzPct val="68750"/>
              <a:buFont typeface="Courier New" panose="02070309020205020404" pitchFamily="49" charset="0"/>
              <a:buChar char="o"/>
              <a:tabLst>
                <a:tab pos="573088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36867" y="4940041"/>
            <a:ext cx="2157095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  <a:p>
            <a:pPr marL="341313">
              <a:lnSpc>
                <a:spcPct val="100000"/>
              </a:lnSpc>
              <a:spcBef>
                <a:spcPts val="600"/>
              </a:spcBef>
              <a:tabLst>
                <a:tab pos="697865" algn="l"/>
              </a:tabLst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	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oda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6229985" cy="29674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2008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63220" marR="5080" indent="-35052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rma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body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on: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f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z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rd</a:t>
            </a:r>
            <a:r>
              <a:rPr sz="18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ga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oughou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e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;</a:t>
            </a:r>
            <a:r>
              <a:rPr sz="18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an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) 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spc="-10" dirty="0">
                <a:solidFill>
                  <a:srgbClr val="303030"/>
                </a:solidFill>
                <a:latin typeface="Arial"/>
                <a:cs typeface="Arial"/>
              </a:rPr>
              <a:t>on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-m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g</a:t>
            </a:r>
            <a:r>
              <a:rPr sz="1800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ha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s 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s.</a:t>
            </a:r>
            <a:endParaRPr sz="1600" dirty="0">
              <a:latin typeface="Arial"/>
              <a:cs typeface="Arial"/>
            </a:endParaRPr>
          </a:p>
          <a:p>
            <a:pPr marL="63436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ate.</a:t>
            </a:r>
            <a:endParaRPr sz="1600" dirty="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Times New Roman"/>
              <a:cs typeface="Times New Roman"/>
            </a:endParaRPr>
          </a:p>
          <a:p>
            <a:pPr lvl="1">
              <a:lnSpc>
                <a:spcPct val="100000"/>
              </a:lnSpc>
              <a:spcBef>
                <a:spcPts val="17"/>
              </a:spcBef>
              <a:buFont typeface="Wingdings"/>
              <a:buChar char=""/>
            </a:pPr>
            <a:endParaRPr sz="1300" dirty="0">
              <a:latin typeface="Times New Roman"/>
              <a:cs typeface="Times New Roman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ju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di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tions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693667" y="4940041"/>
            <a:ext cx="149796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68605" algn="l"/>
              </a:tabLst>
            </a:pPr>
            <a:r>
              <a:rPr sz="1100" spc="-10" dirty="0">
                <a:latin typeface="Wingdings 3"/>
                <a:cs typeface="Wingdings 3"/>
              </a:rPr>
              <a:t></a:t>
            </a:r>
            <a:r>
              <a:rPr sz="1100" spc="-10" dirty="0">
                <a:latin typeface="Times New Roman"/>
                <a:cs typeface="Times New Roman"/>
              </a:rPr>
              <a:t>	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Le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County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62401" y="5186903"/>
            <a:ext cx="1934590" cy="12900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Cent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Cheha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ty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Napa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ne</a:t>
            </a:r>
            <a:endParaRPr lang="en-US" sz="1600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algn="just">
              <a:lnSpc>
                <a:spcPct val="131200"/>
              </a:lnSpc>
            </a:pPr>
            <a:r>
              <a:rPr sz="1100" spc="-10" dirty="0">
                <a:solidFill>
                  <a:srgbClr val="CC0000"/>
                </a:solidFill>
                <a:latin typeface="Courier New"/>
                <a:cs typeface="Courier New"/>
              </a:rPr>
              <a:t>o</a:t>
            </a:r>
            <a:r>
              <a:rPr sz="110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100" spc="280" dirty="0">
                <a:solidFill>
                  <a:srgbClr val="CC0000"/>
                </a:solidFill>
                <a:latin typeface="Courier New"/>
                <a:cs typeface="Courier New"/>
              </a:rPr>
              <a:t> </a:t>
            </a:r>
            <a:r>
              <a:rPr sz="1600" spc="-19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925309" y="2057400"/>
            <a:ext cx="1990089" cy="17525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054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1675" y="1609344"/>
            <a:ext cx="7861299" cy="137794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701675" y="3281172"/>
            <a:ext cx="7861299" cy="13779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1675" y="4953000"/>
            <a:ext cx="7861299" cy="13779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40</a:t>
            </a:fld>
            <a:endParaRPr spc="-5" dirty="0"/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75EB1EC3-475C-496B-BB44-1D1D6E9F4E84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spc="-5" dirty="0"/>
              <a:t>C</a:t>
            </a:r>
            <a:r>
              <a:rPr dirty="0"/>
              <a:t>losing</a:t>
            </a:r>
            <a:r>
              <a:rPr spc="-45" dirty="0"/>
              <a:t> </a:t>
            </a:r>
            <a:r>
              <a:rPr dirty="0"/>
              <a:t>– 2007</a:t>
            </a:r>
            <a:r>
              <a:rPr spc="-10" dirty="0"/>
              <a:t> </a:t>
            </a:r>
            <a:r>
              <a:rPr dirty="0"/>
              <a:t>Flood</a:t>
            </a:r>
            <a:r>
              <a:rPr spc="-45" dirty="0"/>
              <a:t> </a:t>
            </a:r>
            <a:r>
              <a:rPr spc="-5" dirty="0"/>
              <a:t>D</a:t>
            </a:r>
            <a:r>
              <a:rPr dirty="0"/>
              <a:t>amage</a:t>
            </a:r>
            <a:r>
              <a:rPr spc="-2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  <a:r>
              <a:rPr spc="-10" dirty="0"/>
              <a:t> </a:t>
            </a:r>
            <a:r>
              <a:rPr dirty="0"/>
              <a:t>.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31140" y="3939090"/>
            <a:ext cx="1250950" cy="726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8419">
              <a:lnSpc>
                <a:spcPct val="100000"/>
              </a:lnSpc>
            </a:pPr>
            <a:r>
              <a:rPr sz="1200" b="1" spc="-4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ake</a:t>
            </a:r>
            <a:r>
              <a:rPr sz="1200" b="1" spc="-5" dirty="0">
                <a:latin typeface="Arial"/>
                <a:cs typeface="Arial"/>
              </a:rPr>
              <a:t>f</a:t>
            </a:r>
            <a:r>
              <a:rPr sz="1200" b="1" dirty="0">
                <a:latin typeface="Arial"/>
                <a:cs typeface="Arial"/>
              </a:rPr>
              <a:t>ield</a:t>
            </a:r>
            <a:r>
              <a:rPr sz="1200" b="1" spc="-2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Ro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d</a:t>
            </a:r>
            <a:r>
              <a:rPr sz="1200" b="1" dirty="0">
                <a:latin typeface="Arial"/>
                <a:cs typeface="Arial"/>
              </a:rPr>
              <a:t>, Elma,</a:t>
            </a:r>
            <a:r>
              <a:rPr sz="1200" b="1" spc="-1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A</a:t>
            </a:r>
            <a:endParaRPr sz="1200" dirty="0">
              <a:latin typeface="Arial"/>
              <a:cs typeface="Arial"/>
            </a:endParaRPr>
          </a:p>
          <a:p>
            <a:pPr marL="12700" marR="508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EG GILBE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2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5" name="object 5"/>
          <p:cNvSpPr/>
          <p:nvPr/>
        </p:nvSpPr>
        <p:spPr>
          <a:xfrm>
            <a:off x="1907771" y="1661160"/>
            <a:ext cx="7160027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7B703077-A036-4953-8B7F-1953DABA0F63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41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1E7F3B5D-5F9D-4595-B6EF-95B1B2223D5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C95600D-CE9E-47DA-9C4A-5084CD50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600200"/>
            <a:ext cx="6553200" cy="4956908"/>
          </a:xfrm>
          <a:prstGeom prst="rect">
            <a:avLst/>
          </a:prstGeom>
          <a:ln w="12700">
            <a:noFill/>
          </a:ln>
        </p:spPr>
      </p:pic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2019-21 Budget Development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42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69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24560" y="870429"/>
            <a:ext cx="791464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2255">
              <a:lnSpc>
                <a:spcPct val="100000"/>
              </a:lnSpc>
            </a:pPr>
            <a:r>
              <a:rPr lang="en-US" spc="-5" dirty="0"/>
              <a:t>What’s Next</a:t>
            </a:r>
            <a:r>
              <a:rPr spc="-45" dirty="0"/>
              <a:t> </a:t>
            </a:r>
            <a:r>
              <a:rPr dirty="0"/>
              <a:t>– </a:t>
            </a:r>
            <a:r>
              <a:rPr lang="en-US" dirty="0"/>
              <a:t>EIS Starts</a:t>
            </a:r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003540" y="6349506"/>
            <a:ext cx="14160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fld id="{B8B1248F-DDB6-4D55-888A-4F248BF57389}" type="slidenum">
              <a:rPr lang="en-US" sz="1000" spc="-5">
                <a:solidFill>
                  <a:srgbClr val="000099"/>
                </a:solidFill>
                <a:latin typeface="Arial Narrow"/>
                <a:cs typeface="Arial Narrow"/>
              </a:rPr>
              <a:t>43</a:t>
            </a:fld>
            <a:endParaRPr sz="1000" dirty="0">
              <a:latin typeface="Arial Narrow"/>
              <a:cs typeface="Arial Narrow"/>
            </a:endParaRPr>
          </a:p>
        </p:txBody>
      </p:sp>
      <p:sp>
        <p:nvSpPr>
          <p:cNvPr id="12" name="object 8">
            <a:extLst>
              <a:ext uri="{FF2B5EF4-FFF2-40B4-BE49-F238E27FC236}">
                <a16:creationId xmlns:a16="http://schemas.microsoft.com/office/drawing/2014/main" id="{4AE8EB35-3C6F-44A4-9EB2-D45E396BA572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CAB9AE-90DB-40F5-A013-25B4A6A2C9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899" y="1676400"/>
            <a:ext cx="6533127" cy="4673106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06488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For</a:t>
            </a:r>
            <a:r>
              <a:rPr sz="3200" b="1" spc="-2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Fu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ther</a:t>
            </a:r>
            <a:r>
              <a:rPr sz="3200" b="1" spc="-1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Info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mati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o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n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57401" y="1668614"/>
            <a:ext cx="5029200" cy="1154162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b="1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ck</a:t>
            </a:r>
            <a:r>
              <a:rPr sz="1400" b="1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400" b="1" spc="5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es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4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400" b="1" i="1" spc="-25" dirty="0">
                <a:solidFill>
                  <a:srgbClr val="303030"/>
                </a:solidFill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Chair,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400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solidFill>
                  <a:srgbClr val="303030"/>
                </a:solidFill>
                <a:latin typeface="Arial"/>
                <a:cs typeface="Arial"/>
              </a:rPr>
              <a:t>Chair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360/249-3731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vraines@co.grays-harbor.wa.us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057401" y="2949475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5090">
              <a:lnSpc>
                <a:spcPts val="1800"/>
              </a:lnSpc>
            </a:pPr>
            <a:r>
              <a:rPr lang="en-US" sz="1400" b="1" spc="-5" dirty="0">
                <a:solidFill>
                  <a:srgbClr val="303030"/>
                </a:solidFill>
                <a:latin typeface="Arial"/>
                <a:cs typeface="Arial"/>
              </a:rPr>
              <a:t>Edna Fund</a:t>
            </a:r>
            <a:r>
              <a:rPr lang="en-US" sz="1400" b="1" dirty="0">
                <a:solidFill>
                  <a:srgbClr val="303030"/>
                </a:solidFill>
                <a:latin typeface="Arial"/>
                <a:cs typeface="Arial"/>
              </a:rPr>
              <a:t>, </a:t>
            </a:r>
            <a:r>
              <a:rPr lang="en-US" sz="1400" b="1" i="1" dirty="0">
                <a:solidFill>
                  <a:srgbClr val="303030"/>
                </a:solidFill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Vice-Chair</a:t>
            </a:r>
            <a:r>
              <a:rPr lang="en-US" sz="1400" spc="-10" dirty="0">
                <a:solidFill>
                  <a:srgbClr val="303030"/>
                </a:solidFill>
                <a:latin typeface="Arial"/>
                <a:cs typeface="Arial"/>
              </a:rPr>
              <a:t>, Chehalis River Basin Flood Authority</a:t>
            </a:r>
          </a:p>
          <a:p>
            <a:pPr marL="85090" marR="241935">
              <a:lnSpc>
                <a:spcPts val="1800"/>
              </a:lnSpc>
            </a:pPr>
            <a:r>
              <a:rPr lang="en-US" sz="1400" i="1" spc="-10" dirty="0">
                <a:solidFill>
                  <a:srgbClr val="303030"/>
                </a:solidFill>
                <a:latin typeface="Arial"/>
                <a:cs typeface="Arial"/>
              </a:rPr>
              <a:t>Member, </a:t>
            </a:r>
            <a:r>
              <a:rPr lang="en-US" sz="1400" spc="-10" dirty="0">
                <a:solidFill>
                  <a:srgbClr val="303030"/>
                </a:solidFill>
                <a:latin typeface="Arial"/>
                <a:cs typeface="Arial"/>
              </a:rPr>
              <a:t>Chehalis Basin Board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5090" marR="241935">
              <a:lnSpc>
                <a:spcPts val="1800"/>
              </a:lnSpc>
            </a:pP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60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740-1283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4"/>
              </a:rPr>
              <a:t>Edna.Fund@lewiscountywa.gov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057400" y="4213473"/>
            <a:ext cx="50292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Sc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tt</a:t>
            </a:r>
            <a:r>
              <a:rPr sz="14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Bo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tt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b="1" spc="-10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4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b="1" spc="-7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4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b="1" i="1" dirty="0">
                <a:solidFill>
                  <a:srgbClr val="303030"/>
                </a:solidFill>
                <a:latin typeface="Arial"/>
                <a:cs typeface="Arial"/>
              </a:rPr>
              <a:t>St</a:t>
            </a:r>
            <a:r>
              <a:rPr sz="14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400" b="1" i="1" spc="-25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b="1" i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400" spc="-10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360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480</a:t>
            </a:r>
            <a:r>
              <a:rPr sz="1400" spc="-1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6</a:t>
            </a:r>
            <a:r>
              <a:rPr sz="1400" spc="-15" dirty="0">
                <a:solidFill>
                  <a:srgbClr val="303030"/>
                </a:solidFill>
                <a:latin typeface="Arial"/>
                <a:cs typeface="Arial"/>
              </a:rPr>
              <a:t>6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5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44</a:t>
            </a:fld>
            <a:endParaRPr spc="-5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5AB88FD-291A-4FC3-9C5C-07E026182543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4E1A8C73-C7F7-458D-AEA5-E9EBA020A58E}"/>
              </a:ext>
            </a:extLst>
          </p:cNvPr>
          <p:cNvSpPr txBox="1"/>
          <p:nvPr/>
        </p:nvSpPr>
        <p:spPr>
          <a:xfrm>
            <a:off x="2057400" y="5263501"/>
            <a:ext cx="5029200" cy="1137299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solidFill>
                  <a:srgbClr val="303030"/>
                </a:solidFill>
                <a:latin typeface="Arial"/>
                <a:cs typeface="Arial"/>
              </a:rPr>
              <a:t>Bud Blake </a:t>
            </a:r>
            <a:r>
              <a:rPr lang="en-US" sz="1400" spc="-5" dirty="0">
                <a:solidFill>
                  <a:srgbClr val="303030"/>
                </a:solidFill>
                <a:latin typeface="Arial"/>
                <a:cs typeface="Arial"/>
              </a:rPr>
              <a:t>(alternate, Cindy Wilson) </a:t>
            </a:r>
            <a:r>
              <a:rPr lang="en-US" sz="1400" b="1" spc="-5" dirty="0">
                <a:solidFill>
                  <a:srgbClr val="303030"/>
                </a:solidFill>
                <a:latin typeface="Arial"/>
                <a:cs typeface="Arial"/>
              </a:rPr>
              <a:t>and Alan Vanell</a:t>
            </a:r>
          </a:p>
          <a:p>
            <a:pPr marL="84455">
              <a:lnSpc>
                <a:spcPts val="1800"/>
              </a:lnSpc>
            </a:pPr>
            <a:r>
              <a:rPr lang="en-US" sz="1400" i="1" dirty="0">
                <a:solidFill>
                  <a:srgbClr val="303030"/>
                </a:solidFill>
                <a:latin typeface="Arial"/>
                <a:cs typeface="Arial"/>
              </a:rPr>
              <a:t>Members,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heha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400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400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Ba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400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10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oo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400" spc="-10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Au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spc="-5" dirty="0">
                <a:solidFill>
                  <a:srgbClr val="303030"/>
                </a:solidFill>
                <a:latin typeface="Arial"/>
                <a:cs typeface="Arial"/>
              </a:rPr>
              <a:t>ho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ri</a:t>
            </a:r>
            <a:r>
              <a:rPr sz="1400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40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>
              <a:lnSpc>
                <a:spcPts val="1800"/>
              </a:lnSpc>
            </a:pPr>
            <a:r>
              <a:rPr lang="da-DK" sz="1400" dirty="0">
                <a:solidFill>
                  <a:srgbClr val="303030"/>
                </a:solidFill>
                <a:latin typeface="Arial"/>
                <a:cs typeface="Arial"/>
                <a:hlinkClick r:id="rId7"/>
              </a:rPr>
              <a:t>bud.blake@co.thurston.wa.us</a:t>
            </a:r>
            <a:endParaRPr lang="da-DK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>
              <a:lnSpc>
                <a:spcPts val="1800"/>
              </a:lnSpc>
            </a:pPr>
            <a:r>
              <a:rPr lang="en-US" sz="1400" dirty="0">
                <a:solidFill>
                  <a:srgbClr val="303030"/>
                </a:solidFill>
                <a:latin typeface="Arial"/>
                <a:cs typeface="Arial"/>
                <a:hlinkClick r:id="rId8"/>
              </a:rPr>
              <a:t>wilsonc@co.thurston.wa.us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84455">
              <a:lnSpc>
                <a:spcPts val="1800"/>
              </a:lnSpc>
            </a:pPr>
            <a:r>
              <a:rPr lang="fi-FI" sz="1400" dirty="0">
                <a:solidFill>
                  <a:srgbClr val="303030"/>
                </a:solidFill>
                <a:latin typeface="Arial"/>
                <a:cs typeface="Arial"/>
                <a:hlinkClick r:id="rId9"/>
              </a:rPr>
              <a:t>counvanell@scattercreek.com</a:t>
            </a:r>
            <a:endParaRPr lang="en-US" sz="1400" dirty="0">
              <a:solidFill>
                <a:srgbClr val="30303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Links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45</a:t>
            </a:fld>
            <a:endParaRPr spc="-5" dirty="0"/>
          </a:p>
        </p:txBody>
      </p:sp>
      <p:sp>
        <p:nvSpPr>
          <p:cNvPr id="5" name="TextBox 4"/>
          <p:cNvSpPr txBox="1"/>
          <p:nvPr/>
        </p:nvSpPr>
        <p:spPr>
          <a:xfrm>
            <a:off x="70866" y="1785362"/>
            <a:ext cx="899693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  Chehalis River Basin Flood Authority -- 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w.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z</a:t>
            </a:r>
            <a:r>
              <a:rPr lang="en-US" sz="14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400" u="heavy" spc="3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400" u="heavy" spc="-2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.go</a:t>
            </a:r>
            <a:r>
              <a:rPr lang="en-US" sz="1400" u="heavy" spc="-4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v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/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c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li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s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flood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a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utho</a:t>
            </a:r>
            <a:r>
              <a:rPr lang="en-US" sz="1400" u="heavy" spc="-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</a:t>
            </a:r>
            <a:r>
              <a:rPr lang="en-US" sz="1400" u="heavy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ity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Flood Warning System -- 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www.chehalisriverflood.com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Sign-Up for Email Gage Alerts --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https://www.ezview.wa.gov/DesktopModules/Documents2/View.aspx?tabID=28124&amp;alias=1492&amp;mid=69571&amp;ItemID=6465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See Gage Alerts Tally Over Time --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https://data.wa.gov/dataset/Gage-Alert-Sign-Ups-2014-18/f4wb-hxgz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Interactive Map (Local Projects, Farm Pads, Flood Warning System Gages, Bucoda Pilot, Habitat Projects) --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http://arcg.is/19GXma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2.  Chehalis Basin Strategy -- </a:t>
            </a:r>
            <a:r>
              <a:rPr lang="en-US" sz="1400" u="heavy" spc="15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www.chehalisbasinstrategy.com</a:t>
            </a:r>
            <a:endParaRPr lang="en-US" sz="1400" u="heavy" spc="15" dirty="0">
              <a:solidFill>
                <a:srgbClr val="598B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3.  Office of Chehalis Basin –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https://ecology.wa.gov/About-us/Get-to-know-us/Our-Programs/Office-of-Chehalis-Basin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3"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738849CC-CE10-4F81-8650-939E33B6090C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194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Thank</a:t>
            </a:r>
            <a:r>
              <a:rPr sz="3200" b="1" spc="-3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Y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 txBox="1"/>
          <p:nvPr/>
        </p:nvSpPr>
        <p:spPr>
          <a:xfrm>
            <a:off x="2288539" y="1752600"/>
            <a:ext cx="4099560" cy="787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6000" b="1" spc="-10" dirty="0">
                <a:latin typeface="Arial"/>
                <a:cs typeface="Arial"/>
              </a:rPr>
              <a:t>Th</a:t>
            </a:r>
            <a:r>
              <a:rPr sz="6000" b="1" dirty="0">
                <a:latin typeface="Arial"/>
                <a:cs typeface="Arial"/>
              </a:rPr>
              <a:t>a</a:t>
            </a:r>
            <a:r>
              <a:rPr sz="6000" b="1" spc="-10" dirty="0">
                <a:latin typeface="Arial"/>
                <a:cs typeface="Arial"/>
              </a:rPr>
              <a:t>n</a:t>
            </a:r>
            <a:r>
              <a:rPr sz="6000" b="1" dirty="0">
                <a:latin typeface="Arial"/>
                <a:cs typeface="Arial"/>
              </a:rPr>
              <a:t>k</a:t>
            </a:r>
            <a:r>
              <a:rPr sz="6000" b="1" spc="-110" dirty="0">
                <a:latin typeface="Arial"/>
                <a:cs typeface="Arial"/>
              </a:rPr>
              <a:t> </a:t>
            </a:r>
            <a:r>
              <a:rPr sz="6000" b="1" spc="-450" dirty="0">
                <a:latin typeface="Arial"/>
                <a:cs typeface="Arial"/>
              </a:rPr>
              <a:t>Y</a:t>
            </a:r>
            <a:r>
              <a:rPr sz="6000" b="1" spc="-10" dirty="0">
                <a:latin typeface="Arial"/>
                <a:cs typeface="Arial"/>
              </a:rPr>
              <a:t>ou!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46</a:t>
            </a:fld>
            <a:endParaRPr spc="-5" dirty="0"/>
          </a:p>
        </p:txBody>
      </p:sp>
      <p:sp>
        <p:nvSpPr>
          <p:cNvPr id="5" name="object 5"/>
          <p:cNvSpPr txBox="1"/>
          <p:nvPr/>
        </p:nvSpPr>
        <p:spPr>
          <a:xfrm>
            <a:off x="960209" y="2817785"/>
            <a:ext cx="7239000" cy="13988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e:</a:t>
            </a:r>
            <a:endParaRPr sz="1800" dirty="0">
              <a:latin typeface="Arial"/>
              <a:cs typeface="Arial"/>
            </a:endParaRPr>
          </a:p>
          <a:p>
            <a:pPr marL="1042669" marR="972185" indent="900430">
              <a:lnSpc>
                <a:spcPct val="135000"/>
              </a:lnSpc>
            </a:pP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Pr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ese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tion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b="1" dirty="0">
                <a:solidFill>
                  <a:srgbClr val="303030"/>
                </a:solidFill>
                <a:latin typeface="Arial"/>
                <a:cs typeface="Arial"/>
              </a:rPr>
              <a:t>is Available at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“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Bas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utho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</a:t>
            </a:r>
            <a:r>
              <a:rPr sz="1800" b="1" spc="-2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”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ite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u="heavy" spc="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z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spc="5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2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</a:t>
            </a:r>
            <a:r>
              <a:rPr sz="1800" b="1" u="heavy" spc="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w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.g</a:t>
            </a:r>
            <a:r>
              <a:rPr sz="1800" b="1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800" b="1" u="heavy" spc="-4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v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/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c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li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flood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utho</a:t>
            </a:r>
            <a:r>
              <a:rPr sz="1800" b="1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800" b="1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it</a:t>
            </a:r>
            <a:r>
              <a:rPr sz="1800" b="1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y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59291" y="4834901"/>
            <a:ext cx="3825419" cy="1515428"/>
            <a:chOff x="2659291" y="4834901"/>
            <a:chExt cx="3825419" cy="1515428"/>
          </a:xfrm>
        </p:grpSpPr>
        <p:sp>
          <p:nvSpPr>
            <p:cNvPr id="12" name="object 5"/>
            <p:cNvSpPr txBox="1"/>
            <p:nvPr/>
          </p:nvSpPr>
          <p:spPr>
            <a:xfrm>
              <a:off x="2659291" y="5011501"/>
              <a:ext cx="3825419" cy="1338828"/>
            </a:xfrm>
            <a:prstGeom prst="rect">
              <a:avLst/>
            </a:prstGeom>
            <a:noFill/>
            <a:ln w="9525">
              <a:solidFill>
                <a:srgbClr val="000000"/>
              </a:solidFill>
            </a:ln>
          </p:spPr>
          <p:txBody>
            <a:bodyPr vert="horz" wrap="square" lIns="0" tIns="0" rIns="0" bIns="0" rtlCol="0">
              <a:spAutoFit/>
            </a:bodyPr>
            <a:lstStyle/>
            <a:p>
              <a:pPr marL="182880" marR="5080" algn="ctr">
                <a:spcBef>
                  <a:spcPts val="600"/>
                </a:spcBef>
              </a:pPr>
              <a:endParaRPr lang="fr-FR" b="1" spc="-5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fr-FR" b="1" spc="-7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fr-FR" b="1" spc="-55" dirty="0"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nd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e</a:t>
              </a:r>
              <a:r>
                <a:rPr lang="fr-FR" b="1" spc="-5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r>
                <a:rPr lang="fr-FR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fr-FR" b="1" dirty="0">
                  <a:latin typeface="Arial" panose="020B0604020202020204" pitchFamily="34" charset="0"/>
                  <a:cs typeface="Arial" panose="020B0604020202020204" pitchFamily="34" charset="0"/>
                </a:rPr>
                <a:t>on</a:t>
              </a:r>
            </a:p>
            <a:p>
              <a:pPr marL="182880" marR="5080" algn="ctr">
                <a:spcBef>
                  <a:spcPts val="600"/>
                </a:spcBef>
              </a:pP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t.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nde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rs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on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@l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e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i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sc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oun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t</a:t>
              </a:r>
              <a:r>
                <a:rPr lang="fr-FR" u="heavy" spc="-25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y</a:t>
              </a:r>
              <a:r>
                <a:rPr lang="fr-FR" u="heavy" spc="-3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w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a</a:t>
              </a:r>
              <a:r>
                <a:rPr lang="fr-FR" u="heavy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.</a:t>
              </a:r>
              <a:r>
                <a:rPr lang="fr-FR" u="heavy" spc="-10" dirty="0">
                  <a:solidFill>
                    <a:srgbClr val="598BBD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gov</a:t>
              </a:r>
              <a:endParaRPr lang="fr-FR" u="heavy" spc="-10" dirty="0">
                <a:solidFill>
                  <a:srgbClr val="598BB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82880" marR="5080" algn="ctr">
                <a:spcBef>
                  <a:spcPts val="600"/>
                </a:spcBef>
              </a:pPr>
              <a:endParaRPr lang="fr-F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object 6"/>
            <p:cNvSpPr txBox="1"/>
            <p:nvPr/>
          </p:nvSpPr>
          <p:spPr>
            <a:xfrm>
              <a:off x="2659291" y="4834901"/>
              <a:ext cx="3825419" cy="36576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12700">
              <a:solidFill>
                <a:schemeClr val="tx1"/>
              </a:solidFill>
            </a:ln>
          </p:spPr>
          <p:txBody>
            <a:bodyPr vert="horz" wrap="square" lIns="0" tIns="0" rIns="0" bIns="0" rtlCol="0" anchor="ctr" anchorCtr="1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en-US" b="1" dirty="0">
                  <a:latin typeface="Arial"/>
                  <a:cs typeface="Arial"/>
                </a:rPr>
                <a:t>Email Distribution List</a:t>
              </a:r>
              <a:endParaRPr sz="1800" dirty="0">
                <a:latin typeface="Arial"/>
                <a:cs typeface="Arial"/>
              </a:endParaRPr>
            </a:p>
          </p:txBody>
        </p:sp>
      </p:grpSp>
      <p:sp>
        <p:nvSpPr>
          <p:cNvPr id="11" name="object 8">
            <a:extLst>
              <a:ext uri="{FF2B5EF4-FFF2-40B4-BE49-F238E27FC236}">
                <a16:creationId xmlns:a16="http://schemas.microsoft.com/office/drawing/2014/main" id="{09DDEF8C-9A52-4D38-B323-E9937BFC718D}"/>
              </a:ext>
            </a:extLst>
          </p:cNvPr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5" dirty="0">
                <a:solidFill>
                  <a:srgbClr val="303030"/>
                </a:solidFill>
                <a:latin typeface="Arial Narrow"/>
                <a:cs typeface="Arial Narrow"/>
              </a:rPr>
              <a:t>“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ity”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5</a:t>
            </a:fld>
            <a:endParaRPr spc="-5" dirty="0"/>
          </a:p>
        </p:txBody>
      </p:sp>
      <p:sp>
        <p:nvSpPr>
          <p:cNvPr id="1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305432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FB3794D-3A12-441F-AE79-3C06EFE43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706722"/>
            <a:ext cx="4506334" cy="45416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50D433-3E13-4098-92EE-C5FC90AA27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2057400"/>
            <a:ext cx="4245167" cy="36576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2501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lang="en-US" sz="1700" b="1" dirty="0">
                <a:solidFill>
                  <a:srgbClr val="303030"/>
                </a:solidFill>
                <a:latin typeface="Arial"/>
                <a:cs typeface="Arial"/>
              </a:rPr>
              <a:t>Storm</a:t>
            </a:r>
            <a:r>
              <a:rPr sz="17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- 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/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6</a:t>
            </a:fld>
            <a:endParaRPr spc="-5" dirty="0"/>
          </a:p>
        </p:txBody>
      </p:sp>
      <p:sp>
        <p:nvSpPr>
          <p:cNvPr id="23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1430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59434"/>
            <a:ext cx="65678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--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I-5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50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7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nge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outh.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981200" y="2118360"/>
            <a:ext cx="7081139" cy="4209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7</a:t>
            </a:fld>
            <a:endParaRPr spc="-5" dirty="0"/>
          </a:p>
        </p:txBody>
      </p:sp>
      <p:sp>
        <p:nvSpPr>
          <p:cNvPr id="6" name="object 6"/>
          <p:cNvSpPr txBox="1"/>
          <p:nvPr/>
        </p:nvSpPr>
        <p:spPr>
          <a:xfrm>
            <a:off x="78739" y="3939090"/>
            <a:ext cx="1729105" cy="543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r>
              <a:rPr sz="1200" b="1" spc="-20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n</a:t>
            </a:r>
            <a:r>
              <a:rPr sz="1200" b="1" dirty="0">
                <a:latin typeface="Arial"/>
                <a:cs typeface="Arial"/>
              </a:rPr>
              <a:t>d 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 </a:t>
            </a: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10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192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3205" y="1661160"/>
            <a:ext cx="4344581" cy="46634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327704" y="1899086"/>
            <a:ext cx="4344035" cy="3013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marR="6604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289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,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98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3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eas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u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5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er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08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/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2007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).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CC0000"/>
              </a:buClr>
              <a:buFont typeface="Wingdings"/>
              <a:buChar char=""/>
            </a:pPr>
            <a:endParaRPr sz="1800" dirty="0">
              <a:latin typeface="Times New Roman"/>
              <a:cs typeface="Times New Roman"/>
            </a:endParaRPr>
          </a:p>
          <a:p>
            <a:pPr marL="355600" marR="5080" indent="-342900">
              <a:lnSpc>
                <a:spcPct val="100000"/>
              </a:lnSpc>
              <a:spcBef>
                <a:spcPts val="1290"/>
              </a:spcBef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qui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</a:t>
            </a:r>
            <a:r>
              <a:rPr sz="1800" b="1" spc="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y b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lis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Kam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loops</a:t>
            </a:r>
            <a:r>
              <a:rPr sz="1800" b="1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ith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foot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800" b="1" spc="-2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1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ile </a:t>
            </a:r>
            <a:r>
              <a:rPr sz="1800" b="1" spc="35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800" b="1" spc="-4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or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c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er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spc="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5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80%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ts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ap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30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69%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60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k</a:t>
            </a:r>
            <a:r>
              <a:rPr sz="1600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  <a:p>
            <a:pPr marL="756285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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59%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/>
                <a:cs typeface="Arial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/>
                <a:cs typeface="Arial"/>
              </a:rPr>
              <a:t>Count</a:t>
            </a:r>
            <a:r>
              <a:rPr sz="1600" spc="-25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600" spc="-5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8</a:t>
            </a:fld>
            <a:endParaRPr spc="-5" dirty="0"/>
          </a:p>
        </p:txBody>
      </p:sp>
      <p:sp>
        <p:nvSpPr>
          <p:cNvPr id="9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1140" y="1828800"/>
            <a:ext cx="7186295" cy="18774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Ra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ke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d</a:t>
            </a:r>
            <a:r>
              <a:rPr sz="1800" b="1" spc="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high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fl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o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spc="-45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nts</a:t>
            </a:r>
            <a:r>
              <a:rPr sz="1800" b="1" spc="4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193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2</a:t>
            </a:r>
            <a:r>
              <a:rPr sz="1800" b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- </a:t>
            </a:r>
            <a:r>
              <a:rPr sz="1800" b="1" spc="-10" dirty="0">
                <a:solidFill>
                  <a:srgbClr val="303030"/>
                </a:solidFill>
                <a:latin typeface="Arial"/>
                <a:cs typeface="Arial"/>
              </a:rPr>
              <a:t>2012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800" b="1" spc="1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r>
              <a:rPr sz="18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  <a:tabLst>
                <a:tab pos="756285" algn="l"/>
              </a:tabLst>
            </a:pPr>
            <a:r>
              <a:rPr sz="1100" spc="5" dirty="0">
                <a:latin typeface="Wingdings"/>
                <a:cs typeface="Wingdings"/>
              </a:rPr>
              <a:t></a:t>
            </a:r>
            <a:r>
              <a:rPr sz="1100" spc="5" dirty="0">
                <a:latin typeface="Times New Roman"/>
                <a:cs typeface="Times New Roman"/>
              </a:rPr>
              <a:t>	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1990,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2007,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2009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1986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equent</a:t>
            </a:r>
            <a:r>
              <a:rPr sz="1600" i="1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oods</a:t>
            </a:r>
            <a:r>
              <a:rPr sz="1600" i="1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</a:t>
            </a:r>
            <a:r>
              <a:rPr sz="1600" i="1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</a:t>
            </a:r>
            <a:r>
              <a:rPr sz="1600" i="1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i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sz="1600" i="1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sz="1600" i="1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i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1600" i="1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56285" marR="5080" lvl="1" indent="-286385"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100 year flood estimate --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Increased by 33% in last 30 years. </a:t>
            </a:r>
          </a:p>
          <a:p>
            <a:pPr marL="756285" marR="5080" lvl="1" indent="-286385">
              <a:lnSpc>
                <a:spcPct val="100000"/>
              </a:lnSpc>
              <a:spcBef>
                <a:spcPts val="600"/>
              </a:spcBef>
              <a:buSzPct val="68750"/>
              <a:buFont typeface="Wingdings"/>
              <a:buChar char=""/>
              <a:tabLst>
                <a:tab pos="756920" algn="l"/>
              </a:tabLst>
            </a:pPr>
            <a:endParaRPr sz="1600" dirty="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27304" y="546658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527304" y="520293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527304" y="4940808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527304" y="4677155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527304" y="4413503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527304" y="4149852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527304" y="388620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527304" y="3622547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527304" y="3358896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8510016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8307323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20521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7185659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6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70850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6473952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37184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634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484327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28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4741164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70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4538471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43636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1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398776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5" name="object 25"/>
          <p:cNvSpPr/>
          <p:nvPr/>
        </p:nvSpPr>
        <p:spPr>
          <a:xfrm>
            <a:off x="972311" y="5729478"/>
            <a:ext cx="52069" cy="0"/>
          </a:xfrm>
          <a:custGeom>
            <a:avLst/>
            <a:gdLst/>
            <a:ahLst/>
            <a:cxnLst/>
            <a:rect l="l" t="t" r="r" b="b"/>
            <a:pathLst>
              <a:path w="52069">
                <a:moveTo>
                  <a:pt x="0" y="0"/>
                </a:moveTo>
                <a:lnTo>
                  <a:pt x="51815" y="0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6" name="object 26"/>
          <p:cNvSpPr/>
          <p:nvPr/>
        </p:nvSpPr>
        <p:spPr>
          <a:xfrm>
            <a:off x="769619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7" name="object 27"/>
          <p:cNvSpPr/>
          <p:nvPr/>
        </p:nvSpPr>
        <p:spPr>
          <a:xfrm>
            <a:off x="565404" y="5728715"/>
            <a:ext cx="50800" cy="1905"/>
          </a:xfrm>
          <a:custGeom>
            <a:avLst/>
            <a:gdLst/>
            <a:ahLst/>
            <a:cxnLst/>
            <a:rect l="l" t="t" r="r" b="b"/>
            <a:pathLst>
              <a:path w="50800" h="1904">
                <a:moveTo>
                  <a:pt x="0" y="762"/>
                </a:moveTo>
                <a:lnTo>
                  <a:pt x="50292" y="762"/>
                </a:lnTo>
              </a:path>
            </a:pathLst>
          </a:custGeom>
          <a:ln w="3175">
            <a:solidFill>
              <a:srgbClr val="CC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8" name="object 28"/>
          <p:cNvSpPr/>
          <p:nvPr/>
        </p:nvSpPr>
        <p:spPr>
          <a:xfrm>
            <a:off x="8484869" y="3645408"/>
            <a:ext cx="0" cy="2085339"/>
          </a:xfrm>
          <a:custGeom>
            <a:avLst/>
            <a:gdLst/>
            <a:ahLst/>
            <a:cxnLst/>
            <a:rect l="l" t="t" r="r" b="b"/>
            <a:pathLst>
              <a:path h="2085339">
                <a:moveTo>
                  <a:pt x="0" y="0"/>
                </a:moveTo>
                <a:lnTo>
                  <a:pt x="0" y="20848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9" name="object 29"/>
          <p:cNvSpPr/>
          <p:nvPr/>
        </p:nvSpPr>
        <p:spPr>
          <a:xfrm>
            <a:off x="7262621" y="3759708"/>
            <a:ext cx="0" cy="1971039"/>
          </a:xfrm>
          <a:custGeom>
            <a:avLst/>
            <a:gdLst/>
            <a:ahLst/>
            <a:cxnLst/>
            <a:rect l="l" t="t" r="r" b="b"/>
            <a:pathLst>
              <a:path h="1971039">
                <a:moveTo>
                  <a:pt x="0" y="0"/>
                </a:moveTo>
                <a:lnTo>
                  <a:pt x="0" y="1970531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0" name="object 30"/>
          <p:cNvSpPr/>
          <p:nvPr/>
        </p:nvSpPr>
        <p:spPr>
          <a:xfrm>
            <a:off x="6549390" y="3919728"/>
            <a:ext cx="0" cy="1811020"/>
          </a:xfrm>
          <a:custGeom>
            <a:avLst/>
            <a:gdLst/>
            <a:ahLst/>
            <a:cxnLst/>
            <a:rect l="l" t="t" r="r" b="b"/>
            <a:pathLst>
              <a:path h="1811020">
                <a:moveTo>
                  <a:pt x="0" y="0"/>
                </a:moveTo>
                <a:lnTo>
                  <a:pt x="0" y="1810512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1" name="object 31"/>
          <p:cNvSpPr/>
          <p:nvPr/>
        </p:nvSpPr>
        <p:spPr>
          <a:xfrm>
            <a:off x="6142482" y="4370832"/>
            <a:ext cx="0" cy="1359535"/>
          </a:xfrm>
          <a:custGeom>
            <a:avLst/>
            <a:gdLst/>
            <a:ahLst/>
            <a:cxnLst/>
            <a:rect l="l" t="t" r="r" b="b"/>
            <a:pathLst>
              <a:path h="1359535">
                <a:moveTo>
                  <a:pt x="0" y="0"/>
                </a:moveTo>
                <a:lnTo>
                  <a:pt x="0" y="135940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2" name="object 32"/>
          <p:cNvSpPr/>
          <p:nvPr/>
        </p:nvSpPr>
        <p:spPr>
          <a:xfrm>
            <a:off x="8689085" y="4395215"/>
            <a:ext cx="0" cy="1335405"/>
          </a:xfrm>
          <a:custGeom>
            <a:avLst/>
            <a:gdLst/>
            <a:ahLst/>
            <a:cxnLst/>
            <a:rect l="l" t="t" r="r" b="b"/>
            <a:pathLst>
              <a:path h="1335404">
                <a:moveTo>
                  <a:pt x="0" y="0"/>
                </a:moveTo>
                <a:lnTo>
                  <a:pt x="0" y="1335024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/>
          <p:nvPr/>
        </p:nvSpPr>
        <p:spPr>
          <a:xfrm>
            <a:off x="4716017" y="4434840"/>
            <a:ext cx="0" cy="1295400"/>
          </a:xfrm>
          <a:custGeom>
            <a:avLst/>
            <a:gdLst/>
            <a:ahLst/>
            <a:cxnLst/>
            <a:rect l="l" t="t" r="r" b="b"/>
            <a:pathLst>
              <a:path h="1295400">
                <a:moveTo>
                  <a:pt x="0" y="0"/>
                </a:moveTo>
                <a:lnTo>
                  <a:pt x="0" y="1295400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object 34"/>
          <p:cNvSpPr/>
          <p:nvPr/>
        </p:nvSpPr>
        <p:spPr>
          <a:xfrm>
            <a:off x="1151382" y="4454652"/>
            <a:ext cx="0" cy="1275715"/>
          </a:xfrm>
          <a:custGeom>
            <a:avLst/>
            <a:gdLst/>
            <a:ahLst/>
            <a:cxnLst/>
            <a:rect l="l" t="t" r="r" b="b"/>
            <a:pathLst>
              <a:path h="1275714">
                <a:moveTo>
                  <a:pt x="0" y="0"/>
                </a:moveTo>
                <a:lnTo>
                  <a:pt x="0" y="1275588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5" name="object 35"/>
          <p:cNvSpPr/>
          <p:nvPr/>
        </p:nvSpPr>
        <p:spPr>
          <a:xfrm>
            <a:off x="6651497" y="4465332"/>
            <a:ext cx="0" cy="1264920"/>
          </a:xfrm>
          <a:custGeom>
            <a:avLst/>
            <a:gdLst/>
            <a:ahLst/>
            <a:cxnLst/>
            <a:rect l="l" t="t" r="r" b="b"/>
            <a:pathLst>
              <a:path h="1264920">
                <a:moveTo>
                  <a:pt x="0" y="0"/>
                </a:moveTo>
                <a:lnTo>
                  <a:pt x="0" y="1264907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object 36"/>
          <p:cNvSpPr/>
          <p:nvPr/>
        </p:nvSpPr>
        <p:spPr>
          <a:xfrm>
            <a:off x="743712" y="4526279"/>
            <a:ext cx="0" cy="1203960"/>
          </a:xfrm>
          <a:custGeom>
            <a:avLst/>
            <a:gdLst/>
            <a:ahLst/>
            <a:cxnLst/>
            <a:rect l="l" t="t" r="r" b="b"/>
            <a:pathLst>
              <a:path h="1203960">
                <a:moveTo>
                  <a:pt x="0" y="0"/>
                </a:moveTo>
                <a:lnTo>
                  <a:pt x="0" y="1203960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7" name="object 37"/>
          <p:cNvSpPr/>
          <p:nvPr/>
        </p:nvSpPr>
        <p:spPr>
          <a:xfrm>
            <a:off x="5021579" y="4550664"/>
            <a:ext cx="0" cy="1179830"/>
          </a:xfrm>
          <a:custGeom>
            <a:avLst/>
            <a:gdLst/>
            <a:ahLst/>
            <a:cxnLst/>
            <a:rect l="l" t="t" r="r" b="b"/>
            <a:pathLst>
              <a:path h="1179829">
                <a:moveTo>
                  <a:pt x="0" y="0"/>
                </a:moveTo>
                <a:lnTo>
                  <a:pt x="0" y="1179576"/>
                </a:lnTo>
              </a:path>
            </a:pathLst>
          </a:custGeom>
          <a:ln w="53085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8" name="object 38"/>
          <p:cNvSpPr/>
          <p:nvPr/>
        </p:nvSpPr>
        <p:spPr>
          <a:xfrm>
            <a:off x="4613909" y="4655820"/>
            <a:ext cx="0" cy="1074420"/>
          </a:xfrm>
          <a:custGeom>
            <a:avLst/>
            <a:gdLst/>
            <a:ahLst/>
            <a:cxnLst/>
            <a:rect l="l" t="t" r="r" b="b"/>
            <a:pathLst>
              <a:path h="1074420">
                <a:moveTo>
                  <a:pt x="0" y="0"/>
                </a:moveTo>
                <a:lnTo>
                  <a:pt x="0" y="1074419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9" name="object 39"/>
          <p:cNvSpPr/>
          <p:nvPr/>
        </p:nvSpPr>
        <p:spPr>
          <a:xfrm>
            <a:off x="7364730" y="4710684"/>
            <a:ext cx="0" cy="1019810"/>
          </a:xfrm>
          <a:custGeom>
            <a:avLst/>
            <a:gdLst/>
            <a:ahLst/>
            <a:cxnLst/>
            <a:rect l="l" t="t" r="r" b="b"/>
            <a:pathLst>
              <a:path h="1019810">
                <a:moveTo>
                  <a:pt x="0" y="0"/>
                </a:moveTo>
                <a:lnTo>
                  <a:pt x="0" y="1019555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0" name="object 40"/>
          <p:cNvSpPr/>
          <p:nvPr/>
        </p:nvSpPr>
        <p:spPr>
          <a:xfrm>
            <a:off x="2577083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3086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1" name="object 41"/>
          <p:cNvSpPr/>
          <p:nvPr/>
        </p:nvSpPr>
        <p:spPr>
          <a:xfrm>
            <a:off x="947166" y="4728971"/>
            <a:ext cx="0" cy="1001394"/>
          </a:xfrm>
          <a:custGeom>
            <a:avLst/>
            <a:gdLst/>
            <a:ahLst/>
            <a:cxnLst/>
            <a:rect l="l" t="t" r="r" b="b"/>
            <a:pathLst>
              <a:path h="1001395">
                <a:moveTo>
                  <a:pt x="0" y="0"/>
                </a:moveTo>
                <a:lnTo>
                  <a:pt x="0" y="1001267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2" name="object 42"/>
          <p:cNvSpPr/>
          <p:nvPr/>
        </p:nvSpPr>
        <p:spPr>
          <a:xfrm>
            <a:off x="8382761" y="4732020"/>
            <a:ext cx="0" cy="998219"/>
          </a:xfrm>
          <a:custGeom>
            <a:avLst/>
            <a:gdLst/>
            <a:ahLst/>
            <a:cxnLst/>
            <a:rect l="l" t="t" r="r" b="b"/>
            <a:pathLst>
              <a:path h="998220">
                <a:moveTo>
                  <a:pt x="0" y="0"/>
                </a:moveTo>
                <a:lnTo>
                  <a:pt x="0" y="998219"/>
                </a:lnTo>
              </a:path>
            </a:pathLst>
          </a:custGeom>
          <a:ln w="51562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3" name="object 43"/>
          <p:cNvSpPr/>
          <p:nvPr/>
        </p:nvSpPr>
        <p:spPr>
          <a:xfrm>
            <a:off x="4920234" y="4745735"/>
            <a:ext cx="0" cy="984885"/>
          </a:xfrm>
          <a:custGeom>
            <a:avLst/>
            <a:gdLst/>
            <a:ahLst/>
            <a:cxnLst/>
            <a:rect l="l" t="t" r="r" b="b"/>
            <a:pathLst>
              <a:path h="984885">
                <a:moveTo>
                  <a:pt x="0" y="0"/>
                </a:moveTo>
                <a:lnTo>
                  <a:pt x="0" y="984504"/>
                </a:lnTo>
              </a:path>
            </a:pathLst>
          </a:custGeom>
          <a:ln w="51561">
            <a:solidFill>
              <a:srgbClr val="78C0B2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4" name="object 44"/>
          <p:cNvSpPr/>
          <p:nvPr/>
        </p:nvSpPr>
        <p:spPr>
          <a:xfrm>
            <a:off x="565404" y="3358896"/>
            <a:ext cx="0" cy="2411095"/>
          </a:xfrm>
          <a:custGeom>
            <a:avLst/>
            <a:gdLst/>
            <a:ahLst/>
            <a:cxnLst/>
            <a:rect l="l" t="t" r="r" b="b"/>
            <a:pathLst>
              <a:path h="2411095">
                <a:moveTo>
                  <a:pt x="0" y="0"/>
                </a:moveTo>
                <a:lnTo>
                  <a:pt x="0" y="2410967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5" name="object 45"/>
          <p:cNvSpPr/>
          <p:nvPr/>
        </p:nvSpPr>
        <p:spPr>
          <a:xfrm>
            <a:off x="527304" y="5730240"/>
            <a:ext cx="8493760" cy="0"/>
          </a:xfrm>
          <a:custGeom>
            <a:avLst/>
            <a:gdLst/>
            <a:ahLst/>
            <a:cxnLst/>
            <a:rect l="l" t="t" r="r" b="b"/>
            <a:pathLst>
              <a:path w="8493760">
                <a:moveTo>
                  <a:pt x="0" y="0"/>
                </a:moveTo>
                <a:lnTo>
                  <a:pt x="8493252" y="0"/>
                </a:lnTo>
              </a:path>
            </a:pathLst>
          </a:custGeom>
          <a:ln w="9143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6" name="object 46"/>
          <p:cNvSpPr/>
          <p:nvPr/>
        </p:nvSpPr>
        <p:spPr>
          <a:xfrm>
            <a:off x="408647" y="5725667"/>
            <a:ext cx="8585842" cy="35961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47"/>
          <p:cNvSpPr/>
          <p:nvPr/>
        </p:nvSpPr>
        <p:spPr>
          <a:xfrm>
            <a:off x="97231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8" name="object 48"/>
          <p:cNvSpPr/>
          <p:nvPr/>
        </p:nvSpPr>
        <p:spPr>
          <a:xfrm>
            <a:off x="1074419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9" name="object 49"/>
          <p:cNvSpPr/>
          <p:nvPr/>
        </p:nvSpPr>
        <p:spPr>
          <a:xfrm>
            <a:off x="117652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0" name="object 50"/>
          <p:cNvSpPr/>
          <p:nvPr/>
        </p:nvSpPr>
        <p:spPr>
          <a:xfrm>
            <a:off x="127863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1" name="object 51"/>
          <p:cNvSpPr/>
          <p:nvPr/>
        </p:nvSpPr>
        <p:spPr>
          <a:xfrm>
            <a:off x="13807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2" name="object 52"/>
          <p:cNvSpPr/>
          <p:nvPr/>
        </p:nvSpPr>
        <p:spPr>
          <a:xfrm>
            <a:off x="14828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3" name="object 53"/>
          <p:cNvSpPr/>
          <p:nvPr/>
        </p:nvSpPr>
        <p:spPr>
          <a:xfrm>
            <a:off x="19918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4" name="object 54"/>
          <p:cNvSpPr/>
          <p:nvPr/>
        </p:nvSpPr>
        <p:spPr>
          <a:xfrm>
            <a:off x="20939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5" name="object 55"/>
          <p:cNvSpPr/>
          <p:nvPr/>
        </p:nvSpPr>
        <p:spPr>
          <a:xfrm>
            <a:off x="219456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6" name="object 56"/>
          <p:cNvSpPr/>
          <p:nvPr/>
        </p:nvSpPr>
        <p:spPr>
          <a:xfrm>
            <a:off x="229666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7" name="object 57"/>
          <p:cNvSpPr/>
          <p:nvPr/>
        </p:nvSpPr>
        <p:spPr>
          <a:xfrm>
            <a:off x="23987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8" name="object 58"/>
          <p:cNvSpPr/>
          <p:nvPr/>
        </p:nvSpPr>
        <p:spPr>
          <a:xfrm>
            <a:off x="25008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9" name="object 59"/>
          <p:cNvSpPr/>
          <p:nvPr/>
        </p:nvSpPr>
        <p:spPr>
          <a:xfrm>
            <a:off x="30099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0" name="object 60"/>
          <p:cNvSpPr/>
          <p:nvPr/>
        </p:nvSpPr>
        <p:spPr>
          <a:xfrm>
            <a:off x="31120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1" name="object 61"/>
          <p:cNvSpPr/>
          <p:nvPr/>
        </p:nvSpPr>
        <p:spPr>
          <a:xfrm>
            <a:off x="32141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2" name="object 62"/>
          <p:cNvSpPr/>
          <p:nvPr/>
        </p:nvSpPr>
        <p:spPr>
          <a:xfrm>
            <a:off x="33162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3" name="object 63"/>
          <p:cNvSpPr/>
          <p:nvPr/>
        </p:nvSpPr>
        <p:spPr>
          <a:xfrm>
            <a:off x="341680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4" name="object 64"/>
          <p:cNvSpPr/>
          <p:nvPr/>
        </p:nvSpPr>
        <p:spPr>
          <a:xfrm>
            <a:off x="351891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5" name="object 65"/>
          <p:cNvSpPr/>
          <p:nvPr/>
        </p:nvSpPr>
        <p:spPr>
          <a:xfrm>
            <a:off x="402793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6" name="object 66"/>
          <p:cNvSpPr/>
          <p:nvPr/>
        </p:nvSpPr>
        <p:spPr>
          <a:xfrm>
            <a:off x="41300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7" name="object 67"/>
          <p:cNvSpPr/>
          <p:nvPr/>
        </p:nvSpPr>
        <p:spPr>
          <a:xfrm>
            <a:off x="42321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8" name="object 68"/>
          <p:cNvSpPr/>
          <p:nvPr/>
        </p:nvSpPr>
        <p:spPr>
          <a:xfrm>
            <a:off x="433425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9" name="object 69"/>
          <p:cNvSpPr/>
          <p:nvPr/>
        </p:nvSpPr>
        <p:spPr>
          <a:xfrm>
            <a:off x="443636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0" name="object 70"/>
          <p:cNvSpPr/>
          <p:nvPr/>
        </p:nvSpPr>
        <p:spPr>
          <a:xfrm>
            <a:off x="453847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1" name="object 71"/>
          <p:cNvSpPr/>
          <p:nvPr/>
        </p:nvSpPr>
        <p:spPr>
          <a:xfrm>
            <a:off x="50474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2" name="object 72"/>
          <p:cNvSpPr/>
          <p:nvPr/>
        </p:nvSpPr>
        <p:spPr>
          <a:xfrm>
            <a:off x="51495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3" name="object 73"/>
          <p:cNvSpPr/>
          <p:nvPr/>
        </p:nvSpPr>
        <p:spPr>
          <a:xfrm>
            <a:off x="52517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4" name="object 74"/>
          <p:cNvSpPr/>
          <p:nvPr/>
        </p:nvSpPr>
        <p:spPr>
          <a:xfrm>
            <a:off x="535228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5" name="object 75"/>
          <p:cNvSpPr/>
          <p:nvPr/>
        </p:nvSpPr>
        <p:spPr>
          <a:xfrm>
            <a:off x="545439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6" name="object 76"/>
          <p:cNvSpPr/>
          <p:nvPr/>
        </p:nvSpPr>
        <p:spPr>
          <a:xfrm>
            <a:off x="555650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7" name="object 77"/>
          <p:cNvSpPr/>
          <p:nvPr/>
        </p:nvSpPr>
        <p:spPr>
          <a:xfrm>
            <a:off x="606552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8" name="object 78"/>
          <p:cNvSpPr/>
          <p:nvPr/>
        </p:nvSpPr>
        <p:spPr>
          <a:xfrm>
            <a:off x="616762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9" name="object 79"/>
          <p:cNvSpPr/>
          <p:nvPr/>
        </p:nvSpPr>
        <p:spPr>
          <a:xfrm>
            <a:off x="62697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0" name="object 80"/>
          <p:cNvSpPr/>
          <p:nvPr/>
        </p:nvSpPr>
        <p:spPr>
          <a:xfrm>
            <a:off x="6371844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1" name="object 81"/>
          <p:cNvSpPr/>
          <p:nvPr/>
        </p:nvSpPr>
        <p:spPr>
          <a:xfrm>
            <a:off x="64739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/>
          <p:nvPr/>
        </p:nvSpPr>
        <p:spPr>
          <a:xfrm>
            <a:off x="6574535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3" name="object 83"/>
          <p:cNvSpPr/>
          <p:nvPr/>
        </p:nvSpPr>
        <p:spPr>
          <a:xfrm>
            <a:off x="667664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4" name="object 84"/>
          <p:cNvSpPr/>
          <p:nvPr/>
        </p:nvSpPr>
        <p:spPr>
          <a:xfrm>
            <a:off x="677875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5" name="object 85"/>
          <p:cNvSpPr/>
          <p:nvPr/>
        </p:nvSpPr>
        <p:spPr>
          <a:xfrm>
            <a:off x="7287768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6" name="object 86"/>
          <p:cNvSpPr/>
          <p:nvPr/>
        </p:nvSpPr>
        <p:spPr>
          <a:xfrm>
            <a:off x="738987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7" name="object 87"/>
          <p:cNvSpPr/>
          <p:nvPr/>
        </p:nvSpPr>
        <p:spPr>
          <a:xfrm>
            <a:off x="74919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8" name="object 88"/>
          <p:cNvSpPr/>
          <p:nvPr/>
        </p:nvSpPr>
        <p:spPr>
          <a:xfrm>
            <a:off x="7594092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9" name="object 89"/>
          <p:cNvSpPr/>
          <p:nvPr/>
        </p:nvSpPr>
        <p:spPr>
          <a:xfrm>
            <a:off x="769620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0" name="object 90"/>
          <p:cNvSpPr/>
          <p:nvPr/>
        </p:nvSpPr>
        <p:spPr>
          <a:xfrm>
            <a:off x="779678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1" name="object 91"/>
          <p:cNvSpPr/>
          <p:nvPr/>
        </p:nvSpPr>
        <p:spPr>
          <a:xfrm>
            <a:off x="83073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2" name="object 92"/>
          <p:cNvSpPr/>
          <p:nvPr/>
        </p:nvSpPr>
        <p:spPr>
          <a:xfrm>
            <a:off x="840790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3" name="object 93"/>
          <p:cNvSpPr/>
          <p:nvPr/>
        </p:nvSpPr>
        <p:spPr>
          <a:xfrm>
            <a:off x="851001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4" name="object 94"/>
          <p:cNvSpPr/>
          <p:nvPr/>
        </p:nvSpPr>
        <p:spPr>
          <a:xfrm>
            <a:off x="8612123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5" name="object 95"/>
          <p:cNvSpPr/>
          <p:nvPr/>
        </p:nvSpPr>
        <p:spPr>
          <a:xfrm>
            <a:off x="8714231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6" name="object 96"/>
          <p:cNvSpPr/>
          <p:nvPr/>
        </p:nvSpPr>
        <p:spPr>
          <a:xfrm>
            <a:off x="8816340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7" name="object 97"/>
          <p:cNvSpPr/>
          <p:nvPr/>
        </p:nvSpPr>
        <p:spPr>
          <a:xfrm>
            <a:off x="8918447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8" name="object 98"/>
          <p:cNvSpPr/>
          <p:nvPr/>
        </p:nvSpPr>
        <p:spPr>
          <a:xfrm>
            <a:off x="9020556" y="5730240"/>
            <a:ext cx="0" cy="40005"/>
          </a:xfrm>
          <a:custGeom>
            <a:avLst/>
            <a:gdLst/>
            <a:ahLst/>
            <a:cxnLst/>
            <a:rect l="l" t="t" r="r" b="b"/>
            <a:pathLst>
              <a:path h="40004">
                <a:moveTo>
                  <a:pt x="0" y="0"/>
                </a:moveTo>
                <a:lnTo>
                  <a:pt x="0" y="39624"/>
                </a:lnTo>
              </a:path>
            </a:pathLst>
          </a:custGeom>
          <a:ln w="914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9" name="object 99"/>
          <p:cNvSpPr txBox="1"/>
          <p:nvPr/>
        </p:nvSpPr>
        <p:spPr>
          <a:xfrm>
            <a:off x="695766" y="4326810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9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64380" y="4503266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103197" y="4255595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7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2494103" y="452970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13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531257" y="445595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11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4668121" y="4234598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4836735" y="454564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16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938561" y="4350591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6073035" y="4093565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4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6480446" y="3642981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3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6603673" y="4266193"/>
            <a:ext cx="9588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0" dirty="0">
                <a:latin typeface="Arial"/>
                <a:cs typeface="Arial"/>
              </a:rPr>
              <a:t>8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2017267" y="3413546"/>
            <a:ext cx="5314950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i="1" spc="-10" dirty="0">
                <a:latin typeface="Arial"/>
                <a:cs typeface="Arial"/>
              </a:rPr>
              <a:t>Ch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spc="-10" dirty="0">
                <a:latin typeface="Arial"/>
                <a:cs typeface="Arial"/>
              </a:rPr>
              <a:t>h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5" dirty="0">
                <a:latin typeface="Arial"/>
                <a:cs typeface="Arial"/>
              </a:rPr>
              <a:t>li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spc="-5" dirty="0">
                <a:latin typeface="Arial"/>
                <a:cs typeface="Arial"/>
              </a:rPr>
              <a:t>ve</a:t>
            </a:r>
            <a:r>
              <a:rPr sz="1400" b="1" i="1" dirty="0">
                <a:latin typeface="Arial"/>
                <a:cs typeface="Arial"/>
              </a:rPr>
              <a:t>r</a:t>
            </a:r>
            <a:r>
              <a:rPr sz="1400" b="1" i="1" spc="-1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F</a:t>
            </a:r>
            <a:r>
              <a:rPr sz="1400" b="1" i="1" spc="5" dirty="0">
                <a:latin typeface="Arial"/>
                <a:cs typeface="Arial"/>
              </a:rPr>
              <a:t>l</a:t>
            </a:r>
            <a:r>
              <a:rPr sz="1400" b="1" i="1" spc="-10" dirty="0">
                <a:latin typeface="Arial"/>
                <a:cs typeface="Arial"/>
              </a:rPr>
              <a:t>o</a:t>
            </a:r>
            <a:r>
              <a:rPr sz="1400" b="1" i="1" dirty="0">
                <a:latin typeface="Arial"/>
                <a:cs typeface="Arial"/>
              </a:rPr>
              <a:t>w</a:t>
            </a:r>
            <a:r>
              <a:rPr sz="1400" b="1" i="1" spc="-2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dirty="0">
                <a:latin typeface="Arial"/>
                <a:cs typeface="Arial"/>
              </a:rPr>
              <a:t>t</a:t>
            </a:r>
            <a:r>
              <a:rPr sz="1400" b="1" i="1" spc="-5" dirty="0">
                <a:latin typeface="Arial"/>
                <a:cs typeface="Arial"/>
              </a:rPr>
              <a:t>e</a:t>
            </a:r>
            <a:r>
              <a:rPr sz="1400" b="1" i="1" dirty="0">
                <a:latin typeface="Arial"/>
                <a:cs typeface="Arial"/>
              </a:rPr>
              <a:t>s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spc="-5" dirty="0">
                <a:latin typeface="Arial"/>
                <a:cs typeface="Arial"/>
              </a:rPr>
              <a:t>ea</a:t>
            </a:r>
            <a:r>
              <a:rPr sz="1400" b="1" i="1" dirty="0">
                <a:latin typeface="Arial"/>
                <a:cs typeface="Arial"/>
              </a:rPr>
              <a:t>r </a:t>
            </a:r>
            <a:r>
              <a:rPr sz="1400" b="1" i="1" spc="-5" dirty="0">
                <a:latin typeface="Arial"/>
                <a:cs typeface="Arial"/>
              </a:rPr>
              <a:t>G</a:t>
            </a:r>
            <a:r>
              <a:rPr sz="1400" b="1" i="1" spc="5" dirty="0">
                <a:latin typeface="Arial"/>
                <a:cs typeface="Arial"/>
              </a:rPr>
              <a:t>r</a:t>
            </a:r>
            <a:r>
              <a:rPr sz="1400" b="1" i="1" spc="-5" dirty="0">
                <a:latin typeface="Arial"/>
                <a:cs typeface="Arial"/>
              </a:rPr>
              <a:t>a</a:t>
            </a:r>
            <a:r>
              <a:rPr sz="1400" b="1" i="1" spc="-10" dirty="0">
                <a:latin typeface="Arial"/>
                <a:cs typeface="Arial"/>
              </a:rPr>
              <a:t>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spc="-10" dirty="0">
                <a:latin typeface="Arial"/>
                <a:cs typeface="Arial"/>
              </a:rPr>
              <a:t>Moun</a:t>
            </a:r>
            <a:r>
              <a:rPr sz="1400" b="1" i="1" dirty="0">
                <a:latin typeface="Arial"/>
                <a:cs typeface="Arial"/>
              </a:rPr>
              <a:t>d</a:t>
            </a:r>
            <a:r>
              <a:rPr sz="1400" b="1" i="1" spc="-25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(</a:t>
            </a:r>
            <a:r>
              <a:rPr sz="1400" b="1" i="1" spc="-5" dirty="0">
                <a:latin typeface="Arial"/>
                <a:cs typeface="Arial"/>
              </a:rPr>
              <a:t>c</a:t>
            </a:r>
            <a:r>
              <a:rPr sz="1400" b="1" i="1" spc="-10" dirty="0">
                <a:latin typeface="Arial"/>
                <a:cs typeface="Arial"/>
              </a:rPr>
              <a:t>ub</a:t>
            </a:r>
            <a:r>
              <a:rPr sz="1400" b="1" i="1" spc="5" dirty="0">
                <a:latin typeface="Arial"/>
                <a:cs typeface="Arial"/>
              </a:rPr>
              <a:t>i</a:t>
            </a:r>
            <a:r>
              <a:rPr sz="1400" b="1" i="1" dirty="0">
                <a:latin typeface="Arial"/>
                <a:cs typeface="Arial"/>
              </a:rPr>
              <a:t>c</a:t>
            </a:r>
            <a:r>
              <a:rPr sz="1400" b="1" i="1" spc="-30" dirty="0">
                <a:latin typeface="Arial"/>
                <a:cs typeface="Arial"/>
              </a:rPr>
              <a:t> </a:t>
            </a:r>
            <a:r>
              <a:rPr sz="1400" b="1" i="1" dirty="0">
                <a:latin typeface="Arial"/>
                <a:cs typeface="Arial"/>
              </a:rPr>
              <a:t>ft</a:t>
            </a:r>
            <a:r>
              <a:rPr sz="1400" b="1" i="1" spc="5" dirty="0">
                <a:latin typeface="Arial"/>
                <a:cs typeface="Arial"/>
              </a:rPr>
              <a:t>./</a:t>
            </a:r>
            <a:r>
              <a:rPr sz="1400" b="1" i="1" spc="-5" dirty="0">
                <a:latin typeface="Arial"/>
                <a:cs typeface="Arial"/>
              </a:rPr>
              <a:t>se</a:t>
            </a:r>
            <a:r>
              <a:rPr sz="1400" b="1" i="1" spc="-15" dirty="0">
                <a:latin typeface="Arial"/>
                <a:cs typeface="Arial"/>
              </a:rPr>
              <a:t>c</a:t>
            </a:r>
            <a:r>
              <a:rPr sz="1400" b="1" i="1" spc="5" dirty="0">
                <a:latin typeface="Arial"/>
                <a:cs typeface="Arial"/>
              </a:rPr>
              <a:t>.</a:t>
            </a:r>
            <a:r>
              <a:rPr sz="1400" b="1" i="1" dirty="0">
                <a:latin typeface="Arial"/>
                <a:cs typeface="Arial"/>
              </a:rPr>
              <a:t>) </a:t>
            </a:r>
            <a:r>
              <a:rPr sz="1400" b="1" i="1" spc="-60" dirty="0">
                <a:latin typeface="Arial"/>
                <a:cs typeface="Arial"/>
              </a:rPr>
              <a:t> </a:t>
            </a:r>
            <a:r>
              <a:rPr sz="2400" b="1" spc="-15" baseline="-24305" dirty="0">
                <a:solidFill>
                  <a:srgbClr val="FF0000"/>
                </a:solidFill>
                <a:latin typeface="Arial"/>
                <a:cs typeface="Arial"/>
              </a:rPr>
              <a:t>2</a:t>
            </a:r>
            <a:endParaRPr sz="2400" baseline="-24305" dirty="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7281643" y="4511299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12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300284" y="4532424"/>
            <a:ext cx="16573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15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415826" y="3368787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619532" y="4117329"/>
            <a:ext cx="13843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0000"/>
                </a:solidFill>
                <a:latin typeface="Arial"/>
                <a:cs typeface="Arial"/>
              </a:rPr>
              <a:t>5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90200" y="4864383"/>
            <a:ext cx="378460" cy="94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3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2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75"/>
              </a:spcBef>
            </a:pPr>
            <a:r>
              <a:rPr sz="1000" spc="-15" dirty="0">
                <a:latin typeface="Arial"/>
                <a:cs typeface="Arial"/>
              </a:rPr>
              <a:t>1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  <a:p>
            <a:pPr marR="5080" algn="r">
              <a:lnSpc>
                <a:spcPct val="100000"/>
              </a:lnSpc>
              <a:spcBef>
                <a:spcPts val="875"/>
              </a:spcBef>
            </a:pPr>
            <a:r>
              <a:rPr sz="1000" spc="-10" dirty="0">
                <a:latin typeface="Arial"/>
                <a:cs typeface="Arial"/>
              </a:rPr>
              <a:t>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90200" y="4600774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4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90200" y="433716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5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0200" y="4073555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6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90200" y="3809946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7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90200" y="354633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8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90200" y="3282727"/>
            <a:ext cx="377825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spc="-15" dirty="0">
                <a:latin typeface="Arial"/>
                <a:cs typeface="Arial"/>
              </a:rPr>
              <a:t>9</a:t>
            </a:r>
            <a:r>
              <a:rPr sz="1000" dirty="0">
                <a:latin typeface="Arial"/>
                <a:cs typeface="Arial"/>
              </a:rPr>
              <a:t>0</a:t>
            </a:r>
            <a:r>
              <a:rPr sz="1000" spc="-15" dirty="0">
                <a:latin typeface="Arial"/>
                <a:cs typeface="Arial"/>
              </a:rPr>
              <a:t>000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3" name="object 123"/>
          <p:cNvSpPr txBox="1"/>
          <p:nvPr/>
        </p:nvSpPr>
        <p:spPr>
          <a:xfrm>
            <a:off x="1174114" y="946834"/>
            <a:ext cx="2524125" cy="432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ackg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ound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r>
              <a:rPr sz="3200" b="1" spc="-1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24" name="object 12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9</a:t>
            </a:fld>
            <a:endParaRPr spc="-5" dirty="0"/>
          </a:p>
        </p:txBody>
      </p:sp>
      <p:sp>
        <p:nvSpPr>
          <p:cNvPr id="127" name="object 8"/>
          <p:cNvSpPr txBox="1">
            <a:spLocks noGrp="1"/>
          </p:cNvSpPr>
          <p:nvPr>
            <p:ph type="ftr" sz="quarter" idx="5"/>
          </p:nvPr>
        </p:nvSpPr>
        <p:spPr>
          <a:xfrm>
            <a:off x="3886200" y="6461546"/>
            <a:ext cx="126339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pc="5" dirty="0"/>
              <a:t>October 2018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1719</TotalTime>
  <Words>1722</Words>
  <Application>Microsoft Office PowerPoint</Application>
  <PresentationFormat>On-screen Show (4:3)</PresentationFormat>
  <Paragraphs>388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Arial</vt:lpstr>
      <vt:lpstr>Arial Narrow</vt:lpstr>
      <vt:lpstr>Calibri</vt:lpstr>
      <vt:lpstr>Courier New</vt:lpstr>
      <vt:lpstr>Times New Roman</vt:lpstr>
      <vt:lpstr>Wingdings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9. Outreach, Education and Communication</vt:lpstr>
      <vt:lpstr>9. Outreach, Education and Communication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Closing – 2007 Flood Damage . . .</vt:lpstr>
      <vt:lpstr>What’s Next – 2019-21 Budget Development</vt:lpstr>
      <vt:lpstr>What’s Next – EIS Starts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292</cp:revision>
  <dcterms:created xsi:type="dcterms:W3CDTF">2014-07-10T07:00:35Z</dcterms:created>
  <dcterms:modified xsi:type="dcterms:W3CDTF">2018-10-05T14:39:03Z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