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47.jpg" ContentType="image/jpeg"/>
  <Override PartName="/ppt/media/image48.jpg" ContentType="image/jpeg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image58.JPG" ContentType="image/jpeg"/>
  <Override PartName="/ppt/notesSlides/notesSlide18.xml" ContentType="application/vnd.openxmlformats-officedocument.presentationml.notesSlide+xml"/>
  <Override PartName="/ppt/media/image59.jpg" ContentType="image/jpeg"/>
  <Override PartName="/ppt/notesSlides/notesSlide19.xml" ContentType="application/vnd.openxmlformats-officedocument.presentationml.notesSlide+xml"/>
  <Override PartName="/ppt/media/image62.jpg" ContentType="image/jpeg"/>
  <Override PartName="/ppt/notesSlides/notesSlide20.xml" ContentType="application/vnd.openxmlformats-officedocument.presentationml.notesSlide+xml"/>
  <Override PartName="/ppt/media/image63.jpg" ContentType="image/jpeg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media/image79.JPG" ContentType="image/jpeg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media/image86.JPG" ContentType="image/jpeg"/>
  <Override PartName="/ppt/media/image87.JPG" ContentType="image/jpeg"/>
  <Override PartName="/ppt/notesSlides/notesSlide26.xml" ContentType="application/vnd.openxmlformats-officedocument.presentationml.notesSlide+xml"/>
  <Override PartName="/ppt/media/image90.JPG" ContentType="image/jpeg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258" r:id="rId4"/>
    <p:sldId id="260" r:id="rId5"/>
    <p:sldId id="323" r:id="rId6"/>
    <p:sldId id="261" r:id="rId7"/>
    <p:sldId id="262" r:id="rId8"/>
    <p:sldId id="263" r:id="rId9"/>
    <p:sldId id="264" r:id="rId10"/>
    <p:sldId id="265" r:id="rId11"/>
    <p:sldId id="299" r:id="rId12"/>
    <p:sldId id="266" r:id="rId13"/>
    <p:sldId id="267" r:id="rId14"/>
    <p:sldId id="268" r:id="rId15"/>
    <p:sldId id="302" r:id="rId16"/>
    <p:sldId id="306" r:id="rId17"/>
    <p:sldId id="270" r:id="rId18"/>
    <p:sldId id="271" r:id="rId19"/>
    <p:sldId id="310" r:id="rId20"/>
    <p:sldId id="324" r:id="rId21"/>
    <p:sldId id="276" r:id="rId22"/>
    <p:sldId id="300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322" r:id="rId43"/>
    <p:sldId id="325" r:id="rId44"/>
    <p:sldId id="296" r:id="rId45"/>
    <p:sldId id="311" r:id="rId46"/>
    <p:sldId id="297" r:id="rId47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C5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7" autoAdjust="0"/>
    <p:restoredTop sz="93817" autoAdjust="0"/>
  </p:normalViewPr>
  <p:slideViewPr>
    <p:cSldViewPr>
      <p:cViewPr varScale="1">
        <p:scale>
          <a:sx n="103" d="100"/>
          <a:sy n="103" d="100"/>
        </p:scale>
        <p:origin x="1836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11" d="100"/>
          <a:sy n="111" d="100"/>
        </p:scale>
        <p:origin x="2448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A6AA4-A592-41AE-AA85-D32435CA2451}" type="datetimeFigureOut">
              <a:rPr lang="en-US" smtClean="0"/>
              <a:t>3/11/2019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41C037-A379-479E-B93A-646B1E682D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473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003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9818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03167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913947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689467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875539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826043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090495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570329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431679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42423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286254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510010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370658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75160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660619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863144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585049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676781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014123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317186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86842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790538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6370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34442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45787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771781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96573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908975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19463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38883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15513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30990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581884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8434397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9123778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5569173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1142870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4093272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8668072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88913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215505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80634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13489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898586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53672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 spc="5"/>
              <a:t>March 2019</a:t>
            </a:r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ACA79-E037-482F-9CF6-2DFEB675D340}" type="datetime1">
              <a:rPr lang="en-US" smtClean="0"/>
              <a:t>3/11/2019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30303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 spc="5"/>
              <a:t>March 2019</a:t>
            </a:r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DF4B5-5460-4FDF-9207-8D9A1345F31A}" type="datetime1">
              <a:rPr lang="en-US" smtClean="0"/>
              <a:t>3/11/2019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 spc="5"/>
              <a:t>March 2019</a:t>
            </a:r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E364B-5920-4FB5-93C4-71FC1EDE0097}" type="datetime1">
              <a:rPr lang="en-US" smtClean="0"/>
              <a:t>3/11/2019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 spc="5"/>
              <a:t>March 2019</a:t>
            </a:r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0F8-11C9-4692-A1D2-71A12B0212B2}" type="datetime1">
              <a:rPr lang="en-US" smtClean="0"/>
              <a:t>3/11/2019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 spc="5"/>
              <a:t>March 2019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249CF-5FA7-4053-B9E8-5AAC67B32C34}" type="datetime1">
              <a:rPr lang="en-US" smtClean="0"/>
              <a:t>3/11/2019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512887"/>
            <a:ext cx="8458200" cy="87630"/>
          </a:xfrm>
          <a:custGeom>
            <a:avLst/>
            <a:gdLst/>
            <a:ahLst/>
            <a:cxnLst/>
            <a:rect l="l" t="t" r="r" b="b"/>
            <a:pathLst>
              <a:path w="8458200" h="87630">
                <a:moveTo>
                  <a:pt x="0" y="87312"/>
                </a:moveTo>
                <a:lnTo>
                  <a:pt x="8458200" y="87312"/>
                </a:lnTo>
                <a:lnTo>
                  <a:pt x="8458200" y="0"/>
                </a:lnTo>
                <a:lnTo>
                  <a:pt x="0" y="0"/>
                </a:lnTo>
                <a:lnTo>
                  <a:pt x="0" y="873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bk object 17"/>
          <p:cNvSpPr/>
          <p:nvPr/>
        </p:nvSpPr>
        <p:spPr>
          <a:xfrm>
            <a:off x="247650" y="0"/>
            <a:ext cx="793750" cy="18415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bk object 18"/>
          <p:cNvSpPr/>
          <p:nvPr/>
        </p:nvSpPr>
        <p:spPr>
          <a:xfrm>
            <a:off x="7067550" y="6553187"/>
            <a:ext cx="2076450" cy="80010"/>
          </a:xfrm>
          <a:custGeom>
            <a:avLst/>
            <a:gdLst/>
            <a:ahLst/>
            <a:cxnLst/>
            <a:rect l="l" t="t" r="r" b="b"/>
            <a:pathLst>
              <a:path w="2076450" h="80009">
                <a:moveTo>
                  <a:pt x="0" y="79387"/>
                </a:moveTo>
                <a:lnTo>
                  <a:pt x="2076450" y="79387"/>
                </a:lnTo>
                <a:lnTo>
                  <a:pt x="2076450" y="0"/>
                </a:lnTo>
                <a:lnTo>
                  <a:pt x="0" y="0"/>
                </a:lnTo>
                <a:lnTo>
                  <a:pt x="0" y="793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24560" y="870429"/>
            <a:ext cx="7294879" cy="4324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31140" y="1899086"/>
            <a:ext cx="8681719" cy="43199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30303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77409" y="6461546"/>
            <a:ext cx="787400" cy="2038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 spc="5"/>
              <a:t>March 2019</a:t>
            </a:r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7255D2-66F6-458C-A89C-1ACE4306650D}" type="datetime1">
              <a:rPr lang="en-US" smtClean="0"/>
              <a:t>3/11/2019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167004" cy="152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y.wa.gov/programs/wq/tmdl/ChehalisRvrTMDLSummary.html" TargetMode="External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hehalisbasinpartnership.org/" TargetMode="Externa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13" Type="http://schemas.openxmlformats.org/officeDocument/2006/relationships/image" Target="../media/image36.jpg"/><Relationship Id="rId18" Type="http://schemas.openxmlformats.org/officeDocument/2006/relationships/image" Target="../media/image41.jpg"/><Relationship Id="rId26" Type="http://schemas.openxmlformats.org/officeDocument/2006/relationships/image" Target="../media/image48.jpg"/><Relationship Id="rId3" Type="http://schemas.openxmlformats.org/officeDocument/2006/relationships/image" Target="../media/image26.png"/><Relationship Id="rId21" Type="http://schemas.openxmlformats.org/officeDocument/2006/relationships/image" Target="../media/image44.jpg"/><Relationship Id="rId7" Type="http://schemas.openxmlformats.org/officeDocument/2006/relationships/image" Target="../media/image30.jpg"/><Relationship Id="rId12" Type="http://schemas.openxmlformats.org/officeDocument/2006/relationships/image" Target="../media/image35.jpg"/><Relationship Id="rId17" Type="http://schemas.openxmlformats.org/officeDocument/2006/relationships/image" Target="../media/image40.png"/><Relationship Id="rId25" Type="http://schemas.openxmlformats.org/officeDocument/2006/relationships/image" Target="../media/image47.jp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9.jp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11" Type="http://schemas.openxmlformats.org/officeDocument/2006/relationships/image" Target="../media/image34.jpg"/><Relationship Id="rId24" Type="http://schemas.openxmlformats.org/officeDocument/2006/relationships/image" Target="../media/image6.jpg"/><Relationship Id="rId5" Type="http://schemas.openxmlformats.org/officeDocument/2006/relationships/image" Target="../media/image28.jpg"/><Relationship Id="rId15" Type="http://schemas.openxmlformats.org/officeDocument/2006/relationships/image" Target="../media/image38.jpg"/><Relationship Id="rId23" Type="http://schemas.openxmlformats.org/officeDocument/2006/relationships/image" Target="../media/image46.jpg"/><Relationship Id="rId10" Type="http://schemas.openxmlformats.org/officeDocument/2006/relationships/image" Target="../media/image33.png"/><Relationship Id="rId19" Type="http://schemas.openxmlformats.org/officeDocument/2006/relationships/image" Target="../media/image42.jpg"/><Relationship Id="rId4" Type="http://schemas.openxmlformats.org/officeDocument/2006/relationships/image" Target="../media/image27.jpg"/><Relationship Id="rId9" Type="http://schemas.openxmlformats.org/officeDocument/2006/relationships/image" Target="../media/image32.png"/><Relationship Id="rId14" Type="http://schemas.openxmlformats.org/officeDocument/2006/relationships/image" Target="../media/image37.jpg"/><Relationship Id="rId22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6.jp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jpg"/><Relationship Id="rId4" Type="http://schemas.openxmlformats.org/officeDocument/2006/relationships/image" Target="../media/image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3" Type="http://schemas.openxmlformats.org/officeDocument/2006/relationships/image" Target="../media/image6.jpg"/><Relationship Id="rId7" Type="http://schemas.openxmlformats.org/officeDocument/2006/relationships/image" Target="../media/image7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g"/><Relationship Id="rId11" Type="http://schemas.openxmlformats.org/officeDocument/2006/relationships/image" Target="../media/image75.jpg"/><Relationship Id="rId5" Type="http://schemas.openxmlformats.org/officeDocument/2006/relationships/image" Target="../media/image69.jpg"/><Relationship Id="rId10" Type="http://schemas.openxmlformats.org/officeDocument/2006/relationships/image" Target="../media/image74.jpg"/><Relationship Id="rId4" Type="http://schemas.openxmlformats.org/officeDocument/2006/relationships/image" Target="../media/image68.jpg"/><Relationship Id="rId9" Type="http://schemas.openxmlformats.org/officeDocument/2006/relationships/image" Target="../media/image73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3" Type="http://schemas.openxmlformats.org/officeDocument/2006/relationships/hyperlink" Target="http://www.chehalisriverflood.com/" TargetMode="External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7" Type="http://schemas.openxmlformats.org/officeDocument/2006/relationships/image" Target="../media/image8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g"/><Relationship Id="rId5" Type="http://schemas.openxmlformats.org/officeDocument/2006/relationships/image" Target="../media/image81.jpg"/><Relationship Id="rId4" Type="http://schemas.openxmlformats.org/officeDocument/2006/relationships/image" Target="../media/image6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g"/><Relationship Id="rId3" Type="http://schemas.openxmlformats.org/officeDocument/2006/relationships/image" Target="../media/image6.jpg"/><Relationship Id="rId7" Type="http://schemas.openxmlformats.org/officeDocument/2006/relationships/image" Target="../media/image8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G"/><Relationship Id="rId5" Type="http://schemas.openxmlformats.org/officeDocument/2006/relationships/image" Target="../media/image85.jpg"/><Relationship Id="rId4" Type="http://schemas.openxmlformats.org/officeDocument/2006/relationships/image" Target="../media/image8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1.png"/><Relationship Id="rId7" Type="http://schemas.openxmlformats.org/officeDocument/2006/relationships/hyperlink" Target="http://www.chehalisriverflood.com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g"/><Relationship Id="rId5" Type="http://schemas.openxmlformats.org/officeDocument/2006/relationships/image" Target="../media/image87.JPG"/><Relationship Id="rId10" Type="http://schemas.openxmlformats.org/officeDocument/2006/relationships/image" Target="../media/image90.JPG"/><Relationship Id="rId4" Type="http://schemas.openxmlformats.org/officeDocument/2006/relationships/hyperlink" Target="http://www.ezview.wa.gov/chehalisfloodauthority" TargetMode="External"/><Relationship Id="rId9" Type="http://schemas.openxmlformats.org/officeDocument/2006/relationships/hyperlink" Target="http://www.chehalisbasinstrategy.com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106.jpg"/><Relationship Id="rId4" Type="http://schemas.openxmlformats.org/officeDocument/2006/relationships/image" Target="../media/image105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mailto:counvanell@scattercreek.com" TargetMode="External"/><Relationship Id="rId3" Type="http://schemas.openxmlformats.org/officeDocument/2006/relationships/hyperlink" Target="mailto:vraines@co.grays-harbor.wa.us" TargetMode="External"/><Relationship Id="rId7" Type="http://schemas.openxmlformats.org/officeDocument/2006/relationships/hyperlink" Target="mailto:wilsonc@co.thurston.wa.us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hyperlink" Target="mailto:scottb@sbgh-partners.com" TargetMode="External"/><Relationship Id="rId4" Type="http://schemas.openxmlformats.org/officeDocument/2006/relationships/hyperlink" Target="mailto:Edna.Fund@lewiscountywa.gov" TargetMode="Externa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://arcg.is/19GXma" TargetMode="External"/><Relationship Id="rId3" Type="http://schemas.openxmlformats.org/officeDocument/2006/relationships/image" Target="../media/image6.jpg"/><Relationship Id="rId7" Type="http://schemas.openxmlformats.org/officeDocument/2006/relationships/hyperlink" Target="https://data.wa.gov/dataset/Gage-Alert-Sign-Ups-2014-18/f4wb-hxgz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zview.wa.gov/DesktopModules/Documents2/View.aspx?tabID=28124&amp;alias=1492&amp;mid=69571&amp;ItemID=6465" TargetMode="External"/><Relationship Id="rId5" Type="http://schemas.openxmlformats.org/officeDocument/2006/relationships/hyperlink" Target="http://www.chehalisriverflood.com/" TargetMode="External"/><Relationship Id="rId10" Type="http://schemas.openxmlformats.org/officeDocument/2006/relationships/hyperlink" Target="https://ecology.wa.gov/About-us/Get-to-know-us/Our-Programs/Office-of-Chehalis-Basin" TargetMode="External"/><Relationship Id="rId4" Type="http://schemas.openxmlformats.org/officeDocument/2006/relationships/hyperlink" Target="http://www.ezview.wa.gov/chehalisfloodauthority" TargetMode="External"/><Relationship Id="rId9" Type="http://schemas.openxmlformats.org/officeDocument/2006/relationships/hyperlink" Target="http://www.chehalisbasinstrategy.com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Pat.Anderson@lewiscountywa.gov" TargetMode="External"/><Relationship Id="rId4" Type="http://schemas.openxmlformats.org/officeDocument/2006/relationships/hyperlink" Target="https://www.ezview.wa.gov/site/alias__1492/33948/default.aspx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10" Type="http://schemas.openxmlformats.org/officeDocument/2006/relationships/image" Target="../media/image6.jpg"/><Relationship Id="rId4" Type="http://schemas.openxmlformats.org/officeDocument/2006/relationships/image" Target="../media/image13.jpg"/><Relationship Id="rId9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5775" y="1549400"/>
            <a:ext cx="8156575" cy="1689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228600" y="3206743"/>
            <a:ext cx="8686800" cy="78105"/>
          </a:xfrm>
          <a:custGeom>
            <a:avLst/>
            <a:gdLst/>
            <a:ahLst/>
            <a:cxnLst/>
            <a:rect l="l" t="t" r="r" b="b"/>
            <a:pathLst>
              <a:path w="8686800" h="78104">
                <a:moveTo>
                  <a:pt x="8647912" y="0"/>
                </a:moveTo>
                <a:lnTo>
                  <a:pt x="34040" y="300"/>
                </a:lnTo>
                <a:lnTo>
                  <a:pt x="2619" y="24839"/>
                </a:lnTo>
                <a:lnTo>
                  <a:pt x="0" y="38900"/>
                </a:lnTo>
                <a:lnTo>
                  <a:pt x="300" y="43756"/>
                </a:lnTo>
                <a:lnTo>
                  <a:pt x="4549" y="57170"/>
                </a:lnTo>
                <a:lnTo>
                  <a:pt x="13055" y="67973"/>
                </a:lnTo>
                <a:lnTo>
                  <a:pt x="24833" y="75178"/>
                </a:lnTo>
                <a:lnTo>
                  <a:pt x="38900" y="77800"/>
                </a:lnTo>
                <a:lnTo>
                  <a:pt x="8656357" y="76867"/>
                </a:lnTo>
                <a:lnTo>
                  <a:pt x="8668448" y="71719"/>
                </a:lnTo>
                <a:lnTo>
                  <a:pt x="8678055" y="62522"/>
                </a:lnTo>
                <a:lnTo>
                  <a:pt x="8684348" y="49794"/>
                </a:lnTo>
                <a:lnTo>
                  <a:pt x="8686500" y="34052"/>
                </a:lnTo>
                <a:lnTo>
                  <a:pt x="8682253" y="20636"/>
                </a:lnTo>
                <a:lnTo>
                  <a:pt x="8673749" y="9830"/>
                </a:lnTo>
                <a:lnTo>
                  <a:pt x="8661974" y="2622"/>
                </a:lnTo>
                <a:lnTo>
                  <a:pt x="86479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228600" y="1482718"/>
            <a:ext cx="8686800" cy="78105"/>
          </a:xfrm>
          <a:custGeom>
            <a:avLst/>
            <a:gdLst/>
            <a:ahLst/>
            <a:cxnLst/>
            <a:rect l="l" t="t" r="r" b="b"/>
            <a:pathLst>
              <a:path w="8686800" h="78105">
                <a:moveTo>
                  <a:pt x="8647912" y="0"/>
                </a:moveTo>
                <a:lnTo>
                  <a:pt x="34040" y="300"/>
                </a:lnTo>
                <a:lnTo>
                  <a:pt x="2619" y="24839"/>
                </a:lnTo>
                <a:lnTo>
                  <a:pt x="0" y="38900"/>
                </a:lnTo>
                <a:lnTo>
                  <a:pt x="300" y="43756"/>
                </a:lnTo>
                <a:lnTo>
                  <a:pt x="4549" y="57170"/>
                </a:lnTo>
                <a:lnTo>
                  <a:pt x="13055" y="67973"/>
                </a:lnTo>
                <a:lnTo>
                  <a:pt x="24833" y="75178"/>
                </a:lnTo>
                <a:lnTo>
                  <a:pt x="38900" y="77800"/>
                </a:lnTo>
                <a:lnTo>
                  <a:pt x="8656357" y="76867"/>
                </a:lnTo>
                <a:lnTo>
                  <a:pt x="8668448" y="71719"/>
                </a:lnTo>
                <a:lnTo>
                  <a:pt x="8678055" y="62522"/>
                </a:lnTo>
                <a:lnTo>
                  <a:pt x="8684348" y="49794"/>
                </a:lnTo>
                <a:lnTo>
                  <a:pt x="8686500" y="34052"/>
                </a:lnTo>
                <a:lnTo>
                  <a:pt x="8682253" y="20636"/>
                </a:lnTo>
                <a:lnTo>
                  <a:pt x="8673749" y="9830"/>
                </a:lnTo>
                <a:lnTo>
                  <a:pt x="8661974" y="2622"/>
                </a:lnTo>
                <a:lnTo>
                  <a:pt x="86479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8623300" y="1246657"/>
            <a:ext cx="79375" cy="2235200"/>
          </a:xfrm>
          <a:custGeom>
            <a:avLst/>
            <a:gdLst/>
            <a:ahLst/>
            <a:cxnLst/>
            <a:rect l="l" t="t" r="r" b="b"/>
            <a:pathLst>
              <a:path w="79375" h="2235200">
                <a:moveTo>
                  <a:pt x="33570" y="0"/>
                </a:moveTo>
                <a:lnTo>
                  <a:pt x="20302" y="4578"/>
                </a:lnTo>
                <a:lnTo>
                  <a:pt x="9654" y="13272"/>
                </a:lnTo>
                <a:lnTo>
                  <a:pt x="2571" y="25134"/>
                </a:lnTo>
                <a:lnTo>
                  <a:pt x="0" y="39219"/>
                </a:lnTo>
                <a:lnTo>
                  <a:pt x="468" y="2201161"/>
                </a:lnTo>
                <a:lnTo>
                  <a:pt x="5047" y="2214428"/>
                </a:lnTo>
                <a:lnTo>
                  <a:pt x="13740" y="2225077"/>
                </a:lnTo>
                <a:lnTo>
                  <a:pt x="25603" y="2232160"/>
                </a:lnTo>
                <a:lnTo>
                  <a:pt x="39687" y="2234731"/>
                </a:lnTo>
                <a:lnTo>
                  <a:pt x="45804" y="2234263"/>
                </a:lnTo>
                <a:lnTo>
                  <a:pt x="59072" y="2229684"/>
                </a:lnTo>
                <a:lnTo>
                  <a:pt x="69720" y="2220990"/>
                </a:lnTo>
                <a:lnTo>
                  <a:pt x="76803" y="2209128"/>
                </a:lnTo>
                <a:lnTo>
                  <a:pt x="79375" y="2195044"/>
                </a:lnTo>
                <a:lnTo>
                  <a:pt x="77939" y="28708"/>
                </a:lnTo>
                <a:lnTo>
                  <a:pt x="72292" y="17077"/>
                </a:lnTo>
                <a:lnTo>
                  <a:pt x="62742" y="7905"/>
                </a:lnTo>
                <a:lnTo>
                  <a:pt x="49699" y="1957"/>
                </a:lnTo>
                <a:lnTo>
                  <a:pt x="335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434975" y="1252833"/>
            <a:ext cx="78105" cy="2235200"/>
          </a:xfrm>
          <a:custGeom>
            <a:avLst/>
            <a:gdLst/>
            <a:ahLst/>
            <a:cxnLst/>
            <a:rect l="l" t="t" r="r" b="b"/>
            <a:pathLst>
              <a:path w="78104" h="2235200">
                <a:moveTo>
                  <a:pt x="34040" y="0"/>
                </a:moveTo>
                <a:lnTo>
                  <a:pt x="20624" y="4251"/>
                </a:lnTo>
                <a:lnTo>
                  <a:pt x="9822" y="12760"/>
                </a:lnTo>
                <a:lnTo>
                  <a:pt x="2619" y="24538"/>
                </a:lnTo>
                <a:lnTo>
                  <a:pt x="0" y="38599"/>
                </a:lnTo>
                <a:lnTo>
                  <a:pt x="930" y="2204449"/>
                </a:lnTo>
                <a:lnTo>
                  <a:pt x="6074" y="2216543"/>
                </a:lnTo>
                <a:lnTo>
                  <a:pt x="15267" y="2226152"/>
                </a:lnTo>
                <a:lnTo>
                  <a:pt x="27994" y="2232447"/>
                </a:lnTo>
                <a:lnTo>
                  <a:pt x="43737" y="2234601"/>
                </a:lnTo>
                <a:lnTo>
                  <a:pt x="57155" y="2230356"/>
                </a:lnTo>
                <a:lnTo>
                  <a:pt x="67960" y="2221852"/>
                </a:lnTo>
                <a:lnTo>
                  <a:pt x="75166" y="2210075"/>
                </a:lnTo>
                <a:lnTo>
                  <a:pt x="77787" y="2196012"/>
                </a:lnTo>
                <a:lnTo>
                  <a:pt x="76853" y="30146"/>
                </a:lnTo>
                <a:lnTo>
                  <a:pt x="71706" y="18054"/>
                </a:lnTo>
                <a:lnTo>
                  <a:pt x="62511" y="8447"/>
                </a:lnTo>
                <a:lnTo>
                  <a:pt x="49784" y="2152"/>
                </a:lnTo>
                <a:lnTo>
                  <a:pt x="340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830512" y="5783256"/>
            <a:ext cx="3481704" cy="78105"/>
          </a:xfrm>
          <a:custGeom>
            <a:avLst/>
            <a:gdLst/>
            <a:ahLst/>
            <a:cxnLst/>
            <a:rect l="l" t="t" r="r" b="b"/>
            <a:pathLst>
              <a:path w="3481704" h="78104">
                <a:moveTo>
                  <a:pt x="3442500" y="0"/>
                </a:moveTo>
                <a:lnTo>
                  <a:pt x="34040" y="300"/>
                </a:lnTo>
                <a:lnTo>
                  <a:pt x="2619" y="24839"/>
                </a:lnTo>
                <a:lnTo>
                  <a:pt x="0" y="38900"/>
                </a:lnTo>
                <a:lnTo>
                  <a:pt x="299" y="43747"/>
                </a:lnTo>
                <a:lnTo>
                  <a:pt x="4546" y="57161"/>
                </a:lnTo>
                <a:lnTo>
                  <a:pt x="13052" y="67963"/>
                </a:lnTo>
                <a:lnTo>
                  <a:pt x="24831" y="75167"/>
                </a:lnTo>
                <a:lnTo>
                  <a:pt x="38900" y="77787"/>
                </a:lnTo>
                <a:lnTo>
                  <a:pt x="3447346" y="77499"/>
                </a:lnTo>
                <a:lnTo>
                  <a:pt x="3460762" y="73248"/>
                </a:lnTo>
                <a:lnTo>
                  <a:pt x="3471564" y="64739"/>
                </a:lnTo>
                <a:lnTo>
                  <a:pt x="3478767" y="52961"/>
                </a:lnTo>
                <a:lnTo>
                  <a:pt x="3481387" y="38900"/>
                </a:lnTo>
                <a:lnTo>
                  <a:pt x="3481088" y="34052"/>
                </a:lnTo>
                <a:lnTo>
                  <a:pt x="3476841" y="20636"/>
                </a:lnTo>
                <a:lnTo>
                  <a:pt x="3468337" y="9830"/>
                </a:lnTo>
                <a:lnTo>
                  <a:pt x="3456561" y="2622"/>
                </a:lnTo>
                <a:lnTo>
                  <a:pt x="34425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4095750" y="5734050"/>
            <a:ext cx="949325" cy="1762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85800" y="1752600"/>
            <a:ext cx="7772400" cy="1143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/>
          <p:nvPr/>
        </p:nvSpPr>
        <p:spPr>
          <a:xfrm>
            <a:off x="2900330" y="2133331"/>
            <a:ext cx="3343275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5" dirty="0">
                <a:solidFill>
                  <a:srgbClr val="FF7C80"/>
                </a:solidFill>
                <a:latin typeface="Arial Narrow"/>
                <a:cs typeface="Arial Narrow"/>
              </a:rPr>
              <a:t>C</a:t>
            </a:r>
            <a:r>
              <a:rPr sz="3200" b="1" dirty="0">
                <a:solidFill>
                  <a:srgbClr val="FF7C80"/>
                </a:solidFill>
                <a:latin typeface="Arial Narrow"/>
                <a:cs typeface="Arial Narrow"/>
              </a:rPr>
              <a:t>hehalis</a:t>
            </a:r>
            <a:r>
              <a:rPr sz="3200" b="1" spc="-35" dirty="0">
                <a:solidFill>
                  <a:srgbClr val="FF7C8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FF7C8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FF7C80"/>
                </a:solidFill>
                <a:latin typeface="Arial Narrow"/>
                <a:cs typeface="Arial Narrow"/>
              </a:rPr>
              <a:t>iver</a:t>
            </a:r>
            <a:r>
              <a:rPr sz="3200" b="1" spc="-15" dirty="0">
                <a:solidFill>
                  <a:srgbClr val="FF7C8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FF7C8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FF7C80"/>
                </a:solidFill>
                <a:latin typeface="Arial Narrow"/>
                <a:cs typeface="Arial Narrow"/>
              </a:rPr>
              <a:t>asin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85775" y="3485570"/>
            <a:ext cx="8177212" cy="22436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12700" algn="ctr">
              <a:lnSpc>
                <a:spcPct val="135000"/>
              </a:lnSpc>
            </a:pP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Re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du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ing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Flood</a:t>
            </a:r>
            <a:r>
              <a:rPr sz="1800" b="1" i="1" spc="-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Dama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ge</a:t>
            </a:r>
            <a:r>
              <a:rPr sz="1800" b="1" i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i="1" u="sng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i="1" u="sng" dirty="0">
                <a:solidFill>
                  <a:srgbClr val="303030"/>
                </a:solidFill>
                <a:latin typeface="Arial"/>
                <a:cs typeface="Arial"/>
              </a:rPr>
              <a:t>nd</a:t>
            </a:r>
            <a:endParaRPr lang="en-US" sz="1800" b="1" i="1" u="sng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indent="-12700" algn="ctr">
              <a:lnSpc>
                <a:spcPct val="135000"/>
              </a:lnSpc>
            </a:pPr>
            <a:r>
              <a:rPr lang="en-US" b="1" i="1" spc="-5" dirty="0">
                <a:solidFill>
                  <a:srgbClr val="303030"/>
                </a:solidFill>
                <a:latin typeface="Arial"/>
                <a:cs typeface="Arial"/>
              </a:rPr>
              <a:t>Restoring 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qu</a:t>
            </a:r>
            <a:r>
              <a:rPr sz="1800" b="1" i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tic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 S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p</a:t>
            </a:r>
            <a:r>
              <a:rPr sz="1800" b="1" i="1" spc="-10" dirty="0">
                <a:solidFill>
                  <a:srgbClr val="303030"/>
                </a:solidFill>
                <a:latin typeface="Arial"/>
                <a:cs typeface="Arial"/>
              </a:rPr>
              <a:t>ec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b="1" i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endParaRPr lang="en-US" b="1" i="1" spc="-5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indent="-12700" algn="ctr">
              <a:lnSpc>
                <a:spcPct val="135000"/>
              </a:lnSpc>
            </a:pPr>
            <a:endParaRPr lang="en-US" b="1" spc="-1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indent="-12700" algn="ctr">
              <a:lnSpc>
                <a:spcPct val="135000"/>
              </a:lnSpc>
            </a:pP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8:30 a.m.</a:t>
            </a:r>
          </a:p>
          <a:p>
            <a:pPr marL="12700" marR="5080" indent="-12700" algn="ctr">
              <a:lnSpc>
                <a:spcPct val="135000"/>
              </a:lnSpc>
            </a:pP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March 11, 2019</a:t>
            </a:r>
          </a:p>
          <a:p>
            <a:pPr marL="12700" marR="5080" indent="-12700" algn="ctr">
              <a:lnSpc>
                <a:spcPct val="135000"/>
              </a:lnSpc>
            </a:pP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Thurston County Commissioner </a:t>
            </a:r>
            <a:r>
              <a:rPr lang="en-US" b="1" spc="-10" dirty="0" err="1">
                <a:solidFill>
                  <a:srgbClr val="303030"/>
                </a:solidFill>
                <a:latin typeface="Arial"/>
                <a:cs typeface="Arial"/>
              </a:rPr>
              <a:t>Menser</a:t>
            </a:r>
            <a:endParaRPr lang="en-US" b="1" spc="-10" dirty="0">
              <a:solidFill>
                <a:srgbClr val="303030"/>
              </a:solidFill>
              <a:latin typeface="Arial"/>
              <a:cs typeface="Arial"/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87AFBC9-1515-45B8-8AE0-8E83C946D24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</a:t>
            </a:fld>
            <a:endParaRPr lang="en-US" spc="-5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1140" y="1899086"/>
            <a:ext cx="7784465" cy="12618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lis is</a:t>
            </a:r>
            <a:r>
              <a:rPr sz="1800" b="1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the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sec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ond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g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b="1" spc="-4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spc="5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as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in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in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the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,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in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tu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al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ou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ce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8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Sa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on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popul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tions</a:t>
            </a:r>
            <a:r>
              <a:rPr sz="1800" b="1" spc="-2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ar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1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5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25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%</a:t>
            </a:r>
            <a:r>
              <a:rPr sz="1800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hi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to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ic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spc="-4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s.</a:t>
            </a:r>
            <a:endParaRPr sz="18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TM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for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the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as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in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303030"/>
                </a:solidFill>
                <a:latin typeface="Arial"/>
                <a:cs typeface="Arial"/>
              </a:rPr>
              <a:t>(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http://</a:t>
            </a:r>
            <a:r>
              <a:rPr sz="1200" u="sng" spc="-15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www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.ec</a:t>
            </a:r>
            <a:r>
              <a:rPr sz="1200" u="sng" spc="-15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y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.</a:t>
            </a:r>
            <a:r>
              <a:rPr sz="1200" u="sng" spc="-15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w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a.</a:t>
            </a:r>
            <a:r>
              <a:rPr sz="1200" u="sng" spc="-10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g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o</a:t>
            </a:r>
            <a:r>
              <a:rPr sz="1200" u="sng" spc="-15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v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/p</a:t>
            </a:r>
            <a:r>
              <a:rPr sz="1200" u="sng" spc="-5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r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o</a:t>
            </a:r>
            <a:r>
              <a:rPr sz="1200" u="sng" spc="-10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g</a:t>
            </a:r>
            <a:r>
              <a:rPr sz="1200" u="sng" spc="-5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r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a</a:t>
            </a:r>
            <a:r>
              <a:rPr sz="1200" u="sng" spc="5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m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s/</a:t>
            </a:r>
            <a:r>
              <a:rPr sz="1200" u="sng" spc="-15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w</a:t>
            </a:r>
            <a:r>
              <a:rPr sz="1200" u="sng" spc="-10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q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/t</a:t>
            </a:r>
            <a:r>
              <a:rPr sz="1200" u="sng" spc="5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m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d</a:t>
            </a:r>
            <a:r>
              <a:rPr sz="1200" u="sng" spc="-5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l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/</a:t>
            </a:r>
            <a:r>
              <a:rPr sz="1200" u="sng" spc="-5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C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heha</a:t>
            </a:r>
            <a:r>
              <a:rPr sz="1200" u="sng" spc="-5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li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s</a:t>
            </a:r>
            <a:r>
              <a:rPr sz="1200" u="sng" spc="-5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R</a:t>
            </a:r>
            <a:r>
              <a:rPr sz="1200" u="sng" spc="-15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v</a:t>
            </a:r>
            <a:r>
              <a:rPr sz="1200" u="sng" spc="-5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r</a:t>
            </a:r>
            <a:r>
              <a:rPr sz="1200" u="sng" spc="10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T</a:t>
            </a:r>
            <a:r>
              <a:rPr sz="1200" u="sng" spc="-5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MD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LS</a:t>
            </a:r>
            <a:r>
              <a:rPr sz="1200" u="sng" spc="-10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u</a:t>
            </a:r>
            <a:r>
              <a:rPr sz="1200" u="sng" spc="5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m</a:t>
            </a:r>
            <a:r>
              <a:rPr sz="1200" u="sng" spc="-5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m</a:t>
            </a:r>
            <a:r>
              <a:rPr sz="1200" u="sng" spc="-10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a</a:t>
            </a:r>
            <a:r>
              <a:rPr sz="1200" u="sng" spc="-5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r</a:t>
            </a:r>
            <a:r>
              <a:rPr sz="1200" u="sng" spc="-15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y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.ht</a:t>
            </a:r>
            <a:r>
              <a:rPr sz="1200" u="sng" spc="5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m</a:t>
            </a:r>
            <a:r>
              <a:rPr sz="1200" u="sng" spc="-5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l</a:t>
            </a:r>
            <a:r>
              <a:rPr sz="1200" spc="-5" dirty="0">
                <a:solidFill>
                  <a:srgbClr val="303030"/>
                </a:solidFill>
                <a:latin typeface="Arial"/>
                <a:cs typeface="Arial"/>
              </a:rPr>
              <a:t>).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38200" y="3200400"/>
            <a:ext cx="3200399" cy="25457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4876800" y="3276600"/>
            <a:ext cx="3457079" cy="25730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784023" y="5796755"/>
            <a:ext cx="2758440" cy="543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Upp</a:t>
            </a:r>
            <a:r>
              <a:rPr sz="1200" b="1" dirty="0">
                <a:latin typeface="Arial"/>
                <a:cs typeface="Arial"/>
              </a:rPr>
              <a:t>er </a:t>
            </a:r>
            <a:r>
              <a:rPr sz="1200" b="1" spc="-5" dirty="0">
                <a:latin typeface="Arial"/>
                <a:cs typeface="Arial"/>
              </a:rPr>
              <a:t>Ch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h</a:t>
            </a:r>
            <a:r>
              <a:rPr sz="1200" b="1" dirty="0">
                <a:latin typeface="Arial"/>
                <a:cs typeface="Arial"/>
              </a:rPr>
              <a:t>alis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(</a:t>
            </a:r>
            <a:r>
              <a:rPr sz="1200" b="1" dirty="0">
                <a:latin typeface="Arial"/>
                <a:cs typeface="Arial"/>
              </a:rPr>
              <a:t>5/31/20</a:t>
            </a:r>
            <a:r>
              <a:rPr sz="1200" b="1" spc="-10" dirty="0">
                <a:latin typeface="Arial"/>
                <a:cs typeface="Arial"/>
              </a:rPr>
              <a:t>1</a:t>
            </a:r>
            <a:r>
              <a:rPr sz="1200" b="1" dirty="0">
                <a:latin typeface="Arial"/>
                <a:cs typeface="Arial"/>
              </a:rPr>
              <a:t>0)</a:t>
            </a:r>
            <a:endParaRPr sz="12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JA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E. </a:t>
            </a:r>
            <a:r>
              <a:rPr sz="1200" spc="40" dirty="0">
                <a:latin typeface="Arial"/>
                <a:cs typeface="Arial"/>
              </a:rPr>
              <a:t>W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10" dirty="0">
                <a:latin typeface="Arial"/>
                <a:cs typeface="Arial"/>
              </a:rPr>
              <a:t>L</a:t>
            </a:r>
            <a:r>
              <a:rPr sz="1200" spc="-5" dirty="0">
                <a:latin typeface="Arial"/>
                <a:cs typeface="Arial"/>
              </a:rPr>
              <a:t>C</a:t>
            </a:r>
            <a:r>
              <a:rPr sz="1200" dirty="0">
                <a:latin typeface="Arial"/>
                <a:cs typeface="Arial"/>
              </a:rPr>
              <a:t>OX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/ </a:t>
            </a:r>
            <a:r>
              <a:rPr sz="1200" spc="40" dirty="0">
                <a:latin typeface="Arial"/>
                <a:cs typeface="Arial"/>
              </a:rPr>
              <a:t>W</a:t>
            </a:r>
            <a:r>
              <a:rPr sz="1200" dirty="0">
                <a:latin typeface="Arial"/>
                <a:cs typeface="Arial"/>
              </a:rPr>
              <a:t>ILD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GA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F</a:t>
            </a:r>
            <a:r>
              <a:rPr sz="1200" dirty="0">
                <a:latin typeface="Arial"/>
                <a:cs typeface="Arial"/>
              </a:rPr>
              <a:t>ISH </a:t>
            </a:r>
            <a:r>
              <a:rPr sz="1200" spc="-5" dirty="0">
                <a:latin typeface="Arial"/>
                <a:cs typeface="Arial"/>
              </a:rPr>
              <a:t>C</a:t>
            </a:r>
            <a:r>
              <a:rPr sz="1200" dirty="0">
                <a:latin typeface="Arial"/>
                <a:cs typeface="Arial"/>
              </a:rPr>
              <a:t>O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SE</a:t>
            </a:r>
            <a:r>
              <a:rPr sz="1200" spc="-30" dirty="0">
                <a:latin typeface="Arial"/>
                <a:cs typeface="Arial"/>
              </a:rPr>
              <a:t>R</a:t>
            </a:r>
            <a:r>
              <a:rPr sz="1200" spc="-85" dirty="0">
                <a:latin typeface="Arial"/>
                <a:cs typeface="Arial"/>
              </a:rPr>
              <a:t>VA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ION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5" dirty="0">
                <a:latin typeface="Arial"/>
                <a:cs typeface="Arial"/>
              </a:rPr>
              <a:t>RN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IO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AL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879315" y="5876307"/>
            <a:ext cx="233235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u="sng" spc="-15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ww</a:t>
            </a:r>
            <a:r>
              <a:rPr sz="1200" u="sng" spc="-75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w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.cheha</a:t>
            </a:r>
            <a:r>
              <a:rPr sz="1200" u="sng" spc="-5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li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sbas</a:t>
            </a:r>
            <a:r>
              <a:rPr sz="1200" u="sng" spc="-5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i</a:t>
            </a:r>
            <a:r>
              <a:rPr sz="1200" u="sng" spc="-10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n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p</a:t>
            </a:r>
            <a:r>
              <a:rPr sz="1200" u="sng" spc="-10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a</a:t>
            </a:r>
            <a:r>
              <a:rPr sz="1200" u="sng" spc="-5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r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t</a:t>
            </a:r>
            <a:r>
              <a:rPr sz="1200" u="sng" spc="-10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n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e</a:t>
            </a:r>
            <a:r>
              <a:rPr sz="1200" u="sng" spc="-5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r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s</a:t>
            </a:r>
            <a:r>
              <a:rPr sz="1200" u="sng" spc="-10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h</a:t>
            </a:r>
            <a:r>
              <a:rPr sz="1200" u="sng" spc="-5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i</a:t>
            </a:r>
            <a:r>
              <a:rPr sz="1200" u="sng" spc="-10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p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.o</a:t>
            </a:r>
            <a:r>
              <a:rPr sz="1200" u="sng" spc="-5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r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g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1174114" y="946834"/>
            <a:ext cx="2524125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ackg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ound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003540" y="6349506"/>
            <a:ext cx="14160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5" dirty="0">
                <a:solidFill>
                  <a:srgbClr val="000099"/>
                </a:solidFill>
                <a:latin typeface="Arial Narrow"/>
                <a:cs typeface="Arial Narrow"/>
              </a:rPr>
              <a:t>10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10</a:t>
            </a:fld>
            <a:endParaRPr lang="en-US" spc="-5" dirty="0"/>
          </a:p>
        </p:txBody>
      </p:sp>
      <p:sp>
        <p:nvSpPr>
          <p:cNvPr id="13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/>
              <a:t>March 2019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1174114" y="946834"/>
            <a:ext cx="2524125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ackg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ound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endParaRPr sz="3200" dirty="0">
              <a:latin typeface="Arial Narrow"/>
              <a:cs typeface="Arial Narrow"/>
            </a:endParaRPr>
          </a:p>
        </p:txBody>
      </p:sp>
      <p:graphicFrame>
        <p:nvGraphicFramePr>
          <p:cNvPr id="11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2589383"/>
              </p:ext>
            </p:extLst>
          </p:nvPr>
        </p:nvGraphicFramePr>
        <p:xfrm>
          <a:off x="838200" y="2325901"/>
          <a:ext cx="7924799" cy="29318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07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339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Species</a:t>
                      </a:r>
                    </a:p>
                  </a:txBody>
                  <a:tcPr anchor="b">
                    <a:solidFill>
                      <a:srgbClr val="76923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Current Spawner</a:t>
                      </a:r>
                    </a:p>
                  </a:txBody>
                  <a:tcPr anchor="b">
                    <a:solidFill>
                      <a:srgbClr val="76923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Habitat </a:t>
                      </a:r>
                      <a:r>
                        <a:rPr lang="en-US" sz="2200" b="1" u="none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Degradation</a:t>
                      </a:r>
                    </a:p>
                  </a:txBody>
                  <a:tcPr anchor="b">
                    <a:solidFill>
                      <a:srgbClr val="7692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286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Spring Chinook Salmon</a:t>
                      </a:r>
                    </a:p>
                  </a:txBody>
                  <a:tcPr marL="68580" marR="68580" marT="0" marB="0" anchor="ctr">
                    <a:solidFill>
                      <a:srgbClr val="C7D9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2,300</a:t>
                      </a:r>
                    </a:p>
                  </a:txBody>
                  <a:tcPr marL="68580" marR="68580" marT="0" marB="0" anchor="ctr">
                    <a:solidFill>
                      <a:srgbClr val="C7D9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78%</a:t>
                      </a:r>
                    </a:p>
                  </a:txBody>
                  <a:tcPr marL="68580" marR="68580" marT="0" marB="0" anchor="ctr">
                    <a:solidFill>
                      <a:srgbClr val="C7D9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528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Fall Chinook Salmon</a:t>
                      </a:r>
                    </a:p>
                  </a:txBody>
                  <a:tcPr marL="68580" marR="68580" marT="0" marB="0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24,317</a:t>
                      </a:r>
                    </a:p>
                  </a:txBody>
                  <a:tcPr marL="68580" marR="68580" marT="0" marB="0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45%</a:t>
                      </a:r>
                    </a:p>
                  </a:txBody>
                  <a:tcPr marL="68580" marR="68580" marT="0" marB="0" anchor="ctr"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64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Coho Salmon</a:t>
                      </a:r>
                    </a:p>
                  </a:txBody>
                  <a:tcPr marL="68580" marR="68580" marT="0" marB="0" anchor="ctr">
                    <a:solidFill>
                      <a:srgbClr val="C7D9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42,000</a:t>
                      </a:r>
                    </a:p>
                  </a:txBody>
                  <a:tcPr marL="68580" marR="68580" marT="0" marB="0" anchor="ctr">
                    <a:solidFill>
                      <a:srgbClr val="C7D9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69%</a:t>
                      </a:r>
                    </a:p>
                  </a:txBody>
                  <a:tcPr marL="68580" marR="68580" marT="0" marB="0" anchor="ctr">
                    <a:solidFill>
                      <a:srgbClr val="C7D9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528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Winter-run Steelhead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8,700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44%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" name="object 3"/>
          <p:cNvSpPr txBox="1"/>
          <p:nvPr/>
        </p:nvSpPr>
        <p:spPr>
          <a:xfrm>
            <a:off x="764540" y="1885369"/>
            <a:ext cx="451548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b="1" u="heavy" spc="-55" dirty="0">
                <a:solidFill>
                  <a:srgbClr val="303030"/>
                </a:solidFill>
                <a:latin typeface="Arial"/>
                <a:cs typeface="Arial"/>
              </a:rPr>
              <a:t>Salmon-habitat potential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3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/>
              <a:t>March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11</a:t>
            </a:fld>
            <a:endParaRPr lang="en-US" spc="-5" dirty="0"/>
          </a:p>
        </p:txBody>
      </p:sp>
      <p:sp>
        <p:nvSpPr>
          <p:cNvPr id="2" name="TextBox 1"/>
          <p:cNvSpPr txBox="1"/>
          <p:nvPr/>
        </p:nvSpPr>
        <p:spPr>
          <a:xfrm>
            <a:off x="838200" y="5486400"/>
            <a:ext cx="815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Source: Chehalis Basin Strategy: Reducing Flood Damage and Restoring Aquatic Species; Pe Ell Public Meeting; 10/14/2014; Page 13.</a:t>
            </a:r>
          </a:p>
        </p:txBody>
      </p:sp>
    </p:spTree>
    <p:extLst>
      <p:ext uri="{BB962C8B-B14F-4D97-AF65-F5344CB8AC3E}">
        <p14:creationId xmlns:p14="http://schemas.microsoft.com/office/powerpoint/2010/main" val="2636852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0572" y="946834"/>
            <a:ext cx="520128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Solution</a:t>
            </a:r>
            <a:r>
              <a:rPr sz="3200" b="1" spc="-6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= Basi</a:t>
            </a:r>
            <a:r>
              <a:rPr sz="3200" b="1" spc="5" dirty="0">
                <a:solidFill>
                  <a:srgbClr val="303030"/>
                </a:solidFill>
                <a:latin typeface="Arial Narrow"/>
                <a:cs typeface="Arial Narrow"/>
              </a:rPr>
              <a:t>n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-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w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ide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A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pp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oach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4540" y="1885369"/>
            <a:ext cx="4515485" cy="36933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u="heavy" spc="-5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u="heavy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u="heavy" dirty="0">
                <a:solidFill>
                  <a:srgbClr val="303030"/>
                </a:solidFill>
                <a:latin typeface="Arial"/>
                <a:cs typeface="Arial"/>
              </a:rPr>
              <a:t>tio</a:t>
            </a:r>
            <a:r>
              <a:rPr sz="1800" b="1" u="heavy" spc="5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b="1" u="heavy" dirty="0">
                <a:solidFill>
                  <a:srgbClr val="303030"/>
                </a:solidFill>
                <a:latin typeface="Arial"/>
                <a:cs typeface="Arial"/>
              </a:rPr>
              <a:t>-o</a:t>
            </a:r>
            <a:r>
              <a:rPr sz="1800" b="1" u="heavy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u="heavy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b="1" u="heavy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u="heavy" dirty="0">
                <a:solidFill>
                  <a:srgbClr val="303030"/>
                </a:solidFill>
                <a:latin typeface="Arial"/>
                <a:cs typeface="Arial"/>
              </a:rPr>
              <a:t>nt</a:t>
            </a:r>
            <a:r>
              <a:rPr sz="1800" b="1" u="heavy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u="heavy" dirty="0">
                <a:solidFill>
                  <a:srgbClr val="303030"/>
                </a:solidFill>
                <a:latin typeface="Arial"/>
                <a:cs typeface="Arial"/>
              </a:rPr>
              <a:t>d,</a:t>
            </a:r>
            <a:r>
              <a:rPr sz="1800" b="1" u="heavy" spc="4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u="heavy" dirty="0">
                <a:solidFill>
                  <a:srgbClr val="303030"/>
                </a:solidFill>
                <a:latin typeface="Arial"/>
                <a:cs typeface="Arial"/>
              </a:rPr>
              <a:t>Multi-ph</a:t>
            </a:r>
            <a:r>
              <a:rPr sz="1800" b="1" u="heavy" spc="-10" dirty="0">
                <a:solidFill>
                  <a:srgbClr val="303030"/>
                </a:solidFill>
                <a:latin typeface="Arial"/>
                <a:cs typeface="Arial"/>
              </a:rPr>
              <a:t>ase</a:t>
            </a:r>
            <a:r>
              <a:rPr lang="en-US" sz="1800" b="1" u="heavy" spc="-1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b="1" u="heavy" spc="-8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u="heavy" spc="-5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u="heavy" dirty="0">
                <a:solidFill>
                  <a:srgbClr val="303030"/>
                </a:solidFill>
                <a:latin typeface="Arial"/>
                <a:cs typeface="Arial"/>
              </a:rPr>
              <a:t>pp</a:t>
            </a:r>
            <a:r>
              <a:rPr sz="1800" b="1" u="heavy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u="heavy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b="1" u="heavy" spc="-10" dirty="0">
                <a:solidFill>
                  <a:srgbClr val="303030"/>
                </a:solidFill>
                <a:latin typeface="Arial"/>
                <a:cs typeface="Arial"/>
              </a:rPr>
              <a:t>ach</a:t>
            </a:r>
            <a:endParaRPr sz="1800" dirty="0">
              <a:latin typeface="Arial"/>
              <a:cs typeface="Arial"/>
            </a:endParaRPr>
          </a:p>
          <a:p>
            <a:pPr marL="329565" indent="-316865">
              <a:lnSpc>
                <a:spcPct val="100000"/>
              </a:lnSpc>
              <a:spcBef>
                <a:spcPts val="755"/>
              </a:spcBef>
              <a:buClr>
                <a:srgbClr val="303030"/>
              </a:buClr>
              <a:buFont typeface="Arial"/>
              <a:buAutoNum type="arabicPeriod"/>
              <a:tabLst>
                <a:tab pos="330200" algn="l"/>
              </a:tabLst>
            </a:pP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-W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ps</a:t>
            </a:r>
            <a:endParaRPr sz="1800" dirty="0">
              <a:latin typeface="Arial"/>
              <a:cs typeface="Arial"/>
            </a:endParaRPr>
          </a:p>
          <a:p>
            <a:pPr marL="329565" indent="-316865">
              <a:lnSpc>
                <a:spcPct val="100000"/>
              </a:lnSpc>
              <a:spcBef>
                <a:spcPts val="755"/>
              </a:spcBef>
              <a:buClr>
                <a:srgbClr val="303030"/>
              </a:buClr>
              <a:buFont typeface="Arial"/>
              <a:buAutoNum type="arabicPeriod"/>
              <a:tabLst>
                <a:tab pos="330200" algn="l"/>
              </a:tabLst>
            </a:pP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spc="-25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au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5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nde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rst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and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ng</a:t>
            </a:r>
            <a:endParaRPr lang="en-US" sz="1800" spc="-1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29565" indent="-316865">
              <a:lnSpc>
                <a:spcPct val="100000"/>
              </a:lnSpc>
              <a:spcBef>
                <a:spcPts val="755"/>
              </a:spcBef>
              <a:buClr>
                <a:srgbClr val="303030"/>
              </a:buClr>
              <a:buFont typeface="Arial"/>
              <a:buAutoNum type="arabicPeriod"/>
              <a:tabLst>
                <a:tab pos="330200" algn="l"/>
              </a:tabLst>
            </a:pPr>
            <a:r>
              <a:rPr lang="en-US" spc="-10" dirty="0">
                <a:solidFill>
                  <a:srgbClr val="303030"/>
                </a:solidFill>
                <a:latin typeface="Arial"/>
                <a:cs typeface="Arial"/>
              </a:rPr>
              <a:t>Master Strategy (Game Plan)</a:t>
            </a:r>
            <a:endParaRPr sz="1800" dirty="0">
              <a:latin typeface="Arial"/>
              <a:cs typeface="Arial"/>
            </a:endParaRPr>
          </a:p>
          <a:p>
            <a:pPr marL="329565" indent="-316865">
              <a:lnSpc>
                <a:spcPct val="100000"/>
              </a:lnSpc>
              <a:spcBef>
                <a:spcPts val="755"/>
              </a:spcBef>
              <a:buClr>
                <a:srgbClr val="303030"/>
              </a:buClr>
              <a:buFont typeface="Arial"/>
              <a:buAutoNum type="arabicPeriod"/>
              <a:tabLst>
                <a:tab pos="330200" algn="l"/>
              </a:tabLst>
            </a:pP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La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g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ap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P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j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cts</a:t>
            </a:r>
            <a:endParaRPr sz="1800" dirty="0">
              <a:latin typeface="Arial"/>
              <a:cs typeface="Arial"/>
            </a:endParaRPr>
          </a:p>
          <a:p>
            <a:pPr marL="329565" indent="-316865">
              <a:lnSpc>
                <a:spcPct val="100000"/>
              </a:lnSpc>
              <a:spcBef>
                <a:spcPts val="755"/>
              </a:spcBef>
              <a:buClr>
                <a:srgbClr val="303030"/>
              </a:buClr>
              <a:buFont typeface="Arial"/>
              <a:buAutoNum type="arabicPeriod"/>
              <a:tabLst>
                <a:tab pos="330200" algn="l"/>
              </a:tabLst>
            </a:pP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ll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Lo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P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j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cts</a:t>
            </a:r>
            <a:endParaRPr sz="1800" dirty="0">
              <a:latin typeface="Arial"/>
              <a:cs typeface="Arial"/>
            </a:endParaRPr>
          </a:p>
          <a:p>
            <a:pPr marL="329565" indent="-316865">
              <a:lnSpc>
                <a:spcPct val="100000"/>
              </a:lnSpc>
              <a:spcBef>
                <a:spcPts val="755"/>
              </a:spcBef>
              <a:buClr>
                <a:srgbClr val="303030"/>
              </a:buClr>
              <a:buFont typeface="Arial"/>
              <a:buAutoNum type="arabicPeriod"/>
              <a:tabLst>
                <a:tab pos="330200" algn="l"/>
              </a:tabLst>
            </a:pP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lang="en-US" sz="1800" spc="-10" dirty="0">
                <a:solidFill>
                  <a:srgbClr val="303030"/>
                </a:solidFill>
                <a:latin typeface="Arial"/>
                <a:cs typeface="Arial"/>
              </a:rPr>
              <a:t>ocal F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oodp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spc="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anage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ent</a:t>
            </a:r>
            <a:endParaRPr sz="1800" dirty="0">
              <a:latin typeface="Arial"/>
              <a:cs typeface="Arial"/>
            </a:endParaRPr>
          </a:p>
          <a:p>
            <a:pPr marL="329565" indent="-316865">
              <a:lnSpc>
                <a:spcPct val="100000"/>
              </a:lnSpc>
              <a:spcBef>
                <a:spcPts val="755"/>
              </a:spcBef>
              <a:buClr>
                <a:srgbClr val="303030"/>
              </a:buClr>
              <a:buFont typeface="Arial"/>
              <a:buAutoNum type="arabicPeriod"/>
              <a:tabLst>
                <a:tab pos="330200" algn="l"/>
              </a:tabLst>
            </a:pPr>
            <a:r>
              <a:rPr lang="en-US" spc="-5" dirty="0">
                <a:solidFill>
                  <a:srgbClr val="303030"/>
                </a:solidFill>
                <a:latin typeface="Arial"/>
                <a:cs typeface="Arial"/>
              </a:rPr>
              <a:t>Restore</a:t>
            </a:r>
            <a:r>
              <a:rPr sz="18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spc="-10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qua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pe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es</a:t>
            </a:r>
            <a:endParaRPr sz="1800" dirty="0">
              <a:latin typeface="Arial"/>
              <a:cs typeface="Arial"/>
            </a:endParaRPr>
          </a:p>
          <a:p>
            <a:pPr marL="329565" indent="-316865">
              <a:lnSpc>
                <a:spcPct val="100000"/>
              </a:lnSpc>
              <a:spcBef>
                <a:spcPts val="755"/>
              </a:spcBef>
              <a:buClr>
                <a:srgbClr val="303030"/>
              </a:buClr>
              <a:buFont typeface="Arial"/>
              <a:buAutoNum type="arabicPeriod"/>
              <a:tabLst>
                <a:tab pos="330200" algn="l"/>
              </a:tabLst>
            </a:pP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8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oo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7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ng</a:t>
            </a:r>
            <a:endParaRPr sz="1800" dirty="0">
              <a:latin typeface="Arial"/>
              <a:cs typeface="Arial"/>
            </a:endParaRPr>
          </a:p>
          <a:p>
            <a:pPr marL="329565" indent="-316865">
              <a:lnSpc>
                <a:spcPct val="100000"/>
              </a:lnSpc>
              <a:spcBef>
                <a:spcPts val="755"/>
              </a:spcBef>
              <a:buClr>
                <a:srgbClr val="303030"/>
              </a:buClr>
              <a:buFont typeface="Arial"/>
              <a:buAutoNum type="arabicPeriod"/>
              <a:tabLst>
                <a:tab pos="330200" algn="l"/>
              </a:tabLst>
            </a:pP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u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tr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,</a:t>
            </a:r>
            <a:r>
              <a:rPr sz="18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du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 C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mm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un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on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12</a:t>
            </a:fld>
            <a:endParaRPr spc="-5" dirty="0"/>
          </a:p>
        </p:txBody>
      </p:sp>
      <p:sp>
        <p:nvSpPr>
          <p:cNvPr id="12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1430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/>
              <a:t>March 2019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676400"/>
            <a:ext cx="1920240" cy="2485018"/>
          </a:xfrm>
          <a:prstGeom prst="rect">
            <a:avLst/>
          </a:prstGeom>
          <a:ln w="12700">
            <a:solidFill>
              <a:srgbClr val="78C0B2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3810000"/>
            <a:ext cx="1920240" cy="2484038"/>
          </a:xfrm>
          <a:prstGeom prst="rect">
            <a:avLst/>
          </a:prstGeom>
          <a:ln>
            <a:solidFill>
              <a:srgbClr val="78C0B2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4620" y="5715000"/>
            <a:ext cx="914399" cy="914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174114" y="870429"/>
            <a:ext cx="4584065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1.	Basi</a:t>
            </a:r>
            <a:r>
              <a:rPr sz="3200" b="1" spc="5" dirty="0">
                <a:solidFill>
                  <a:srgbClr val="303030"/>
                </a:solidFill>
                <a:latin typeface="Arial Narrow"/>
                <a:cs typeface="Arial Narrow"/>
              </a:rPr>
              <a:t>n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-Wi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d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e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elationsh</a:t>
            </a:r>
            <a:r>
              <a:rPr sz="3200" b="1" spc="-15" dirty="0">
                <a:solidFill>
                  <a:srgbClr val="303030"/>
                </a:solidFill>
                <a:latin typeface="Arial Narrow"/>
                <a:cs typeface="Arial Narrow"/>
              </a:rPr>
              <a:t>i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ps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9125" y="2948939"/>
            <a:ext cx="1385392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3724147" y="2590800"/>
            <a:ext cx="1671318" cy="2285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2219325" y="2873447"/>
            <a:ext cx="1285875" cy="5486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413425" y="3698711"/>
            <a:ext cx="897667" cy="9143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847305" y="3627120"/>
            <a:ext cx="929039" cy="9143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435572" y="3657600"/>
            <a:ext cx="2061400" cy="4571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846456" y="1905000"/>
            <a:ext cx="930717" cy="9143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2123796" y="1682432"/>
            <a:ext cx="1142999" cy="100583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637022" y="4671060"/>
            <a:ext cx="1349587" cy="9143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2230733" y="4889741"/>
            <a:ext cx="1263048" cy="54863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5943600" y="5867400"/>
            <a:ext cx="3045345" cy="45719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2022849" y="5715000"/>
            <a:ext cx="658415" cy="91439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3613418" y="1676400"/>
            <a:ext cx="1188231" cy="82295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6450650" y="5257800"/>
            <a:ext cx="2031248" cy="45719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6626885" y="3048000"/>
            <a:ext cx="1678779" cy="45719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6923065" y="4419600"/>
            <a:ext cx="1086415" cy="73151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6301397" y="1828800"/>
            <a:ext cx="921952" cy="91439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7569974" y="1676400"/>
            <a:ext cx="946629" cy="128015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3735426" y="3078480"/>
            <a:ext cx="2208172" cy="2011679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4670433" y="5570007"/>
            <a:ext cx="865088" cy="95271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13</a:t>
            </a:fld>
            <a:endParaRPr spc="-5" dirty="0"/>
          </a:p>
        </p:txBody>
      </p:sp>
      <p:sp>
        <p:nvSpPr>
          <p:cNvPr id="2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078609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/>
              <a:t>March 2019</a:t>
            </a:r>
            <a:endParaRPr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272" y="1793008"/>
            <a:ext cx="806502" cy="82296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618" y="5581782"/>
            <a:ext cx="993915" cy="914400"/>
          </a:xfrm>
          <a:prstGeom prst="rect">
            <a:avLst/>
          </a:prstGeom>
        </p:spPr>
      </p:pic>
      <p:sp>
        <p:nvSpPr>
          <p:cNvPr id="33" name="object 2"/>
          <p:cNvSpPr/>
          <p:nvPr/>
        </p:nvSpPr>
        <p:spPr>
          <a:xfrm>
            <a:off x="879470" y="5695816"/>
            <a:ext cx="914399" cy="914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15"/>
          <p:cNvSpPr/>
          <p:nvPr/>
        </p:nvSpPr>
        <p:spPr>
          <a:xfrm>
            <a:off x="2201947" y="5695816"/>
            <a:ext cx="658415" cy="91439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440" y="5562598"/>
            <a:ext cx="993915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99032" y="2484120"/>
            <a:ext cx="5829956" cy="38404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231140" y="1902778"/>
            <a:ext cx="7960359" cy="17291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ce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-b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ase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b="1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od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 --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1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spc="-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rm</a:t>
            </a:r>
            <a:r>
              <a:rPr sz="18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de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-m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k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rs</a:t>
            </a:r>
            <a:r>
              <a:rPr sz="1800" spc="2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spc="-25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au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5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ff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cts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 of po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oo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18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op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(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ba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800" spc="-4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800" spc="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spc="5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 l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z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sc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s).</a:t>
            </a:r>
            <a:endParaRPr sz="1800" dirty="0">
              <a:latin typeface="Arial"/>
              <a:cs typeface="Arial"/>
            </a:endParaRPr>
          </a:p>
          <a:p>
            <a:pPr marL="355600" marR="5400040" indent="-342900">
              <a:lnSpc>
                <a:spcPct val="100000"/>
              </a:lnSpc>
              <a:spcBef>
                <a:spcPts val="810"/>
              </a:spcBef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10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8</a:t>
            </a:r>
            <a:r>
              <a:rPr sz="1800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il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s --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ou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th</a:t>
            </a:r>
            <a:r>
              <a:rPr sz="18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of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heha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spc="2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Ri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er up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str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to</a:t>
            </a:r>
            <a:r>
              <a:rPr sz="1800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P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 El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l (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10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8</a:t>
            </a:r>
            <a:r>
              <a:rPr sz="18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il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s).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89688" y="3733800"/>
            <a:ext cx="2282110" cy="27431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1174114" y="870429"/>
            <a:ext cx="4456430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2.	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H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yd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aulic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U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nde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standing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14</a:t>
            </a:fld>
            <a:endParaRPr spc="-5" dirty="0"/>
          </a:p>
        </p:txBody>
      </p:sp>
      <p:sp>
        <p:nvSpPr>
          <p:cNvPr id="10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/>
              <a:t>March 2019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1140" y="1891849"/>
            <a:ext cx="2254885" cy="16081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952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xa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pl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: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- </a:t>
            </a:r>
            <a:r>
              <a:rPr sz="1800" b="1" spc="35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de</a:t>
            </a:r>
            <a:r>
              <a:rPr sz="1800" b="1" spc="-4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ff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ec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ts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b="1" spc="-20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is</a:t>
            </a:r>
            <a:r>
              <a:rPr sz="1800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303030"/>
                </a:solidFill>
                <a:latin typeface="Arial"/>
                <a:cs typeface="Arial"/>
              </a:rPr>
              <a:t>(</a:t>
            </a:r>
            <a:r>
              <a:rPr lang="en-US" sz="1400" spc="15" dirty="0">
                <a:solidFill>
                  <a:srgbClr val="303030"/>
                </a:solidFill>
                <a:latin typeface="Arial"/>
                <a:cs typeface="Arial"/>
              </a:rPr>
              <a:t>Governor’s Chehalis Basin Workgroup, 2014 Recommendations Report, 11/25/2014)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74114" y="870429"/>
            <a:ext cx="4456430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2.	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H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yd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aulic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U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nde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standing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15</a:t>
            </a:fld>
            <a:endParaRPr spc="-5" dirty="0"/>
          </a:p>
        </p:txBody>
      </p:sp>
      <p:sp>
        <p:nvSpPr>
          <p:cNvPr id="10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1430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/>
              <a:t>March 2019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600200"/>
            <a:ext cx="6126480" cy="476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0337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174114" y="870429"/>
            <a:ext cx="7284086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3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	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Master </a:t>
            </a:r>
            <a:r>
              <a:rPr lang="en-US"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Strategy (Game Plan)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16</a:t>
            </a:fld>
            <a:endParaRPr spc="-5" dirty="0"/>
          </a:p>
        </p:txBody>
      </p:sp>
      <p:sp>
        <p:nvSpPr>
          <p:cNvPr id="10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1430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/>
              <a:t>March 2019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454" y="1660860"/>
            <a:ext cx="1231641" cy="159388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39"/>
          <a:stretch/>
        </p:blipFill>
        <p:spPr>
          <a:xfrm>
            <a:off x="7140597" y="3581400"/>
            <a:ext cx="1942632" cy="78484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40349" y="1808422"/>
            <a:ext cx="7950491" cy="4337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Evolution (2008 to present): </a:t>
            </a:r>
          </a:p>
          <a:p>
            <a:pPr lvl="1">
              <a:spcBef>
                <a:spcPts val="500"/>
              </a:spcBef>
              <a:buClr>
                <a:srgbClr val="C00000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Flood Authority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Governor’s Workgroup  Office of Chehalis Basin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q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Key Elements:</a:t>
            </a:r>
          </a:p>
          <a:p>
            <a:pPr marL="800100" lvl="1" indent="-342900">
              <a:spcBef>
                <a:spcPts val="500"/>
              </a:spcBef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Evaluation, implementation of </a:t>
            </a:r>
            <a:r>
              <a:rPr lang="en-US" sz="16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Capital Projects: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spcBef>
                <a:spcPts val="500"/>
              </a:spcBef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Flood Retention Dam on upper Chehalis River.</a:t>
            </a:r>
          </a:p>
          <a:p>
            <a:pPr marL="1257300" lvl="2" indent="-342900">
              <a:spcBef>
                <a:spcPts val="500"/>
              </a:spcBef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Airport Levee Improvements.</a:t>
            </a:r>
          </a:p>
          <a:p>
            <a:pPr marL="1257300" lvl="2" indent="-342900">
              <a:spcBef>
                <a:spcPts val="500"/>
              </a:spcBef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North Shore Levee in Aberdeen, Hoquiam.</a:t>
            </a:r>
          </a:p>
          <a:p>
            <a:pPr marL="800100" lvl="1" indent="-342900">
              <a:spcBef>
                <a:spcPts val="500"/>
              </a:spcBef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Basin-wide </a:t>
            </a:r>
            <a:r>
              <a:rPr lang="en-US" sz="16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Aquatic Species Restoration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(100+ miles spawning/rearing habitat).</a:t>
            </a:r>
          </a:p>
          <a:p>
            <a:pPr marL="800100" lvl="1" indent="-342900">
              <a:spcBef>
                <a:spcPts val="500"/>
              </a:spcBef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Local </a:t>
            </a:r>
            <a:r>
              <a:rPr lang="en-US" sz="16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Flood-Damage Reduction Projects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800100" lvl="1" indent="-342900">
              <a:spcBef>
                <a:spcPts val="500"/>
              </a:spcBef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Local </a:t>
            </a:r>
            <a:r>
              <a:rPr lang="en-US" sz="16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Flood-Proofing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including raising homes, CRS actions, local ordinance improvements, etc.</a:t>
            </a:r>
          </a:p>
          <a:p>
            <a:pPr marL="800100" lvl="1" indent="-342900">
              <a:spcBef>
                <a:spcPts val="500"/>
              </a:spcBef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Cost = $500-600M; Benefit = $720M (100 yrs.); No Action = $3.5B (100 yrs.).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8135" y="2517296"/>
            <a:ext cx="1752600" cy="9708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34"/>
          <a:stretch/>
        </p:blipFill>
        <p:spPr>
          <a:xfrm>
            <a:off x="6587679" y="76200"/>
            <a:ext cx="2495550" cy="127986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5" name="object 22"/>
          <p:cNvSpPr/>
          <p:nvPr/>
        </p:nvSpPr>
        <p:spPr>
          <a:xfrm>
            <a:off x="7848600" y="4800600"/>
            <a:ext cx="1234629" cy="98088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00678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4724400"/>
            <a:ext cx="1752600" cy="17526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object 2"/>
          <p:cNvSpPr txBox="1"/>
          <p:nvPr/>
        </p:nvSpPr>
        <p:spPr>
          <a:xfrm>
            <a:off x="1174114" y="870429"/>
            <a:ext cx="40259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4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	La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ge</a:t>
            </a:r>
            <a:r>
              <a:rPr sz="3200" b="1" spc="-3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C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apitol</a:t>
            </a:r>
            <a:r>
              <a:rPr sz="3200" b="1" spc="-3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ojects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>
            <a:spLocks noChangeAspect="1"/>
          </p:cNvSpPr>
          <p:nvPr/>
        </p:nvSpPr>
        <p:spPr>
          <a:xfrm>
            <a:off x="5186077" y="4929649"/>
            <a:ext cx="1824323" cy="18598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77851" y="1828800"/>
            <a:ext cx="9066149" cy="40703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6870" marR="321945" indent="-342900">
              <a:lnSpc>
                <a:spcPts val="2050"/>
              </a:lnSpc>
              <a:spcBef>
                <a:spcPts val="300"/>
              </a:spcBef>
              <a:buClr>
                <a:srgbClr val="CC0000"/>
              </a:buClr>
              <a:buSzPct val="83333"/>
              <a:buFont typeface="Wingdings"/>
              <a:buChar char=""/>
              <a:tabLst>
                <a:tab pos="357505" algn="l"/>
              </a:tabLst>
            </a:pPr>
            <a:r>
              <a:rPr lang="en-US" sz="1800" b="1" dirty="0">
                <a:solidFill>
                  <a:srgbClr val="303030"/>
                </a:solidFill>
                <a:latin typeface="Arial"/>
                <a:cs typeface="Arial"/>
              </a:rPr>
              <a:t>2013-15:</a:t>
            </a: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814070" marR="321945" lvl="1" indent="-342900">
              <a:lnSpc>
                <a:spcPts val="2050"/>
              </a:lnSpc>
              <a:spcBef>
                <a:spcPts val="300"/>
              </a:spcBef>
              <a:buClr>
                <a:srgbClr val="CC0000"/>
              </a:buClr>
              <a:buSzPct val="83333"/>
              <a:buFont typeface="Wingdings" panose="05000000000000000000" pitchFamily="2" charset="2"/>
              <a:buChar char="q"/>
              <a:tabLst>
                <a:tab pos="357505" algn="l"/>
              </a:tabLst>
            </a:pP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ec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hni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ca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ea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lang="en-US" sz="1600" spc="10" dirty="0">
                <a:solidFill>
                  <a:srgbClr val="303030"/>
                </a:solidFill>
                <a:latin typeface="Arial"/>
                <a:cs typeface="Arial"/>
              </a:rPr>
              <a:t>developed baseline knowledge on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sa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spc="-20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,</a:t>
            </a:r>
            <a:r>
              <a:rPr sz="1600" spc="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eas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ibility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lang="en-US" sz="1600" u="sng" dirty="0">
                <a:solidFill>
                  <a:srgbClr val="C00000"/>
                </a:solidFill>
                <a:latin typeface="Arial"/>
                <a:cs typeface="Arial"/>
              </a:rPr>
              <a:t>Flood Retention Dam</a:t>
            </a:r>
            <a:r>
              <a:rPr lang="en-US" sz="1600" dirty="0">
                <a:latin typeface="Arial"/>
                <a:cs typeface="Arial"/>
              </a:rPr>
              <a:t> alternatives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--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ts,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te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an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de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g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6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on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de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on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s,</a:t>
            </a:r>
            <a:r>
              <a:rPr sz="1600" spc="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600" spc="20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600" spc="-2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spc="5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ea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rc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,</a:t>
            </a:r>
            <a:r>
              <a:rPr sz="16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tc.</a:t>
            </a:r>
            <a:endParaRPr sz="1600" dirty="0">
              <a:latin typeface="Arial"/>
              <a:cs typeface="Arial"/>
            </a:endParaRPr>
          </a:p>
          <a:p>
            <a:pPr marL="1214755" lvl="2" indent="-286385">
              <a:spcBef>
                <a:spcPts val="300"/>
              </a:spcBef>
              <a:buSzPct val="68750"/>
              <a:buFont typeface="Courier New" panose="02070309020205020404" pitchFamily="49" charset="0"/>
              <a:buChar char="o"/>
              <a:tabLst>
                <a:tab pos="758190" algn="l"/>
              </a:tabLst>
            </a:pP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Pe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manent</a:t>
            </a:r>
            <a:r>
              <a:rPr sz="1600" spc="2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lang="en-US" sz="1600" spc="5" dirty="0">
                <a:solidFill>
                  <a:srgbClr val="303030"/>
                </a:solidFill>
                <a:latin typeface="Arial"/>
                <a:cs typeface="Arial"/>
              </a:rPr>
              <a:t>(w/ 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pa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ss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age</a:t>
            </a:r>
            <a:r>
              <a:rPr lang="en-US" sz="1600" spc="-10" dirty="0">
                <a:solidFill>
                  <a:srgbClr val="303030"/>
                </a:solidFill>
                <a:latin typeface="Arial"/>
                <a:cs typeface="Arial"/>
              </a:rPr>
              <a:t>)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 or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Run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the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-r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er</a:t>
            </a:r>
            <a:r>
              <a:rPr sz="1600" spc="4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lang="en-US" sz="1600" spc="40" dirty="0">
                <a:solidFill>
                  <a:srgbClr val="303030"/>
                </a:solidFill>
                <a:latin typeface="Arial"/>
                <a:cs typeface="Arial"/>
              </a:rPr>
              <a:t>(no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pe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manent</a:t>
            </a:r>
            <a:r>
              <a:rPr sz="16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lang="en-US" sz="1600" spc="-100" dirty="0">
                <a:solidFill>
                  <a:srgbClr val="303030"/>
                </a:solidFill>
                <a:latin typeface="Arial"/>
                <a:cs typeface="Arial"/>
              </a:rPr>
              <a:t>)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600" dirty="0">
              <a:latin typeface="Arial"/>
              <a:cs typeface="Arial"/>
            </a:endParaRPr>
          </a:p>
          <a:p>
            <a:pPr marL="1214755" lvl="2" indent="-286385">
              <a:spcBef>
                <a:spcPts val="300"/>
              </a:spcBef>
              <a:buSzPct val="68750"/>
              <a:buFont typeface="Courier New" panose="02070309020205020404" pitchFamily="49" charset="0"/>
              <a:buChar char="o"/>
              <a:tabLst>
                <a:tab pos="758190" algn="l"/>
              </a:tabLst>
            </a:pP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Ro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ll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er</a:t>
            </a:r>
            <a:r>
              <a:rPr sz="1600" spc="-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ompa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ct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on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ete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or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Ea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then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fi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ll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600" dirty="0">
              <a:latin typeface="Arial"/>
              <a:cs typeface="Arial"/>
            </a:endParaRPr>
          </a:p>
          <a:p>
            <a:pPr marL="1214755" lvl="2" indent="-286385">
              <a:spcBef>
                <a:spcPts val="300"/>
              </a:spcBef>
              <a:buSzPct val="68750"/>
              <a:buFont typeface="Courier New" panose="02070309020205020404" pitchFamily="49" charset="0"/>
              <a:buChar char="o"/>
              <a:tabLst>
                <a:tab pos="758190" algn="l"/>
              </a:tabLst>
            </a:pP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ood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ont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ol</a:t>
            </a:r>
            <a:r>
              <a:rPr sz="16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on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y or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Mu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pu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po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e.</a:t>
            </a:r>
            <a:endParaRPr sz="1600" dirty="0">
              <a:latin typeface="Arial"/>
              <a:cs typeface="Arial"/>
            </a:endParaRPr>
          </a:p>
          <a:p>
            <a:pPr marL="814070" lvl="1" indent="-342900">
              <a:spcBef>
                <a:spcPts val="300"/>
              </a:spcBef>
              <a:buClr>
                <a:srgbClr val="CC0000"/>
              </a:buClr>
              <a:buSzPct val="83333"/>
              <a:buFont typeface="Wingdings" panose="05000000000000000000" pitchFamily="2" charset="2"/>
              <a:buChar char="q"/>
              <a:tabLst>
                <a:tab pos="357505" algn="l"/>
              </a:tabLst>
            </a:pP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SD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OT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spc="-4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lu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ed</a:t>
            </a:r>
            <a:r>
              <a:rPr sz="1600" spc="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lang="en-US" sz="1600" u="sng" spc="30" dirty="0">
                <a:solidFill>
                  <a:srgbClr val="C00000"/>
                </a:solidFill>
                <a:latin typeface="Arial"/>
                <a:cs typeface="Arial"/>
              </a:rPr>
              <a:t>I-5 Protection</a:t>
            </a:r>
            <a:r>
              <a:rPr lang="en-US" sz="1600" spc="30" dirty="0">
                <a:latin typeface="Arial"/>
                <a:cs typeface="Arial"/>
              </a:rPr>
              <a:t> alternatives </a:t>
            </a:r>
            <a:r>
              <a:rPr lang="en-US" sz="1600" spc="30" dirty="0">
                <a:solidFill>
                  <a:srgbClr val="303030"/>
                </a:solidFill>
                <a:latin typeface="Arial"/>
                <a:cs typeface="Arial"/>
              </a:rPr>
              <a:t>-- 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ee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s,</a:t>
            </a:r>
            <a:r>
              <a:rPr sz="16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ll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s,</a:t>
            </a:r>
            <a:r>
              <a:rPr sz="1600" spc="5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lang="en-US" sz="1600" spc="-10" dirty="0">
                <a:solidFill>
                  <a:srgbClr val="303030"/>
                </a:solidFill>
                <a:latin typeface="Arial"/>
                <a:cs typeface="Arial"/>
              </a:rPr>
              <a:t> road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,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tc.</a:t>
            </a: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814070" lvl="1" indent="-342900">
              <a:spcBef>
                <a:spcPts val="300"/>
              </a:spcBef>
              <a:buClr>
                <a:srgbClr val="CC0000"/>
              </a:buClr>
              <a:buSzPct val="83333"/>
              <a:buFont typeface="Wingdings" panose="05000000000000000000" pitchFamily="2" charset="2"/>
              <a:buChar char="q"/>
              <a:tabLst>
                <a:tab pos="357505" algn="l"/>
              </a:tabLst>
            </a:pPr>
            <a:endParaRPr sz="1600" dirty="0">
              <a:latin typeface="Arial"/>
              <a:cs typeface="Arial"/>
            </a:endParaRPr>
          </a:p>
          <a:p>
            <a:pPr marL="355600" indent="-342900">
              <a:spcBef>
                <a:spcPts val="300"/>
              </a:spcBef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lang="en-US" b="1" spc="-5" dirty="0">
                <a:solidFill>
                  <a:srgbClr val="303030"/>
                </a:solidFill>
                <a:latin typeface="Arial"/>
                <a:cs typeface="Arial"/>
              </a:rPr>
              <a:t>2015-17:</a:t>
            </a:r>
          </a:p>
          <a:p>
            <a:pPr marL="812800" lvl="1" indent="-342900">
              <a:spcBef>
                <a:spcPts val="300"/>
              </a:spcBef>
              <a:buClr>
                <a:srgbClr val="CC0000"/>
              </a:buClr>
              <a:buSzPct val="83333"/>
              <a:buFont typeface="Wingdings" panose="05000000000000000000" pitchFamily="2" charset="2"/>
              <a:buChar char="q"/>
              <a:tabLst>
                <a:tab pos="355600" algn="l"/>
              </a:tabLst>
            </a:pPr>
            <a:r>
              <a:rPr lang="en-US" sz="1600" spc="-5" dirty="0">
                <a:solidFill>
                  <a:srgbClr val="303030"/>
                </a:solidFill>
                <a:latin typeface="Arial"/>
                <a:cs typeface="Arial"/>
              </a:rPr>
              <a:t>Formal environmental review (Programmatic EIS) was conducted to evaluate alternatives.</a:t>
            </a:r>
          </a:p>
          <a:p>
            <a:pPr marL="812800" lvl="1" indent="-342900">
              <a:spcBef>
                <a:spcPts val="300"/>
              </a:spcBef>
              <a:buClr>
                <a:srgbClr val="CC0000"/>
              </a:buClr>
              <a:buSzPct val="83333"/>
              <a:buFont typeface="Wingdings" panose="05000000000000000000" pitchFamily="2" charset="2"/>
              <a:buChar char="q"/>
              <a:tabLst>
                <a:tab pos="355600" algn="l"/>
              </a:tabLst>
            </a:pPr>
            <a:endParaRPr lang="en-US" sz="1600" spc="-5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spcBef>
                <a:spcPts val="300"/>
              </a:spcBef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lang="en-US" b="1" spc="-5" dirty="0">
                <a:solidFill>
                  <a:srgbClr val="303030"/>
                </a:solidFill>
                <a:latin typeface="Arial"/>
                <a:cs typeface="Arial"/>
              </a:rPr>
              <a:t>2017-19:</a:t>
            </a:r>
          </a:p>
          <a:p>
            <a:pPr marL="812800" lvl="1" indent="-342900">
              <a:spcBef>
                <a:spcPts val="300"/>
              </a:spcBef>
              <a:buClr>
                <a:srgbClr val="CC0000"/>
              </a:buClr>
              <a:buSzPct val="83333"/>
              <a:buFont typeface="Wingdings" panose="05000000000000000000" pitchFamily="2" charset="2"/>
              <a:buChar char="q"/>
              <a:tabLst>
                <a:tab pos="355600" algn="l"/>
              </a:tabLst>
            </a:pPr>
            <a:r>
              <a:rPr lang="en-US" sz="1600" spc="-5" dirty="0">
                <a:solidFill>
                  <a:srgbClr val="303030"/>
                </a:solidFill>
                <a:latin typeface="Arial"/>
                <a:cs typeface="Arial"/>
              </a:rPr>
              <a:t>P</a:t>
            </a:r>
            <a:r>
              <a:rPr lang="en-US" spc="-5" dirty="0">
                <a:solidFill>
                  <a:srgbClr val="303030"/>
                </a:solidFill>
                <a:latin typeface="Arial"/>
                <a:cs typeface="Arial"/>
              </a:rPr>
              <a:t>roject-level EIS </a:t>
            </a:r>
            <a:r>
              <a:rPr lang="en-US" sz="1600" spc="-5" dirty="0">
                <a:solidFill>
                  <a:srgbClr val="303030"/>
                </a:solidFill>
                <a:latin typeface="Arial"/>
                <a:cs typeface="Arial"/>
              </a:rPr>
              <a:t>starts.</a:t>
            </a:r>
          </a:p>
          <a:p>
            <a:pPr marL="812800" lvl="1" indent="-342900">
              <a:spcBef>
                <a:spcPts val="300"/>
              </a:spcBef>
              <a:buClr>
                <a:srgbClr val="CC0000"/>
              </a:buClr>
              <a:buSzPct val="83333"/>
              <a:buFont typeface="Wingdings" panose="05000000000000000000" pitchFamily="2" charset="2"/>
              <a:buChar char="q"/>
              <a:tabLst>
                <a:tab pos="355600" algn="l"/>
              </a:tabLst>
            </a:pPr>
            <a:endParaRPr sz="16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677064" y="5537613"/>
            <a:ext cx="1049655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P</a:t>
            </a:r>
            <a:r>
              <a:rPr sz="1200" b="1" spc="-5" dirty="0">
                <a:latin typeface="Arial"/>
                <a:cs typeface="Arial"/>
              </a:rPr>
              <a:t>hoto </a:t>
            </a:r>
            <a:r>
              <a:rPr lang="en-US" sz="1200" b="1" spc="-5" dirty="0">
                <a:latin typeface="Arial"/>
                <a:cs typeface="Arial"/>
              </a:rPr>
              <a:t>s</a:t>
            </a:r>
            <a:r>
              <a:rPr sz="1200" b="1" spc="-5" dirty="0">
                <a:latin typeface="Arial"/>
                <a:cs typeface="Arial"/>
              </a:rPr>
              <a:t>ou</a:t>
            </a:r>
            <a:r>
              <a:rPr sz="1200" b="1" dirty="0">
                <a:latin typeface="Arial"/>
                <a:cs typeface="Arial"/>
              </a:rPr>
              <a:t>rce: 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5" dirty="0">
                <a:latin typeface="Arial"/>
                <a:cs typeface="Arial"/>
              </a:rPr>
              <a:t>NCH</a:t>
            </a:r>
            <a:r>
              <a:rPr sz="1200" dirty="0">
                <a:latin typeface="Arial"/>
                <a:cs typeface="Arial"/>
              </a:rPr>
              <a:t>OR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QEA</a:t>
            </a: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17</a:t>
            </a:fld>
            <a:endParaRPr spc="-5" dirty="0"/>
          </a:p>
        </p:txBody>
      </p:sp>
      <p:sp>
        <p:nvSpPr>
          <p:cNvPr id="17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1430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/>
              <a:t>March 2019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128" y="161048"/>
            <a:ext cx="2093709" cy="124862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20" name="Straight Arrow Connector 19"/>
          <p:cNvCxnSpPr/>
          <p:nvPr/>
        </p:nvCxnSpPr>
        <p:spPr>
          <a:xfrm flipH="1">
            <a:off x="7145219" y="5706728"/>
            <a:ext cx="39702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A726783-146E-4C24-BB54-AD23924988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620" y="1596468"/>
            <a:ext cx="6318668" cy="489368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7911" y="2623066"/>
            <a:ext cx="2450341" cy="492443"/>
          </a:xfrm>
          <a:prstGeom prst="rect">
            <a:avLst/>
          </a:prstGeom>
          <a:solidFill>
            <a:srgbClr val="CCECFF"/>
          </a:solidFill>
          <a:ln w="9525">
            <a:solidFill>
              <a:srgbClr val="0000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4145">
              <a:lnSpc>
                <a:spcPct val="100000"/>
              </a:lnSpc>
            </a:pP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2013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15</a:t>
            </a:r>
            <a:r>
              <a:rPr sz="1600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Cap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al</a:t>
            </a:r>
            <a:r>
              <a:rPr sz="1600" b="1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Budg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lang="en-US" sz="1600" b="1" spc="-15" dirty="0">
                <a:solidFill>
                  <a:srgbClr val="303030"/>
                </a:solidFill>
                <a:latin typeface="Arial"/>
                <a:cs typeface="Arial"/>
              </a:rPr>
              <a:t>:</a:t>
            </a:r>
          </a:p>
          <a:p>
            <a:pPr marL="429895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$1</a:t>
            </a:r>
            <a:r>
              <a:rPr lang="en-US" sz="1600" spc="-10" dirty="0">
                <a:solidFill>
                  <a:srgbClr val="303030"/>
                </a:solidFill>
                <a:latin typeface="Arial"/>
                <a:cs typeface="Arial"/>
              </a:rPr>
              <a:t>0.74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57911" y="1828800"/>
            <a:ext cx="2459994" cy="738664"/>
          </a:xfrm>
          <a:prstGeom prst="rect">
            <a:avLst/>
          </a:prstGeom>
          <a:solidFill>
            <a:srgbClr val="CCECFF"/>
          </a:solidFill>
          <a:ln w="9525">
            <a:solidFill>
              <a:srgbClr val="0000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4145">
              <a:lnSpc>
                <a:spcPct val="100000"/>
              </a:lnSpc>
            </a:pP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2012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Supp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le</a:t>
            </a:r>
            <a:r>
              <a:rPr sz="1600" b="1" spc="-2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lang="en-US" sz="1600" b="1" spc="-20" dirty="0">
                <a:solidFill>
                  <a:srgbClr val="303030"/>
                </a:solidFill>
                <a:latin typeface="Arial"/>
                <a:cs typeface="Arial"/>
              </a:rPr>
              <a:t>ental 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Cap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al</a:t>
            </a:r>
            <a:r>
              <a:rPr sz="1600" b="1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Budg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lang="en-US" sz="1600" b="1" spc="-15" dirty="0">
                <a:solidFill>
                  <a:srgbClr val="303030"/>
                </a:solidFill>
                <a:latin typeface="Arial"/>
                <a:cs typeface="Arial"/>
              </a:rPr>
              <a:t>:</a:t>
            </a:r>
          </a:p>
          <a:p>
            <a:pPr marL="429895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$5.0M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709104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5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	Local</a:t>
            </a:r>
            <a:r>
              <a:rPr sz="3200" b="1" spc="-3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 (Basin-wide)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7911" y="3171111"/>
            <a:ext cx="2450341" cy="492443"/>
          </a:xfrm>
          <a:prstGeom prst="rect">
            <a:avLst/>
          </a:prstGeom>
          <a:solidFill>
            <a:srgbClr val="CCECFF"/>
          </a:solidFill>
          <a:ln w="9525">
            <a:solidFill>
              <a:srgbClr val="0000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4145">
              <a:lnSpc>
                <a:spcPct val="100000"/>
              </a:lnSpc>
            </a:pP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2015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17</a:t>
            </a:r>
            <a:r>
              <a:rPr sz="1600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Cap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al</a:t>
            </a:r>
            <a:r>
              <a:rPr sz="1600" b="1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Budg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lang="en-US" sz="1600" b="1" spc="-15" dirty="0">
                <a:solidFill>
                  <a:srgbClr val="303030"/>
                </a:solidFill>
                <a:latin typeface="Arial"/>
                <a:cs typeface="Arial"/>
              </a:rPr>
              <a:t>:</a:t>
            </a:r>
          </a:p>
          <a:p>
            <a:pPr marL="429895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$</a:t>
            </a:r>
            <a:r>
              <a:rPr lang="en-US" sz="1600" spc="-10" dirty="0">
                <a:solidFill>
                  <a:srgbClr val="303030"/>
                </a:solidFill>
                <a:latin typeface="Arial"/>
                <a:cs typeface="Arial"/>
              </a:rPr>
              <a:t>15.7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219200" y="91440"/>
            <a:ext cx="2128192" cy="9636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18</a:t>
            </a:fld>
            <a:endParaRPr spc="-5" dirty="0"/>
          </a:p>
        </p:txBody>
      </p:sp>
      <p:sp>
        <p:nvSpPr>
          <p:cNvPr id="20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928198" y="6490156"/>
            <a:ext cx="125340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/>
              <a:t>March 2019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-1"/>
            <a:ext cx="1892018" cy="1463040"/>
          </a:xfrm>
          <a:prstGeom prst="rect">
            <a:avLst/>
          </a:prstGeom>
        </p:spPr>
      </p:pic>
      <p:sp>
        <p:nvSpPr>
          <p:cNvPr id="28" name="object 17"/>
          <p:cNvSpPr txBox="1"/>
          <p:nvPr/>
        </p:nvSpPr>
        <p:spPr>
          <a:xfrm>
            <a:off x="4934610" y="685800"/>
            <a:ext cx="253299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200" b="1" spc="-5" dirty="0">
                <a:latin typeface="Arial"/>
                <a:cs typeface="Arial"/>
              </a:rPr>
              <a:t>Aberdeen Proposed Northside Dike/Levee</a:t>
            </a:r>
            <a:endParaRPr sz="1200" dirty="0">
              <a:latin typeface="Wingdings"/>
              <a:cs typeface="Wingdings"/>
            </a:endParaRPr>
          </a:p>
        </p:txBody>
      </p:sp>
      <p:sp>
        <p:nvSpPr>
          <p:cNvPr id="22" name="object 14">
            <a:extLst>
              <a:ext uri="{FF2B5EF4-FFF2-40B4-BE49-F238E27FC236}">
                <a16:creationId xmlns:a16="http://schemas.microsoft.com/office/drawing/2014/main" id="{28AA21BB-292D-4A49-9375-F5AC874C6EA7}"/>
              </a:ext>
            </a:extLst>
          </p:cNvPr>
          <p:cNvSpPr txBox="1"/>
          <p:nvPr/>
        </p:nvSpPr>
        <p:spPr>
          <a:xfrm>
            <a:off x="57911" y="3719156"/>
            <a:ext cx="2456690" cy="492443"/>
          </a:xfrm>
          <a:prstGeom prst="rect">
            <a:avLst/>
          </a:prstGeom>
          <a:solidFill>
            <a:srgbClr val="CCECFF"/>
          </a:solidFill>
          <a:ln w="9525">
            <a:solidFill>
              <a:srgbClr val="0000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4145">
              <a:lnSpc>
                <a:spcPct val="100000"/>
              </a:lnSpc>
            </a:pP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201</a:t>
            </a:r>
            <a:r>
              <a:rPr lang="en-US" sz="1600" b="1" spc="-10" dirty="0">
                <a:solidFill>
                  <a:srgbClr val="303030"/>
                </a:solidFill>
                <a:latin typeface="Arial"/>
                <a:cs typeface="Arial"/>
              </a:rPr>
              <a:t>7-19</a:t>
            </a:r>
            <a:r>
              <a:rPr sz="1600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Cap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al</a:t>
            </a:r>
            <a:r>
              <a:rPr sz="1600" b="1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Budg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lang="en-US" sz="1600" b="1" spc="-15" dirty="0">
                <a:solidFill>
                  <a:srgbClr val="303030"/>
                </a:solidFill>
                <a:latin typeface="Arial"/>
                <a:cs typeface="Arial"/>
              </a:rPr>
              <a:t>:</a:t>
            </a:r>
          </a:p>
          <a:p>
            <a:pPr marL="429895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$</a:t>
            </a:r>
            <a:r>
              <a:rPr lang="en-US" sz="1600" spc="-10" dirty="0">
                <a:solidFill>
                  <a:srgbClr val="303030"/>
                </a:solidFill>
                <a:latin typeface="Arial"/>
                <a:cs typeface="Arial"/>
              </a:rPr>
              <a:t>9.6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883828-8DF8-4C19-94AC-CF9A404F75C4}"/>
              </a:ext>
            </a:extLst>
          </p:cNvPr>
          <p:cNvSpPr txBox="1"/>
          <p:nvPr/>
        </p:nvSpPr>
        <p:spPr>
          <a:xfrm>
            <a:off x="57910" y="4267200"/>
            <a:ext cx="2665885" cy="1815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24 complete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15 underway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$40.4M State (2012-19)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$9.3M Local (2012-19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F0A1D05-5633-4843-8037-10E45A8617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080" y="1600200"/>
            <a:ext cx="6429510" cy="4901706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5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	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 (Farm Pads)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19</a:t>
            </a:fld>
            <a:endParaRPr spc="-5" dirty="0"/>
          </a:p>
        </p:txBody>
      </p:sp>
      <p:sp>
        <p:nvSpPr>
          <p:cNvPr id="20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/>
              <a:t>March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567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3950335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Today’s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esentation</a:t>
            </a:r>
            <a:r>
              <a:rPr sz="3200" b="1" spc="-3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34000" y="1600200"/>
            <a:ext cx="3205707" cy="27290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78740" y="1828800"/>
            <a:ext cx="9065260" cy="44165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 algn="l">
              <a:spcBef>
                <a:spcPts val="300"/>
              </a:spcBef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pc="-5" dirty="0"/>
              <a:t>Pr</a:t>
            </a:r>
            <a:r>
              <a:rPr dirty="0"/>
              <a:t>o</a:t>
            </a:r>
            <a:r>
              <a:rPr spc="-45" dirty="0"/>
              <a:t>v</a:t>
            </a:r>
            <a:r>
              <a:rPr dirty="0"/>
              <a:t>ide</a:t>
            </a:r>
            <a:r>
              <a:rPr spc="30" dirty="0"/>
              <a:t> </a:t>
            </a:r>
            <a:r>
              <a:rPr dirty="0"/>
              <a:t>upd</a:t>
            </a:r>
            <a:r>
              <a:rPr spc="-5" dirty="0"/>
              <a:t>a</a:t>
            </a:r>
            <a:r>
              <a:rPr dirty="0"/>
              <a:t>te</a:t>
            </a:r>
            <a:r>
              <a:rPr lang="en-US" dirty="0"/>
              <a:t>, </a:t>
            </a:r>
            <a:r>
              <a:rPr lang="en-US" spc="-5" dirty="0"/>
              <a:t>e</a:t>
            </a:r>
            <a:r>
              <a:rPr dirty="0"/>
              <a:t>n</a:t>
            </a:r>
            <a:r>
              <a:rPr spc="-10" dirty="0"/>
              <a:t>c</a:t>
            </a:r>
            <a:r>
              <a:rPr dirty="0"/>
              <a:t>ou</a:t>
            </a:r>
            <a:r>
              <a:rPr spc="-5" dirty="0"/>
              <a:t>r</a:t>
            </a:r>
            <a:r>
              <a:rPr spc="-10" dirty="0"/>
              <a:t>a</a:t>
            </a:r>
            <a:r>
              <a:rPr dirty="0"/>
              <a:t>ge</a:t>
            </a:r>
            <a:r>
              <a:rPr spc="-5" dirty="0"/>
              <a:t> </a:t>
            </a:r>
            <a:r>
              <a:rPr dirty="0"/>
              <a:t>di</a:t>
            </a:r>
            <a:r>
              <a:rPr spc="-10" dirty="0"/>
              <a:t>sc</a:t>
            </a:r>
            <a:r>
              <a:rPr dirty="0"/>
              <a:t>u</a:t>
            </a:r>
            <a:r>
              <a:rPr spc="-10" dirty="0"/>
              <a:t>ss</a:t>
            </a:r>
            <a:r>
              <a:rPr dirty="0"/>
              <a:t>ion</a:t>
            </a:r>
            <a:r>
              <a:rPr lang="en-US" dirty="0"/>
              <a:t>.</a:t>
            </a:r>
            <a:endParaRPr dirty="0"/>
          </a:p>
          <a:p>
            <a:pPr algn="l">
              <a:spcBef>
                <a:spcPts val="300"/>
              </a:spcBef>
              <a:buClr>
                <a:srgbClr val="CC0000"/>
              </a:buClr>
              <a:buFont typeface="Wingdings"/>
              <a:buChar char=""/>
            </a:pPr>
            <a:endParaRPr dirty="0"/>
          </a:p>
          <a:p>
            <a:pPr marL="355600" indent="-342900" algn="l">
              <a:spcBef>
                <a:spcPts val="300"/>
              </a:spcBef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pc="-5" dirty="0"/>
              <a:t>K</a:t>
            </a:r>
            <a:r>
              <a:rPr spc="-10" dirty="0"/>
              <a:t>e</a:t>
            </a:r>
            <a:r>
              <a:rPr dirty="0"/>
              <a:t>y</a:t>
            </a:r>
            <a:r>
              <a:rPr spc="10" dirty="0"/>
              <a:t> </a:t>
            </a:r>
            <a:r>
              <a:rPr spc="-5" dirty="0"/>
              <a:t>m</a:t>
            </a:r>
            <a:r>
              <a:rPr spc="-10" dirty="0"/>
              <a:t>essa</a:t>
            </a:r>
            <a:r>
              <a:rPr dirty="0"/>
              <a:t>g</a:t>
            </a:r>
            <a:r>
              <a:rPr spc="-10" dirty="0"/>
              <a:t>e</a:t>
            </a:r>
            <a:r>
              <a:rPr dirty="0"/>
              <a:t>s</a:t>
            </a:r>
            <a:r>
              <a:rPr spc="10" dirty="0"/>
              <a:t> </a:t>
            </a:r>
            <a:r>
              <a:rPr dirty="0"/>
              <a:t>.</a:t>
            </a:r>
            <a:r>
              <a:rPr spc="5" dirty="0"/>
              <a:t> </a:t>
            </a:r>
            <a:r>
              <a:rPr dirty="0"/>
              <a:t>.</a:t>
            </a:r>
            <a:r>
              <a:rPr spc="-5" dirty="0"/>
              <a:t> </a:t>
            </a:r>
            <a:r>
              <a:rPr dirty="0"/>
              <a:t>.</a:t>
            </a:r>
            <a:endParaRPr lang="en-US" dirty="0"/>
          </a:p>
          <a:p>
            <a:pPr marL="355600" indent="-342900" algn="l">
              <a:spcBef>
                <a:spcPts val="300"/>
              </a:spcBef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endParaRPr sz="1600" dirty="0"/>
          </a:p>
          <a:p>
            <a:pPr marL="413384" marR="3809365" lvl="1" algn="l">
              <a:spcBef>
                <a:spcPts val="300"/>
              </a:spcBef>
              <a:buFont typeface="Arial"/>
              <a:buAutoNum type="arabicPeriod"/>
              <a:tabLst>
                <a:tab pos="697230" algn="l"/>
              </a:tabLst>
            </a:pPr>
            <a:r>
              <a:rPr lang="en-US" sz="1600" b="1" i="1" spc="-10" dirty="0">
                <a:latin typeface="Arial"/>
                <a:cs typeface="Arial"/>
              </a:rPr>
              <a:t>  </a:t>
            </a:r>
            <a:r>
              <a:rPr sz="1600" b="1" i="1" spc="-10" dirty="0">
                <a:latin typeface="Arial"/>
                <a:cs typeface="Arial"/>
              </a:rPr>
              <a:t>Br</a:t>
            </a:r>
            <a:r>
              <a:rPr sz="1600" b="1" i="1" spc="-15" dirty="0">
                <a:latin typeface="Arial"/>
                <a:cs typeface="Arial"/>
              </a:rPr>
              <a:t>o</a:t>
            </a:r>
            <a:r>
              <a:rPr sz="1600" b="1" i="1" spc="-10" dirty="0">
                <a:latin typeface="Arial"/>
                <a:cs typeface="Arial"/>
              </a:rPr>
              <a:t>ad</a:t>
            </a:r>
            <a:r>
              <a:rPr sz="1600" b="1" i="1" spc="5" dirty="0">
                <a:latin typeface="Arial"/>
                <a:cs typeface="Arial"/>
              </a:rPr>
              <a:t> </a:t>
            </a:r>
            <a:r>
              <a:rPr sz="1600" b="1" i="1" spc="-10" dirty="0">
                <a:latin typeface="Arial"/>
                <a:cs typeface="Arial"/>
              </a:rPr>
              <a:t>a</a:t>
            </a:r>
            <a:r>
              <a:rPr sz="1600" b="1" i="1" spc="-15" dirty="0">
                <a:latin typeface="Arial"/>
                <a:cs typeface="Arial"/>
              </a:rPr>
              <a:t>g</a:t>
            </a:r>
            <a:r>
              <a:rPr sz="1600" b="1" i="1" spc="-10" dirty="0">
                <a:latin typeface="Arial"/>
                <a:cs typeface="Arial"/>
              </a:rPr>
              <a:t>ree</a:t>
            </a:r>
            <a:r>
              <a:rPr sz="1600" b="1" i="1" spc="-20" dirty="0">
                <a:latin typeface="Arial"/>
                <a:cs typeface="Arial"/>
              </a:rPr>
              <a:t>m</a:t>
            </a:r>
            <a:r>
              <a:rPr sz="1600" b="1" i="1" spc="-10" dirty="0">
                <a:latin typeface="Arial"/>
                <a:cs typeface="Arial"/>
              </a:rPr>
              <a:t>e</a:t>
            </a:r>
            <a:r>
              <a:rPr sz="1600" b="1" i="1" spc="-15" dirty="0">
                <a:latin typeface="Arial"/>
                <a:cs typeface="Arial"/>
              </a:rPr>
              <a:t>n</a:t>
            </a:r>
            <a:r>
              <a:rPr sz="1600" b="1" i="1" spc="-10" dirty="0">
                <a:latin typeface="Arial"/>
                <a:cs typeface="Arial"/>
              </a:rPr>
              <a:t>t</a:t>
            </a:r>
            <a:r>
              <a:rPr sz="1600" b="1" i="1" spc="35" dirty="0">
                <a:latin typeface="Arial"/>
                <a:cs typeface="Arial"/>
              </a:rPr>
              <a:t> </a:t>
            </a:r>
            <a:r>
              <a:rPr sz="1600" b="1" i="1" spc="-15" dirty="0">
                <a:latin typeface="Arial"/>
                <a:cs typeface="Arial"/>
              </a:rPr>
              <a:t>-</a:t>
            </a:r>
            <a:r>
              <a:rPr sz="1600" b="1" i="1" spc="-10" dirty="0">
                <a:latin typeface="Arial"/>
                <a:cs typeface="Arial"/>
              </a:rPr>
              <a:t>-</a:t>
            </a:r>
            <a:r>
              <a:rPr sz="1600" b="1" i="1" spc="15" dirty="0">
                <a:latin typeface="Arial"/>
                <a:cs typeface="Arial"/>
              </a:rPr>
              <a:t> </a:t>
            </a:r>
            <a:r>
              <a:rPr sz="1600" spc="-15" dirty="0">
                <a:latin typeface="Arial"/>
                <a:cs typeface="Arial"/>
              </a:rPr>
              <a:t>F</a:t>
            </a:r>
            <a:r>
              <a:rPr sz="1600" spc="-10" dirty="0">
                <a:latin typeface="Arial"/>
                <a:cs typeface="Arial"/>
              </a:rPr>
              <a:t>or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spc="-5" dirty="0">
                <a:latin typeface="Arial"/>
                <a:cs typeface="Arial"/>
              </a:rPr>
              <a:t>st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5" dirty="0">
                <a:latin typeface="Arial"/>
                <a:cs typeface="Arial"/>
              </a:rPr>
              <a:t>me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n</a:t>
            </a:r>
            <a:r>
              <a:rPr lang="en-US" sz="1600" spc="-5" dirty="0">
                <a:latin typeface="Arial"/>
                <a:cs typeface="Arial"/>
              </a:rPr>
              <a:t> a </a:t>
            </a:r>
            <a:r>
              <a:rPr sz="1600" spc="-5" dirty="0">
                <a:latin typeface="Arial"/>
                <a:cs typeface="Arial"/>
              </a:rPr>
              <a:t>c</a:t>
            </a:r>
            <a:r>
              <a:rPr sz="1600" spc="-10" dirty="0">
                <a:latin typeface="Arial"/>
                <a:cs typeface="Arial"/>
              </a:rPr>
              <a:t>entu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spc="-10" dirty="0">
                <a:latin typeface="Arial"/>
                <a:cs typeface="Arial"/>
              </a:rPr>
              <a:t>y</a:t>
            </a:r>
            <a:r>
              <a:rPr lang="en-US" sz="1600" spc="-1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the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spc="-10" dirty="0">
                <a:latin typeface="Arial"/>
                <a:cs typeface="Arial"/>
              </a:rPr>
              <a:t>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s </a:t>
            </a:r>
            <a:r>
              <a:rPr lang="en-US" sz="1600" spc="-10" dirty="0">
                <a:latin typeface="Arial"/>
                <a:cs typeface="Arial"/>
              </a:rPr>
              <a:t>progress </a:t>
            </a:r>
            <a:r>
              <a:rPr sz="1600" spc="-10" dirty="0">
                <a:latin typeface="Arial"/>
                <a:cs typeface="Arial"/>
              </a:rPr>
              <a:t>a</a:t>
            </a:r>
            <a:r>
              <a:rPr sz="1600" spc="-5" dirty="0">
                <a:latin typeface="Arial"/>
                <a:cs typeface="Arial"/>
              </a:rPr>
              <a:t>c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spc="-10" dirty="0">
                <a:latin typeface="Arial"/>
                <a:cs typeface="Arial"/>
              </a:rPr>
              <a:t>o</a:t>
            </a:r>
            <a:r>
              <a:rPr sz="1600" spc="-5" dirty="0">
                <a:latin typeface="Arial"/>
                <a:cs typeface="Arial"/>
              </a:rPr>
              <a:t>s</a:t>
            </a:r>
            <a:r>
              <a:rPr sz="1600" spc="-10" dirty="0">
                <a:latin typeface="Arial"/>
                <a:cs typeface="Arial"/>
              </a:rPr>
              <a:t>s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Ba</a:t>
            </a:r>
            <a:r>
              <a:rPr sz="1600" spc="-5" dirty="0">
                <a:latin typeface="Arial"/>
                <a:cs typeface="Arial"/>
              </a:rPr>
              <a:t>s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n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on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ne</a:t>
            </a:r>
            <a:r>
              <a:rPr sz="1600" u="sng" spc="-20" dirty="0">
                <a:solidFill>
                  <a:srgbClr val="CC0000"/>
                </a:solidFill>
                <a:latin typeface="Arial"/>
                <a:cs typeface="Arial"/>
              </a:rPr>
              <a:t>x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t</a:t>
            </a:r>
            <a:r>
              <a:rPr sz="1600" u="sng" spc="2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s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teps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to</a:t>
            </a:r>
            <a:r>
              <a:rPr sz="1600" u="sng" spc="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u="sng" spc="-15" dirty="0">
                <a:solidFill>
                  <a:srgbClr val="CC0000"/>
                </a:solidFill>
                <a:latin typeface="Arial"/>
                <a:cs typeface="Arial"/>
              </a:rPr>
              <a:t>r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edu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c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e</a:t>
            </a:r>
            <a:r>
              <a:rPr sz="1600" u="sng" spc="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f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l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ood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u="sng" spc="-15" dirty="0">
                <a:solidFill>
                  <a:srgbClr val="CC0000"/>
                </a:solidFill>
                <a:latin typeface="Arial"/>
                <a:cs typeface="Arial"/>
              </a:rPr>
              <a:t>dam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age</a:t>
            </a:r>
            <a:r>
              <a:rPr lang="en-US" sz="1600" u="sng" spc="-5" dirty="0">
                <a:solidFill>
                  <a:srgbClr val="CC0000"/>
                </a:solidFill>
                <a:latin typeface="Arial"/>
                <a:cs typeface="Arial"/>
              </a:rPr>
              <a:t> and 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enhan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c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e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 s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a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l</a:t>
            </a:r>
            <a:r>
              <a:rPr sz="1600" u="sng" spc="-15" dirty="0">
                <a:solidFill>
                  <a:srgbClr val="CC0000"/>
                </a:solidFill>
                <a:latin typeface="Arial"/>
                <a:cs typeface="Arial"/>
              </a:rPr>
              <a:t>m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on</a:t>
            </a:r>
            <a:r>
              <a:rPr lang="en-US" sz="1600" u="sng" spc="-10" dirty="0">
                <a:solidFill>
                  <a:srgbClr val="CC0000"/>
                </a:solidFill>
                <a:latin typeface="Arial"/>
                <a:cs typeface="Arial"/>
              </a:rPr>
              <a:t>, a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quat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i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c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s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pe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c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i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e</a:t>
            </a:r>
            <a:r>
              <a:rPr sz="1600" u="sng" spc="0" dirty="0">
                <a:solidFill>
                  <a:srgbClr val="CC0000"/>
                </a:solidFill>
                <a:latin typeface="Arial"/>
                <a:cs typeface="Arial"/>
              </a:rPr>
              <a:t>s</a:t>
            </a:r>
            <a:r>
              <a:rPr sz="1600" spc="-5" dirty="0">
                <a:latin typeface="Arial"/>
                <a:cs typeface="Arial"/>
              </a:rPr>
              <a:t>.</a:t>
            </a:r>
            <a:endParaRPr lang="en-US" sz="1600" spc="-5" dirty="0">
              <a:latin typeface="Arial"/>
              <a:cs typeface="Arial"/>
            </a:endParaRPr>
          </a:p>
          <a:p>
            <a:pPr marL="413384" marR="3809365" lvl="1" algn="l">
              <a:spcBef>
                <a:spcPts val="300"/>
              </a:spcBef>
              <a:buFont typeface="Arial"/>
              <a:buAutoNum type="arabicPeriod"/>
              <a:tabLst>
                <a:tab pos="697230" algn="l"/>
              </a:tabLst>
            </a:pPr>
            <a:endParaRPr sz="1600" dirty="0">
              <a:latin typeface="Arial"/>
              <a:cs typeface="Arial"/>
            </a:endParaRPr>
          </a:p>
          <a:p>
            <a:pPr marL="370840" marR="149860" lvl="1" algn="l">
              <a:spcBef>
                <a:spcPts val="300"/>
              </a:spcBef>
              <a:buFont typeface="Arial"/>
              <a:buAutoNum type="arabicPeriod"/>
              <a:tabLst>
                <a:tab pos="654685" algn="l"/>
              </a:tabLst>
            </a:pPr>
            <a:r>
              <a:rPr lang="en-US" sz="1600" b="1" i="1" spc="-10" dirty="0">
                <a:latin typeface="Arial"/>
                <a:cs typeface="Arial"/>
              </a:rPr>
              <a:t>  </a:t>
            </a:r>
            <a:r>
              <a:rPr sz="1600" b="1" i="1" spc="-10" dirty="0">
                <a:latin typeface="Arial"/>
                <a:cs typeface="Arial"/>
              </a:rPr>
              <a:t>Basi</a:t>
            </a:r>
            <a:r>
              <a:rPr sz="1600" b="1" i="1" spc="-15" dirty="0">
                <a:latin typeface="Arial"/>
                <a:cs typeface="Arial"/>
              </a:rPr>
              <a:t>n-</a:t>
            </a:r>
            <a:r>
              <a:rPr sz="1600" b="1" i="1" spc="-25" dirty="0">
                <a:latin typeface="Arial"/>
                <a:cs typeface="Arial"/>
              </a:rPr>
              <a:t>w</a:t>
            </a:r>
            <a:r>
              <a:rPr sz="1600" b="1" i="1" spc="-5" dirty="0">
                <a:latin typeface="Arial"/>
                <a:cs typeface="Arial"/>
              </a:rPr>
              <a:t>i</a:t>
            </a:r>
            <a:r>
              <a:rPr sz="1600" b="1" i="1" spc="-15" dirty="0">
                <a:latin typeface="Arial"/>
                <a:cs typeface="Arial"/>
              </a:rPr>
              <a:t>d</a:t>
            </a:r>
            <a:r>
              <a:rPr sz="1600" b="1" i="1" spc="-10" dirty="0">
                <a:latin typeface="Arial"/>
                <a:cs typeface="Arial"/>
              </a:rPr>
              <a:t>e</a:t>
            </a:r>
            <a:r>
              <a:rPr sz="1600" b="1" i="1" spc="45" dirty="0">
                <a:latin typeface="Arial"/>
                <a:cs typeface="Arial"/>
              </a:rPr>
              <a:t> </a:t>
            </a:r>
            <a:r>
              <a:rPr sz="1600" b="1" i="1" spc="-10" dirty="0">
                <a:latin typeface="Arial"/>
                <a:cs typeface="Arial"/>
              </a:rPr>
              <a:t>s</a:t>
            </a:r>
            <a:r>
              <a:rPr sz="1600" b="1" i="1" spc="-15" dirty="0">
                <a:latin typeface="Arial"/>
                <a:cs typeface="Arial"/>
              </a:rPr>
              <a:t>t</a:t>
            </a:r>
            <a:r>
              <a:rPr sz="1600" b="1" i="1" spc="-10" dirty="0">
                <a:latin typeface="Arial"/>
                <a:cs typeface="Arial"/>
              </a:rPr>
              <a:t>ra</a:t>
            </a:r>
            <a:r>
              <a:rPr sz="1600" b="1" i="1" spc="-15" dirty="0">
                <a:latin typeface="Arial"/>
                <a:cs typeface="Arial"/>
              </a:rPr>
              <a:t>t</a:t>
            </a:r>
            <a:r>
              <a:rPr sz="1600" b="1" i="1" spc="-10" dirty="0">
                <a:latin typeface="Arial"/>
                <a:cs typeface="Arial"/>
              </a:rPr>
              <a:t>e</a:t>
            </a:r>
            <a:r>
              <a:rPr sz="1600" b="1" i="1" spc="-15" dirty="0">
                <a:latin typeface="Arial"/>
                <a:cs typeface="Arial"/>
              </a:rPr>
              <a:t>g</a:t>
            </a:r>
            <a:r>
              <a:rPr sz="1600" b="1" i="1" spc="-10" dirty="0">
                <a:latin typeface="Arial"/>
                <a:cs typeface="Arial"/>
              </a:rPr>
              <a:t>y</a:t>
            </a:r>
            <a:r>
              <a:rPr sz="1600" b="1" i="1" spc="25" dirty="0">
                <a:latin typeface="Arial"/>
                <a:cs typeface="Arial"/>
              </a:rPr>
              <a:t> </a:t>
            </a:r>
            <a:r>
              <a:rPr sz="1600" b="1" i="1" spc="-15" dirty="0">
                <a:latin typeface="Arial"/>
                <a:cs typeface="Arial"/>
              </a:rPr>
              <a:t>-</a:t>
            </a:r>
            <a:r>
              <a:rPr sz="1600" b="1" i="1" spc="-10" dirty="0">
                <a:latin typeface="Arial"/>
                <a:cs typeface="Arial"/>
              </a:rPr>
              <a:t>-</a:t>
            </a:r>
            <a:r>
              <a:rPr sz="1600" b="1" i="1" spc="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An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a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ct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i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on</a:t>
            </a:r>
            <a:r>
              <a:rPr sz="1600" u="sng" spc="-15" dirty="0">
                <a:solidFill>
                  <a:srgbClr val="CC0000"/>
                </a:solidFill>
                <a:latin typeface="Arial"/>
                <a:cs typeface="Arial"/>
              </a:rPr>
              <a:t>-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o</a:t>
            </a:r>
            <a:r>
              <a:rPr sz="1600" u="sng" spc="-15" dirty="0">
                <a:solidFill>
                  <a:srgbClr val="CC0000"/>
                </a:solidFill>
                <a:latin typeface="Arial"/>
                <a:cs typeface="Arial"/>
              </a:rPr>
              <a:t>r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i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ented,</a:t>
            </a:r>
            <a:r>
              <a:rPr sz="1600" u="sng" spc="2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u="sng" spc="-15" dirty="0">
                <a:solidFill>
                  <a:srgbClr val="CC0000"/>
                </a:solidFill>
                <a:latin typeface="Arial"/>
                <a:cs typeface="Arial"/>
              </a:rPr>
              <a:t>m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u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l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t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i</a:t>
            </a:r>
            <a:r>
              <a:rPr sz="1600" u="sng" spc="-15" dirty="0">
                <a:solidFill>
                  <a:srgbClr val="CC0000"/>
                </a:solidFill>
                <a:latin typeface="Arial"/>
                <a:cs typeface="Arial"/>
              </a:rPr>
              <a:t>-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pha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s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ed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Ba</a:t>
            </a:r>
            <a:r>
              <a:rPr sz="1600" spc="-5" dirty="0">
                <a:latin typeface="Arial"/>
                <a:cs typeface="Arial"/>
              </a:rPr>
              <a:t>s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n-</a:t>
            </a:r>
            <a:r>
              <a:rPr sz="1600" spc="-30" dirty="0">
                <a:latin typeface="Arial"/>
                <a:cs typeface="Arial"/>
              </a:rPr>
              <a:t>w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de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spc="-10" dirty="0">
                <a:latin typeface="Arial"/>
                <a:cs typeface="Arial"/>
              </a:rPr>
              <a:t>ategy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s needed to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p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spc="-10" dirty="0">
                <a:latin typeface="Arial"/>
                <a:cs typeface="Arial"/>
              </a:rPr>
              <a:t>ote</a:t>
            </a:r>
            <a:r>
              <a:rPr sz="1600" spc="-5" dirty="0">
                <a:latin typeface="Arial"/>
                <a:cs typeface="Arial"/>
              </a:rPr>
              <a:t>ct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</a:t>
            </a:r>
            <a:r>
              <a:rPr sz="1600" spc="-15" dirty="0">
                <a:latin typeface="Arial"/>
                <a:cs typeface="Arial"/>
              </a:rPr>
              <a:t>ommun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5" dirty="0">
                <a:latin typeface="Arial"/>
                <a:cs typeface="Arial"/>
              </a:rPr>
              <a:t>t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es a</a:t>
            </a:r>
            <a:r>
              <a:rPr sz="1600" dirty="0">
                <a:latin typeface="Arial"/>
                <a:cs typeface="Arial"/>
              </a:rPr>
              <a:t>l</a:t>
            </a:r>
            <a:r>
              <a:rPr sz="1600" spc="-10" dirty="0">
                <a:latin typeface="Arial"/>
                <a:cs typeface="Arial"/>
              </a:rPr>
              <a:t>ong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5" dirty="0">
                <a:latin typeface="Arial"/>
                <a:cs typeface="Arial"/>
              </a:rPr>
              <a:t>v</a:t>
            </a:r>
            <a:r>
              <a:rPr sz="1600" spc="-10" dirty="0">
                <a:latin typeface="Arial"/>
                <a:cs typeface="Arial"/>
              </a:rPr>
              <a:t>er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and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lang="en-US" sz="1600" spc="-5" dirty="0">
                <a:latin typeface="Arial"/>
                <a:cs typeface="Arial"/>
              </a:rPr>
              <a:t>to </a:t>
            </a:r>
            <a:r>
              <a:rPr sz="1600" spc="-10" dirty="0">
                <a:latin typeface="Arial"/>
                <a:cs typeface="Arial"/>
              </a:rPr>
              <a:t>enhan</a:t>
            </a:r>
            <a:r>
              <a:rPr sz="1600" spc="-5" dirty="0">
                <a:latin typeface="Arial"/>
                <a:cs typeface="Arial"/>
              </a:rPr>
              <a:t>c</a:t>
            </a:r>
            <a:r>
              <a:rPr sz="1600" spc="-10" dirty="0">
                <a:latin typeface="Arial"/>
                <a:cs typeface="Arial"/>
              </a:rPr>
              <a:t>e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aquat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c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</a:t>
            </a:r>
            <a:r>
              <a:rPr sz="1600" spc="-10" dirty="0">
                <a:latin typeface="Arial"/>
                <a:cs typeface="Arial"/>
              </a:rPr>
              <a:t>pe</a:t>
            </a:r>
            <a:r>
              <a:rPr sz="1600" spc="-5" dirty="0">
                <a:latin typeface="Arial"/>
                <a:cs typeface="Arial"/>
              </a:rPr>
              <a:t>c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e</a:t>
            </a:r>
            <a:r>
              <a:rPr sz="1600" spc="-5" dirty="0">
                <a:latin typeface="Arial"/>
                <a:cs typeface="Arial"/>
              </a:rPr>
              <a:t>s.</a:t>
            </a:r>
            <a:endParaRPr lang="en-US" sz="1600" spc="-5" dirty="0">
              <a:latin typeface="Arial"/>
              <a:cs typeface="Arial"/>
            </a:endParaRPr>
          </a:p>
          <a:p>
            <a:pPr marL="370840" marR="149860" lvl="1" algn="l">
              <a:spcBef>
                <a:spcPts val="300"/>
              </a:spcBef>
              <a:buFont typeface="Arial"/>
              <a:buAutoNum type="arabicPeriod"/>
              <a:tabLst>
                <a:tab pos="654685" algn="l"/>
              </a:tabLst>
            </a:pPr>
            <a:endParaRPr sz="1600" dirty="0">
              <a:latin typeface="Arial"/>
              <a:cs typeface="Arial"/>
            </a:endParaRPr>
          </a:p>
          <a:p>
            <a:pPr marL="370840" marR="5080" lvl="1" algn="l">
              <a:spcBef>
                <a:spcPts val="300"/>
              </a:spcBef>
              <a:buFont typeface="Arial"/>
              <a:buAutoNum type="arabicPeriod"/>
              <a:tabLst>
                <a:tab pos="654685" algn="l"/>
              </a:tabLst>
            </a:pPr>
            <a:r>
              <a:rPr lang="en-US" sz="1600" b="1" i="1" spc="-15" dirty="0">
                <a:latin typeface="Arial"/>
                <a:cs typeface="Arial"/>
              </a:rPr>
              <a:t>  </a:t>
            </a:r>
            <a:r>
              <a:rPr sz="1600" b="1" i="1" spc="-15" dirty="0">
                <a:latin typeface="Arial"/>
                <a:cs typeface="Arial"/>
              </a:rPr>
              <a:t>Co</a:t>
            </a:r>
            <a:r>
              <a:rPr sz="1600" b="1" i="1" spc="-10" dirty="0">
                <a:latin typeface="Arial"/>
                <a:cs typeface="Arial"/>
              </a:rPr>
              <a:t>lla</a:t>
            </a:r>
            <a:r>
              <a:rPr sz="1600" b="1" i="1" spc="-15" dirty="0">
                <a:latin typeface="Arial"/>
                <a:cs typeface="Arial"/>
              </a:rPr>
              <a:t>bo</a:t>
            </a:r>
            <a:r>
              <a:rPr sz="1600" b="1" i="1" spc="-10" dirty="0">
                <a:latin typeface="Arial"/>
                <a:cs typeface="Arial"/>
              </a:rPr>
              <a:t>ra</a:t>
            </a:r>
            <a:r>
              <a:rPr sz="1600" b="1" i="1" spc="-15" dirty="0">
                <a:latin typeface="Arial"/>
                <a:cs typeface="Arial"/>
              </a:rPr>
              <a:t>t</a:t>
            </a:r>
            <a:r>
              <a:rPr sz="1600" b="1" i="1" spc="-5" dirty="0">
                <a:latin typeface="Arial"/>
                <a:cs typeface="Arial"/>
              </a:rPr>
              <a:t>i</a:t>
            </a:r>
            <a:r>
              <a:rPr sz="1600" b="1" i="1" spc="-15" dirty="0">
                <a:latin typeface="Arial"/>
                <a:cs typeface="Arial"/>
              </a:rPr>
              <a:t>o</a:t>
            </a:r>
            <a:r>
              <a:rPr sz="1600" b="1" i="1" spc="-10" dirty="0">
                <a:latin typeface="Arial"/>
                <a:cs typeface="Arial"/>
              </a:rPr>
              <a:t>n</a:t>
            </a:r>
            <a:r>
              <a:rPr sz="1600" b="1" i="1" spc="40" dirty="0">
                <a:latin typeface="Arial"/>
                <a:cs typeface="Arial"/>
              </a:rPr>
              <a:t> </a:t>
            </a:r>
            <a:r>
              <a:rPr sz="1600" b="1" i="1" spc="-10" dirty="0">
                <a:latin typeface="Arial"/>
                <a:cs typeface="Arial"/>
              </a:rPr>
              <a:t>is</a:t>
            </a:r>
            <a:r>
              <a:rPr sz="1600" b="1" i="1" spc="10" dirty="0">
                <a:latin typeface="Arial"/>
                <a:cs typeface="Arial"/>
              </a:rPr>
              <a:t> </a:t>
            </a:r>
            <a:r>
              <a:rPr sz="1600" b="1" i="1" spc="-10" dirty="0">
                <a:latin typeface="Arial"/>
                <a:cs typeface="Arial"/>
              </a:rPr>
              <a:t>key</a:t>
            </a:r>
            <a:r>
              <a:rPr sz="1600" b="1" i="1" spc="10" dirty="0">
                <a:latin typeface="Arial"/>
                <a:cs typeface="Arial"/>
              </a:rPr>
              <a:t> </a:t>
            </a:r>
            <a:r>
              <a:rPr sz="1600" b="1" i="1" spc="-15" dirty="0">
                <a:latin typeface="Arial"/>
                <a:cs typeface="Arial"/>
              </a:rPr>
              <a:t>-</a:t>
            </a:r>
            <a:r>
              <a:rPr sz="1600" b="1" i="1" spc="-10" dirty="0">
                <a:latin typeface="Arial"/>
                <a:cs typeface="Arial"/>
              </a:rPr>
              <a:t>-</a:t>
            </a:r>
            <a:r>
              <a:rPr sz="1600" b="1" i="1" spc="20" dirty="0">
                <a:latin typeface="Arial"/>
                <a:cs typeface="Arial"/>
              </a:rPr>
              <a:t> </a:t>
            </a:r>
            <a:r>
              <a:rPr sz="1600" spc="-75" dirty="0">
                <a:latin typeface="Arial"/>
                <a:cs typeface="Arial"/>
              </a:rPr>
              <a:t>W</a:t>
            </a:r>
            <a:r>
              <a:rPr sz="1600" spc="-15" dirty="0">
                <a:latin typeface="Arial"/>
                <a:cs typeface="Arial"/>
              </a:rPr>
              <a:t>A</a:t>
            </a:r>
            <a:r>
              <a:rPr sz="1600" spc="-8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Leg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5" dirty="0">
                <a:latin typeface="Arial"/>
                <a:cs typeface="Arial"/>
              </a:rPr>
              <a:t>s</a:t>
            </a:r>
            <a:r>
              <a:rPr sz="1600" dirty="0">
                <a:latin typeface="Arial"/>
                <a:cs typeface="Arial"/>
              </a:rPr>
              <a:t>l</a:t>
            </a:r>
            <a:r>
              <a:rPr sz="1600" spc="-10" dirty="0">
                <a:latin typeface="Arial"/>
                <a:cs typeface="Arial"/>
              </a:rPr>
              <a:t>atu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spc="-10" dirty="0">
                <a:latin typeface="Arial"/>
                <a:cs typeface="Arial"/>
              </a:rPr>
              <a:t>e,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G</a:t>
            </a:r>
            <a:r>
              <a:rPr sz="1600" spc="-10" dirty="0">
                <a:latin typeface="Arial"/>
                <a:cs typeface="Arial"/>
              </a:rPr>
              <a:t>o</a:t>
            </a:r>
            <a:r>
              <a:rPr sz="1600" spc="-5" dirty="0">
                <a:latin typeface="Arial"/>
                <a:cs typeface="Arial"/>
              </a:rPr>
              <a:t>v</a:t>
            </a:r>
            <a:r>
              <a:rPr sz="1600" spc="-10" dirty="0">
                <a:latin typeface="Arial"/>
                <a:cs typeface="Arial"/>
              </a:rPr>
              <a:t>e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spc="-10" dirty="0">
                <a:latin typeface="Arial"/>
                <a:cs typeface="Arial"/>
              </a:rPr>
              <a:t>no</a:t>
            </a:r>
            <a:r>
              <a:rPr sz="1600" spc="45" dirty="0">
                <a:latin typeface="Arial"/>
                <a:cs typeface="Arial"/>
              </a:rPr>
              <a:t>r</a:t>
            </a:r>
            <a:r>
              <a:rPr sz="1600" spc="-25" dirty="0">
                <a:latin typeface="Arial"/>
                <a:cs typeface="Arial"/>
              </a:rPr>
              <a:t>’</a:t>
            </a:r>
            <a:r>
              <a:rPr sz="1600" spc="-10" dirty="0">
                <a:latin typeface="Arial"/>
                <a:cs typeface="Arial"/>
              </a:rPr>
              <a:t>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O</a:t>
            </a:r>
            <a:r>
              <a:rPr sz="1600" spc="-30" dirty="0">
                <a:latin typeface="Arial"/>
                <a:cs typeface="Arial"/>
              </a:rPr>
              <a:t>f</a:t>
            </a:r>
            <a:r>
              <a:rPr sz="1600" spc="-5" dirty="0">
                <a:latin typeface="Arial"/>
                <a:cs typeface="Arial"/>
              </a:rPr>
              <a:t>f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5" dirty="0">
                <a:latin typeface="Arial"/>
                <a:cs typeface="Arial"/>
              </a:rPr>
              <a:t>c</a:t>
            </a:r>
            <a:r>
              <a:rPr sz="1600" spc="-10" dirty="0">
                <a:latin typeface="Arial"/>
                <a:cs typeface="Arial"/>
              </a:rPr>
              <a:t>e,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G</a:t>
            </a:r>
            <a:r>
              <a:rPr sz="1600" spc="-10" dirty="0">
                <a:latin typeface="Arial"/>
                <a:cs typeface="Arial"/>
              </a:rPr>
              <a:t>o</a:t>
            </a:r>
            <a:r>
              <a:rPr sz="1600" spc="-5" dirty="0">
                <a:latin typeface="Arial"/>
                <a:cs typeface="Arial"/>
              </a:rPr>
              <a:t>v</a:t>
            </a:r>
            <a:r>
              <a:rPr sz="1600" spc="-10" dirty="0">
                <a:latin typeface="Arial"/>
                <a:cs typeface="Arial"/>
              </a:rPr>
              <a:t>e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spc="-10" dirty="0">
                <a:latin typeface="Arial"/>
                <a:cs typeface="Arial"/>
              </a:rPr>
              <a:t>no</a:t>
            </a:r>
            <a:r>
              <a:rPr sz="1600" spc="45" dirty="0">
                <a:latin typeface="Arial"/>
                <a:cs typeface="Arial"/>
              </a:rPr>
              <a:t>r</a:t>
            </a:r>
            <a:r>
              <a:rPr sz="1600" spc="-25" dirty="0">
                <a:latin typeface="Arial"/>
                <a:cs typeface="Arial"/>
              </a:rPr>
              <a:t>’</a:t>
            </a:r>
            <a:r>
              <a:rPr sz="1600" spc="-10" dirty="0">
                <a:latin typeface="Arial"/>
                <a:cs typeface="Arial"/>
              </a:rPr>
              <a:t>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Cheha</a:t>
            </a:r>
            <a:r>
              <a:rPr sz="1600" dirty="0">
                <a:latin typeface="Arial"/>
                <a:cs typeface="Arial"/>
              </a:rPr>
              <a:t>li</a:t>
            </a:r>
            <a:r>
              <a:rPr sz="1600" spc="-10" dirty="0">
                <a:latin typeface="Arial"/>
                <a:cs typeface="Arial"/>
              </a:rPr>
              <a:t>s Ba</a:t>
            </a:r>
            <a:r>
              <a:rPr sz="1600" spc="-5" dirty="0">
                <a:latin typeface="Arial"/>
                <a:cs typeface="Arial"/>
              </a:rPr>
              <a:t>s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n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40" dirty="0">
                <a:latin typeface="Arial"/>
                <a:cs typeface="Arial"/>
              </a:rPr>
              <a:t>W</a:t>
            </a:r>
            <a:r>
              <a:rPr sz="1600" spc="-10" dirty="0">
                <a:latin typeface="Arial"/>
                <a:cs typeface="Arial"/>
              </a:rPr>
              <a:t>o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spc="-10" dirty="0">
                <a:latin typeface="Arial"/>
                <a:cs typeface="Arial"/>
              </a:rPr>
              <a:t>k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G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spc="-10" dirty="0">
                <a:latin typeface="Arial"/>
                <a:cs typeface="Arial"/>
              </a:rPr>
              <a:t>oup,</a:t>
            </a:r>
            <a:r>
              <a:rPr sz="1600" spc="3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Cheha</a:t>
            </a:r>
            <a:r>
              <a:rPr sz="1600" dirty="0">
                <a:latin typeface="Arial"/>
                <a:cs typeface="Arial"/>
              </a:rPr>
              <a:t>li</a:t>
            </a:r>
            <a:r>
              <a:rPr sz="1600" spc="-10" dirty="0">
                <a:latin typeface="Arial"/>
                <a:cs typeface="Arial"/>
              </a:rPr>
              <a:t>s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5" dirty="0">
                <a:latin typeface="Arial"/>
                <a:cs typeface="Arial"/>
              </a:rPr>
              <a:t>v</a:t>
            </a:r>
            <a:r>
              <a:rPr sz="1600" spc="-10" dirty="0">
                <a:latin typeface="Arial"/>
                <a:cs typeface="Arial"/>
              </a:rPr>
              <a:t>er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Ba</a:t>
            </a:r>
            <a:r>
              <a:rPr sz="1600" spc="-5" dirty="0">
                <a:latin typeface="Arial"/>
                <a:cs typeface="Arial"/>
              </a:rPr>
              <a:t>s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n</a:t>
            </a:r>
            <a:r>
              <a:rPr sz="1600" spc="-15" dirty="0">
                <a:latin typeface="Arial"/>
                <a:cs typeface="Arial"/>
              </a:rPr>
              <a:t> F</a:t>
            </a:r>
            <a:r>
              <a:rPr sz="1600" dirty="0">
                <a:latin typeface="Arial"/>
                <a:cs typeface="Arial"/>
              </a:rPr>
              <a:t>l</a:t>
            </a:r>
            <a:r>
              <a:rPr sz="1600" spc="-10" dirty="0">
                <a:latin typeface="Arial"/>
                <a:cs typeface="Arial"/>
              </a:rPr>
              <a:t>ood</a:t>
            </a:r>
            <a:r>
              <a:rPr sz="1600" spc="-10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Autho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5" dirty="0">
                <a:latin typeface="Arial"/>
                <a:cs typeface="Arial"/>
              </a:rPr>
              <a:t>t</a:t>
            </a:r>
            <a:r>
              <a:rPr sz="1600" spc="-150" dirty="0">
                <a:latin typeface="Arial"/>
                <a:cs typeface="Arial"/>
              </a:rPr>
              <a:t>y</a:t>
            </a:r>
            <a:r>
              <a:rPr sz="1600" spc="-5" dirty="0">
                <a:latin typeface="Arial"/>
                <a:cs typeface="Arial"/>
              </a:rPr>
              <a:t>,</a:t>
            </a:r>
            <a:r>
              <a:rPr sz="1600" spc="5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and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75" dirty="0">
                <a:latin typeface="Arial"/>
                <a:cs typeface="Arial"/>
              </a:rPr>
              <a:t>W</a:t>
            </a:r>
            <a:r>
              <a:rPr sz="1600" spc="-15" dirty="0">
                <a:latin typeface="Arial"/>
                <a:cs typeface="Arial"/>
              </a:rPr>
              <a:t>A</a:t>
            </a:r>
            <a:r>
              <a:rPr sz="1600" spc="-8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Agen</a:t>
            </a:r>
            <a:r>
              <a:rPr sz="1600" spc="-5" dirty="0">
                <a:latin typeface="Arial"/>
                <a:cs typeface="Arial"/>
              </a:rPr>
              <a:t>c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es a</a:t>
            </a:r>
            <a:r>
              <a:rPr sz="1600" dirty="0">
                <a:latin typeface="Arial"/>
                <a:cs typeface="Arial"/>
              </a:rPr>
              <a:t>l</a:t>
            </a:r>
            <a:r>
              <a:rPr sz="1600" spc="-5" dirty="0">
                <a:latin typeface="Arial"/>
                <a:cs typeface="Arial"/>
              </a:rPr>
              <a:t>l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30" dirty="0">
                <a:latin typeface="Arial"/>
                <a:cs typeface="Arial"/>
              </a:rPr>
              <a:t>w</a:t>
            </a:r>
            <a:r>
              <a:rPr sz="1600" spc="-10" dirty="0">
                <a:latin typeface="Arial"/>
                <a:cs typeface="Arial"/>
              </a:rPr>
              <a:t>o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spc="-5" dirty="0">
                <a:latin typeface="Arial"/>
                <a:cs typeface="Arial"/>
              </a:rPr>
              <a:t>k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ng together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=</a:t>
            </a:r>
            <a:r>
              <a:rPr sz="1600" spc="-85" dirty="0">
                <a:latin typeface="Arial"/>
                <a:cs typeface="Arial"/>
              </a:rPr>
              <a:t> </a:t>
            </a:r>
            <a:r>
              <a:rPr lang="en-US" sz="1600" u="sng" spc="-10" dirty="0">
                <a:solidFill>
                  <a:srgbClr val="CC0000"/>
                </a:solidFill>
                <a:latin typeface="Arial"/>
                <a:cs typeface="Arial"/>
              </a:rPr>
              <a:t>A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ct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i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on</a:t>
            </a:r>
            <a:r>
              <a:rPr sz="1600" spc="-5" dirty="0">
                <a:latin typeface="Arial"/>
                <a:cs typeface="Arial"/>
              </a:rPr>
              <a:t>!</a:t>
            </a:r>
            <a:endParaRPr lang="en-US" sz="1600" spc="-5" dirty="0">
              <a:latin typeface="Arial"/>
              <a:cs typeface="Arial"/>
            </a:endParaRPr>
          </a:p>
          <a:p>
            <a:pPr marL="370840" marR="5080" lvl="1" algn="l">
              <a:spcBef>
                <a:spcPts val="300"/>
              </a:spcBef>
              <a:buFont typeface="Arial"/>
              <a:buAutoNum type="arabicPeriod"/>
              <a:tabLst>
                <a:tab pos="654685" algn="l"/>
              </a:tabLst>
            </a:pPr>
            <a:endParaRPr sz="1600" dirty="0">
              <a:latin typeface="Arial"/>
              <a:cs typeface="Arial"/>
            </a:endParaRPr>
          </a:p>
          <a:p>
            <a:pPr marL="370840" lvl="1" algn="l">
              <a:spcBef>
                <a:spcPts val="300"/>
              </a:spcBef>
              <a:tabLst>
                <a:tab pos="654685" algn="l"/>
              </a:tabLst>
            </a:pPr>
            <a:r>
              <a:rPr lang="en-US" sz="1600" b="1" i="1" spc="-15" dirty="0">
                <a:latin typeface="Arial"/>
                <a:cs typeface="Arial"/>
              </a:rPr>
              <a:t>4.  </a:t>
            </a:r>
            <a:r>
              <a:rPr sz="1600" b="1" i="1" spc="-15" dirty="0">
                <a:latin typeface="Arial"/>
                <a:cs typeface="Arial"/>
              </a:rPr>
              <a:t>Fund</a:t>
            </a:r>
            <a:r>
              <a:rPr sz="1600" b="1" i="1" spc="-10" dirty="0">
                <a:latin typeface="Arial"/>
                <a:cs typeface="Arial"/>
              </a:rPr>
              <a:t>a</a:t>
            </a:r>
            <a:r>
              <a:rPr sz="1600" b="1" i="1" spc="-20" dirty="0">
                <a:latin typeface="Arial"/>
                <a:cs typeface="Arial"/>
              </a:rPr>
              <a:t>m</a:t>
            </a:r>
            <a:r>
              <a:rPr sz="1600" b="1" i="1" spc="-10" dirty="0">
                <a:latin typeface="Arial"/>
                <a:cs typeface="Arial"/>
              </a:rPr>
              <a:t>e</a:t>
            </a:r>
            <a:r>
              <a:rPr sz="1600" b="1" i="1" spc="-15" dirty="0">
                <a:latin typeface="Arial"/>
                <a:cs typeface="Arial"/>
              </a:rPr>
              <a:t>nt</a:t>
            </a:r>
            <a:r>
              <a:rPr sz="1600" b="1" i="1" spc="-10" dirty="0">
                <a:latin typeface="Arial"/>
                <a:cs typeface="Arial"/>
              </a:rPr>
              <a:t>al</a:t>
            </a:r>
            <a:r>
              <a:rPr sz="1600" b="1" i="1" spc="45" dirty="0">
                <a:latin typeface="Arial"/>
                <a:cs typeface="Arial"/>
              </a:rPr>
              <a:t> </a:t>
            </a:r>
            <a:r>
              <a:rPr sz="1600" b="1" i="1" spc="-15" dirty="0">
                <a:latin typeface="Arial"/>
                <a:cs typeface="Arial"/>
              </a:rPr>
              <a:t>p</a:t>
            </a:r>
            <a:r>
              <a:rPr sz="1600" b="1" i="1" spc="-10" dirty="0">
                <a:latin typeface="Arial"/>
                <a:cs typeface="Arial"/>
              </a:rPr>
              <a:t>ri</a:t>
            </a:r>
            <a:r>
              <a:rPr sz="1600" b="1" i="1" spc="-15" dirty="0">
                <a:latin typeface="Arial"/>
                <a:cs typeface="Arial"/>
              </a:rPr>
              <a:t>n</a:t>
            </a:r>
            <a:r>
              <a:rPr sz="1600" b="1" i="1" spc="-10" dirty="0">
                <a:latin typeface="Arial"/>
                <a:cs typeface="Arial"/>
              </a:rPr>
              <a:t>ci</a:t>
            </a:r>
            <a:r>
              <a:rPr sz="1600" b="1" i="1" spc="-15" dirty="0">
                <a:latin typeface="Arial"/>
                <a:cs typeface="Arial"/>
              </a:rPr>
              <a:t>p</a:t>
            </a:r>
            <a:r>
              <a:rPr sz="1600" b="1" i="1" spc="-10" dirty="0">
                <a:latin typeface="Arial"/>
                <a:cs typeface="Arial"/>
              </a:rPr>
              <a:t>le</a:t>
            </a:r>
            <a:r>
              <a:rPr sz="1600" b="1" i="1" spc="40" dirty="0">
                <a:latin typeface="Arial"/>
                <a:cs typeface="Arial"/>
              </a:rPr>
              <a:t> </a:t>
            </a:r>
            <a:r>
              <a:rPr sz="1600" b="1" i="1" spc="-15" dirty="0">
                <a:latin typeface="Arial"/>
                <a:cs typeface="Arial"/>
              </a:rPr>
              <a:t>-</a:t>
            </a:r>
            <a:r>
              <a:rPr sz="1600" b="1" i="1" spc="-10" dirty="0">
                <a:latin typeface="Arial"/>
                <a:cs typeface="Arial"/>
              </a:rPr>
              <a:t>-</a:t>
            </a:r>
            <a:r>
              <a:rPr sz="1600" b="1" i="1" spc="15" dirty="0">
                <a:latin typeface="Arial"/>
                <a:cs typeface="Arial"/>
              </a:rPr>
              <a:t> </a:t>
            </a:r>
            <a:r>
              <a:rPr sz="1600" u="sng" spc="-15" dirty="0">
                <a:solidFill>
                  <a:srgbClr val="CC0000"/>
                </a:solidFill>
                <a:latin typeface="Arial"/>
                <a:cs typeface="Arial"/>
              </a:rPr>
              <a:t>S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o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l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v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i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ng</a:t>
            </a:r>
            <a:r>
              <a:rPr sz="1600" u="sng" spc="-3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one</a:t>
            </a:r>
            <a:r>
              <a:rPr sz="1600" u="sng" spc="-25" dirty="0">
                <a:solidFill>
                  <a:srgbClr val="CC0000"/>
                </a:solidFill>
                <a:latin typeface="Arial"/>
                <a:cs typeface="Arial"/>
              </a:rPr>
              <a:t>’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s</a:t>
            </a:r>
            <a:r>
              <a:rPr sz="1600" u="sng" spc="-1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p</a:t>
            </a:r>
            <a:r>
              <a:rPr sz="1600" u="sng" spc="-15" dirty="0">
                <a:solidFill>
                  <a:srgbClr val="CC0000"/>
                </a:solidFill>
                <a:latin typeface="Arial"/>
                <a:cs typeface="Arial"/>
              </a:rPr>
              <a:t>r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ob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l</a:t>
            </a:r>
            <a:r>
              <a:rPr sz="1600" u="sng" spc="-15" dirty="0">
                <a:solidFill>
                  <a:srgbClr val="CC0000"/>
                </a:solidFill>
                <a:latin typeface="Arial"/>
                <a:cs typeface="Arial"/>
              </a:rPr>
              <a:t>em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s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doe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s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n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’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t 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i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n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c</a:t>
            </a:r>
            <a:r>
              <a:rPr sz="1600" u="sng" spc="-15" dirty="0">
                <a:solidFill>
                  <a:srgbClr val="CC0000"/>
                </a:solidFill>
                <a:latin typeface="Arial"/>
                <a:cs typeface="Arial"/>
              </a:rPr>
              <a:t>r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ea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s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e</a:t>
            </a:r>
            <a:r>
              <a:rPr sz="1600" u="sng" spc="-2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anothe</a:t>
            </a:r>
            <a:r>
              <a:rPr sz="1600" u="sng" spc="45" dirty="0">
                <a:solidFill>
                  <a:srgbClr val="CC0000"/>
                </a:solidFill>
                <a:latin typeface="Arial"/>
                <a:cs typeface="Arial"/>
              </a:rPr>
              <a:t>r</a:t>
            </a:r>
            <a:r>
              <a:rPr sz="1600" u="sng" spc="-25" dirty="0">
                <a:solidFill>
                  <a:srgbClr val="CC0000"/>
                </a:solidFill>
                <a:latin typeface="Arial"/>
                <a:cs typeface="Arial"/>
              </a:rPr>
              <a:t>’</a:t>
            </a:r>
            <a:r>
              <a:rPr sz="1600" u="sng" spc="0" dirty="0">
                <a:solidFill>
                  <a:srgbClr val="CC0000"/>
                </a:solidFill>
                <a:latin typeface="Arial"/>
                <a:cs typeface="Arial"/>
              </a:rPr>
              <a:t>s</a:t>
            </a:r>
            <a:r>
              <a:rPr sz="1600" spc="-5" dirty="0">
                <a:latin typeface="Arial"/>
                <a:cs typeface="Arial"/>
              </a:rPr>
              <a:t>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866" y="6248400"/>
            <a:ext cx="691515" cy="548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88265" algn="r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.</a:t>
            </a:r>
          </a:p>
        </p:txBody>
      </p:sp>
      <p:sp>
        <p:nvSpPr>
          <p:cNvPr id="6" name="object 6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</a:t>
            </a:fld>
            <a:endParaRPr spc="-5" dirty="0"/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733800" y="6501906"/>
            <a:ext cx="1231009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/>
              <a:t>March 2019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68912F-867C-4955-A7B6-86B92FD229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613109"/>
            <a:ext cx="6439989" cy="4940091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478614"/>
            <a:ext cx="8077200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6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	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 Land</a:t>
            </a:r>
            <a:r>
              <a:rPr lang="en-US"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lang="en-US"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U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se,</a:t>
            </a:r>
            <a:r>
              <a:rPr lang="en-US"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Flood</a:t>
            </a:r>
            <a:r>
              <a:rPr lang="en-US"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p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la</a:t>
            </a:r>
            <a:r>
              <a:rPr lang="en-US" sz="3200" b="1" spc="-15" dirty="0">
                <a:solidFill>
                  <a:srgbClr val="303030"/>
                </a:solidFill>
                <a:latin typeface="Arial Narrow"/>
                <a:cs typeface="Arial Narrow"/>
              </a:rPr>
              <a:t>i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n</a:t>
            </a:r>
            <a:r>
              <a:rPr lang="en-US"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lang="en-US"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M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anagement (Floodproofing Pilot)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20</a:t>
            </a:fld>
            <a:endParaRPr spc="-5" dirty="0"/>
          </a:p>
        </p:txBody>
      </p:sp>
      <p:sp>
        <p:nvSpPr>
          <p:cNvPr id="20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/>
              <a:t>March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2200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870429"/>
            <a:ext cx="7284086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7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	</a:t>
            </a:r>
            <a:r>
              <a:rPr lang="en-US"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Restore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S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almon</a:t>
            </a:r>
            <a:r>
              <a:rPr sz="3200" b="1" spc="-3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and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A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quatic</a:t>
            </a:r>
            <a:r>
              <a:rPr sz="3200" b="1" spc="-3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S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pecies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304800" y="3640976"/>
            <a:ext cx="2431857" cy="866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spcBef>
                <a:spcPts val="500"/>
              </a:spcBef>
              <a:buClr>
                <a:srgbClr val="CC0000"/>
              </a:buClr>
              <a:buSzPct val="85000"/>
              <a:tabLst>
                <a:tab pos="355600" algn="l"/>
              </a:tabLst>
            </a:pPr>
            <a:r>
              <a:rPr lang="en-US"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so far . . .</a:t>
            </a:r>
          </a:p>
          <a:p>
            <a:pPr marL="298450" indent="-285750">
              <a:spcBef>
                <a:spcPts val="500"/>
              </a:spcBef>
              <a:buClr>
                <a:srgbClr val="CC0000"/>
              </a:buClr>
              <a:buSzPct val="85000"/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Complete ($3.8M)</a:t>
            </a:r>
          </a:p>
          <a:p>
            <a:pPr marL="298450" indent="-285750">
              <a:spcBef>
                <a:spcPts val="500"/>
              </a:spcBef>
              <a:buClr>
                <a:srgbClr val="CC0000"/>
              </a:buClr>
              <a:buSzPct val="85000"/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 Underway ($7.9)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21</a:t>
            </a:fld>
            <a:endParaRPr spc="-5" dirty="0"/>
          </a:p>
        </p:txBody>
      </p:sp>
      <p:sp>
        <p:nvSpPr>
          <p:cNvPr id="15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1430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/>
              <a:t>March 2019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BD0C54-6F20-471E-9E70-AFB248F1E8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4257" y="1600200"/>
            <a:ext cx="6488877" cy="474930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6456DE-D72E-46BF-9145-FB51176E3B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1939890"/>
            <a:ext cx="2355657" cy="1609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4A7278-7C39-464F-8A88-001E745462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5753" y="4433411"/>
            <a:ext cx="2299247" cy="17147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1F0515-96CC-4E24-ABB5-FFBEEE13F9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999" y="4599467"/>
            <a:ext cx="2431857" cy="186207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870429"/>
            <a:ext cx="7284086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7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	</a:t>
            </a:r>
            <a:r>
              <a:rPr lang="en-US"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Restore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S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almon</a:t>
            </a:r>
            <a:r>
              <a:rPr sz="3200" b="1" spc="-3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and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A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quatic</a:t>
            </a:r>
            <a:r>
              <a:rPr sz="3200" b="1" spc="-3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S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pecies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22</a:t>
            </a:fld>
            <a:endParaRPr spc="-5" dirty="0"/>
          </a:p>
        </p:txBody>
      </p:sp>
      <p:sp>
        <p:nvSpPr>
          <p:cNvPr id="14" name="object 3"/>
          <p:cNvSpPr/>
          <p:nvPr/>
        </p:nvSpPr>
        <p:spPr>
          <a:xfrm>
            <a:off x="3124200" y="2234019"/>
            <a:ext cx="2634094" cy="13473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4"/>
          <p:cNvSpPr/>
          <p:nvPr/>
        </p:nvSpPr>
        <p:spPr>
          <a:xfrm>
            <a:off x="228156" y="2313872"/>
            <a:ext cx="2532861" cy="13437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5"/>
          <p:cNvSpPr/>
          <p:nvPr/>
        </p:nvSpPr>
        <p:spPr>
          <a:xfrm>
            <a:off x="228156" y="3733800"/>
            <a:ext cx="2531668" cy="129552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6"/>
          <p:cNvSpPr/>
          <p:nvPr/>
        </p:nvSpPr>
        <p:spPr>
          <a:xfrm>
            <a:off x="729506" y="5131618"/>
            <a:ext cx="2547094" cy="142158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1"/>
          <p:cNvSpPr/>
          <p:nvPr/>
        </p:nvSpPr>
        <p:spPr>
          <a:xfrm>
            <a:off x="3404679" y="3655683"/>
            <a:ext cx="2522556" cy="129731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3"/>
          <p:cNvSpPr/>
          <p:nvPr/>
        </p:nvSpPr>
        <p:spPr>
          <a:xfrm>
            <a:off x="3404679" y="5052408"/>
            <a:ext cx="2526206" cy="142459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15"/>
          <p:cNvSpPr/>
          <p:nvPr/>
        </p:nvSpPr>
        <p:spPr>
          <a:xfrm>
            <a:off x="6096000" y="2244297"/>
            <a:ext cx="2819399" cy="202290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18"/>
          <p:cNvSpPr/>
          <p:nvPr/>
        </p:nvSpPr>
        <p:spPr>
          <a:xfrm>
            <a:off x="6172200" y="4343400"/>
            <a:ext cx="2666999" cy="20116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9"/>
          <p:cNvSpPr txBox="1"/>
          <p:nvPr/>
        </p:nvSpPr>
        <p:spPr>
          <a:xfrm>
            <a:off x="292158" y="2336800"/>
            <a:ext cx="212852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5" dirty="0">
                <a:latin typeface="Calibri"/>
                <a:cs typeface="Calibri"/>
              </a:rPr>
              <a:t>No</a:t>
            </a:r>
            <a:r>
              <a:rPr sz="1800" b="1" spc="-5" dirty="0">
                <a:latin typeface="Calibri"/>
                <a:cs typeface="Calibri"/>
              </a:rPr>
              <a:t>r</a:t>
            </a:r>
            <a:r>
              <a:rPr sz="1800" b="1" spc="-10" dirty="0">
                <a:latin typeface="Calibri"/>
                <a:cs typeface="Calibri"/>
              </a:rPr>
              <a:t>t</a:t>
            </a:r>
            <a:r>
              <a:rPr sz="1800" b="1" spc="5" dirty="0">
                <a:latin typeface="Calibri"/>
                <a:cs typeface="Calibri"/>
              </a:rPr>
              <a:t>he</a:t>
            </a:r>
            <a:r>
              <a:rPr sz="1800" b="1" spc="-5" dirty="0">
                <a:latin typeface="Calibri"/>
                <a:cs typeface="Calibri"/>
              </a:rPr>
              <a:t>r</a:t>
            </a:r>
            <a:r>
              <a:rPr sz="1800" b="1" spc="-10" dirty="0">
                <a:latin typeface="Calibri"/>
                <a:cs typeface="Calibri"/>
              </a:rPr>
              <a:t>n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Pi</a:t>
            </a:r>
            <a:r>
              <a:rPr sz="1800" b="1" spc="-60" dirty="0">
                <a:latin typeface="Calibri"/>
                <a:cs typeface="Calibri"/>
              </a:rPr>
              <a:t>k</a:t>
            </a:r>
            <a:r>
              <a:rPr sz="1800" b="1" spc="5" dirty="0">
                <a:latin typeface="Calibri"/>
                <a:cs typeface="Calibri"/>
              </a:rPr>
              <a:t>e</a:t>
            </a:r>
            <a:r>
              <a:rPr sz="1800" b="1" spc="-5" dirty="0">
                <a:latin typeface="Calibri"/>
                <a:cs typeface="Calibri"/>
              </a:rPr>
              <a:t>min</a:t>
            </a:r>
            <a:r>
              <a:rPr sz="1800" b="1" spc="-20" dirty="0">
                <a:latin typeface="Calibri"/>
                <a:cs typeface="Calibri"/>
              </a:rPr>
              <a:t>no</a:t>
            </a:r>
            <a:r>
              <a:rPr sz="1800" b="1" dirty="0">
                <a:latin typeface="Calibri"/>
                <a:cs typeface="Calibri"/>
              </a:rPr>
              <a:t>w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23" name="object 7"/>
          <p:cNvSpPr txBox="1"/>
          <p:nvPr/>
        </p:nvSpPr>
        <p:spPr>
          <a:xfrm>
            <a:off x="3200400" y="2260600"/>
            <a:ext cx="208153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0" dirty="0">
                <a:latin typeface="Calibri"/>
                <a:cs typeface="Calibri"/>
              </a:rPr>
              <a:t>O</a:t>
            </a:r>
            <a:r>
              <a:rPr sz="1800" b="1" spc="-5" dirty="0">
                <a:latin typeface="Calibri"/>
                <a:cs typeface="Calibri"/>
              </a:rPr>
              <a:t>l</a:t>
            </a:r>
            <a:r>
              <a:rPr sz="1800" b="1" spc="-15" dirty="0">
                <a:latin typeface="Calibri"/>
                <a:cs typeface="Calibri"/>
              </a:rPr>
              <a:t>y</a:t>
            </a:r>
            <a:r>
              <a:rPr sz="1800" b="1" spc="-5" dirty="0">
                <a:latin typeface="Calibri"/>
                <a:cs typeface="Calibri"/>
              </a:rPr>
              <a:t>m</a:t>
            </a:r>
            <a:r>
              <a:rPr sz="1800" b="1" spc="5" dirty="0">
                <a:latin typeface="Calibri"/>
                <a:cs typeface="Calibri"/>
              </a:rPr>
              <a:t>p</a:t>
            </a:r>
            <a:r>
              <a:rPr sz="1800" b="1" spc="-5" dirty="0">
                <a:latin typeface="Calibri"/>
                <a:cs typeface="Calibri"/>
              </a:rPr>
              <a:t>i</a:t>
            </a:r>
            <a:r>
              <a:rPr sz="1800" b="1" dirty="0">
                <a:latin typeface="Calibri"/>
                <a:cs typeface="Calibri"/>
              </a:rPr>
              <a:t>c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Mud</a:t>
            </a:r>
            <a:r>
              <a:rPr sz="1800" b="1" spc="-20" dirty="0">
                <a:latin typeface="Calibri"/>
                <a:cs typeface="Calibri"/>
              </a:rPr>
              <a:t>m</a:t>
            </a:r>
            <a:r>
              <a:rPr sz="1800" b="1" spc="-5" dirty="0">
                <a:latin typeface="Calibri"/>
                <a:cs typeface="Calibri"/>
              </a:rPr>
              <a:t>in</a:t>
            </a:r>
            <a:r>
              <a:rPr sz="1800" b="1" spc="-20" dirty="0">
                <a:latin typeface="Calibri"/>
                <a:cs typeface="Calibri"/>
              </a:rPr>
              <a:t>no</a:t>
            </a:r>
            <a:r>
              <a:rPr sz="1800" b="1" dirty="0">
                <a:latin typeface="Calibri"/>
                <a:cs typeface="Calibri"/>
              </a:rPr>
              <a:t>w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24" name="object 12"/>
          <p:cNvSpPr txBox="1"/>
          <p:nvPr/>
        </p:nvSpPr>
        <p:spPr>
          <a:xfrm>
            <a:off x="3381921" y="4580573"/>
            <a:ext cx="1852295" cy="369570"/>
          </a:xfrm>
          <a:prstGeom prst="rect">
            <a:avLst/>
          </a:prstGeom>
          <a:solidFill>
            <a:srgbClr val="C0C0C0"/>
          </a:solidFill>
        </p:spPr>
        <p:txBody>
          <a:bodyPr vert="horz" wrap="square" lIns="0" tIns="0" rIns="0" bIns="0" rtlCol="0">
            <a:spAutoFit/>
          </a:bodyPr>
          <a:lstStyle/>
          <a:p>
            <a:pPr marL="91440">
              <a:lnSpc>
                <a:spcPct val="100000"/>
              </a:lnSpc>
            </a:pPr>
            <a:r>
              <a:rPr sz="1800" b="1" spc="-20" dirty="0">
                <a:latin typeface="Calibri"/>
                <a:cs typeface="Calibri"/>
              </a:rPr>
              <a:t>L</a:t>
            </a:r>
            <a:r>
              <a:rPr sz="1800" b="1" spc="-15" dirty="0">
                <a:latin typeface="Calibri"/>
                <a:cs typeface="Calibri"/>
              </a:rPr>
              <a:t>a</a:t>
            </a:r>
            <a:r>
              <a:rPr sz="1800" b="1" spc="-30" dirty="0">
                <a:latin typeface="Calibri"/>
                <a:cs typeface="Calibri"/>
              </a:rPr>
              <a:t>rg</a:t>
            </a:r>
            <a:r>
              <a:rPr sz="1800" b="1" spc="5" dirty="0">
                <a:latin typeface="Calibri"/>
                <a:cs typeface="Calibri"/>
              </a:rPr>
              <a:t>e</a:t>
            </a:r>
            <a:r>
              <a:rPr sz="1800" b="1" spc="-10" dirty="0">
                <a:latin typeface="Calibri"/>
                <a:cs typeface="Calibri"/>
              </a:rPr>
              <a:t>sc</a:t>
            </a:r>
            <a:r>
              <a:rPr sz="1800" b="1" spc="-15" dirty="0">
                <a:latin typeface="Calibri"/>
                <a:cs typeface="Calibri"/>
              </a:rPr>
              <a:t>a</a:t>
            </a:r>
            <a:r>
              <a:rPr sz="1800" b="1" spc="-5" dirty="0">
                <a:latin typeface="Calibri"/>
                <a:cs typeface="Calibri"/>
              </a:rPr>
              <a:t>l</a:t>
            </a:r>
            <a:r>
              <a:rPr sz="1800" b="1" dirty="0">
                <a:latin typeface="Calibri"/>
                <a:cs typeface="Calibri"/>
              </a:rPr>
              <a:t>e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S</a:t>
            </a:r>
            <a:r>
              <a:rPr sz="1800" b="1" spc="5" dirty="0">
                <a:latin typeface="Calibri"/>
                <a:cs typeface="Calibri"/>
              </a:rPr>
              <a:t>u</a:t>
            </a:r>
            <a:r>
              <a:rPr sz="1800" b="1" dirty="0">
                <a:latin typeface="Calibri"/>
                <a:cs typeface="Calibri"/>
              </a:rPr>
              <a:t>c</a:t>
            </a:r>
            <a:r>
              <a:rPr sz="1800" b="1" spc="-60" dirty="0">
                <a:latin typeface="Calibri"/>
                <a:cs typeface="Calibri"/>
              </a:rPr>
              <a:t>k</a:t>
            </a:r>
            <a:r>
              <a:rPr sz="1800" b="1" spc="5" dirty="0">
                <a:latin typeface="Calibri"/>
                <a:cs typeface="Calibri"/>
              </a:rPr>
              <a:t>e</a:t>
            </a:r>
            <a:r>
              <a:rPr sz="1800" b="1" dirty="0">
                <a:latin typeface="Calibri"/>
                <a:cs typeface="Calibri"/>
              </a:rPr>
              <a:t>r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26" name="object 14"/>
          <p:cNvSpPr txBox="1"/>
          <p:nvPr/>
        </p:nvSpPr>
        <p:spPr>
          <a:xfrm>
            <a:off x="3460667" y="6160082"/>
            <a:ext cx="1755139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0" dirty="0">
                <a:latin typeface="Calibri"/>
                <a:cs typeface="Calibri"/>
              </a:rPr>
              <a:t>Sc</a:t>
            </a:r>
            <a:r>
              <a:rPr sz="1800" b="1" spc="-5" dirty="0">
                <a:latin typeface="Calibri"/>
                <a:cs typeface="Calibri"/>
              </a:rPr>
              <a:t>ulp</a:t>
            </a:r>
            <a:r>
              <a:rPr sz="1800" b="1" spc="-10" dirty="0">
                <a:latin typeface="Calibri"/>
                <a:cs typeface="Calibri"/>
              </a:rPr>
              <a:t>in</a:t>
            </a:r>
            <a:r>
              <a:rPr sz="1800" b="1" spc="-4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(6</a:t>
            </a:r>
            <a:r>
              <a:rPr sz="1800" b="1" spc="1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s</a:t>
            </a:r>
            <a:r>
              <a:rPr sz="1800" b="1" spc="-5" dirty="0">
                <a:latin typeface="Calibri"/>
                <a:cs typeface="Calibri"/>
              </a:rPr>
              <a:t>p</a:t>
            </a:r>
            <a:r>
              <a:rPr sz="1800" b="1" spc="5" dirty="0">
                <a:latin typeface="Calibri"/>
                <a:cs typeface="Calibri"/>
              </a:rPr>
              <a:t>e</a:t>
            </a:r>
            <a:r>
              <a:rPr sz="1800" b="1" dirty="0">
                <a:latin typeface="Calibri"/>
                <a:cs typeface="Calibri"/>
              </a:rPr>
              <a:t>c</a:t>
            </a:r>
            <a:r>
              <a:rPr sz="1800" b="1" spc="-10" dirty="0">
                <a:latin typeface="Calibri"/>
                <a:cs typeface="Calibri"/>
              </a:rPr>
              <a:t>ie</a:t>
            </a:r>
            <a:r>
              <a:rPr sz="1800" b="1" spc="-25" dirty="0">
                <a:latin typeface="Calibri"/>
                <a:cs typeface="Calibri"/>
              </a:rPr>
              <a:t>s)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27" name="object 16"/>
          <p:cNvSpPr txBox="1"/>
          <p:nvPr/>
        </p:nvSpPr>
        <p:spPr>
          <a:xfrm>
            <a:off x="6096000" y="2209800"/>
            <a:ext cx="2160905" cy="369570"/>
          </a:xfrm>
          <a:prstGeom prst="rect">
            <a:avLst/>
          </a:prstGeom>
          <a:solidFill>
            <a:srgbClr val="C0C0C0"/>
          </a:solidFill>
        </p:spPr>
        <p:txBody>
          <a:bodyPr vert="horz" wrap="square" lIns="0" tIns="0" rIns="0" bIns="0" rtlCol="0">
            <a:spAutoFit/>
          </a:bodyPr>
          <a:lstStyle/>
          <a:p>
            <a:pPr marL="90805">
              <a:lnSpc>
                <a:spcPct val="100000"/>
              </a:lnSpc>
            </a:pPr>
            <a:r>
              <a:rPr sz="1800" b="1" spc="-10" dirty="0">
                <a:latin typeface="Calibri"/>
                <a:cs typeface="Calibri"/>
              </a:rPr>
              <a:t>O</a:t>
            </a:r>
            <a:r>
              <a:rPr sz="1800" b="1" spc="-30" dirty="0">
                <a:latin typeface="Calibri"/>
                <a:cs typeface="Calibri"/>
              </a:rPr>
              <a:t>r</a:t>
            </a:r>
            <a:r>
              <a:rPr sz="1800" b="1" spc="5" dirty="0">
                <a:latin typeface="Calibri"/>
                <a:cs typeface="Calibri"/>
              </a:rPr>
              <a:t>e</a:t>
            </a:r>
            <a:r>
              <a:rPr sz="1800" b="1" spc="-15" dirty="0">
                <a:latin typeface="Calibri"/>
                <a:cs typeface="Calibri"/>
              </a:rPr>
              <a:t>g</a:t>
            </a:r>
            <a:r>
              <a:rPr sz="1800" b="1" spc="-10" dirty="0">
                <a:latin typeface="Calibri"/>
                <a:cs typeface="Calibri"/>
              </a:rPr>
              <a:t>on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S</a:t>
            </a:r>
            <a:r>
              <a:rPr sz="1800" b="1" spc="-5" dirty="0">
                <a:latin typeface="Calibri"/>
                <a:cs typeface="Calibri"/>
              </a:rPr>
              <a:t>p</a:t>
            </a:r>
            <a:r>
              <a:rPr sz="1800" b="1" spc="-10" dirty="0">
                <a:latin typeface="Calibri"/>
                <a:cs typeface="Calibri"/>
              </a:rPr>
              <a:t>o</a:t>
            </a:r>
            <a:r>
              <a:rPr sz="1800" b="1" spc="-35" dirty="0">
                <a:latin typeface="Calibri"/>
                <a:cs typeface="Calibri"/>
              </a:rPr>
              <a:t>tt</a:t>
            </a:r>
            <a:r>
              <a:rPr sz="1800" b="1" spc="5" dirty="0">
                <a:latin typeface="Calibri"/>
                <a:cs typeface="Calibri"/>
              </a:rPr>
              <a:t>e</a:t>
            </a:r>
            <a:r>
              <a:rPr sz="1800" b="1" spc="-10" dirty="0">
                <a:latin typeface="Calibri"/>
                <a:cs typeface="Calibri"/>
              </a:rPr>
              <a:t>d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F</a:t>
            </a:r>
            <a:r>
              <a:rPr sz="1800" b="1" spc="-30" dirty="0">
                <a:latin typeface="Calibri"/>
                <a:cs typeface="Calibri"/>
              </a:rPr>
              <a:t>r</a:t>
            </a:r>
            <a:r>
              <a:rPr sz="1800" b="1" spc="-10" dirty="0">
                <a:latin typeface="Calibri"/>
                <a:cs typeface="Calibri"/>
              </a:rPr>
              <a:t>o</a:t>
            </a:r>
            <a:r>
              <a:rPr sz="1800" b="1" dirty="0">
                <a:latin typeface="Calibri"/>
                <a:cs typeface="Calibri"/>
              </a:rPr>
              <a:t>g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28" name="object 19"/>
          <p:cNvSpPr txBox="1"/>
          <p:nvPr/>
        </p:nvSpPr>
        <p:spPr>
          <a:xfrm>
            <a:off x="6172200" y="5935179"/>
            <a:ext cx="1496060" cy="369570"/>
          </a:xfrm>
          <a:prstGeom prst="rect">
            <a:avLst/>
          </a:prstGeom>
          <a:solidFill>
            <a:srgbClr val="C0C0C0"/>
          </a:solidFill>
        </p:spPr>
        <p:txBody>
          <a:bodyPr vert="horz" wrap="square" lIns="0" tIns="0" rIns="0" bIns="0" rtlCol="0">
            <a:spAutoFit/>
          </a:bodyPr>
          <a:lstStyle/>
          <a:p>
            <a:pPr marL="90805">
              <a:lnSpc>
                <a:spcPct val="100000"/>
              </a:lnSpc>
            </a:pPr>
            <a:r>
              <a:rPr sz="1800" b="1" spc="-60" dirty="0">
                <a:latin typeface="Calibri"/>
                <a:cs typeface="Calibri"/>
              </a:rPr>
              <a:t>W</a:t>
            </a:r>
            <a:r>
              <a:rPr sz="1800" b="1" spc="5" dirty="0">
                <a:latin typeface="Calibri"/>
                <a:cs typeface="Calibri"/>
              </a:rPr>
              <a:t>e</a:t>
            </a:r>
            <a:r>
              <a:rPr sz="1800" b="1" spc="-35" dirty="0">
                <a:latin typeface="Calibri"/>
                <a:cs typeface="Calibri"/>
              </a:rPr>
              <a:t>st</a:t>
            </a:r>
            <a:r>
              <a:rPr sz="1800" b="1" spc="5" dirty="0">
                <a:latin typeface="Calibri"/>
                <a:cs typeface="Calibri"/>
              </a:rPr>
              <a:t>e</a:t>
            </a:r>
            <a:r>
              <a:rPr sz="1800" b="1" spc="-5" dirty="0">
                <a:latin typeface="Calibri"/>
                <a:cs typeface="Calibri"/>
              </a:rPr>
              <a:t>r</a:t>
            </a:r>
            <a:r>
              <a:rPr sz="1800" b="1" spc="-10" dirty="0">
                <a:latin typeface="Calibri"/>
                <a:cs typeface="Calibri"/>
              </a:rPr>
              <a:t>n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spc="-160" dirty="0">
                <a:latin typeface="Calibri"/>
                <a:cs typeface="Calibri"/>
              </a:rPr>
              <a:t>T</a:t>
            </a:r>
            <a:r>
              <a:rPr sz="1800" b="1" spc="-10" dirty="0">
                <a:latin typeface="Calibri"/>
                <a:cs typeface="Calibri"/>
              </a:rPr>
              <a:t>o</a:t>
            </a:r>
            <a:r>
              <a:rPr sz="1800" b="1" spc="-15" dirty="0">
                <a:latin typeface="Calibri"/>
                <a:cs typeface="Calibri"/>
              </a:rPr>
              <a:t>a</a:t>
            </a:r>
            <a:r>
              <a:rPr sz="1800" b="1" spc="-10" dirty="0">
                <a:latin typeface="Calibri"/>
                <a:cs typeface="Calibri"/>
              </a:rPr>
              <a:t>d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29" name="object 10"/>
          <p:cNvSpPr txBox="1"/>
          <p:nvPr/>
        </p:nvSpPr>
        <p:spPr>
          <a:xfrm>
            <a:off x="279943" y="3761601"/>
            <a:ext cx="144526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b="1" spc="-20" dirty="0">
                <a:latin typeface="Calibri"/>
                <a:cs typeface="Calibri"/>
              </a:rPr>
              <a:t>Redside Shiner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30" name="object 10"/>
          <p:cNvSpPr txBox="1"/>
          <p:nvPr/>
        </p:nvSpPr>
        <p:spPr>
          <a:xfrm>
            <a:off x="764540" y="5156200"/>
            <a:ext cx="144526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20" dirty="0">
                <a:latin typeface="Calibri"/>
                <a:cs typeface="Calibri"/>
              </a:rPr>
              <a:t>L</a:t>
            </a:r>
            <a:r>
              <a:rPr sz="1800" b="1" spc="-10" dirty="0">
                <a:latin typeface="Calibri"/>
                <a:cs typeface="Calibri"/>
              </a:rPr>
              <a:t>o</a:t>
            </a:r>
            <a:r>
              <a:rPr sz="1800" b="1" spc="-5" dirty="0">
                <a:latin typeface="Calibri"/>
                <a:cs typeface="Calibri"/>
              </a:rPr>
              <a:t>ngn</a:t>
            </a:r>
            <a:r>
              <a:rPr sz="1800" b="1" spc="-10" dirty="0">
                <a:latin typeface="Calibri"/>
                <a:cs typeface="Calibri"/>
              </a:rPr>
              <a:t>os</a:t>
            </a:r>
            <a:r>
              <a:rPr sz="1800" b="1" dirty="0">
                <a:latin typeface="Calibri"/>
                <a:cs typeface="Calibri"/>
              </a:rPr>
              <a:t>e</a:t>
            </a:r>
            <a:r>
              <a:rPr sz="1800" b="1" spc="-45" dirty="0">
                <a:latin typeface="Calibri"/>
                <a:cs typeface="Calibri"/>
              </a:rPr>
              <a:t> </a:t>
            </a:r>
            <a:r>
              <a:rPr sz="1800" b="1" spc="5" dirty="0">
                <a:latin typeface="Calibri"/>
                <a:cs typeface="Calibri"/>
              </a:rPr>
              <a:t>D</a:t>
            </a:r>
            <a:r>
              <a:rPr sz="1800" b="1" spc="-15" dirty="0">
                <a:latin typeface="Calibri"/>
                <a:cs typeface="Calibri"/>
              </a:rPr>
              <a:t>a</a:t>
            </a:r>
            <a:r>
              <a:rPr sz="1800" b="1" dirty="0">
                <a:latin typeface="Calibri"/>
                <a:cs typeface="Calibri"/>
              </a:rPr>
              <a:t>ce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31" name="object 2"/>
          <p:cNvSpPr txBox="1"/>
          <p:nvPr/>
        </p:nvSpPr>
        <p:spPr>
          <a:xfrm>
            <a:off x="1094105" y="1600200"/>
            <a:ext cx="6373495" cy="533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spc="-40" dirty="0">
                <a:solidFill>
                  <a:srgbClr val="8F7C67"/>
                </a:solidFill>
                <a:latin typeface="Calibri"/>
                <a:cs typeface="Calibri"/>
              </a:rPr>
              <a:t>O</a:t>
            </a:r>
            <a:r>
              <a:rPr sz="4000" spc="-10" dirty="0">
                <a:solidFill>
                  <a:srgbClr val="8F7C67"/>
                </a:solidFill>
                <a:latin typeface="Calibri"/>
                <a:cs typeface="Calibri"/>
              </a:rPr>
              <a:t>t</a:t>
            </a:r>
            <a:r>
              <a:rPr sz="4000" spc="-30" dirty="0">
                <a:solidFill>
                  <a:srgbClr val="8F7C67"/>
                </a:solidFill>
                <a:latin typeface="Calibri"/>
                <a:cs typeface="Calibri"/>
              </a:rPr>
              <a:t>he</a:t>
            </a:r>
            <a:r>
              <a:rPr sz="4000" spc="-15" dirty="0">
                <a:solidFill>
                  <a:srgbClr val="8F7C67"/>
                </a:solidFill>
                <a:latin typeface="Calibri"/>
                <a:cs typeface="Calibri"/>
              </a:rPr>
              <a:t>r</a:t>
            </a:r>
            <a:r>
              <a:rPr sz="4000" spc="10" dirty="0">
                <a:solidFill>
                  <a:srgbClr val="8F7C67"/>
                </a:solidFill>
                <a:latin typeface="Calibri"/>
                <a:cs typeface="Calibri"/>
              </a:rPr>
              <a:t> </a:t>
            </a:r>
            <a:r>
              <a:rPr sz="4000" spc="-5" dirty="0">
                <a:solidFill>
                  <a:srgbClr val="8F7C67"/>
                </a:solidFill>
                <a:latin typeface="Calibri"/>
                <a:cs typeface="Calibri"/>
              </a:rPr>
              <a:t>F</a:t>
            </a:r>
            <a:r>
              <a:rPr sz="4000" spc="-10" dirty="0">
                <a:solidFill>
                  <a:srgbClr val="8F7C67"/>
                </a:solidFill>
                <a:latin typeface="Calibri"/>
                <a:cs typeface="Calibri"/>
              </a:rPr>
              <a:t>i</a:t>
            </a:r>
            <a:r>
              <a:rPr sz="4000" spc="-25" dirty="0">
                <a:solidFill>
                  <a:srgbClr val="8F7C67"/>
                </a:solidFill>
                <a:latin typeface="Calibri"/>
                <a:cs typeface="Calibri"/>
              </a:rPr>
              <a:t>sh</a:t>
            </a:r>
            <a:r>
              <a:rPr sz="4000" spc="-10" dirty="0">
                <a:solidFill>
                  <a:srgbClr val="8F7C67"/>
                </a:solidFill>
                <a:latin typeface="Calibri"/>
                <a:cs typeface="Calibri"/>
              </a:rPr>
              <a:t> </a:t>
            </a:r>
            <a:r>
              <a:rPr sz="4000" spc="-15" dirty="0">
                <a:solidFill>
                  <a:srgbClr val="8F7C67"/>
                </a:solidFill>
                <a:latin typeface="Calibri"/>
                <a:cs typeface="Calibri"/>
              </a:rPr>
              <a:t>a</a:t>
            </a:r>
            <a:r>
              <a:rPr sz="4000" spc="-30" dirty="0">
                <a:solidFill>
                  <a:srgbClr val="8F7C67"/>
                </a:solidFill>
                <a:latin typeface="Calibri"/>
                <a:cs typeface="Calibri"/>
              </a:rPr>
              <a:t>n</a:t>
            </a:r>
            <a:r>
              <a:rPr sz="4000" spc="-25" dirty="0">
                <a:solidFill>
                  <a:srgbClr val="8F7C67"/>
                </a:solidFill>
                <a:latin typeface="Calibri"/>
                <a:cs typeface="Calibri"/>
              </a:rPr>
              <a:t>d</a:t>
            </a:r>
            <a:r>
              <a:rPr sz="4000" spc="-20" dirty="0">
                <a:solidFill>
                  <a:srgbClr val="8F7C67"/>
                </a:solidFill>
                <a:latin typeface="Calibri"/>
                <a:cs typeface="Calibri"/>
              </a:rPr>
              <a:t> </a:t>
            </a:r>
            <a:r>
              <a:rPr sz="4000" spc="-25" dirty="0">
                <a:solidFill>
                  <a:srgbClr val="8F7C67"/>
                </a:solidFill>
                <a:latin typeface="Calibri"/>
                <a:cs typeface="Calibri"/>
              </a:rPr>
              <a:t>A</a:t>
            </a:r>
            <a:r>
              <a:rPr sz="4000" spc="-30" dirty="0">
                <a:solidFill>
                  <a:srgbClr val="8F7C67"/>
                </a:solidFill>
                <a:latin typeface="Calibri"/>
                <a:cs typeface="Calibri"/>
              </a:rPr>
              <a:t>qu</a:t>
            </a:r>
            <a:r>
              <a:rPr sz="4000" spc="-50" dirty="0">
                <a:solidFill>
                  <a:srgbClr val="8F7C67"/>
                </a:solidFill>
                <a:latin typeface="Calibri"/>
                <a:cs typeface="Calibri"/>
              </a:rPr>
              <a:t>a</a:t>
            </a:r>
            <a:r>
              <a:rPr sz="4000" spc="-10" dirty="0">
                <a:solidFill>
                  <a:srgbClr val="8F7C67"/>
                </a:solidFill>
                <a:latin typeface="Calibri"/>
                <a:cs typeface="Calibri"/>
              </a:rPr>
              <a:t>t</a:t>
            </a:r>
            <a:r>
              <a:rPr sz="4000" spc="-5" dirty="0">
                <a:solidFill>
                  <a:srgbClr val="8F7C67"/>
                </a:solidFill>
                <a:latin typeface="Calibri"/>
                <a:cs typeface="Calibri"/>
              </a:rPr>
              <a:t>i</a:t>
            </a:r>
            <a:r>
              <a:rPr sz="4000" spc="-20" dirty="0">
                <a:solidFill>
                  <a:srgbClr val="8F7C67"/>
                </a:solidFill>
                <a:latin typeface="Calibri"/>
                <a:cs typeface="Calibri"/>
              </a:rPr>
              <a:t>c</a:t>
            </a:r>
            <a:r>
              <a:rPr sz="4000" spc="-30" dirty="0">
                <a:solidFill>
                  <a:srgbClr val="8F7C67"/>
                </a:solidFill>
                <a:latin typeface="Calibri"/>
                <a:cs typeface="Calibri"/>
              </a:rPr>
              <a:t> </a:t>
            </a:r>
            <a:r>
              <a:rPr sz="4000" spc="-25" dirty="0">
                <a:solidFill>
                  <a:srgbClr val="8F7C67"/>
                </a:solidFill>
                <a:latin typeface="Calibri"/>
                <a:cs typeface="Calibri"/>
              </a:rPr>
              <a:t>Spec</a:t>
            </a:r>
            <a:r>
              <a:rPr sz="4000" spc="-15" dirty="0">
                <a:solidFill>
                  <a:srgbClr val="8F7C67"/>
                </a:solidFill>
                <a:latin typeface="Calibri"/>
                <a:cs typeface="Calibri"/>
              </a:rPr>
              <a:t>ies</a:t>
            </a:r>
            <a:endParaRPr sz="4000" dirty="0">
              <a:latin typeface="Calibri"/>
              <a:cs typeface="Calibri"/>
            </a:endParaRPr>
          </a:p>
        </p:txBody>
      </p:sp>
      <p:sp>
        <p:nvSpPr>
          <p:cNvPr id="25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1430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/>
              <a:t>March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854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174114" y="870429"/>
            <a:ext cx="372935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8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	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E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ly</a:t>
            </a:r>
            <a:r>
              <a:rPr sz="3200" b="1" spc="-2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Flood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Wa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ning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8600" y="1833880"/>
            <a:ext cx="3467100" cy="2908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800" b="1" u="heavy" spc="15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ww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w.</a:t>
            </a:r>
            <a:r>
              <a:rPr sz="1800" b="1" u="heavy" spc="-10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c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h</a:t>
            </a:r>
            <a:r>
              <a:rPr sz="1800" b="1" u="heavy" spc="-10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e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h</a:t>
            </a:r>
            <a:r>
              <a:rPr sz="1800" b="1" u="heavy" spc="-10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a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l</a:t>
            </a:r>
            <a:r>
              <a:rPr sz="1800" b="1" u="heavy" spc="-10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is</a:t>
            </a:r>
            <a:r>
              <a:rPr sz="1800" b="1" u="heavy" spc="-5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r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i</a:t>
            </a:r>
            <a:r>
              <a:rPr sz="1800" b="1" u="heavy" spc="-45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v</a:t>
            </a:r>
            <a:r>
              <a:rPr sz="1800" b="1" u="heavy" spc="-10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e</a:t>
            </a:r>
            <a:r>
              <a:rPr sz="1800" b="1" u="heavy" spc="-5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r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flood.</a:t>
            </a:r>
            <a:r>
              <a:rPr sz="1800" b="1" u="heavy" spc="-10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c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om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2"/>
              </a:spcBef>
              <a:buClr>
                <a:srgbClr val="CC0000"/>
              </a:buClr>
              <a:buFont typeface="Wingdings"/>
              <a:buChar char=""/>
            </a:pPr>
            <a:endParaRPr sz="2250" dirty="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ont-f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ac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ing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25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it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e.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CC0000"/>
              </a:buClr>
              <a:buFont typeface="Wingdings"/>
              <a:buChar char=""/>
            </a:pPr>
            <a:endParaRPr sz="1800" dirty="0">
              <a:latin typeface="Times New Roman"/>
              <a:cs typeface="Times New Roman"/>
            </a:endParaRPr>
          </a:p>
          <a:p>
            <a:pPr marL="355600" marR="880744" indent="-342900">
              <a:lnSpc>
                <a:spcPct val="100000"/>
              </a:lnSpc>
              <a:spcBef>
                <a:spcPts val="1290"/>
              </a:spcBef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ta</a:t>
            </a:r>
            <a:r>
              <a:rPr sz="1800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oll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ec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tion,</a:t>
            </a:r>
            <a:r>
              <a:rPr sz="1800" b="1" spc="-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ta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b="1" spc="-20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oniz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tion.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CC0000"/>
              </a:buClr>
              <a:buFont typeface="Wingdings"/>
              <a:buChar char=""/>
            </a:pPr>
            <a:endParaRPr sz="1800" dirty="0">
              <a:latin typeface="Times New Roman"/>
              <a:cs typeface="Times New Roman"/>
            </a:endParaRPr>
          </a:p>
          <a:p>
            <a:pPr marL="355600" marR="715645" indent="-342900">
              <a:lnSpc>
                <a:spcPct val="100000"/>
              </a:lnSpc>
              <a:spcBef>
                <a:spcPts val="1290"/>
              </a:spcBef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p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b="1" spc="-4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b="1" spc="4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fo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recas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ting,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ea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b="1" spc="-20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800" b="1" spc="5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ar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ning.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6" name="object 6"/>
          <p:cNvSpPr>
            <a:spLocks noChangeAspect="1"/>
          </p:cNvSpPr>
          <p:nvPr/>
        </p:nvSpPr>
        <p:spPr>
          <a:xfrm>
            <a:off x="7421880" y="1600200"/>
            <a:ext cx="1645920" cy="13267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>
            <a:spLocks noChangeAspect="1"/>
          </p:cNvSpPr>
          <p:nvPr/>
        </p:nvSpPr>
        <p:spPr>
          <a:xfrm>
            <a:off x="3733800" y="1752600"/>
            <a:ext cx="3657600" cy="8020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838200" y="4724400"/>
            <a:ext cx="2467975" cy="21031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833437" y="4724400"/>
            <a:ext cx="2477770" cy="2112645"/>
          </a:xfrm>
          <a:custGeom>
            <a:avLst/>
            <a:gdLst/>
            <a:ahLst/>
            <a:cxnLst/>
            <a:rect l="l" t="t" r="r" b="b"/>
            <a:pathLst>
              <a:path w="2477770" h="2112645">
                <a:moveTo>
                  <a:pt x="0" y="0"/>
                </a:moveTo>
                <a:lnTo>
                  <a:pt x="2477503" y="0"/>
                </a:lnTo>
                <a:lnTo>
                  <a:pt x="2477503" y="2112645"/>
                </a:lnTo>
                <a:lnTo>
                  <a:pt x="0" y="2112645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70865" y="6248400"/>
            <a:ext cx="691133" cy="5486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23</a:t>
            </a:fld>
            <a:endParaRPr spc="-5" dirty="0"/>
          </a:p>
        </p:txBody>
      </p:sp>
      <p:sp>
        <p:nvSpPr>
          <p:cNvPr id="15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1430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/>
              <a:t>March 2019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590800"/>
            <a:ext cx="5105400" cy="37218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67065" y="2633246"/>
            <a:ext cx="36529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spc="15" dirty="0">
                <a:latin typeface="Arial"/>
                <a:cs typeface="Arial"/>
              </a:rPr>
              <a:t>http://ww</a:t>
            </a:r>
            <a:r>
              <a:rPr lang="en-US" sz="1600" u="sng" dirty="0">
                <a:latin typeface="Arial"/>
                <a:cs typeface="Arial"/>
              </a:rPr>
              <a:t>w.</a:t>
            </a:r>
            <a:r>
              <a:rPr lang="en-US" sz="1600" u="sng" spc="-10" dirty="0">
                <a:latin typeface="Arial"/>
                <a:cs typeface="Arial"/>
              </a:rPr>
              <a:t>c</a:t>
            </a:r>
            <a:r>
              <a:rPr lang="en-US" sz="1600" u="sng" dirty="0">
                <a:latin typeface="Arial"/>
                <a:cs typeface="Arial"/>
              </a:rPr>
              <a:t>h</a:t>
            </a:r>
            <a:r>
              <a:rPr lang="en-US" sz="1600" u="sng" spc="-10" dirty="0">
                <a:latin typeface="Arial"/>
                <a:cs typeface="Arial"/>
              </a:rPr>
              <a:t>e</a:t>
            </a:r>
            <a:r>
              <a:rPr lang="en-US" sz="1600" u="sng" dirty="0">
                <a:latin typeface="Arial"/>
                <a:cs typeface="Arial"/>
              </a:rPr>
              <a:t>h</a:t>
            </a:r>
            <a:r>
              <a:rPr lang="en-US" sz="1600" u="sng" spc="-10" dirty="0">
                <a:latin typeface="Arial"/>
                <a:cs typeface="Arial"/>
              </a:rPr>
              <a:t>a</a:t>
            </a:r>
            <a:r>
              <a:rPr lang="en-US" sz="1600" u="sng" dirty="0">
                <a:latin typeface="Arial"/>
                <a:cs typeface="Arial"/>
              </a:rPr>
              <a:t>l</a:t>
            </a:r>
            <a:r>
              <a:rPr lang="en-US" sz="1600" u="sng" spc="-10" dirty="0">
                <a:latin typeface="Arial"/>
                <a:cs typeface="Arial"/>
              </a:rPr>
              <a:t>is</a:t>
            </a:r>
            <a:r>
              <a:rPr lang="en-US" sz="1600" u="sng" spc="-5" dirty="0">
                <a:latin typeface="Arial"/>
                <a:cs typeface="Arial"/>
              </a:rPr>
              <a:t>r</a:t>
            </a:r>
            <a:r>
              <a:rPr lang="en-US" sz="1600" u="sng" dirty="0">
                <a:latin typeface="Arial"/>
                <a:cs typeface="Arial"/>
              </a:rPr>
              <a:t>i</a:t>
            </a:r>
            <a:r>
              <a:rPr lang="en-US" sz="1600" u="sng" spc="-45" dirty="0">
                <a:latin typeface="Arial"/>
                <a:cs typeface="Arial"/>
              </a:rPr>
              <a:t>v</a:t>
            </a:r>
            <a:r>
              <a:rPr lang="en-US" sz="1600" u="sng" spc="-10" dirty="0">
                <a:latin typeface="Arial"/>
                <a:cs typeface="Arial"/>
              </a:rPr>
              <a:t>e</a:t>
            </a:r>
            <a:r>
              <a:rPr lang="en-US" sz="1600" u="sng" spc="-5" dirty="0">
                <a:latin typeface="Arial"/>
                <a:cs typeface="Arial"/>
              </a:rPr>
              <a:t>r</a:t>
            </a:r>
            <a:r>
              <a:rPr lang="en-US" sz="1600" u="sng" dirty="0">
                <a:latin typeface="Arial"/>
                <a:cs typeface="Arial"/>
              </a:rPr>
              <a:t>flood.</a:t>
            </a:r>
            <a:r>
              <a:rPr lang="en-US" sz="1600" u="sng" spc="-10" dirty="0">
                <a:latin typeface="Arial"/>
                <a:cs typeface="Arial"/>
              </a:rPr>
              <a:t>c</a:t>
            </a:r>
            <a:r>
              <a:rPr lang="en-US" sz="1600" u="sng" dirty="0">
                <a:latin typeface="Arial"/>
                <a:cs typeface="Arial"/>
              </a:rPr>
              <a:t>om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" y="2179320"/>
            <a:ext cx="5243722" cy="29260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174114" y="870429"/>
            <a:ext cx="372935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8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	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E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ly</a:t>
            </a:r>
            <a:r>
              <a:rPr sz="3200" b="1" spc="-2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Flood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Wa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ning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1140" y="1891849"/>
            <a:ext cx="410146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Lo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ca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liz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ack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ing,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fo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ecas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ting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0" y="5105400"/>
            <a:ext cx="4585890" cy="10515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5396928" y="1600200"/>
            <a:ext cx="3696981" cy="21488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4648200" y="3672840"/>
            <a:ext cx="4431618" cy="26517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24</a:t>
            </a:fld>
            <a:endParaRPr spc="-5" dirty="0"/>
          </a:p>
        </p:txBody>
      </p:sp>
      <p:sp>
        <p:nvSpPr>
          <p:cNvPr id="12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1430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/>
              <a:t>March 2019</a:t>
            </a: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924560" y="870429"/>
            <a:ext cx="7294879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  <a:tabLst>
                <a:tab pos="725170" algn="l"/>
              </a:tabLst>
            </a:pPr>
            <a:r>
              <a:rPr lang="en-US" dirty="0"/>
              <a:t>9</a:t>
            </a:r>
            <a:r>
              <a:rPr dirty="0"/>
              <a:t>.	</a:t>
            </a:r>
            <a:r>
              <a:rPr spc="-5" dirty="0"/>
              <a:t>O</a:t>
            </a:r>
            <a:r>
              <a:rPr dirty="0"/>
              <a:t>ut</a:t>
            </a:r>
            <a:r>
              <a:rPr spc="-5" dirty="0"/>
              <a:t>r</a:t>
            </a:r>
            <a:r>
              <a:rPr dirty="0"/>
              <a:t>each,</a:t>
            </a:r>
            <a:r>
              <a:rPr spc="-50" dirty="0"/>
              <a:t> </a:t>
            </a:r>
            <a:r>
              <a:rPr spc="-5" dirty="0"/>
              <a:t>E</a:t>
            </a:r>
            <a:r>
              <a:rPr dirty="0"/>
              <a:t>ducation</a:t>
            </a:r>
            <a:r>
              <a:rPr spc="-45" dirty="0"/>
              <a:t> </a:t>
            </a:r>
            <a:r>
              <a:rPr dirty="0"/>
              <a:t>and</a:t>
            </a:r>
            <a:r>
              <a:rPr spc="-20" dirty="0"/>
              <a:t> </a:t>
            </a:r>
            <a:r>
              <a:rPr spc="-5" dirty="0"/>
              <a:t>C</a:t>
            </a:r>
            <a:r>
              <a:rPr dirty="0"/>
              <a:t>ommunicat</a:t>
            </a:r>
            <a:r>
              <a:rPr spc="-15" dirty="0"/>
              <a:t>i</a:t>
            </a:r>
            <a:r>
              <a:rPr dirty="0"/>
              <a:t>on</a:t>
            </a:r>
          </a:p>
        </p:txBody>
      </p:sp>
      <p:sp>
        <p:nvSpPr>
          <p:cNvPr id="10" name="object 10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25</a:t>
            </a:fld>
            <a:endParaRPr spc="-5" dirty="0"/>
          </a:p>
        </p:txBody>
      </p:sp>
      <p:sp>
        <p:nvSpPr>
          <p:cNvPr id="29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1430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/>
              <a:t>March 2019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3086100" y="1676400"/>
            <a:ext cx="2743200" cy="2292634"/>
            <a:chOff x="3196591" y="1739108"/>
            <a:chExt cx="2743200" cy="229263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5735" y="1981200"/>
              <a:ext cx="2734056" cy="205054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5" name="object 6"/>
            <p:cNvSpPr txBox="1"/>
            <p:nvPr/>
          </p:nvSpPr>
          <p:spPr>
            <a:xfrm>
              <a:off x="3196591" y="1739108"/>
              <a:ext cx="2743200" cy="36576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txBody>
            <a:bodyPr vert="horz" wrap="square" lIns="0" tIns="0" rIns="0" bIns="0" rtlCol="0" anchor="ctr" anchorCtr="1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en-US" b="1" dirty="0">
                  <a:latin typeface="Arial"/>
                  <a:cs typeface="Arial"/>
                </a:rPr>
                <a:t>Outreach Visits</a:t>
              </a:r>
              <a:endParaRPr sz="1800" dirty="0">
                <a:latin typeface="Arial"/>
                <a:cs typeface="Arial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096000" y="1676400"/>
            <a:ext cx="2973323" cy="1988820"/>
            <a:chOff x="6309360" y="1920240"/>
            <a:chExt cx="2759963" cy="1744980"/>
          </a:xfrm>
        </p:grpSpPr>
        <p:sp>
          <p:nvSpPr>
            <p:cNvPr id="25" name="object 25"/>
            <p:cNvSpPr/>
            <p:nvPr/>
          </p:nvSpPr>
          <p:spPr>
            <a:xfrm>
              <a:off x="6309360" y="2286000"/>
              <a:ext cx="2759963" cy="137922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6" name="object 6"/>
            <p:cNvSpPr txBox="1"/>
            <p:nvPr/>
          </p:nvSpPr>
          <p:spPr>
            <a:xfrm>
              <a:off x="6316979" y="1920240"/>
              <a:ext cx="2743200" cy="36576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txBody>
            <a:bodyPr vert="horz" wrap="square" lIns="0" tIns="0" rIns="0" bIns="0" rtlCol="0" anchor="ctr" anchorCtr="1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en-US" b="1" dirty="0">
                  <a:latin typeface="Arial"/>
                  <a:cs typeface="Arial"/>
                </a:rPr>
                <a:t>Project Signs</a:t>
              </a:r>
              <a:endParaRPr sz="1800" dirty="0">
                <a:latin typeface="Arial"/>
                <a:cs typeface="Arial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405883" y="3825240"/>
            <a:ext cx="4663440" cy="2499360"/>
            <a:chOff x="4200144" y="3901440"/>
            <a:chExt cx="4663440" cy="2499360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9288" y="4279942"/>
              <a:ext cx="4654296" cy="2120858"/>
            </a:xfrm>
            <a:prstGeom prst="rect">
              <a:avLst/>
            </a:prstGeom>
            <a:ln w="12700">
              <a:solidFill>
                <a:srgbClr val="000000"/>
              </a:solidFill>
            </a:ln>
          </p:spPr>
        </p:pic>
        <p:sp>
          <p:nvSpPr>
            <p:cNvPr id="6" name="object 6"/>
            <p:cNvSpPr txBox="1"/>
            <p:nvPr/>
          </p:nvSpPr>
          <p:spPr>
            <a:xfrm>
              <a:off x="4200144" y="3901440"/>
              <a:ext cx="4663440" cy="36576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txBody>
            <a:bodyPr vert="horz" wrap="square" lIns="0" tIns="0" rIns="0" bIns="0" rtlCol="0" anchor="ctr" anchorCtr="1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en-US" b="1" dirty="0">
                  <a:latin typeface="Arial"/>
                  <a:cs typeface="Arial"/>
                </a:rPr>
                <a:t>Chehalis Basin Flood Stories</a:t>
              </a:r>
              <a:endParaRPr sz="1800" dirty="0">
                <a:latin typeface="Arial"/>
                <a:cs typeface="Arial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4678" y="1913019"/>
            <a:ext cx="2744722" cy="3268581"/>
            <a:chOff x="74678" y="1828800"/>
            <a:chExt cx="2744722" cy="3268581"/>
          </a:xfrm>
        </p:grpSpPr>
        <p:sp>
          <p:nvSpPr>
            <p:cNvPr id="34" name="object 6"/>
            <p:cNvSpPr txBox="1"/>
            <p:nvPr/>
          </p:nvSpPr>
          <p:spPr>
            <a:xfrm>
              <a:off x="74678" y="1828800"/>
              <a:ext cx="2743200" cy="36576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txBody>
            <a:bodyPr vert="horz" wrap="square" lIns="0" tIns="0" rIns="0" bIns="0" rtlCol="0" anchor="ctr" anchorCtr="1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en-US" b="1" dirty="0">
                  <a:latin typeface="Arial"/>
                  <a:cs typeface="Arial"/>
                </a:rPr>
                <a:t>Website</a:t>
              </a:r>
              <a:endParaRPr sz="1800" dirty="0">
                <a:latin typeface="Arial"/>
                <a:cs typeface="Arial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44" y="2133600"/>
              <a:ext cx="2734056" cy="2963781"/>
            </a:xfrm>
            <a:prstGeom prst="rect">
              <a:avLst/>
            </a:prstGeom>
            <a:ln w="12700">
              <a:solidFill>
                <a:srgbClr val="000000"/>
              </a:solidFill>
            </a:ln>
          </p:spPr>
        </p:pic>
      </p:grpSp>
      <p:grpSp>
        <p:nvGrpSpPr>
          <p:cNvPr id="3" name="Group 2"/>
          <p:cNvGrpSpPr/>
          <p:nvPr/>
        </p:nvGrpSpPr>
        <p:grpSpPr>
          <a:xfrm>
            <a:off x="1600201" y="3914719"/>
            <a:ext cx="2743199" cy="2486081"/>
            <a:chOff x="990600" y="4358640"/>
            <a:chExt cx="2743199" cy="2486081"/>
          </a:xfrm>
        </p:grpSpPr>
        <p:sp>
          <p:nvSpPr>
            <p:cNvPr id="19" name="object 19"/>
            <p:cNvSpPr/>
            <p:nvPr/>
          </p:nvSpPr>
          <p:spPr>
            <a:xfrm>
              <a:off x="990600" y="4724400"/>
              <a:ext cx="2743199" cy="212032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7" name="object 6"/>
            <p:cNvSpPr txBox="1"/>
            <p:nvPr/>
          </p:nvSpPr>
          <p:spPr>
            <a:xfrm>
              <a:off x="990600" y="4358640"/>
              <a:ext cx="2743199" cy="36576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txBody>
            <a:bodyPr vert="horz" wrap="square" lIns="0" tIns="0" rIns="0" bIns="0" rtlCol="0" anchor="ctr" anchorCtr="1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en-US" b="1" dirty="0">
                  <a:latin typeface="Arial"/>
                  <a:cs typeface="Arial"/>
                </a:rPr>
                <a:t>Informational Analyses</a:t>
              </a:r>
              <a:endParaRPr sz="1800" dirty="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380505C-0838-4542-9D9F-BA764AEF6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635880"/>
            <a:ext cx="3732151" cy="376142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26</a:t>
            </a:fld>
            <a:endParaRPr spc="-5" dirty="0"/>
          </a:p>
        </p:txBody>
      </p:sp>
      <p:sp>
        <p:nvSpPr>
          <p:cNvPr id="24" name="object 8"/>
          <p:cNvSpPr txBox="1">
            <a:spLocks noGrp="1"/>
          </p:cNvSpPr>
          <p:nvPr>
            <p:ph type="ftr" sz="quarter" idx="5"/>
          </p:nvPr>
        </p:nvSpPr>
        <p:spPr>
          <a:xfrm>
            <a:off x="4026791" y="6461546"/>
            <a:ext cx="1154809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/>
              <a:t>March 2019</a:t>
            </a:r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5257800" y="1753641"/>
            <a:ext cx="3810000" cy="2742159"/>
            <a:chOff x="5257800" y="1747711"/>
            <a:chExt cx="3810000" cy="2742159"/>
          </a:xfrm>
        </p:grpSpPr>
        <p:sp>
          <p:nvSpPr>
            <p:cNvPr id="20" name="object 20"/>
            <p:cNvSpPr txBox="1"/>
            <p:nvPr/>
          </p:nvSpPr>
          <p:spPr>
            <a:xfrm>
              <a:off x="5257800" y="1747711"/>
              <a:ext cx="3810000" cy="22313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450" b="1" u="heavy" spc="15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ww</a:t>
              </a:r>
              <a:r>
                <a:rPr sz="1450" b="1" u="heavy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w.</a:t>
              </a:r>
              <a:r>
                <a:rPr sz="1450" b="1" u="heavy" spc="-5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e</a:t>
              </a:r>
              <a:r>
                <a:rPr sz="1450" b="1" u="heavy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z</a:t>
              </a:r>
              <a:r>
                <a:rPr sz="1450" b="1" u="heavy" spc="-45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v</a:t>
              </a:r>
              <a:r>
                <a:rPr sz="1450" b="1" u="heavy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i</a:t>
              </a:r>
              <a:r>
                <a:rPr sz="1450" b="1" u="heavy" spc="-5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e</a:t>
              </a:r>
              <a:r>
                <a:rPr sz="1450" b="1" u="heavy" spc="35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w</a:t>
              </a:r>
              <a:r>
                <a:rPr sz="1450" b="1" u="heavy" spc="-25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.</a:t>
              </a:r>
              <a:r>
                <a:rPr sz="1450" b="1" u="heavy" spc="15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w</a:t>
              </a:r>
              <a:r>
                <a:rPr sz="1450" b="1" u="heavy" spc="-5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a</a:t>
              </a:r>
              <a:r>
                <a:rPr sz="1450" b="1" u="heavy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.go</a:t>
              </a:r>
              <a:r>
                <a:rPr sz="1450" b="1" u="heavy" spc="-45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v</a:t>
              </a:r>
              <a:r>
                <a:rPr sz="1450" b="1" u="heavy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/</a:t>
              </a:r>
              <a:r>
                <a:rPr sz="1450" b="1" u="heavy" spc="-5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c</a:t>
              </a:r>
              <a:r>
                <a:rPr sz="1450" b="1" u="heavy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h</a:t>
              </a:r>
              <a:r>
                <a:rPr sz="1450" b="1" u="heavy" spc="-5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e</a:t>
              </a:r>
              <a:r>
                <a:rPr sz="1450" b="1" u="heavy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h</a:t>
              </a:r>
              <a:r>
                <a:rPr sz="1450" b="1" u="heavy" spc="-5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a</a:t>
              </a:r>
              <a:r>
                <a:rPr sz="1450" b="1" u="heavy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li</a:t>
              </a:r>
              <a:r>
                <a:rPr sz="1450" b="1" u="heavy" spc="-5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s</a:t>
              </a:r>
              <a:r>
                <a:rPr sz="1450" b="1" u="heavy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flood</a:t>
              </a:r>
              <a:r>
                <a:rPr sz="1450" b="1" u="heavy" spc="-5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a</a:t>
              </a:r>
              <a:r>
                <a:rPr sz="1450" b="1" u="heavy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utho</a:t>
              </a:r>
              <a:r>
                <a:rPr sz="1450" b="1" u="heavy" spc="-5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r</a:t>
              </a:r>
              <a:r>
                <a:rPr sz="1450" b="1" u="heavy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ity</a:t>
              </a:r>
              <a:endParaRPr sz="1450" dirty="0">
                <a:latin typeface="Arial"/>
                <a:cs typeface="Arial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176"/>
            <a:stretch/>
          </p:blipFill>
          <p:spPr>
            <a:xfrm>
              <a:off x="5273040" y="2028936"/>
              <a:ext cx="3794760" cy="2460934"/>
            </a:xfrm>
            <a:prstGeom prst="rect">
              <a:avLst/>
            </a:prstGeom>
            <a:ln w="12700">
              <a:solidFill>
                <a:srgbClr val="000000"/>
              </a:solidFill>
            </a:ln>
          </p:spPr>
        </p:pic>
      </p:grpSp>
      <p:grpSp>
        <p:nvGrpSpPr>
          <p:cNvPr id="11" name="Group 10"/>
          <p:cNvGrpSpPr/>
          <p:nvPr/>
        </p:nvGrpSpPr>
        <p:grpSpPr>
          <a:xfrm>
            <a:off x="5486400" y="4658734"/>
            <a:ext cx="2834133" cy="1619696"/>
            <a:chOff x="685799" y="4891908"/>
            <a:chExt cx="2961639" cy="1609998"/>
          </a:xfrm>
        </p:grpSpPr>
        <p:sp>
          <p:nvSpPr>
            <p:cNvPr id="12" name="object 12"/>
            <p:cNvSpPr/>
            <p:nvPr/>
          </p:nvSpPr>
          <p:spPr>
            <a:xfrm>
              <a:off x="685799" y="5170929"/>
              <a:ext cx="2961639" cy="133097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7" name="object 20"/>
            <p:cNvSpPr txBox="1"/>
            <p:nvPr/>
          </p:nvSpPr>
          <p:spPr>
            <a:xfrm>
              <a:off x="685799" y="4891908"/>
              <a:ext cx="2961639" cy="22180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12700" algn="ctr">
                <a:lnSpc>
                  <a:spcPct val="100000"/>
                </a:lnSpc>
              </a:pPr>
              <a:r>
                <a:rPr lang="en-US" sz="1450" b="1" u="heavy" spc="15" dirty="0">
                  <a:solidFill>
                    <a:srgbClr val="598BBD"/>
                  </a:solidFill>
                  <a:latin typeface="Arial"/>
                  <a:cs typeface="Arial"/>
                  <a:hlinkClick r:id="rId7"/>
                </a:rPr>
                <a:t>www.chehalisriverflood.com</a:t>
              </a:r>
              <a:endParaRPr sz="1450" dirty="0">
                <a:latin typeface="Arial"/>
                <a:cs typeface="Arial"/>
              </a:endParaRPr>
            </a:p>
          </p:txBody>
        </p:sp>
      </p:grpSp>
      <p:sp>
        <p:nvSpPr>
          <p:cNvPr id="21" name="object 21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9"/>
          <p:cNvSpPr txBox="1">
            <a:spLocks noGrp="1"/>
          </p:cNvSpPr>
          <p:nvPr>
            <p:ph type="title"/>
          </p:nvPr>
        </p:nvSpPr>
        <p:spPr>
          <a:xfrm>
            <a:off x="924560" y="870429"/>
            <a:ext cx="7294879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  <a:tabLst>
                <a:tab pos="725170" algn="l"/>
              </a:tabLst>
            </a:pPr>
            <a:r>
              <a:rPr lang="en-US" dirty="0"/>
              <a:t>9</a:t>
            </a:r>
            <a:r>
              <a:rPr dirty="0"/>
              <a:t>.	</a:t>
            </a:r>
            <a:r>
              <a:rPr spc="-5" dirty="0"/>
              <a:t>O</a:t>
            </a:r>
            <a:r>
              <a:rPr dirty="0"/>
              <a:t>ut</a:t>
            </a:r>
            <a:r>
              <a:rPr spc="-5" dirty="0"/>
              <a:t>r</a:t>
            </a:r>
            <a:r>
              <a:rPr dirty="0"/>
              <a:t>each,</a:t>
            </a:r>
            <a:r>
              <a:rPr spc="-50" dirty="0"/>
              <a:t> </a:t>
            </a:r>
            <a:r>
              <a:rPr spc="-5" dirty="0"/>
              <a:t>E</a:t>
            </a:r>
            <a:r>
              <a:rPr dirty="0"/>
              <a:t>ducation</a:t>
            </a:r>
            <a:r>
              <a:rPr spc="-45" dirty="0"/>
              <a:t> </a:t>
            </a:r>
            <a:r>
              <a:rPr dirty="0"/>
              <a:t>and</a:t>
            </a:r>
            <a:r>
              <a:rPr spc="-20" dirty="0"/>
              <a:t> </a:t>
            </a:r>
            <a:r>
              <a:rPr spc="-5" dirty="0"/>
              <a:t>C</a:t>
            </a:r>
            <a:r>
              <a:rPr dirty="0"/>
              <a:t>ommunicat</a:t>
            </a:r>
            <a:r>
              <a:rPr spc="-15" dirty="0"/>
              <a:t>i</a:t>
            </a:r>
            <a:r>
              <a:rPr dirty="0"/>
              <a:t>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449448" y="4217799"/>
            <a:ext cx="3732151" cy="2253627"/>
            <a:chOff x="1066800" y="5187062"/>
            <a:chExt cx="3732151" cy="2253627"/>
          </a:xfrm>
        </p:grpSpPr>
        <p:sp>
          <p:nvSpPr>
            <p:cNvPr id="23" name="object 20"/>
            <p:cNvSpPr txBox="1"/>
            <p:nvPr/>
          </p:nvSpPr>
          <p:spPr>
            <a:xfrm>
              <a:off x="1066800" y="5187062"/>
              <a:ext cx="3732151" cy="22313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12700" algn="ctr">
                <a:lnSpc>
                  <a:spcPct val="100000"/>
                </a:lnSpc>
              </a:pPr>
              <a:r>
                <a:rPr lang="en-US" sz="1450" b="1" u="heavy" spc="15" dirty="0">
                  <a:solidFill>
                    <a:srgbClr val="598BBD"/>
                  </a:solidFill>
                  <a:latin typeface="Arial"/>
                  <a:cs typeface="Arial"/>
                  <a:hlinkClick r:id="rId9"/>
                </a:rPr>
                <a:t>www.chehalisbasinstrategy.com</a:t>
              </a:r>
              <a:endParaRPr lang="en-US" sz="1450" b="1" u="heavy" spc="15" dirty="0">
                <a:solidFill>
                  <a:srgbClr val="598BBD"/>
                </a:solidFill>
                <a:latin typeface="Arial"/>
                <a:cs typeface="Arial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0" y="5486400"/>
              <a:ext cx="3732151" cy="195428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4" name="object 4"/>
          <p:cNvSpPr/>
          <p:nvPr/>
        </p:nvSpPr>
        <p:spPr>
          <a:xfrm>
            <a:off x="1066800" y="1685226"/>
            <a:ext cx="8041932" cy="41147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154939" y="3320667"/>
            <a:ext cx="771525" cy="726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Ch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h</a:t>
            </a:r>
            <a:r>
              <a:rPr sz="1200" b="1" dirty="0">
                <a:latin typeface="Arial"/>
                <a:cs typeface="Arial"/>
              </a:rPr>
              <a:t>alis </a:t>
            </a:r>
            <a:r>
              <a:rPr sz="1200" b="1" spc="-5" dirty="0">
                <a:latin typeface="Arial"/>
                <a:cs typeface="Arial"/>
              </a:rPr>
              <a:t>R</a:t>
            </a: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20" dirty="0">
                <a:latin typeface="Arial"/>
                <a:cs typeface="Arial"/>
              </a:rPr>
              <a:t>v</a:t>
            </a:r>
            <a:r>
              <a:rPr sz="1200" b="1" dirty="0">
                <a:latin typeface="Arial"/>
                <a:cs typeface="Arial"/>
              </a:rPr>
              <a:t>er </a:t>
            </a:r>
            <a:r>
              <a:rPr sz="1200" b="1" spc="-5" dirty="0">
                <a:latin typeface="Arial"/>
                <a:cs typeface="Arial"/>
              </a:rPr>
              <a:t>n</a:t>
            </a:r>
            <a:r>
              <a:rPr sz="1200" b="1" dirty="0">
                <a:latin typeface="Arial"/>
                <a:cs typeface="Arial"/>
              </a:rPr>
              <a:t>ear </a:t>
            </a:r>
            <a:r>
              <a:rPr sz="1200" b="1" spc="-5" dirty="0">
                <a:latin typeface="Arial"/>
                <a:cs typeface="Arial"/>
              </a:rPr>
              <a:t>Doty </a:t>
            </a:r>
            <a:r>
              <a:rPr sz="1200" spc="-5" dirty="0">
                <a:latin typeface="Arial"/>
                <a:cs typeface="Arial"/>
              </a:rPr>
              <a:t>U</a:t>
            </a:r>
            <a:r>
              <a:rPr sz="1200" dirty="0">
                <a:latin typeface="Arial"/>
                <a:cs typeface="Arial"/>
              </a:rPr>
              <a:t>SGS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27</a:t>
            </a:fld>
            <a:endParaRPr spc="-5" dirty="0"/>
          </a:p>
        </p:txBody>
      </p:sp>
      <p:sp>
        <p:nvSpPr>
          <p:cNvPr id="9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/>
              <a:t>March 2019</a:t>
            </a: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4" name="object 4"/>
          <p:cNvSpPr/>
          <p:nvPr/>
        </p:nvSpPr>
        <p:spPr>
          <a:xfrm>
            <a:off x="1777210" y="1645920"/>
            <a:ext cx="7000917" cy="46634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307340" y="3939090"/>
            <a:ext cx="1372870" cy="726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0701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C</a:t>
            </a:r>
            <a:r>
              <a:rPr sz="1200" b="1" dirty="0">
                <a:latin typeface="Arial"/>
                <a:cs typeface="Arial"/>
              </a:rPr>
              <a:t>leari</a:t>
            </a:r>
            <a:r>
              <a:rPr sz="1200" b="1" spc="-5" dirty="0">
                <a:latin typeface="Arial"/>
                <a:cs typeface="Arial"/>
              </a:rPr>
              <a:t>n</a:t>
            </a:r>
            <a:r>
              <a:rPr sz="1200" b="1" dirty="0">
                <a:latin typeface="Arial"/>
                <a:cs typeface="Arial"/>
              </a:rPr>
              <a:t>g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Mu</a:t>
            </a:r>
            <a:r>
              <a:rPr sz="1200" b="1" dirty="0">
                <a:latin typeface="Arial"/>
                <a:cs typeface="Arial"/>
              </a:rPr>
              <a:t>d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in </a:t>
            </a:r>
            <a:r>
              <a:rPr sz="1200" b="1" spc="-5" dirty="0">
                <a:latin typeface="Arial"/>
                <a:cs typeface="Arial"/>
              </a:rPr>
              <a:t>Cu</a:t>
            </a:r>
            <a:r>
              <a:rPr sz="1200" b="1" dirty="0">
                <a:latin typeface="Arial"/>
                <a:cs typeface="Arial"/>
              </a:rPr>
              <a:t>r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is, </a:t>
            </a:r>
            <a:r>
              <a:rPr sz="1200" b="1" spc="-55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A</a:t>
            </a:r>
            <a:endParaRPr sz="12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28</a:t>
            </a:fld>
            <a:endParaRPr spc="-5" dirty="0"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70B9174C-0F48-40AB-B70C-26FA0A52E096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/>
              <a:t>March 2019</a:t>
            </a:r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07340" y="3939090"/>
            <a:ext cx="1590675" cy="726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Cu</a:t>
            </a:r>
            <a:r>
              <a:rPr sz="1200" b="1" dirty="0">
                <a:latin typeface="Arial"/>
                <a:cs typeface="Arial"/>
              </a:rPr>
              <a:t>r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is,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5" dirty="0">
                <a:latin typeface="Arial"/>
                <a:cs typeface="Arial"/>
              </a:rPr>
              <a:t>W</a:t>
            </a:r>
            <a:r>
              <a:rPr sz="1200" b="1" spc="-40" dirty="0">
                <a:latin typeface="Arial"/>
                <a:cs typeface="Arial"/>
              </a:rPr>
              <a:t>A</a:t>
            </a:r>
            <a:r>
              <a:rPr sz="1200" b="1" dirty="0">
                <a:latin typeface="Arial"/>
                <a:cs typeface="Arial"/>
              </a:rPr>
              <a:t>,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spc="-40" dirty="0">
                <a:latin typeface="Arial"/>
                <a:cs typeface="Arial"/>
              </a:rPr>
              <a:t>A</a:t>
            </a:r>
            <a:r>
              <a:rPr sz="1200" b="1" spc="-5" dirty="0">
                <a:latin typeface="Arial"/>
                <a:cs typeface="Arial"/>
              </a:rPr>
              <a:t>ft</a:t>
            </a:r>
            <a:r>
              <a:rPr sz="1200" b="1" dirty="0">
                <a:latin typeface="Arial"/>
                <a:cs typeface="Arial"/>
              </a:rPr>
              <a:t>erma</a:t>
            </a:r>
            <a:r>
              <a:rPr sz="1200" b="1" spc="-5" dirty="0">
                <a:latin typeface="Arial"/>
                <a:cs typeface="Arial"/>
              </a:rPr>
              <a:t>th o</a:t>
            </a:r>
            <a:r>
              <a:rPr sz="1200" b="1" dirty="0">
                <a:latin typeface="Arial"/>
                <a:cs typeface="Arial"/>
              </a:rPr>
              <a:t>f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7</a:t>
            </a:r>
            <a:r>
              <a:rPr sz="1200" b="1" spc="-5" dirty="0">
                <a:latin typeface="Arial"/>
                <a:cs typeface="Arial"/>
              </a:rPr>
              <a:t> F</a:t>
            </a:r>
            <a:r>
              <a:rPr sz="1200" b="1" dirty="0">
                <a:latin typeface="Arial"/>
                <a:cs typeface="Arial"/>
              </a:rPr>
              <a:t>eet</a:t>
            </a:r>
            <a:r>
              <a:rPr sz="1200" b="1" spc="-5" dirty="0">
                <a:latin typeface="Arial"/>
                <a:cs typeface="Arial"/>
              </a:rPr>
              <a:t> o</a:t>
            </a:r>
            <a:r>
              <a:rPr sz="1200" b="1" dirty="0">
                <a:latin typeface="Arial"/>
                <a:cs typeface="Arial"/>
              </a:rPr>
              <a:t>f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spc="-45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a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er </a:t>
            </a: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5" name="object 5"/>
          <p:cNvSpPr/>
          <p:nvPr/>
        </p:nvSpPr>
        <p:spPr>
          <a:xfrm>
            <a:off x="1973355" y="1661160"/>
            <a:ext cx="7018244" cy="46634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29</a:t>
            </a:fld>
            <a:endParaRPr spc="-5" dirty="0"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AA9C26BA-862D-4B2D-8AF3-EE4FC708E089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/>
              <a:t>March 2019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1614170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Action</a:t>
            </a:r>
            <a:r>
              <a:rPr sz="3200" b="1" spc="-2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2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962400" y="2057400"/>
            <a:ext cx="5131168" cy="42976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90477" y="1700783"/>
            <a:ext cx="4668097" cy="31089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945515" y="5293665"/>
            <a:ext cx="248348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P</a:t>
            </a:r>
            <a:r>
              <a:rPr sz="1200" b="1" spc="-5" dirty="0">
                <a:latin typeface="Arial"/>
                <a:cs typeface="Arial"/>
              </a:rPr>
              <a:t>hoto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-5" dirty="0">
                <a:latin typeface="Arial"/>
                <a:cs typeface="Arial"/>
              </a:rPr>
              <a:t>ou</a:t>
            </a:r>
            <a:r>
              <a:rPr sz="1200" b="1" dirty="0">
                <a:latin typeface="Arial"/>
                <a:cs typeface="Arial"/>
              </a:rPr>
              <a:t>rce: 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spc="-5" dirty="0">
                <a:latin typeface="Arial"/>
                <a:cs typeface="Arial"/>
              </a:rPr>
              <a:t>H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CHR</a:t>
            </a:r>
            <a:r>
              <a:rPr sz="1200" dirty="0">
                <a:latin typeface="Arial"/>
                <a:cs typeface="Arial"/>
              </a:rPr>
              <a:t>O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C</a:t>
            </a:r>
            <a:r>
              <a:rPr sz="1200" dirty="0">
                <a:latin typeface="Arial"/>
                <a:cs typeface="Arial"/>
              </a:rPr>
              <a:t>LE</a:t>
            </a:r>
          </a:p>
        </p:txBody>
      </p:sp>
      <p:sp>
        <p:nvSpPr>
          <p:cNvPr id="6" name="object 6"/>
          <p:cNvSpPr/>
          <p:nvPr/>
        </p:nvSpPr>
        <p:spPr>
          <a:xfrm>
            <a:off x="3424228" y="5382614"/>
            <a:ext cx="217804" cy="0"/>
          </a:xfrm>
          <a:custGeom>
            <a:avLst/>
            <a:gdLst/>
            <a:ahLst/>
            <a:cxnLst/>
            <a:rect l="l" t="t" r="r" b="b"/>
            <a:pathLst>
              <a:path w="217804">
                <a:moveTo>
                  <a:pt x="0" y="0"/>
                </a:moveTo>
                <a:lnTo>
                  <a:pt x="217652" y="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3565686" y="5338167"/>
            <a:ext cx="76200" cy="88900"/>
          </a:xfrm>
          <a:custGeom>
            <a:avLst/>
            <a:gdLst/>
            <a:ahLst/>
            <a:cxnLst/>
            <a:rect l="l" t="t" r="r" b="b"/>
            <a:pathLst>
              <a:path w="76200" h="88900">
                <a:moveTo>
                  <a:pt x="0" y="88900"/>
                </a:moveTo>
                <a:lnTo>
                  <a:pt x="76200" y="44450"/>
                </a:lnTo>
                <a:lnTo>
                  <a:pt x="0" y="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2128828" y="5044919"/>
            <a:ext cx="0" cy="191770"/>
          </a:xfrm>
          <a:custGeom>
            <a:avLst/>
            <a:gdLst/>
            <a:ahLst/>
            <a:cxnLst/>
            <a:rect l="l" t="t" r="r" b="b"/>
            <a:pathLst>
              <a:path h="191770">
                <a:moveTo>
                  <a:pt x="0" y="191389"/>
                </a:moveTo>
                <a:lnTo>
                  <a:pt x="0" y="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2084373" y="5044913"/>
            <a:ext cx="88900" cy="76200"/>
          </a:xfrm>
          <a:custGeom>
            <a:avLst/>
            <a:gdLst/>
            <a:ahLst/>
            <a:cxnLst/>
            <a:rect l="l" t="t" r="r" b="b"/>
            <a:pathLst>
              <a:path w="88900" h="76200">
                <a:moveTo>
                  <a:pt x="0" y="76200"/>
                </a:moveTo>
                <a:lnTo>
                  <a:pt x="44450" y="0"/>
                </a:lnTo>
                <a:lnTo>
                  <a:pt x="88900" y="7620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70865" y="6248400"/>
            <a:ext cx="691133" cy="5486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3</a:t>
            </a:fld>
            <a:endParaRPr spc="-5" dirty="0"/>
          </a:p>
        </p:txBody>
      </p:sp>
      <p:sp>
        <p:nvSpPr>
          <p:cNvPr id="13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954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/>
              <a:t>March 2019</a:t>
            </a: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07340" y="3939090"/>
            <a:ext cx="1635760" cy="726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Ch</a:t>
            </a:r>
            <a:r>
              <a:rPr sz="1200" b="1" dirty="0">
                <a:latin typeface="Arial"/>
                <a:cs typeface="Arial"/>
              </a:rPr>
              <a:t>a</a:t>
            </a:r>
            <a:r>
              <a:rPr sz="1200" b="1" spc="-5" dirty="0">
                <a:latin typeface="Arial"/>
                <a:cs typeface="Arial"/>
              </a:rPr>
              <a:t>nd</a:t>
            </a:r>
            <a:r>
              <a:rPr sz="1200" b="1" dirty="0">
                <a:latin typeface="Arial"/>
                <a:cs typeface="Arial"/>
              </a:rPr>
              <a:t>l</a:t>
            </a:r>
            <a:r>
              <a:rPr sz="1200" b="1" spc="5" dirty="0">
                <a:latin typeface="Arial"/>
                <a:cs typeface="Arial"/>
              </a:rPr>
              <a:t>e</a:t>
            </a:r>
            <a:r>
              <a:rPr sz="1200" b="1" dirty="0">
                <a:latin typeface="Arial"/>
                <a:cs typeface="Arial"/>
              </a:rPr>
              <a:t>r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Ro</a:t>
            </a:r>
            <a:r>
              <a:rPr sz="1200" b="1" dirty="0">
                <a:latin typeface="Arial"/>
                <a:cs typeface="Arial"/>
              </a:rPr>
              <a:t>ad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B</a:t>
            </a:r>
            <a:r>
              <a:rPr sz="1200" b="1" dirty="0">
                <a:latin typeface="Arial"/>
                <a:cs typeface="Arial"/>
              </a:rPr>
              <a:t>ri</a:t>
            </a:r>
            <a:r>
              <a:rPr sz="1200" b="1" spc="-5" dirty="0">
                <a:latin typeface="Arial"/>
                <a:cs typeface="Arial"/>
              </a:rPr>
              <a:t>dge n</a:t>
            </a:r>
            <a:r>
              <a:rPr sz="1200" b="1" dirty="0">
                <a:latin typeface="Arial"/>
                <a:cs typeface="Arial"/>
              </a:rPr>
              <a:t>ear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Dot</a:t>
            </a:r>
            <a:r>
              <a:rPr sz="1200" b="1" spc="-120" dirty="0">
                <a:latin typeface="Arial"/>
                <a:cs typeface="Arial"/>
              </a:rPr>
              <a:t>y</a:t>
            </a:r>
            <a:r>
              <a:rPr sz="1200" b="1" dirty="0">
                <a:latin typeface="Arial"/>
                <a:cs typeface="Arial"/>
              </a:rPr>
              <a:t>,</a:t>
            </a:r>
            <a:r>
              <a:rPr sz="1200" b="1" spc="25" dirty="0">
                <a:latin typeface="Arial"/>
                <a:cs typeface="Arial"/>
              </a:rPr>
              <a:t> </a:t>
            </a:r>
            <a:r>
              <a:rPr sz="1200" b="1" spc="-55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A</a:t>
            </a:r>
            <a:endParaRPr sz="1200" dirty="0">
              <a:latin typeface="Arial"/>
              <a:cs typeface="Arial"/>
            </a:endParaRPr>
          </a:p>
          <a:p>
            <a:pPr marL="12700" marR="26797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5" name="object 5"/>
          <p:cNvSpPr/>
          <p:nvPr/>
        </p:nvSpPr>
        <p:spPr>
          <a:xfrm>
            <a:off x="1990682" y="1661159"/>
            <a:ext cx="7000917" cy="46634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30</a:t>
            </a:fld>
            <a:endParaRPr spc="-5" dirty="0"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926D9577-5B9A-459C-AED4-ED8DB5DAEA24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/>
              <a:t>March 2019</a:t>
            </a:r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6800" y="1609344"/>
            <a:ext cx="6991858" cy="47548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003540" y="6349506"/>
            <a:ext cx="14160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fld id="{6CCFC7BD-416C-4861-BF5B-C0ADF10F28CE}" type="slidenum">
              <a:rPr lang="en-US" sz="1000" spc="-5">
                <a:solidFill>
                  <a:srgbClr val="000099"/>
                </a:solidFill>
                <a:latin typeface="Arial Narrow"/>
                <a:cs typeface="Arial Narrow"/>
              </a:rPr>
              <a:t>31</a:t>
            </a:fld>
            <a:endParaRPr sz="1000" dirty="0">
              <a:latin typeface="Arial Narrow"/>
              <a:cs typeface="Arial Narrow"/>
            </a:endParaRPr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E3DC3198-878B-49F2-9B0C-60BCBD9A50E9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/>
              <a:t>March 2019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AA362-AF00-49C6-80B0-595C36C495A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31</a:t>
            </a:fld>
            <a:endParaRPr lang="en-US" spc="-5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000" y="1609344"/>
            <a:ext cx="6841845" cy="48463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32</a:t>
            </a:fld>
            <a:endParaRPr spc="-5" dirty="0"/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636E82D5-297C-4C36-BB4A-7198AC291B30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/>
              <a:t>March 2019</a:t>
            </a:r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859279" y="1609344"/>
            <a:ext cx="7132320" cy="47548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307340" y="3939090"/>
            <a:ext cx="1148080" cy="543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5" dirty="0">
                <a:latin typeface="Arial"/>
                <a:cs typeface="Arial"/>
              </a:rPr>
              <a:t>-</a:t>
            </a:r>
            <a:r>
              <a:rPr sz="1200" b="1" dirty="0">
                <a:latin typeface="Arial"/>
                <a:cs typeface="Arial"/>
              </a:rPr>
              <a:t>5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Und</a:t>
            </a:r>
            <a:r>
              <a:rPr sz="1200" b="1" dirty="0">
                <a:latin typeface="Arial"/>
                <a:cs typeface="Arial"/>
              </a:rPr>
              <a:t>er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45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a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er </a:t>
            </a:r>
            <a:r>
              <a:rPr sz="1200" dirty="0">
                <a:latin typeface="Arial"/>
                <a:cs typeface="Arial"/>
              </a:rPr>
              <a:t>B</a:t>
            </a:r>
            <a:r>
              <a:rPr sz="1200" spc="-5" dirty="0">
                <a:latin typeface="Arial"/>
                <a:cs typeface="Arial"/>
              </a:rPr>
              <a:t>RUC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80" dirty="0">
                <a:latin typeface="Arial"/>
                <a:cs typeface="Arial"/>
              </a:rPr>
              <a:t>L</a:t>
            </a:r>
            <a:r>
              <a:rPr sz="1200" dirty="0">
                <a:latin typeface="Arial"/>
                <a:cs typeface="Arial"/>
              </a:rPr>
              <a:t>Y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/ O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EGO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IAN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33</a:t>
            </a:fld>
            <a:endParaRPr spc="-5"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275B7B77-4ED7-4715-BF9E-9183425910F3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/>
              <a:t>March 2019</a:t>
            </a:r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07340" y="3939090"/>
            <a:ext cx="1372870" cy="543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Ch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h</a:t>
            </a:r>
            <a:r>
              <a:rPr sz="1200" b="1" dirty="0">
                <a:latin typeface="Arial"/>
                <a:cs typeface="Arial"/>
              </a:rPr>
              <a:t>alis,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55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A </a:t>
            </a: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5" name="object 5"/>
          <p:cNvSpPr/>
          <p:nvPr/>
        </p:nvSpPr>
        <p:spPr>
          <a:xfrm>
            <a:off x="1925805" y="1661160"/>
            <a:ext cx="7141994" cy="46634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34</a:t>
            </a:fld>
            <a:endParaRPr spc="-5" dirty="0"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A691CCEF-4D8D-44E8-A360-925924BB5D0A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/>
              <a:t>March 2019</a:t>
            </a:r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95400" y="1609344"/>
            <a:ext cx="6461759" cy="48463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35</a:t>
            </a:fld>
            <a:endParaRPr spc="-5" dirty="0"/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1B325C2A-3F65-4B02-B9A1-6885E71DC4A1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/>
              <a:t>March 2019</a:t>
            </a:r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07340" y="3939090"/>
            <a:ext cx="1372870" cy="726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Jack</a:t>
            </a:r>
            <a:r>
              <a:rPr sz="1200" b="1" spc="-10" dirty="0">
                <a:latin typeface="Arial"/>
                <a:cs typeface="Arial"/>
              </a:rPr>
              <a:t>s</a:t>
            </a:r>
            <a:r>
              <a:rPr sz="1200" b="1" spc="-5" dirty="0">
                <a:latin typeface="Arial"/>
                <a:cs typeface="Arial"/>
              </a:rPr>
              <a:t>o</a:t>
            </a:r>
            <a:r>
              <a:rPr sz="1200" b="1" dirty="0">
                <a:latin typeface="Arial"/>
                <a:cs typeface="Arial"/>
              </a:rPr>
              <a:t>n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ree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, </a:t>
            </a:r>
            <a:r>
              <a:rPr sz="1200" b="1" spc="-5" dirty="0">
                <a:latin typeface="Arial"/>
                <a:cs typeface="Arial"/>
              </a:rPr>
              <a:t>C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nt</a:t>
            </a:r>
            <a:r>
              <a:rPr sz="1200" b="1" dirty="0">
                <a:latin typeface="Arial"/>
                <a:cs typeface="Arial"/>
              </a:rPr>
              <a:t>ralia,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spc="-55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A </a:t>
            </a: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5" name="object 5"/>
          <p:cNvSpPr/>
          <p:nvPr/>
        </p:nvSpPr>
        <p:spPr>
          <a:xfrm>
            <a:off x="1990682" y="1661159"/>
            <a:ext cx="7000917" cy="46634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36</a:t>
            </a:fld>
            <a:endParaRPr spc="-5" dirty="0"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30A45058-E79E-4B85-BB24-EBE9F51940BB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/>
              <a:t>March 2019</a:t>
            </a:r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33612" y="1609356"/>
            <a:ext cx="6217907" cy="46634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37</a:t>
            </a:fld>
            <a:endParaRPr spc="-5" dirty="0"/>
          </a:p>
        </p:txBody>
      </p:sp>
      <p:sp>
        <p:nvSpPr>
          <p:cNvPr id="5" name="object 5"/>
          <p:cNvSpPr txBox="1"/>
          <p:nvPr/>
        </p:nvSpPr>
        <p:spPr>
          <a:xfrm>
            <a:off x="149605" y="3939090"/>
            <a:ext cx="1935480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5" dirty="0">
                <a:latin typeface="Arial"/>
                <a:cs typeface="Arial"/>
              </a:rPr>
              <a:t>-</a:t>
            </a:r>
            <a:r>
              <a:rPr sz="1200" b="1" dirty="0">
                <a:latin typeface="Arial"/>
                <a:cs typeface="Arial"/>
              </a:rPr>
              <a:t>5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Und</a:t>
            </a:r>
            <a:r>
              <a:rPr sz="1200" b="1" dirty="0">
                <a:latin typeface="Arial"/>
                <a:cs typeface="Arial"/>
              </a:rPr>
              <a:t>er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45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a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er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B</a:t>
            </a:r>
            <a:r>
              <a:rPr sz="1200" spc="-5" dirty="0">
                <a:latin typeface="Arial"/>
                <a:cs typeface="Arial"/>
              </a:rPr>
              <a:t>RUC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80" dirty="0">
                <a:latin typeface="Arial"/>
                <a:cs typeface="Arial"/>
              </a:rPr>
              <a:t>L</a:t>
            </a:r>
            <a:r>
              <a:rPr sz="1200" dirty="0">
                <a:latin typeface="Arial"/>
                <a:cs typeface="Arial"/>
              </a:rPr>
              <a:t>Y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/ O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EGO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IAN</a:t>
            </a: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1654F97F-7F2E-4A88-BDA3-4B2789DBE435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/>
              <a:t>March 2019</a:t>
            </a:r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70736" y="1609344"/>
            <a:ext cx="6354051" cy="48463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78739" y="3714956"/>
            <a:ext cx="1155700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P</a:t>
            </a:r>
            <a:r>
              <a:rPr sz="1200" b="1" spc="-5" dirty="0">
                <a:latin typeface="Arial"/>
                <a:cs typeface="Arial"/>
              </a:rPr>
              <a:t>hoto</a:t>
            </a: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-5" dirty="0">
                <a:latin typeface="Arial"/>
                <a:cs typeface="Arial"/>
              </a:rPr>
              <a:t>ou</a:t>
            </a:r>
            <a:r>
              <a:rPr sz="1200" b="1" dirty="0">
                <a:latin typeface="Arial"/>
                <a:cs typeface="Arial"/>
              </a:rPr>
              <a:t>rce: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spc="40" dirty="0">
                <a:latin typeface="Arial"/>
                <a:cs typeface="Arial"/>
              </a:rPr>
              <a:t>W</a:t>
            </a:r>
            <a:r>
              <a:rPr sz="1200" spc="-10" dirty="0">
                <a:latin typeface="Arial"/>
                <a:cs typeface="Arial"/>
              </a:rPr>
              <a:t>S</a:t>
            </a:r>
            <a:r>
              <a:rPr sz="1200" spc="-5" dirty="0">
                <a:latin typeface="Arial"/>
                <a:cs typeface="Arial"/>
              </a:rPr>
              <a:t>D</a:t>
            </a:r>
            <a:r>
              <a:rPr sz="1200" dirty="0">
                <a:latin typeface="Arial"/>
                <a:cs typeface="Arial"/>
              </a:rPr>
              <a:t>OT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38</a:t>
            </a:fld>
            <a:endParaRPr spc="-5" dirty="0"/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BB5E1ABE-A695-42EB-B023-C1D5A124631E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/>
              <a:t>March 2019</a:t>
            </a:r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26024" y="1609344"/>
            <a:ext cx="6390749" cy="48463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39</a:t>
            </a:fld>
            <a:endParaRPr spc="-5" dirty="0"/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79851AB2-3571-4B5E-A29A-4C5CA2247A30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/>
              <a:t>March 2019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6249670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5" dirty="0">
                <a:solidFill>
                  <a:srgbClr val="303030"/>
                </a:solidFill>
                <a:latin typeface="Arial Narrow"/>
                <a:cs typeface="Arial Narrow"/>
              </a:rPr>
              <a:t>“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C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hehalis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iver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asin</a:t>
            </a:r>
            <a:r>
              <a:rPr sz="3200" b="1" spc="-2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Flood</a:t>
            </a:r>
            <a:r>
              <a:rPr sz="3200" b="1" spc="-5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A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utho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ity”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6459" y="4940041"/>
            <a:ext cx="2406650" cy="18594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68605" algn="l"/>
              </a:tabLst>
            </a:pPr>
            <a:r>
              <a:rPr sz="1100" spc="-10" dirty="0">
                <a:latin typeface="Wingdings 3"/>
                <a:cs typeface="Wingdings 3"/>
              </a:rPr>
              <a:t></a:t>
            </a:r>
            <a:r>
              <a:rPr sz="1100" spc="-10" dirty="0">
                <a:latin typeface="Times New Roman"/>
                <a:cs typeface="Times New Roman"/>
              </a:rPr>
              <a:t>	</a:t>
            </a:r>
            <a:r>
              <a:rPr sz="1600" spc="-25" dirty="0">
                <a:solidFill>
                  <a:srgbClr val="303030"/>
                </a:solidFill>
                <a:latin typeface="Arial"/>
                <a:cs typeface="Arial"/>
              </a:rPr>
              <a:t>G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600" spc="-30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5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Har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bor</a:t>
            </a:r>
            <a:r>
              <a:rPr sz="16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County</a:t>
            </a:r>
            <a:endParaRPr sz="1600" dirty="0">
              <a:latin typeface="Arial"/>
              <a:cs typeface="Arial"/>
            </a:endParaRPr>
          </a:p>
          <a:p>
            <a:pPr marL="627063" indent="-341313" algn="just">
              <a:lnSpc>
                <a:spcPct val="100000"/>
              </a:lnSpc>
              <a:spcBef>
                <a:spcPts val="600"/>
              </a:spcBef>
              <a:buClr>
                <a:srgbClr val="CC0000"/>
              </a:buClr>
              <a:buSzPct val="68750"/>
              <a:buFont typeface="Courier New" panose="02070309020205020404" pitchFamily="49" charset="0"/>
              <a:buChar char="o"/>
              <a:tabLst>
                <a:tab pos="573088" algn="l"/>
              </a:tabLst>
            </a:pP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-8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Abe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deen</a:t>
            </a:r>
            <a:endParaRPr sz="1600" dirty="0">
              <a:latin typeface="Arial"/>
              <a:cs typeface="Arial"/>
            </a:endParaRPr>
          </a:p>
          <a:p>
            <a:pPr marL="627063" marR="5080" indent="-341313" algn="just">
              <a:lnSpc>
                <a:spcPct val="131200"/>
              </a:lnSpc>
              <a:buClr>
                <a:srgbClr val="CC0000"/>
              </a:buClr>
              <a:buSzPct val="68750"/>
              <a:buFont typeface="Courier New" panose="02070309020205020404" pitchFamily="49" charset="0"/>
              <a:buChar char="o"/>
              <a:tabLst>
                <a:tab pos="573088" algn="l"/>
              </a:tabLst>
            </a:pP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Co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mopo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endParaRPr lang="en-US" sz="1600" spc="-5" dirty="0">
              <a:solidFill>
                <a:srgbClr val="303030"/>
              </a:solidFill>
              <a:latin typeface="Arial"/>
              <a:cs typeface="Arial"/>
            </a:endParaRPr>
          </a:p>
          <a:p>
            <a:pPr marL="627063" marR="5080" indent="-341313" algn="just">
              <a:lnSpc>
                <a:spcPct val="131200"/>
              </a:lnSpc>
              <a:buClr>
                <a:srgbClr val="CC0000"/>
              </a:buClr>
              <a:buSzPct val="68750"/>
              <a:buFont typeface="Courier New" panose="02070309020205020404" pitchFamily="49" charset="0"/>
              <a:buChar char="o"/>
              <a:tabLst>
                <a:tab pos="573088" algn="l"/>
              </a:tabLst>
            </a:pPr>
            <a:r>
              <a:rPr lang="en-US" sz="1600" spc="-15" dirty="0">
                <a:solidFill>
                  <a:srgbClr val="303030"/>
                </a:solidFill>
                <a:latin typeface="Arial"/>
                <a:cs typeface="Arial"/>
              </a:rPr>
              <a:t>City of Hoquiam</a:t>
            </a:r>
          </a:p>
          <a:p>
            <a:pPr marL="627063" marR="5080" indent="-341313" algn="just">
              <a:lnSpc>
                <a:spcPct val="131200"/>
              </a:lnSpc>
              <a:buClr>
                <a:srgbClr val="CC0000"/>
              </a:buClr>
              <a:buSzPct val="68750"/>
              <a:buFont typeface="Courier New" panose="02070309020205020404" pitchFamily="49" charset="0"/>
              <a:buChar char="o"/>
              <a:tabLst>
                <a:tab pos="573088" algn="l"/>
              </a:tabLst>
            </a:pP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Monte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ano</a:t>
            </a:r>
            <a:endParaRPr lang="en-US" sz="1600" spc="-1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627063" marR="5080" indent="-341313" algn="just">
              <a:lnSpc>
                <a:spcPct val="131200"/>
              </a:lnSpc>
              <a:buClr>
                <a:srgbClr val="CC0000"/>
              </a:buClr>
              <a:buSzPct val="68750"/>
              <a:buFont typeface="Courier New" panose="02070309020205020404" pitchFamily="49" charset="0"/>
              <a:buChar char="o"/>
              <a:tabLst>
                <a:tab pos="573088" algn="l"/>
              </a:tabLst>
            </a:pP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25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kv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ill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36867" y="4940041"/>
            <a:ext cx="2157095" cy="5693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68605" algn="l"/>
              </a:tabLst>
            </a:pPr>
            <a:r>
              <a:rPr sz="1100" spc="-10" dirty="0">
                <a:latin typeface="Wingdings 3"/>
                <a:cs typeface="Wingdings 3"/>
              </a:rPr>
              <a:t></a:t>
            </a:r>
            <a:r>
              <a:rPr sz="1100" spc="-10" dirty="0">
                <a:latin typeface="Times New Roman"/>
                <a:cs typeface="Times New Roman"/>
              </a:rPr>
              <a:t>	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hu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ton</a:t>
            </a:r>
            <a:r>
              <a:rPr sz="16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County</a:t>
            </a:r>
            <a:endParaRPr sz="1600" dirty="0">
              <a:latin typeface="Arial"/>
              <a:cs typeface="Arial"/>
            </a:endParaRPr>
          </a:p>
          <a:p>
            <a:pPr marL="341313">
              <a:lnSpc>
                <a:spcPct val="100000"/>
              </a:lnSpc>
              <a:spcBef>
                <a:spcPts val="600"/>
              </a:spcBef>
              <a:tabLst>
                <a:tab pos="697865" algn="l"/>
              </a:tabLst>
            </a:pPr>
            <a:r>
              <a:rPr sz="1100" spc="-10" dirty="0">
                <a:solidFill>
                  <a:srgbClr val="CC0000"/>
                </a:solidFill>
                <a:latin typeface="Courier New"/>
                <a:cs typeface="Courier New"/>
              </a:rPr>
              <a:t>o	</a:t>
            </a:r>
            <a:r>
              <a:rPr sz="1600" spc="-19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600" spc="-3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6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Bu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oda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1140" y="1899086"/>
            <a:ext cx="6229985" cy="29674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322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Fo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rm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in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2008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CC0000"/>
              </a:buClr>
              <a:buFont typeface="Wingdings"/>
              <a:buChar char=""/>
            </a:pPr>
            <a:endParaRPr sz="1800" dirty="0">
              <a:latin typeface="Times New Roman"/>
              <a:cs typeface="Times New Roman"/>
            </a:endParaRPr>
          </a:p>
          <a:p>
            <a:pPr marL="363220" marR="5080" indent="-350520">
              <a:lnSpc>
                <a:spcPct val="100000"/>
              </a:lnSpc>
              <a:spcBef>
                <a:spcPts val="1290"/>
              </a:spcBef>
              <a:buClr>
                <a:srgbClr val="CC0000"/>
              </a:buClr>
              <a:buSzPct val="83333"/>
              <a:buFont typeface="Wingdings"/>
              <a:buChar char=""/>
              <a:tabLst>
                <a:tab pos="363220" algn="l"/>
              </a:tabLst>
            </a:pP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Fo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rma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body</a:t>
            </a:r>
            <a:r>
              <a:rPr sz="1800" b="1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fo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u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se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on: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(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1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) f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oo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ha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z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rd</a:t>
            </a:r>
            <a:r>
              <a:rPr sz="18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ga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on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oughou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e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;</a:t>
            </a:r>
            <a:r>
              <a:rPr sz="18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(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2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)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de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-m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k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g</a:t>
            </a:r>
            <a:r>
              <a:rPr sz="1800" spc="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ha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 .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800" dirty="0">
              <a:latin typeface="Arial"/>
              <a:cs typeface="Arial"/>
            </a:endParaRPr>
          </a:p>
          <a:p>
            <a:pPr marL="634365" lvl="1" indent="-286385">
              <a:lnSpc>
                <a:spcPct val="100000"/>
              </a:lnSpc>
              <a:spcBef>
                <a:spcPts val="605"/>
              </a:spcBef>
              <a:buSzPct val="68750"/>
              <a:buFont typeface="Wingdings"/>
              <a:buChar char=""/>
              <a:tabLst>
                <a:tab pos="634365" algn="l"/>
                <a:tab pos="635000" algn="l"/>
              </a:tabLst>
            </a:pP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nfo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rmed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by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sc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en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e.</a:t>
            </a:r>
            <a:endParaRPr sz="1600" dirty="0">
              <a:latin typeface="Arial"/>
              <a:cs typeface="Arial"/>
            </a:endParaRPr>
          </a:p>
          <a:p>
            <a:pPr marL="634365" lvl="1" indent="-286385">
              <a:lnSpc>
                <a:spcPct val="100000"/>
              </a:lnSpc>
              <a:spcBef>
                <a:spcPts val="600"/>
              </a:spcBef>
              <a:buSzPct val="68750"/>
              <a:buFont typeface="Wingdings"/>
              <a:buChar char=""/>
              <a:tabLst>
                <a:tab pos="634365" algn="l"/>
                <a:tab pos="635000" algn="l"/>
              </a:tabLst>
            </a:pP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p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ote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ct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Ba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600" spc="-2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dent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s/c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ommun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s.</a:t>
            </a:r>
            <a:endParaRPr sz="1600" dirty="0">
              <a:latin typeface="Arial"/>
              <a:cs typeface="Arial"/>
            </a:endParaRPr>
          </a:p>
          <a:p>
            <a:pPr marL="634365" lvl="1" indent="-286385">
              <a:lnSpc>
                <a:spcPct val="100000"/>
              </a:lnSpc>
              <a:spcBef>
                <a:spcPts val="600"/>
              </a:spcBef>
              <a:buSzPct val="68750"/>
              <a:buFont typeface="Wingdings"/>
              <a:buChar char=""/>
              <a:tabLst>
                <a:tab pos="634365" algn="l"/>
                <a:tab pos="635000" algn="l"/>
              </a:tabLst>
            </a:pP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en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onmenta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ll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y app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op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ate.</a:t>
            </a:r>
            <a:endParaRPr sz="1600" dirty="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buFont typeface="Wingdings"/>
              <a:buChar char=""/>
            </a:pPr>
            <a:endParaRPr sz="1600" dirty="0">
              <a:latin typeface="Times New Roman"/>
              <a:cs typeface="Times New Roman"/>
            </a:endParaRPr>
          </a:p>
          <a:p>
            <a:pPr lvl="1">
              <a:lnSpc>
                <a:spcPct val="100000"/>
              </a:lnSpc>
              <a:spcBef>
                <a:spcPts val="17"/>
              </a:spcBef>
              <a:buFont typeface="Wingdings"/>
              <a:buChar char=""/>
            </a:pPr>
            <a:endParaRPr sz="1300" dirty="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in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ju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di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tions</a:t>
            </a:r>
            <a:r>
              <a:rPr sz="1800" b="1" spc="-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p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ese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nt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ed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93667" y="4940041"/>
            <a:ext cx="149796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68605" algn="l"/>
              </a:tabLst>
            </a:pPr>
            <a:r>
              <a:rPr sz="1100" spc="-10" dirty="0">
                <a:latin typeface="Wingdings 3"/>
                <a:cs typeface="Wingdings 3"/>
              </a:rPr>
              <a:t></a:t>
            </a:r>
            <a:r>
              <a:rPr sz="1100" spc="-10" dirty="0">
                <a:latin typeface="Times New Roman"/>
                <a:cs typeface="Times New Roman"/>
              </a:rPr>
              <a:t>	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Le</a:t>
            </a:r>
            <a:r>
              <a:rPr sz="1600" spc="-3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County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62401" y="5186903"/>
            <a:ext cx="1934590" cy="12900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31200"/>
              </a:lnSpc>
            </a:pPr>
            <a:r>
              <a:rPr sz="1100" spc="-10" dirty="0">
                <a:solidFill>
                  <a:srgbClr val="CC0000"/>
                </a:solidFill>
                <a:latin typeface="Courier New"/>
                <a:cs typeface="Courier New"/>
              </a:rPr>
              <a:t>o </a:t>
            </a:r>
            <a:r>
              <a:rPr sz="1100" spc="280" dirty="0">
                <a:solidFill>
                  <a:srgbClr val="CC0000"/>
                </a:solidFill>
                <a:latin typeface="Courier New"/>
                <a:cs typeface="Courier New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Cent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endParaRPr lang="en-US" sz="1600" spc="-1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algn="just">
              <a:lnSpc>
                <a:spcPct val="131200"/>
              </a:lnSpc>
            </a:pPr>
            <a:r>
              <a:rPr sz="1100" spc="-10" dirty="0">
                <a:solidFill>
                  <a:srgbClr val="CC0000"/>
                </a:solidFill>
                <a:latin typeface="Courier New"/>
                <a:cs typeface="Courier New"/>
              </a:rPr>
              <a:t>o</a:t>
            </a:r>
            <a:r>
              <a:rPr sz="1100" dirty="0">
                <a:solidFill>
                  <a:srgbClr val="CC0000"/>
                </a:solidFill>
                <a:latin typeface="Courier New"/>
                <a:cs typeface="Courier New"/>
              </a:rPr>
              <a:t> </a:t>
            </a:r>
            <a:r>
              <a:rPr sz="1100" spc="280" dirty="0">
                <a:solidFill>
                  <a:srgbClr val="CC0000"/>
                </a:solidFill>
                <a:latin typeface="Courier New"/>
                <a:cs typeface="Courier New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Cheha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endParaRPr lang="en-US" sz="1600" spc="-1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algn="just">
              <a:lnSpc>
                <a:spcPct val="131200"/>
              </a:lnSpc>
            </a:pPr>
            <a:r>
              <a:rPr sz="1100" spc="-10" dirty="0">
                <a:solidFill>
                  <a:srgbClr val="CC0000"/>
                </a:solidFill>
                <a:latin typeface="Courier New"/>
                <a:cs typeface="Courier New"/>
              </a:rPr>
              <a:t>o</a:t>
            </a:r>
            <a:r>
              <a:rPr sz="1100" dirty="0">
                <a:solidFill>
                  <a:srgbClr val="CC0000"/>
                </a:solidFill>
                <a:latin typeface="Courier New"/>
                <a:cs typeface="Courier New"/>
              </a:rPr>
              <a:t> </a:t>
            </a:r>
            <a:r>
              <a:rPr sz="1100" spc="280" dirty="0">
                <a:solidFill>
                  <a:srgbClr val="CC0000"/>
                </a:solidFill>
                <a:latin typeface="Courier New"/>
                <a:cs typeface="Courier New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ty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Napa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ne</a:t>
            </a:r>
            <a:endParaRPr lang="en-US" sz="1600" spc="-1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algn="just">
              <a:lnSpc>
                <a:spcPct val="131200"/>
              </a:lnSpc>
            </a:pPr>
            <a:r>
              <a:rPr sz="1100" spc="-10" dirty="0">
                <a:solidFill>
                  <a:srgbClr val="CC0000"/>
                </a:solidFill>
                <a:latin typeface="Courier New"/>
                <a:cs typeface="Courier New"/>
              </a:rPr>
              <a:t>o</a:t>
            </a:r>
            <a:r>
              <a:rPr sz="1100" dirty="0">
                <a:solidFill>
                  <a:srgbClr val="CC0000"/>
                </a:solidFill>
                <a:latin typeface="Courier New"/>
                <a:cs typeface="Courier New"/>
              </a:rPr>
              <a:t> </a:t>
            </a:r>
            <a:r>
              <a:rPr sz="1100" spc="280" dirty="0">
                <a:solidFill>
                  <a:srgbClr val="CC0000"/>
                </a:solidFill>
                <a:latin typeface="Courier New"/>
                <a:cs typeface="Courier New"/>
              </a:rPr>
              <a:t> </a:t>
            </a:r>
            <a:r>
              <a:rPr sz="1600" spc="-19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600" spc="-3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6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Pe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925309" y="2057400"/>
            <a:ext cx="1990089" cy="17525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4</a:t>
            </a:fld>
            <a:endParaRPr spc="-5" dirty="0"/>
          </a:p>
        </p:txBody>
      </p:sp>
      <p:sp>
        <p:nvSpPr>
          <p:cNvPr id="13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30543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/>
              <a:t>March 2019</a:t>
            </a:r>
            <a:endParaRPr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1675" y="1609344"/>
            <a:ext cx="7861299" cy="13779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701675" y="3281172"/>
            <a:ext cx="7861299" cy="1377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701675" y="4953000"/>
            <a:ext cx="7861299" cy="13779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40</a:t>
            </a:fld>
            <a:endParaRPr spc="-5" dirty="0"/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75EB1EC3-475C-496B-BB44-1D1D6E9F4E84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/>
              <a:t>March 2019</a:t>
            </a:r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31140" y="3939090"/>
            <a:ext cx="1250950" cy="726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8419">
              <a:lnSpc>
                <a:spcPct val="100000"/>
              </a:lnSpc>
            </a:pPr>
            <a:r>
              <a:rPr sz="1200" b="1" spc="-45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ake</a:t>
            </a:r>
            <a:r>
              <a:rPr sz="1200" b="1" spc="-5" dirty="0">
                <a:latin typeface="Arial"/>
                <a:cs typeface="Arial"/>
              </a:rPr>
              <a:t>f</a:t>
            </a:r>
            <a:r>
              <a:rPr sz="1200" b="1" dirty="0">
                <a:latin typeface="Arial"/>
                <a:cs typeface="Arial"/>
              </a:rPr>
              <a:t>ield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Ro</a:t>
            </a:r>
            <a:r>
              <a:rPr sz="1200" b="1" dirty="0">
                <a:latin typeface="Arial"/>
                <a:cs typeface="Arial"/>
              </a:rPr>
              <a:t>a</a:t>
            </a:r>
            <a:r>
              <a:rPr sz="1200" b="1" spc="-5" dirty="0">
                <a:latin typeface="Arial"/>
                <a:cs typeface="Arial"/>
              </a:rPr>
              <a:t>d</a:t>
            </a:r>
            <a:r>
              <a:rPr sz="1200" b="1" dirty="0">
                <a:latin typeface="Arial"/>
                <a:cs typeface="Arial"/>
              </a:rPr>
              <a:t>, Elma,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55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A</a:t>
            </a:r>
            <a:endParaRPr sz="12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EG GILBE</a:t>
            </a:r>
            <a:r>
              <a:rPr sz="1200" spc="-30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T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5" name="object 5"/>
          <p:cNvSpPr/>
          <p:nvPr/>
        </p:nvSpPr>
        <p:spPr>
          <a:xfrm>
            <a:off x="1907771" y="1661160"/>
            <a:ext cx="7160027" cy="46634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8003540" y="6349506"/>
            <a:ext cx="14160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fld id="{7B703077-A036-4953-8B7F-1953DABA0F63}" type="slidenum">
              <a:rPr lang="en-US" sz="1000" spc="-5">
                <a:solidFill>
                  <a:srgbClr val="000099"/>
                </a:solidFill>
                <a:latin typeface="Arial Narrow"/>
                <a:cs typeface="Arial Narrow"/>
              </a:rPr>
              <a:t>41</a:t>
            </a:fld>
            <a:endParaRPr sz="1000" dirty="0">
              <a:latin typeface="Arial Narrow"/>
              <a:cs typeface="Arial Narrow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1E7F3B5D-5F9D-4595-B6EF-95B1B2223D53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/>
              <a:t>March 2019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B4F022-7B4C-4B44-AF97-BC3BD1A3409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41</a:t>
            </a:fld>
            <a:endParaRPr lang="en-US" spc="-5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C95600D-CE9E-47DA-9C4A-5084CD501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600200"/>
            <a:ext cx="6553200" cy="4956908"/>
          </a:xfrm>
          <a:prstGeom prst="rect">
            <a:avLst/>
          </a:prstGeom>
          <a:ln w="12700">
            <a:noFill/>
          </a:ln>
        </p:spPr>
      </p:pic>
      <p:sp>
        <p:nvSpPr>
          <p:cNvPr id="2" name="object 2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560" y="870429"/>
            <a:ext cx="791464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lang="en-US" spc="-5" dirty="0"/>
              <a:t>What’s Next</a:t>
            </a:r>
            <a:r>
              <a:rPr spc="-45" dirty="0"/>
              <a:t> </a:t>
            </a:r>
            <a:r>
              <a:rPr dirty="0"/>
              <a:t>– </a:t>
            </a:r>
            <a:r>
              <a:rPr lang="en-US" dirty="0"/>
              <a:t>2019-21 Budget Development</a:t>
            </a:r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8003540" y="6349506"/>
            <a:ext cx="14160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fld id="{B8B1248F-DDB6-4D55-888A-4F248BF57389}" type="slidenum">
              <a:rPr lang="en-US" sz="1000" spc="-5">
                <a:solidFill>
                  <a:srgbClr val="000099"/>
                </a:solidFill>
                <a:latin typeface="Arial Narrow"/>
                <a:cs typeface="Arial Narrow"/>
              </a:rPr>
              <a:t>42</a:t>
            </a:fld>
            <a:endParaRPr sz="1000" dirty="0">
              <a:latin typeface="Arial Narrow"/>
              <a:cs typeface="Arial Narrow"/>
            </a:endParaRPr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4AE8EB35-3C6F-44A4-9EB2-D45E396BA572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/>
              <a:t>March 2019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851398-B761-4580-B6AC-1825ADABCD9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42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3146698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560" y="870429"/>
            <a:ext cx="791464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lang="en-US" spc="-5" dirty="0"/>
              <a:t>What’s Next</a:t>
            </a:r>
            <a:r>
              <a:rPr spc="-45" dirty="0"/>
              <a:t> </a:t>
            </a:r>
            <a:r>
              <a:rPr dirty="0"/>
              <a:t>– </a:t>
            </a:r>
            <a:r>
              <a:rPr lang="en-US" dirty="0"/>
              <a:t>EIS Starts</a:t>
            </a:r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8003540" y="6349506"/>
            <a:ext cx="14160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fld id="{B8B1248F-DDB6-4D55-888A-4F248BF57389}" type="slidenum">
              <a:rPr lang="en-US" sz="1000" spc="-5">
                <a:solidFill>
                  <a:srgbClr val="000099"/>
                </a:solidFill>
                <a:latin typeface="Arial Narrow"/>
                <a:cs typeface="Arial Narrow"/>
              </a:rPr>
              <a:t>43</a:t>
            </a:fld>
            <a:endParaRPr sz="1000" dirty="0">
              <a:latin typeface="Arial Narrow"/>
              <a:cs typeface="Arial Narrow"/>
            </a:endParaRPr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4AE8EB35-3C6F-44A4-9EB2-D45E396BA572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/>
              <a:t>March 2019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CAB9AE-90DB-40F5-A013-25B4A6A2C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899" y="1676400"/>
            <a:ext cx="6533127" cy="467310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0FE57D-7A8B-4155-B4CE-ADD7F4B8C82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43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20306488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4299585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For</a:t>
            </a:r>
            <a:r>
              <a:rPr sz="3200" b="1" spc="-2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Fu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ther</a:t>
            </a:r>
            <a:r>
              <a:rPr sz="3200" b="1" spc="-1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Info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mati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o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n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057401" y="1668614"/>
            <a:ext cx="5029200" cy="1154162"/>
          </a:xfrm>
          <a:prstGeom prst="rect">
            <a:avLst/>
          </a:prstGeom>
          <a:ln w="12699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4455">
              <a:lnSpc>
                <a:spcPts val="1800"/>
              </a:lnSpc>
            </a:pPr>
            <a:r>
              <a:rPr sz="1400" b="1" spc="-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400" b="1" spc="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400" b="1" spc="-5" dirty="0">
                <a:solidFill>
                  <a:srgbClr val="303030"/>
                </a:solidFill>
                <a:latin typeface="Arial"/>
                <a:cs typeface="Arial"/>
              </a:rPr>
              <a:t>ck</a:t>
            </a:r>
            <a:r>
              <a:rPr sz="1400" b="1" spc="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400" b="1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400" b="1" spc="-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400" b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400" b="1" spc="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400" b="1" spc="-1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400" b="1" spc="-5" dirty="0">
                <a:solidFill>
                  <a:srgbClr val="303030"/>
                </a:solidFill>
                <a:latin typeface="Arial"/>
                <a:cs typeface="Arial"/>
              </a:rPr>
              <a:t>es</a:t>
            </a:r>
            <a:r>
              <a:rPr sz="1400" b="1" dirty="0">
                <a:solidFill>
                  <a:srgbClr val="303030"/>
                </a:solidFill>
                <a:latin typeface="Arial"/>
                <a:cs typeface="Arial"/>
              </a:rPr>
              <a:t>,</a:t>
            </a:r>
            <a:r>
              <a:rPr sz="1400" b="1" spc="-2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lang="en-US" sz="1400" b="1" i="1" spc="-25" dirty="0">
                <a:solidFill>
                  <a:srgbClr val="303030"/>
                </a:solidFill>
                <a:latin typeface="Arial"/>
                <a:cs typeface="Arial"/>
              </a:rPr>
              <a:t>Grays Harbor County Representative</a:t>
            </a:r>
            <a:endParaRPr sz="1400" i="1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i="1" spc="-10" dirty="0">
                <a:solidFill>
                  <a:srgbClr val="303030"/>
                </a:solidFill>
                <a:latin typeface="Arial"/>
                <a:cs typeface="Arial"/>
              </a:rPr>
              <a:t>Chair, </a:t>
            </a:r>
            <a:r>
              <a:rPr sz="1400" spc="-1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400" spc="-5" dirty="0">
                <a:solidFill>
                  <a:srgbClr val="303030"/>
                </a:solidFill>
                <a:latin typeface="Arial"/>
                <a:cs typeface="Arial"/>
              </a:rPr>
              <a:t>heha</a:t>
            </a:r>
            <a:r>
              <a:rPr sz="1400" dirty="0">
                <a:solidFill>
                  <a:srgbClr val="303030"/>
                </a:solidFill>
                <a:latin typeface="Arial"/>
                <a:cs typeface="Arial"/>
              </a:rPr>
              <a:t>lis</a:t>
            </a:r>
            <a:r>
              <a:rPr sz="1400" spc="-2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4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400" spc="-20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400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4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4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303030"/>
                </a:solidFill>
                <a:latin typeface="Arial"/>
                <a:cs typeface="Arial"/>
              </a:rPr>
              <a:t>Ba</a:t>
            </a:r>
            <a:r>
              <a:rPr sz="1400" spc="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400" dirty="0">
                <a:solidFill>
                  <a:srgbClr val="303030"/>
                </a:solidFill>
                <a:latin typeface="Arial"/>
                <a:cs typeface="Arial"/>
              </a:rPr>
              <a:t>in</a:t>
            </a:r>
            <a:r>
              <a:rPr sz="1400" spc="-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140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400" spc="-5" dirty="0">
                <a:solidFill>
                  <a:srgbClr val="303030"/>
                </a:solidFill>
                <a:latin typeface="Arial"/>
                <a:cs typeface="Arial"/>
              </a:rPr>
              <a:t>oo</a:t>
            </a:r>
            <a:r>
              <a:rPr sz="140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400" spc="-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303030"/>
                </a:solidFill>
                <a:latin typeface="Arial"/>
                <a:cs typeface="Arial"/>
              </a:rPr>
              <a:t>Au</a:t>
            </a:r>
            <a:r>
              <a:rPr sz="1400" spc="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400" spc="-5" dirty="0">
                <a:solidFill>
                  <a:srgbClr val="303030"/>
                </a:solidFill>
                <a:latin typeface="Arial"/>
                <a:cs typeface="Arial"/>
              </a:rPr>
              <a:t>ho</a:t>
            </a:r>
            <a:r>
              <a:rPr sz="1400" dirty="0">
                <a:solidFill>
                  <a:srgbClr val="303030"/>
                </a:solidFill>
                <a:latin typeface="Arial"/>
                <a:cs typeface="Arial"/>
              </a:rPr>
              <a:t>ri</a:t>
            </a:r>
            <a:r>
              <a:rPr sz="1400" spc="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400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endParaRPr sz="1400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i="1" spc="-20" dirty="0">
                <a:solidFill>
                  <a:srgbClr val="303030"/>
                </a:solidFill>
                <a:latin typeface="Arial"/>
                <a:cs typeface="Arial"/>
              </a:rPr>
              <a:t>Chair</a:t>
            </a:r>
            <a:r>
              <a:rPr sz="1400" dirty="0">
                <a:solidFill>
                  <a:srgbClr val="303030"/>
                </a:solidFill>
                <a:latin typeface="Arial"/>
                <a:cs typeface="Arial"/>
              </a:rPr>
              <a:t>,</a:t>
            </a:r>
            <a:r>
              <a:rPr sz="1400" spc="-2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lang="en-US" sz="1400" spc="-5" dirty="0">
                <a:solidFill>
                  <a:srgbClr val="303030"/>
                </a:solidFill>
                <a:latin typeface="Arial"/>
                <a:cs typeface="Arial"/>
              </a:rPr>
              <a:t>Chehalis Basin Board</a:t>
            </a:r>
            <a:endParaRPr sz="1400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spc="-5" dirty="0">
                <a:solidFill>
                  <a:srgbClr val="303030"/>
                </a:solidFill>
                <a:latin typeface="Arial"/>
                <a:cs typeface="Arial"/>
              </a:rPr>
              <a:t>360/249-3731</a:t>
            </a:r>
          </a:p>
          <a:p>
            <a:pPr marL="85090">
              <a:lnSpc>
                <a:spcPts val="1800"/>
              </a:lnSpc>
            </a:pPr>
            <a:r>
              <a:rPr lang="en-US" sz="1400" dirty="0">
                <a:latin typeface="Arial"/>
                <a:cs typeface="Arial"/>
                <a:hlinkClick r:id="rId3"/>
              </a:rPr>
              <a:t>vraines@co.grays-harbor.wa.us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57401" y="2949475"/>
            <a:ext cx="5029200" cy="1137299"/>
          </a:xfrm>
          <a:prstGeom prst="rect">
            <a:avLst/>
          </a:prstGeom>
          <a:ln w="12700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5090">
              <a:lnSpc>
                <a:spcPts val="1800"/>
              </a:lnSpc>
            </a:pPr>
            <a:r>
              <a:rPr lang="en-US" sz="1400" b="1" spc="-5" dirty="0">
                <a:solidFill>
                  <a:srgbClr val="303030"/>
                </a:solidFill>
                <a:latin typeface="Arial"/>
                <a:cs typeface="Arial"/>
              </a:rPr>
              <a:t>Edna Fund</a:t>
            </a:r>
            <a:r>
              <a:rPr lang="en-US" sz="1400" b="1" dirty="0">
                <a:solidFill>
                  <a:srgbClr val="303030"/>
                </a:solidFill>
                <a:latin typeface="Arial"/>
                <a:cs typeface="Arial"/>
              </a:rPr>
              <a:t>, </a:t>
            </a:r>
            <a:r>
              <a:rPr lang="en-US" sz="1400" b="1" i="1" dirty="0">
                <a:solidFill>
                  <a:srgbClr val="303030"/>
                </a:solidFill>
                <a:latin typeface="Arial"/>
                <a:cs typeface="Arial"/>
              </a:rPr>
              <a:t>Lewis County Representative</a:t>
            </a:r>
            <a:endParaRPr sz="1400" i="1" dirty="0">
              <a:latin typeface="Arial"/>
              <a:cs typeface="Arial"/>
            </a:endParaRPr>
          </a:p>
          <a:p>
            <a:pPr marL="85090" marR="241935">
              <a:lnSpc>
                <a:spcPts val="1800"/>
              </a:lnSpc>
            </a:pPr>
            <a:r>
              <a:rPr lang="en-US" sz="1400" i="1" spc="-10" dirty="0">
                <a:solidFill>
                  <a:srgbClr val="303030"/>
                </a:solidFill>
                <a:latin typeface="Arial"/>
                <a:cs typeface="Arial"/>
              </a:rPr>
              <a:t>Vice-Chair</a:t>
            </a:r>
            <a:r>
              <a:rPr lang="en-US" sz="1400" spc="-10" dirty="0">
                <a:solidFill>
                  <a:srgbClr val="303030"/>
                </a:solidFill>
                <a:latin typeface="Arial"/>
                <a:cs typeface="Arial"/>
              </a:rPr>
              <a:t>, Chehalis River Basin Flood Authority</a:t>
            </a:r>
          </a:p>
          <a:p>
            <a:pPr marL="85090" marR="241935">
              <a:lnSpc>
                <a:spcPts val="1800"/>
              </a:lnSpc>
            </a:pPr>
            <a:r>
              <a:rPr lang="en-US" sz="1400" i="1" spc="-10" dirty="0">
                <a:solidFill>
                  <a:srgbClr val="303030"/>
                </a:solidFill>
                <a:latin typeface="Arial"/>
                <a:cs typeface="Arial"/>
              </a:rPr>
              <a:t>Member, </a:t>
            </a:r>
            <a:r>
              <a:rPr lang="en-US" sz="1400" spc="-10" dirty="0">
                <a:solidFill>
                  <a:srgbClr val="303030"/>
                </a:solidFill>
                <a:latin typeface="Arial"/>
                <a:cs typeface="Arial"/>
              </a:rPr>
              <a:t>Chehalis Basin Board</a:t>
            </a:r>
            <a:endParaRPr lang="en-US" sz="14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85090" marR="241935">
              <a:lnSpc>
                <a:spcPts val="1800"/>
              </a:lnSpc>
            </a:pPr>
            <a:r>
              <a:rPr lang="en-US" sz="1400" spc="-5" dirty="0">
                <a:solidFill>
                  <a:srgbClr val="303030"/>
                </a:solidFill>
                <a:latin typeface="Arial"/>
                <a:cs typeface="Arial"/>
              </a:rPr>
              <a:t>3</a:t>
            </a:r>
            <a:r>
              <a:rPr sz="1400" spc="-5" dirty="0">
                <a:solidFill>
                  <a:srgbClr val="303030"/>
                </a:solidFill>
                <a:latin typeface="Arial"/>
                <a:cs typeface="Arial"/>
              </a:rPr>
              <a:t>60</a:t>
            </a:r>
            <a:r>
              <a:rPr sz="1400" spc="5" dirty="0">
                <a:solidFill>
                  <a:srgbClr val="303030"/>
                </a:solidFill>
                <a:latin typeface="Arial"/>
                <a:cs typeface="Arial"/>
              </a:rPr>
              <a:t>/</a:t>
            </a:r>
            <a:r>
              <a:rPr lang="en-US" sz="1400" spc="-5" dirty="0">
                <a:solidFill>
                  <a:srgbClr val="303030"/>
                </a:solidFill>
                <a:latin typeface="Arial"/>
                <a:cs typeface="Arial"/>
              </a:rPr>
              <a:t>740-1283</a:t>
            </a:r>
          </a:p>
          <a:p>
            <a:pPr marL="85090">
              <a:lnSpc>
                <a:spcPts val="1800"/>
              </a:lnSpc>
            </a:pPr>
            <a:r>
              <a:rPr lang="en-US" sz="1400" dirty="0">
                <a:latin typeface="Arial"/>
                <a:cs typeface="Arial"/>
                <a:hlinkClick r:id="rId4"/>
              </a:rPr>
              <a:t>Edna.Fund@lewiscountywa.gov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57400" y="4213473"/>
            <a:ext cx="5029200" cy="923330"/>
          </a:xfrm>
          <a:prstGeom prst="rect">
            <a:avLst/>
          </a:prstGeom>
          <a:ln w="12700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4455">
              <a:lnSpc>
                <a:spcPts val="1800"/>
              </a:lnSpc>
            </a:pPr>
            <a:r>
              <a:rPr sz="1400" b="1" spc="-5" dirty="0">
                <a:solidFill>
                  <a:srgbClr val="303030"/>
                </a:solidFill>
                <a:latin typeface="Arial"/>
                <a:cs typeface="Arial"/>
              </a:rPr>
              <a:t>Sc</a:t>
            </a:r>
            <a:r>
              <a:rPr sz="1400" b="1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400" b="1" dirty="0">
                <a:solidFill>
                  <a:srgbClr val="303030"/>
                </a:solidFill>
                <a:latin typeface="Arial"/>
                <a:cs typeface="Arial"/>
              </a:rPr>
              <a:t>tt</a:t>
            </a:r>
            <a:r>
              <a:rPr sz="1400" b="1" spc="-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303030"/>
                </a:solidFill>
                <a:latin typeface="Arial"/>
                <a:cs typeface="Arial"/>
              </a:rPr>
              <a:t>Bo</a:t>
            </a:r>
            <a:r>
              <a:rPr sz="1400" b="1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400" b="1" dirty="0">
                <a:solidFill>
                  <a:srgbClr val="303030"/>
                </a:solidFill>
                <a:latin typeface="Arial"/>
                <a:cs typeface="Arial"/>
              </a:rPr>
              <a:t>tt</a:t>
            </a:r>
            <a:r>
              <a:rPr sz="1400" b="1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400" b="1" spc="-10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400" b="1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400" b="1" spc="-7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endParaRPr sz="1400" dirty="0">
              <a:latin typeface="Arial"/>
              <a:cs typeface="Arial"/>
            </a:endParaRPr>
          </a:p>
          <a:p>
            <a:pPr marL="84455" marR="1125220">
              <a:lnSpc>
                <a:spcPts val="1800"/>
              </a:lnSpc>
            </a:pPr>
            <a:r>
              <a:rPr lang="en-US" sz="1400" i="1" spc="-10" dirty="0">
                <a:solidFill>
                  <a:srgbClr val="303030"/>
                </a:solidFill>
                <a:latin typeface="Arial"/>
                <a:cs typeface="Arial"/>
              </a:rPr>
              <a:t>Staff</a:t>
            </a:r>
            <a:r>
              <a:rPr lang="en-US" sz="1400" spc="-10" dirty="0">
                <a:solidFill>
                  <a:srgbClr val="303030"/>
                </a:solidFill>
                <a:latin typeface="Arial"/>
                <a:cs typeface="Arial"/>
              </a:rPr>
              <a:t>, </a:t>
            </a:r>
            <a:r>
              <a:rPr sz="1400" spc="-1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400" spc="-5" dirty="0">
                <a:solidFill>
                  <a:srgbClr val="303030"/>
                </a:solidFill>
                <a:latin typeface="Arial"/>
                <a:cs typeface="Arial"/>
              </a:rPr>
              <a:t>heha</a:t>
            </a:r>
            <a:r>
              <a:rPr sz="1400" dirty="0">
                <a:solidFill>
                  <a:srgbClr val="303030"/>
                </a:solidFill>
                <a:latin typeface="Arial"/>
                <a:cs typeface="Arial"/>
              </a:rPr>
              <a:t>lis</a:t>
            </a:r>
            <a:r>
              <a:rPr sz="1400" spc="-2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4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400" spc="-20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400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4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4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303030"/>
                </a:solidFill>
                <a:latin typeface="Arial"/>
                <a:cs typeface="Arial"/>
              </a:rPr>
              <a:t>Ba</a:t>
            </a:r>
            <a:r>
              <a:rPr sz="1400" spc="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400" dirty="0">
                <a:solidFill>
                  <a:srgbClr val="303030"/>
                </a:solidFill>
                <a:latin typeface="Arial"/>
                <a:cs typeface="Arial"/>
              </a:rPr>
              <a:t>in</a:t>
            </a:r>
            <a:r>
              <a:rPr sz="1400" spc="-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140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400" spc="-5" dirty="0">
                <a:solidFill>
                  <a:srgbClr val="303030"/>
                </a:solidFill>
                <a:latin typeface="Arial"/>
                <a:cs typeface="Arial"/>
              </a:rPr>
              <a:t>oo</a:t>
            </a:r>
            <a:r>
              <a:rPr sz="140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400" spc="-10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303030"/>
                </a:solidFill>
                <a:latin typeface="Arial"/>
                <a:cs typeface="Arial"/>
              </a:rPr>
              <a:t>Au</a:t>
            </a:r>
            <a:r>
              <a:rPr sz="1400" spc="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400" spc="-5" dirty="0">
                <a:solidFill>
                  <a:srgbClr val="303030"/>
                </a:solidFill>
                <a:latin typeface="Arial"/>
                <a:cs typeface="Arial"/>
              </a:rPr>
              <a:t>ho</a:t>
            </a:r>
            <a:r>
              <a:rPr sz="1400" dirty="0">
                <a:solidFill>
                  <a:srgbClr val="303030"/>
                </a:solidFill>
                <a:latin typeface="Arial"/>
                <a:cs typeface="Arial"/>
              </a:rPr>
              <a:t>ri</a:t>
            </a:r>
            <a:r>
              <a:rPr sz="1400" spc="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400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endParaRPr lang="en-US" sz="14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84455" marR="1125220">
              <a:lnSpc>
                <a:spcPts val="1800"/>
              </a:lnSpc>
            </a:pPr>
            <a:r>
              <a:rPr sz="1400" spc="-5" dirty="0">
                <a:solidFill>
                  <a:srgbClr val="303030"/>
                </a:solidFill>
                <a:latin typeface="Arial"/>
                <a:cs typeface="Arial"/>
              </a:rPr>
              <a:t>360</a:t>
            </a:r>
            <a:r>
              <a:rPr sz="1400" spc="5" dirty="0">
                <a:solidFill>
                  <a:srgbClr val="303030"/>
                </a:solidFill>
                <a:latin typeface="Arial"/>
                <a:cs typeface="Arial"/>
              </a:rPr>
              <a:t>/</a:t>
            </a:r>
            <a:r>
              <a:rPr sz="1400" spc="-5" dirty="0">
                <a:solidFill>
                  <a:srgbClr val="303030"/>
                </a:solidFill>
                <a:latin typeface="Arial"/>
                <a:cs typeface="Arial"/>
              </a:rPr>
              <a:t>480</a:t>
            </a:r>
            <a:r>
              <a:rPr sz="1400" spc="-15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400" spc="-5" dirty="0">
                <a:solidFill>
                  <a:srgbClr val="303030"/>
                </a:solidFill>
                <a:latin typeface="Arial"/>
                <a:cs typeface="Arial"/>
              </a:rPr>
              <a:t>6</a:t>
            </a:r>
            <a:r>
              <a:rPr sz="1400" spc="-15" dirty="0">
                <a:solidFill>
                  <a:srgbClr val="303030"/>
                </a:solidFill>
                <a:latin typeface="Arial"/>
                <a:cs typeface="Arial"/>
              </a:rPr>
              <a:t>6</a:t>
            </a:r>
            <a:r>
              <a:rPr sz="1400" spc="-5" dirty="0">
                <a:solidFill>
                  <a:srgbClr val="303030"/>
                </a:solidFill>
                <a:latin typeface="Arial"/>
                <a:cs typeface="Arial"/>
              </a:rPr>
              <a:t>00</a:t>
            </a:r>
            <a:endParaRPr sz="1400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sz="1400" u="heavy" spc="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sc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o</a:t>
            </a:r>
            <a:r>
              <a:rPr sz="1400" u="heavy" spc="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tt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b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@</a:t>
            </a:r>
            <a:r>
              <a:rPr sz="1400" u="heavy" spc="-10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s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bg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h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-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p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a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r</a:t>
            </a:r>
            <a:r>
              <a:rPr sz="1400" u="heavy" spc="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t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n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e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r</a:t>
            </a:r>
            <a:r>
              <a:rPr sz="1400" u="heavy" spc="-10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s.c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o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m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44</a:t>
            </a:fld>
            <a:endParaRPr spc="-5" dirty="0"/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65AB88FD-291A-4FC3-9C5C-07E026182543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/>
              <a:t>March 2019</a:t>
            </a:r>
            <a:endParaRPr lang="en-US" dirty="0"/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4E1A8C73-C7F7-458D-AEA5-E9EBA020A58E}"/>
              </a:ext>
            </a:extLst>
          </p:cNvPr>
          <p:cNvSpPr txBox="1"/>
          <p:nvPr/>
        </p:nvSpPr>
        <p:spPr>
          <a:xfrm>
            <a:off x="2057400" y="5263501"/>
            <a:ext cx="5029200" cy="906467"/>
          </a:xfrm>
          <a:prstGeom prst="rect">
            <a:avLst/>
          </a:prstGeom>
          <a:ln w="12700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4455">
              <a:lnSpc>
                <a:spcPts val="1800"/>
              </a:lnSpc>
            </a:pPr>
            <a:r>
              <a:rPr lang="en-US" sz="1400" b="1" spc="-5" dirty="0">
                <a:solidFill>
                  <a:srgbClr val="303030"/>
                </a:solidFill>
                <a:latin typeface="Arial"/>
                <a:cs typeface="Arial"/>
              </a:rPr>
              <a:t>Cindy Wilson </a:t>
            </a:r>
            <a:r>
              <a:rPr lang="en-US" sz="1400" spc="-5" dirty="0">
                <a:solidFill>
                  <a:srgbClr val="303030"/>
                </a:solidFill>
                <a:latin typeface="Arial"/>
                <a:cs typeface="Arial"/>
              </a:rPr>
              <a:t>(Alternate for Thurston County) and </a:t>
            </a:r>
            <a:r>
              <a:rPr lang="en-US" sz="1400" b="1" spc="-5" dirty="0">
                <a:solidFill>
                  <a:srgbClr val="303030"/>
                </a:solidFill>
                <a:latin typeface="Arial"/>
                <a:cs typeface="Arial"/>
              </a:rPr>
              <a:t>Alan Vanell</a:t>
            </a:r>
          </a:p>
          <a:p>
            <a:pPr marL="84455">
              <a:lnSpc>
                <a:spcPts val="1800"/>
              </a:lnSpc>
            </a:pPr>
            <a:r>
              <a:rPr lang="en-US" sz="1400" i="1" dirty="0">
                <a:solidFill>
                  <a:srgbClr val="303030"/>
                </a:solidFill>
                <a:latin typeface="Arial"/>
                <a:cs typeface="Arial"/>
              </a:rPr>
              <a:t>Members, </a:t>
            </a:r>
            <a:r>
              <a:rPr sz="1400" spc="-1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400" spc="-5" dirty="0">
                <a:solidFill>
                  <a:srgbClr val="303030"/>
                </a:solidFill>
                <a:latin typeface="Arial"/>
                <a:cs typeface="Arial"/>
              </a:rPr>
              <a:t>heha</a:t>
            </a:r>
            <a:r>
              <a:rPr sz="1400" dirty="0">
                <a:solidFill>
                  <a:srgbClr val="303030"/>
                </a:solidFill>
                <a:latin typeface="Arial"/>
                <a:cs typeface="Arial"/>
              </a:rPr>
              <a:t>lis</a:t>
            </a:r>
            <a:r>
              <a:rPr sz="1400" spc="-2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4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400" spc="-20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400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4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4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303030"/>
                </a:solidFill>
                <a:latin typeface="Arial"/>
                <a:cs typeface="Arial"/>
              </a:rPr>
              <a:t>Ba</a:t>
            </a:r>
            <a:r>
              <a:rPr sz="1400" spc="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400" dirty="0">
                <a:solidFill>
                  <a:srgbClr val="303030"/>
                </a:solidFill>
                <a:latin typeface="Arial"/>
                <a:cs typeface="Arial"/>
              </a:rPr>
              <a:t>in</a:t>
            </a:r>
            <a:r>
              <a:rPr sz="1400" spc="-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140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400" spc="-5" dirty="0">
                <a:solidFill>
                  <a:srgbClr val="303030"/>
                </a:solidFill>
                <a:latin typeface="Arial"/>
                <a:cs typeface="Arial"/>
              </a:rPr>
              <a:t>oo</a:t>
            </a:r>
            <a:r>
              <a:rPr sz="140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400" spc="-10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303030"/>
                </a:solidFill>
                <a:latin typeface="Arial"/>
                <a:cs typeface="Arial"/>
              </a:rPr>
              <a:t>Au</a:t>
            </a:r>
            <a:r>
              <a:rPr sz="1400" spc="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400" spc="-5" dirty="0">
                <a:solidFill>
                  <a:srgbClr val="303030"/>
                </a:solidFill>
                <a:latin typeface="Arial"/>
                <a:cs typeface="Arial"/>
              </a:rPr>
              <a:t>ho</a:t>
            </a:r>
            <a:r>
              <a:rPr sz="1400" dirty="0">
                <a:solidFill>
                  <a:srgbClr val="303030"/>
                </a:solidFill>
                <a:latin typeface="Arial"/>
                <a:cs typeface="Arial"/>
              </a:rPr>
              <a:t>ri</a:t>
            </a:r>
            <a:r>
              <a:rPr sz="1400" spc="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400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endParaRPr lang="en-US" sz="14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84455">
              <a:lnSpc>
                <a:spcPts val="1800"/>
              </a:lnSpc>
            </a:pPr>
            <a:r>
              <a:rPr lang="en-US" sz="1400" dirty="0">
                <a:solidFill>
                  <a:srgbClr val="303030"/>
                </a:solidFill>
                <a:latin typeface="Arial"/>
                <a:cs typeface="Arial"/>
                <a:hlinkClick r:id="rId7"/>
              </a:rPr>
              <a:t>wilsonc@co.thurston.wa.us</a:t>
            </a:r>
            <a:endParaRPr lang="en-US" sz="14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84455">
              <a:lnSpc>
                <a:spcPts val="1800"/>
              </a:lnSpc>
            </a:pPr>
            <a:r>
              <a:rPr lang="fi-FI" sz="1400" dirty="0">
                <a:solidFill>
                  <a:srgbClr val="303030"/>
                </a:solidFill>
                <a:latin typeface="Arial"/>
                <a:cs typeface="Arial"/>
                <a:hlinkClick r:id="rId8"/>
              </a:rPr>
              <a:t>counvanell@scattercreek.com</a:t>
            </a:r>
            <a:endParaRPr lang="en-US" sz="1400" dirty="0">
              <a:solidFill>
                <a:srgbClr val="30303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429958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Key Links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45</a:t>
            </a:fld>
            <a:endParaRPr spc="-5" dirty="0"/>
          </a:p>
        </p:txBody>
      </p:sp>
      <p:sp>
        <p:nvSpPr>
          <p:cNvPr id="5" name="TextBox 4"/>
          <p:cNvSpPr txBox="1"/>
          <p:nvPr/>
        </p:nvSpPr>
        <p:spPr>
          <a:xfrm>
            <a:off x="70866" y="1785362"/>
            <a:ext cx="8996934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1.  Chehalis River Basin Flood Authority -- </a:t>
            </a:r>
            <a:r>
              <a:rPr lang="en-US" sz="1400" u="heavy" spc="1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</a:t>
            </a:r>
            <a:r>
              <a:rPr lang="en-US" sz="1400" u="heavy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w.</a:t>
            </a:r>
            <a:r>
              <a:rPr lang="en-US" sz="1400" u="heavy" spc="-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e</a:t>
            </a:r>
            <a:r>
              <a:rPr lang="en-US" sz="1400" u="heavy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z</a:t>
            </a:r>
            <a:r>
              <a:rPr lang="en-US" sz="1400" u="heavy" spc="-4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v</a:t>
            </a:r>
            <a:r>
              <a:rPr lang="en-US" sz="1400" u="heavy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i</a:t>
            </a:r>
            <a:r>
              <a:rPr lang="en-US" sz="1400" u="heavy" spc="-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e</a:t>
            </a:r>
            <a:r>
              <a:rPr lang="en-US" sz="1400" u="heavy" spc="3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</a:t>
            </a:r>
            <a:r>
              <a:rPr lang="en-US" sz="1400" u="heavy" spc="-2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.</a:t>
            </a:r>
            <a:r>
              <a:rPr lang="en-US" sz="1400" u="heavy" spc="1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</a:t>
            </a:r>
            <a:r>
              <a:rPr lang="en-US" sz="1400" u="heavy" spc="-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a</a:t>
            </a:r>
            <a:r>
              <a:rPr lang="en-US" sz="1400" u="heavy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.go</a:t>
            </a:r>
            <a:r>
              <a:rPr lang="en-US" sz="1400" u="heavy" spc="-4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v</a:t>
            </a:r>
            <a:r>
              <a:rPr lang="en-US" sz="1400" u="heavy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/</a:t>
            </a:r>
            <a:r>
              <a:rPr lang="en-US" sz="1400" u="heavy" spc="-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c</a:t>
            </a:r>
            <a:r>
              <a:rPr lang="en-US" sz="1400" u="heavy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</a:t>
            </a:r>
            <a:r>
              <a:rPr lang="en-US" sz="1400" u="heavy" spc="-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e</a:t>
            </a:r>
            <a:r>
              <a:rPr lang="en-US" sz="1400" u="heavy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</a:t>
            </a:r>
            <a:r>
              <a:rPr lang="en-US" sz="1400" u="heavy" spc="-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a</a:t>
            </a:r>
            <a:r>
              <a:rPr lang="en-US" sz="1400" u="heavy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li</a:t>
            </a:r>
            <a:r>
              <a:rPr lang="en-US" sz="1400" u="heavy" spc="-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s</a:t>
            </a:r>
            <a:r>
              <a:rPr lang="en-US" sz="1400" u="heavy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flood</a:t>
            </a:r>
            <a:r>
              <a:rPr lang="en-US" sz="1400" u="heavy" spc="-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a</a:t>
            </a:r>
            <a:r>
              <a:rPr lang="en-US" sz="1400" u="heavy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utho</a:t>
            </a:r>
            <a:r>
              <a:rPr lang="en-US" sz="1400" u="heavy" spc="-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r</a:t>
            </a:r>
            <a:r>
              <a:rPr lang="en-US" sz="1400" u="heavy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ity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Flood Warning System -- </a:t>
            </a:r>
            <a:r>
              <a:rPr lang="en-US" sz="1400" u="heavy" spc="1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www.chehalisriverflood.com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Sign-Up for Email Gage Alerts --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https://www.ezview.wa.gov/DesktopModules/Documents2/View.aspx?tabID=28124&amp;alias=1492&amp;mid=69571&amp;ItemID=6465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See Gage Alerts Tally Over Time --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https://data.wa.gov/dataset/Gage-Alert-Sign-Ups-2014-18/f4wb-hxgz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Interactive Map (Local Projects, Farm Pads, Flood Warning System Gages, Bucoda Pilot, Habitat Projects) --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http://arcg.is/19GXma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2.  Chehalis Basin Strategy -- </a:t>
            </a:r>
            <a:r>
              <a:rPr lang="en-US" sz="1400" u="heavy" spc="1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www.chehalisbasinstrategy.com</a:t>
            </a:r>
            <a:endParaRPr lang="en-US" sz="1400" u="heavy" spc="15" dirty="0">
              <a:solidFill>
                <a:srgbClr val="598B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3.  Office of Chehalis Basin –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https://ecology.wa.gov/About-us/Get-to-know-us/Our-Programs/Office-of-Chehalis-Basin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 startAt="3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 startAt="3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/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738849CC-CE10-4F81-8650-939E33B6090C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/>
              <a:t>March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2194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2281555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Thank</a:t>
            </a:r>
            <a:r>
              <a:rPr sz="3200" b="1" spc="-3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Y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ou</a:t>
            </a:r>
            <a:r>
              <a:rPr sz="3200" b="1" spc="-2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2288539" y="1752600"/>
            <a:ext cx="4099560" cy="787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0" b="1" spc="-10" dirty="0">
                <a:latin typeface="Arial"/>
                <a:cs typeface="Arial"/>
              </a:rPr>
              <a:t>Th</a:t>
            </a:r>
            <a:r>
              <a:rPr sz="6000" b="1" dirty="0">
                <a:latin typeface="Arial"/>
                <a:cs typeface="Arial"/>
              </a:rPr>
              <a:t>a</a:t>
            </a:r>
            <a:r>
              <a:rPr sz="6000" b="1" spc="-10" dirty="0">
                <a:latin typeface="Arial"/>
                <a:cs typeface="Arial"/>
              </a:rPr>
              <a:t>n</a:t>
            </a:r>
            <a:r>
              <a:rPr sz="6000" b="1" dirty="0">
                <a:latin typeface="Arial"/>
                <a:cs typeface="Arial"/>
              </a:rPr>
              <a:t>k</a:t>
            </a:r>
            <a:r>
              <a:rPr sz="6000" b="1" spc="-110" dirty="0">
                <a:latin typeface="Arial"/>
                <a:cs typeface="Arial"/>
              </a:rPr>
              <a:t> </a:t>
            </a:r>
            <a:r>
              <a:rPr sz="6000" b="1" spc="-450" dirty="0">
                <a:latin typeface="Arial"/>
                <a:cs typeface="Arial"/>
              </a:rPr>
              <a:t>Y</a:t>
            </a:r>
            <a:r>
              <a:rPr sz="6000" b="1" spc="-10" dirty="0">
                <a:latin typeface="Arial"/>
                <a:cs typeface="Arial"/>
              </a:rPr>
              <a:t>ou!</a:t>
            </a:r>
            <a:endParaRPr sz="60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46</a:t>
            </a:fld>
            <a:endParaRPr spc="-5" dirty="0"/>
          </a:p>
        </p:txBody>
      </p:sp>
      <p:sp>
        <p:nvSpPr>
          <p:cNvPr id="5" name="object 5"/>
          <p:cNvSpPr txBox="1"/>
          <p:nvPr/>
        </p:nvSpPr>
        <p:spPr>
          <a:xfrm>
            <a:off x="960209" y="2817785"/>
            <a:ext cx="7239000" cy="13988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ot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e:</a:t>
            </a:r>
            <a:endParaRPr sz="1800" dirty="0">
              <a:latin typeface="Arial"/>
              <a:cs typeface="Arial"/>
            </a:endParaRPr>
          </a:p>
          <a:p>
            <a:pPr marL="1042669" marR="972185" indent="900430">
              <a:lnSpc>
                <a:spcPct val="135000"/>
              </a:lnSpc>
            </a:pP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This</a:t>
            </a:r>
            <a:r>
              <a:rPr sz="1800" b="1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Pr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ese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nt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tion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lang="en-US" b="1" dirty="0">
                <a:solidFill>
                  <a:srgbClr val="303030"/>
                </a:solidFill>
                <a:latin typeface="Arial"/>
                <a:cs typeface="Arial"/>
              </a:rPr>
              <a:t>is Available at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“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lis</a:t>
            </a:r>
            <a:r>
              <a:rPr sz="1800" b="1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b="1" spc="-4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spc="4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Bas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in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Flood</a:t>
            </a:r>
            <a:r>
              <a:rPr sz="1800" b="1" spc="-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utho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it</a:t>
            </a:r>
            <a:r>
              <a:rPr sz="1800" b="1" spc="-20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”</a:t>
            </a:r>
            <a:r>
              <a:rPr sz="1800" b="1" spc="5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ite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u="heavy" spc="2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w</a:t>
            </a:r>
            <a:r>
              <a:rPr sz="1800" b="1" u="heavy" spc="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w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w</a:t>
            </a:r>
            <a:r>
              <a:rPr sz="1800" b="1" u="heavy" spc="-10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.</a:t>
            </a:r>
            <a:r>
              <a:rPr sz="1800" b="1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e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z</a:t>
            </a:r>
            <a:r>
              <a:rPr sz="1800" b="1" u="heavy" spc="-4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v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i</a:t>
            </a:r>
            <a:r>
              <a:rPr sz="1800" b="1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e</a:t>
            </a:r>
            <a:r>
              <a:rPr sz="1800" b="1" u="heavy" spc="50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w</a:t>
            </a:r>
            <a:r>
              <a:rPr sz="1800" b="1" u="heavy" spc="-2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.</a:t>
            </a:r>
            <a:r>
              <a:rPr sz="1800" b="1" u="heavy" spc="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w</a:t>
            </a:r>
            <a:r>
              <a:rPr sz="1800" b="1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a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.g</a:t>
            </a:r>
            <a:r>
              <a:rPr sz="1800" b="1" u="heavy" spc="-10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o</a:t>
            </a:r>
            <a:r>
              <a:rPr sz="1800" b="1" u="heavy" spc="-4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v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/</a:t>
            </a:r>
            <a:r>
              <a:rPr sz="1800" b="1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c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h</a:t>
            </a:r>
            <a:r>
              <a:rPr sz="1800" b="1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e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h</a:t>
            </a:r>
            <a:r>
              <a:rPr sz="1800" b="1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a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li</a:t>
            </a:r>
            <a:r>
              <a:rPr sz="1800" b="1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s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flood</a:t>
            </a:r>
            <a:r>
              <a:rPr sz="1800" b="1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a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utho</a:t>
            </a:r>
            <a:r>
              <a:rPr sz="1800" b="1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r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it</a:t>
            </a:r>
            <a:r>
              <a:rPr sz="1800" b="1" u="heavy" spc="-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y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659291" y="4834901"/>
            <a:ext cx="3825419" cy="1515428"/>
            <a:chOff x="2659291" y="4834901"/>
            <a:chExt cx="3825419" cy="1515428"/>
          </a:xfrm>
        </p:grpSpPr>
        <p:sp>
          <p:nvSpPr>
            <p:cNvPr id="12" name="object 5"/>
            <p:cNvSpPr txBox="1"/>
            <p:nvPr/>
          </p:nvSpPr>
          <p:spPr>
            <a:xfrm>
              <a:off x="2659291" y="5011501"/>
              <a:ext cx="3825419" cy="1338828"/>
            </a:xfrm>
            <a:prstGeom prst="rect">
              <a:avLst/>
            </a:prstGeom>
            <a:noFill/>
            <a:ln w="9525">
              <a:solidFill>
                <a:srgbClr val="000000"/>
              </a:solidFill>
            </a:ln>
          </p:spPr>
          <p:txBody>
            <a:bodyPr vert="horz" wrap="square" lIns="0" tIns="0" rIns="0" bIns="0" rtlCol="0">
              <a:spAutoFit/>
            </a:bodyPr>
            <a:lstStyle/>
            <a:p>
              <a:pPr marL="182880" marR="5080" algn="ctr">
                <a:spcBef>
                  <a:spcPts val="600"/>
                </a:spcBef>
              </a:pPr>
              <a:endParaRPr lang="fr-FR" b="1" spc="-5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82880" marR="5080" algn="ctr">
                <a:spcBef>
                  <a:spcPts val="600"/>
                </a:spcBef>
              </a:pPr>
              <a:r>
                <a:rPr lang="fr-FR" b="1" spc="-5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fr-FR" b="1" spc="-10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fr-FR" b="1" spc="-7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b="1" spc="-55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nd</a:t>
              </a:r>
              <a:r>
                <a:rPr lang="fr-FR" b="1" spc="-10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fr-FR" b="1" spc="-5" dirty="0"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fr-FR" b="1" spc="-10" dirty="0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on</a:t>
              </a:r>
            </a:p>
            <a:p>
              <a:pPr marL="182880" marR="5080" algn="ctr">
                <a:spcBef>
                  <a:spcPts val="600"/>
                </a:spcBef>
              </a:pPr>
              <a:r>
                <a:rPr lang="fr-FR" u="heavy" spc="-5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P</a:t>
              </a:r>
              <a:r>
                <a:rPr lang="fr-FR" u="heavy" spc="-10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a</a:t>
              </a:r>
              <a:r>
                <a:rPr lang="fr-FR" u="heavy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t.</a:t>
              </a:r>
              <a:r>
                <a:rPr lang="fr-FR" u="heavy" spc="-5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A</a:t>
              </a:r>
              <a:r>
                <a:rPr lang="fr-FR" u="heavy" spc="-10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nde</a:t>
              </a:r>
              <a:r>
                <a:rPr lang="fr-FR" u="heavy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rs</a:t>
              </a:r>
              <a:r>
                <a:rPr lang="fr-FR" u="heavy" spc="-10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on</a:t>
              </a:r>
              <a:r>
                <a:rPr lang="fr-FR" u="heavy" spc="-5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@l</a:t>
              </a:r>
              <a:r>
                <a:rPr lang="fr-FR" u="heavy" spc="-10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e</a:t>
              </a:r>
              <a:r>
                <a:rPr lang="fr-FR" u="heavy" spc="-30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w</a:t>
              </a:r>
              <a:r>
                <a:rPr lang="fr-FR" u="heavy" spc="-5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i</a:t>
              </a:r>
              <a:r>
                <a:rPr lang="fr-FR" u="heavy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sc</a:t>
              </a:r>
              <a:r>
                <a:rPr lang="fr-FR" u="heavy" spc="-10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oun</a:t>
              </a:r>
              <a:r>
                <a:rPr lang="fr-FR" u="heavy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t</a:t>
              </a:r>
              <a:r>
                <a:rPr lang="fr-FR" u="heavy" spc="-25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y</a:t>
              </a:r>
              <a:r>
                <a:rPr lang="fr-FR" u="heavy" spc="-30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w</a:t>
              </a:r>
              <a:r>
                <a:rPr lang="fr-FR" u="heavy" spc="-10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a</a:t>
              </a:r>
              <a:r>
                <a:rPr lang="fr-FR" u="heavy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.</a:t>
              </a:r>
              <a:r>
                <a:rPr lang="fr-FR" u="heavy" spc="-10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gov</a:t>
              </a:r>
              <a:endParaRPr lang="fr-FR" u="heavy" spc="-10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82880" marR="5080" algn="ctr">
                <a:spcBef>
                  <a:spcPts val="600"/>
                </a:spcBef>
              </a:pPr>
              <a:endParaRPr lang="fr-FR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object 6"/>
            <p:cNvSpPr txBox="1"/>
            <p:nvPr/>
          </p:nvSpPr>
          <p:spPr>
            <a:xfrm>
              <a:off x="2659291" y="4834901"/>
              <a:ext cx="3825419" cy="36576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txBody>
            <a:bodyPr vert="horz" wrap="square" lIns="0" tIns="0" rIns="0" bIns="0" rtlCol="0" anchor="ctr" anchorCtr="1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en-US" b="1" dirty="0">
                  <a:latin typeface="Arial"/>
                  <a:cs typeface="Arial"/>
                </a:rPr>
                <a:t>Email Distribution List</a:t>
              </a:r>
              <a:endParaRPr sz="1800" dirty="0">
                <a:latin typeface="Arial"/>
                <a:cs typeface="Arial"/>
              </a:endParaRPr>
            </a:p>
          </p:txBody>
        </p:sp>
      </p:grpSp>
      <p:sp>
        <p:nvSpPr>
          <p:cNvPr id="11" name="object 8">
            <a:extLst>
              <a:ext uri="{FF2B5EF4-FFF2-40B4-BE49-F238E27FC236}">
                <a16:creationId xmlns:a16="http://schemas.microsoft.com/office/drawing/2014/main" id="{09DDEF8C-9A52-4D38-B323-E9937BFC718D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/>
              <a:t>March 2019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624967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5" dirty="0">
                <a:solidFill>
                  <a:srgbClr val="303030"/>
                </a:solidFill>
                <a:latin typeface="Arial Narrow"/>
                <a:cs typeface="Arial Narrow"/>
              </a:rPr>
              <a:t>“</a:t>
            </a:r>
            <a:r>
              <a:rPr lang="en-US"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Office of Chehalis Basin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”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5</a:t>
            </a:fld>
            <a:endParaRPr spc="-5" dirty="0"/>
          </a:p>
        </p:txBody>
      </p:sp>
      <p:sp>
        <p:nvSpPr>
          <p:cNvPr id="13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30543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/>
              <a:t>March 2019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E0ADA9-218E-4D32-ABC4-A5C29ABF89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72" y="2057400"/>
            <a:ext cx="4568228" cy="36576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B3794D-3A12-441F-AE79-3C06EFE43C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706722"/>
            <a:ext cx="4506334" cy="454167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825012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1140" y="1857121"/>
            <a:ext cx="8216265" cy="261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CC0000"/>
              </a:buClr>
              <a:buSzPct val="85294"/>
              <a:buFont typeface="Wingdings"/>
              <a:buChar char=""/>
              <a:tabLst>
                <a:tab pos="355600" algn="l"/>
              </a:tabLst>
            </a:pP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2007</a:t>
            </a:r>
            <a:r>
              <a:rPr sz="17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lang="en-US" sz="1700" b="1" dirty="0">
                <a:solidFill>
                  <a:srgbClr val="303030"/>
                </a:solidFill>
                <a:latin typeface="Arial"/>
                <a:cs typeface="Arial"/>
              </a:rPr>
              <a:t>Storm</a:t>
            </a:r>
            <a:r>
              <a:rPr sz="1700" b="1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- $938M </a:t>
            </a:r>
            <a:r>
              <a:rPr sz="1700" b="1" spc="5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as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spc="5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700" b="1" spc="-20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700" b="1" spc="3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de</a:t>
            </a:r>
            <a:r>
              <a:rPr sz="1700" b="1" spc="-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da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age, $300M 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ost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econo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ac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spc="-40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spc="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700" b="1" spc="5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(</a:t>
            </a:r>
            <a:r>
              <a:rPr sz="1700" b="1" spc="-10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700" b="1" spc="-3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)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79140" y="3939090"/>
            <a:ext cx="2590165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C</a:t>
            </a: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y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o</a:t>
            </a:r>
            <a:r>
              <a:rPr sz="1200" b="1" dirty="0">
                <a:latin typeface="Arial"/>
                <a:cs typeface="Arial"/>
              </a:rPr>
              <a:t>f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nt</a:t>
            </a:r>
            <a:r>
              <a:rPr sz="1200" b="1" dirty="0">
                <a:latin typeface="Arial"/>
                <a:cs typeface="Arial"/>
              </a:rPr>
              <a:t>ralia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4" name="object 4"/>
          <p:cNvSpPr/>
          <p:nvPr/>
        </p:nvSpPr>
        <p:spPr>
          <a:xfrm>
            <a:off x="3189048" y="2170812"/>
            <a:ext cx="2861752" cy="17373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228600" y="2170812"/>
            <a:ext cx="2610446" cy="17373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459740" y="3974729"/>
            <a:ext cx="2590165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Exit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77</a:t>
            </a:r>
            <a:r>
              <a:rPr sz="1200" b="1" spc="-5" dirty="0">
                <a:latin typeface="Arial"/>
                <a:cs typeface="Arial"/>
              </a:rPr>
              <a:t> (</a:t>
            </a: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5" dirty="0">
                <a:latin typeface="Arial"/>
                <a:cs typeface="Arial"/>
              </a:rPr>
              <a:t>-</a:t>
            </a:r>
            <a:r>
              <a:rPr sz="1200" b="1" dirty="0">
                <a:latin typeface="Arial"/>
                <a:cs typeface="Arial"/>
              </a:rPr>
              <a:t>5)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in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Ch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h</a:t>
            </a:r>
            <a:r>
              <a:rPr sz="1200" b="1" dirty="0">
                <a:latin typeface="Arial"/>
                <a:cs typeface="Arial"/>
              </a:rPr>
              <a:t>alis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174114" y="946834"/>
            <a:ext cx="2524125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ackg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ound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565231" y="4390644"/>
            <a:ext cx="1834054" cy="17418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396558" y="3886200"/>
            <a:ext cx="2595041" cy="17373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2895600" y="4395215"/>
            <a:ext cx="2316479" cy="17373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6400800" y="2170607"/>
            <a:ext cx="2370515" cy="17739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1172756" y="4395215"/>
            <a:ext cx="1875243" cy="17373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6430300" y="5963333"/>
            <a:ext cx="217804" cy="0"/>
          </a:xfrm>
          <a:custGeom>
            <a:avLst/>
            <a:gdLst/>
            <a:ahLst/>
            <a:cxnLst/>
            <a:rect l="l" t="t" r="r" b="b"/>
            <a:pathLst>
              <a:path w="217804">
                <a:moveTo>
                  <a:pt x="217652" y="0"/>
                </a:moveTo>
                <a:lnTo>
                  <a:pt x="0" y="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6430295" y="5918879"/>
            <a:ext cx="76200" cy="88900"/>
          </a:xfrm>
          <a:custGeom>
            <a:avLst/>
            <a:gdLst/>
            <a:ahLst/>
            <a:cxnLst/>
            <a:rect l="l" t="t" r="r" b="b"/>
            <a:pathLst>
              <a:path w="76200" h="88900">
                <a:moveTo>
                  <a:pt x="76200" y="0"/>
                </a:moveTo>
                <a:lnTo>
                  <a:pt x="0" y="44450"/>
                </a:lnTo>
                <a:lnTo>
                  <a:pt x="76200" y="8890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7105153" y="5676010"/>
            <a:ext cx="0" cy="191770"/>
          </a:xfrm>
          <a:custGeom>
            <a:avLst/>
            <a:gdLst/>
            <a:ahLst/>
            <a:cxnLst/>
            <a:rect l="l" t="t" r="r" b="b"/>
            <a:pathLst>
              <a:path h="191770">
                <a:moveTo>
                  <a:pt x="0" y="191388"/>
                </a:moveTo>
                <a:lnTo>
                  <a:pt x="0" y="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7060698" y="5676005"/>
            <a:ext cx="88900" cy="76200"/>
          </a:xfrm>
          <a:custGeom>
            <a:avLst/>
            <a:gdLst/>
            <a:ahLst/>
            <a:cxnLst/>
            <a:rect l="l" t="t" r="r" b="b"/>
            <a:pathLst>
              <a:path w="88900" h="76200">
                <a:moveTo>
                  <a:pt x="0" y="76200"/>
                </a:moveTo>
                <a:lnTo>
                  <a:pt x="44450" y="0"/>
                </a:lnTo>
                <a:lnTo>
                  <a:pt x="88900" y="7620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 txBox="1"/>
          <p:nvPr/>
        </p:nvSpPr>
        <p:spPr>
          <a:xfrm>
            <a:off x="78739" y="4800627"/>
            <a:ext cx="9050655" cy="1448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8013065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a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 Rout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6, </a:t>
            </a:r>
            <a:r>
              <a:rPr sz="1200" b="1" spc="-20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est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o</a:t>
            </a:r>
            <a:r>
              <a:rPr sz="1200" b="1" dirty="0">
                <a:latin typeface="Arial"/>
                <a:cs typeface="Arial"/>
              </a:rPr>
              <a:t>f</a:t>
            </a:r>
            <a:r>
              <a:rPr sz="1200" b="1" spc="-40" dirty="0">
                <a:latin typeface="Arial"/>
                <a:cs typeface="Arial"/>
              </a:rPr>
              <a:t> A</a:t>
            </a:r>
            <a:r>
              <a:rPr sz="1200" b="1" spc="-5" dirty="0">
                <a:latin typeface="Arial"/>
                <a:cs typeface="Arial"/>
              </a:rPr>
              <a:t>dna 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IKE SALSB</a:t>
            </a:r>
            <a:r>
              <a:rPr sz="1200" spc="-5" dirty="0">
                <a:latin typeface="Arial"/>
                <a:cs typeface="Arial"/>
              </a:rPr>
              <a:t>U</a:t>
            </a:r>
            <a:r>
              <a:rPr sz="1200" spc="-30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Y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/ AP</a:t>
            </a:r>
          </a:p>
          <a:p>
            <a:pPr>
              <a:lnSpc>
                <a:spcPct val="100000"/>
              </a:lnSpc>
              <a:spcBef>
                <a:spcPts val="39"/>
              </a:spcBef>
            </a:pPr>
            <a:endParaRPr sz="1150" dirty="0">
              <a:latin typeface="Times New Roman"/>
              <a:cs typeface="Times New Roman"/>
            </a:endParaRPr>
          </a:p>
          <a:p>
            <a:pPr marL="6642100" marR="508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P</a:t>
            </a:r>
            <a:r>
              <a:rPr sz="1200" b="1" spc="-5" dirty="0">
                <a:latin typeface="Arial"/>
                <a:cs typeface="Arial"/>
              </a:rPr>
              <a:t>hoto</a:t>
            </a: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-5" dirty="0">
                <a:latin typeface="Arial"/>
                <a:cs typeface="Arial"/>
              </a:rPr>
              <a:t>ou</a:t>
            </a:r>
            <a:r>
              <a:rPr sz="1200" b="1" dirty="0">
                <a:latin typeface="Arial"/>
                <a:cs typeface="Arial"/>
              </a:rPr>
              <a:t>rce: 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L</a:t>
            </a:r>
            <a:r>
              <a:rPr sz="1200" spc="-10" dirty="0">
                <a:latin typeface="Arial"/>
                <a:cs typeface="Arial"/>
              </a:rPr>
              <a:t>E</a:t>
            </a:r>
            <a:r>
              <a:rPr sz="1200" spc="30" dirty="0">
                <a:latin typeface="Arial"/>
                <a:cs typeface="Arial"/>
              </a:rPr>
              <a:t>W</a:t>
            </a:r>
            <a:r>
              <a:rPr sz="1200" dirty="0">
                <a:latin typeface="Arial"/>
                <a:cs typeface="Arial"/>
              </a:rPr>
              <a:t>IS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C</a:t>
            </a:r>
            <a:r>
              <a:rPr sz="1200" dirty="0">
                <a:latin typeface="Arial"/>
                <a:cs typeface="Arial"/>
              </a:rPr>
              <a:t>O</a:t>
            </a:r>
            <a:r>
              <a:rPr sz="1200" spc="-5" dirty="0">
                <a:latin typeface="Arial"/>
                <a:cs typeface="Arial"/>
              </a:rPr>
              <a:t>UN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spc="-165" dirty="0">
                <a:latin typeface="Arial"/>
                <a:cs typeface="Arial"/>
              </a:rPr>
              <a:t>Y</a:t>
            </a:r>
            <a:r>
              <a:rPr sz="1200" dirty="0">
                <a:latin typeface="Arial"/>
                <a:cs typeface="Arial"/>
              </a:rPr>
              <a:t>, </a:t>
            </a:r>
            <a:r>
              <a:rPr sz="1200" spc="-5" dirty="0">
                <a:latin typeface="Arial"/>
                <a:cs typeface="Arial"/>
              </a:rPr>
              <a:t>D</a:t>
            </a:r>
            <a:r>
              <a:rPr sz="1200" dirty="0">
                <a:latin typeface="Arial"/>
                <a:cs typeface="Arial"/>
              </a:rPr>
              <a:t>IVISION OF E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GE</a:t>
            </a:r>
            <a:r>
              <a:rPr sz="1200" spc="-5" dirty="0">
                <a:latin typeface="Arial"/>
                <a:cs typeface="Arial"/>
              </a:rPr>
              <a:t>NC</a:t>
            </a:r>
            <a:r>
              <a:rPr sz="1200" dirty="0">
                <a:latin typeface="Arial"/>
                <a:cs typeface="Arial"/>
              </a:rPr>
              <a:t>Y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6708140" y="6253784"/>
            <a:ext cx="111823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AGE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T</a:t>
            </a:r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6</a:t>
            </a:fld>
            <a:endParaRPr spc="-5" dirty="0"/>
          </a:p>
        </p:txBody>
      </p:sp>
      <p:sp>
        <p:nvSpPr>
          <p:cNvPr id="23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1430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/>
              <a:t>March 2019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1140" y="1859434"/>
            <a:ext cx="656780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200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7</a:t>
            </a:r>
            <a:r>
              <a:rPr sz="1800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Flood</a:t>
            </a:r>
            <a:r>
              <a:rPr sz="1800" b="1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--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I-5</a:t>
            </a:r>
            <a:r>
              <a:rPr sz="1800" b="1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nd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b="1" spc="35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800" b="1" spc="-4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50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7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Int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nge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loo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k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ing</a:t>
            </a:r>
            <a:r>
              <a:rPr sz="1800" b="1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outh.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81200" y="2118360"/>
            <a:ext cx="7081139" cy="42093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1174114" y="946834"/>
            <a:ext cx="2524125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ackg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ound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7</a:t>
            </a:fld>
            <a:endParaRPr spc="-5" dirty="0"/>
          </a:p>
        </p:txBody>
      </p:sp>
      <p:sp>
        <p:nvSpPr>
          <p:cNvPr id="6" name="object 6"/>
          <p:cNvSpPr txBox="1"/>
          <p:nvPr/>
        </p:nvSpPr>
        <p:spPr>
          <a:xfrm>
            <a:off x="78739" y="3939090"/>
            <a:ext cx="1729105" cy="543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C</a:t>
            </a: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y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o</a:t>
            </a:r>
            <a:r>
              <a:rPr sz="1200" b="1" dirty="0">
                <a:latin typeface="Arial"/>
                <a:cs typeface="Arial"/>
              </a:rPr>
              <a:t>f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nt</a:t>
            </a:r>
            <a:r>
              <a:rPr sz="1200" b="1" dirty="0">
                <a:latin typeface="Arial"/>
                <a:cs typeface="Arial"/>
              </a:rPr>
              <a:t>ralia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a</a:t>
            </a:r>
            <a:r>
              <a:rPr sz="1200" b="1" spc="-5" dirty="0">
                <a:latin typeface="Arial"/>
                <a:cs typeface="Arial"/>
              </a:rPr>
              <a:t>n</a:t>
            </a:r>
            <a:r>
              <a:rPr sz="1200" b="1" dirty="0">
                <a:latin typeface="Arial"/>
                <a:cs typeface="Arial"/>
              </a:rPr>
              <a:t>d I</a:t>
            </a:r>
            <a:r>
              <a:rPr sz="1200" b="1" spc="-5" dirty="0">
                <a:latin typeface="Arial"/>
                <a:cs typeface="Arial"/>
              </a:rPr>
              <a:t>-</a:t>
            </a:r>
            <a:r>
              <a:rPr sz="1200" b="1" dirty="0">
                <a:latin typeface="Arial"/>
                <a:cs typeface="Arial"/>
              </a:rPr>
              <a:t>5 </a:t>
            </a: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10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/>
              <a:t>March 2019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174114" y="946834"/>
            <a:ext cx="2524125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ackg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ound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723205" y="1661160"/>
            <a:ext cx="4344581" cy="46634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327704" y="1899086"/>
            <a:ext cx="4344035" cy="3013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66040" indent="-34290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289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,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98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3</a:t>
            </a:r>
            <a:r>
              <a:rPr sz="1800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ac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b="1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eas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u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5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er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(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12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/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03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08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/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2007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).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CC0000"/>
              </a:buClr>
              <a:buFont typeface="Wingdings"/>
              <a:buChar char=""/>
            </a:pPr>
            <a:endParaRPr sz="1800" dirty="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0000"/>
              </a:lnSpc>
              <a:spcBef>
                <a:spcPts val="1290"/>
              </a:spcBef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qui</a:t>
            </a:r>
            <a:r>
              <a:rPr sz="1800" b="1" spc="-4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nt</a:t>
            </a:r>
            <a:r>
              <a:rPr sz="1800" b="1" spc="2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to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c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b="1" spc="-4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er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ing</a:t>
            </a:r>
            <a:r>
              <a:rPr sz="1800" b="1" spc="4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b="1" spc="35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y b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b="1" spc="35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ee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b="1" spc="-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lis</a:t>
            </a:r>
            <a:r>
              <a:rPr sz="1800" b="1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nd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th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of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Kam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loops</a:t>
            </a:r>
            <a:r>
              <a:rPr sz="1800" b="1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35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ith</a:t>
            </a:r>
            <a:r>
              <a:rPr sz="1800" b="1" spc="-4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1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foot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35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spc="-2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1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ile </a:t>
            </a:r>
            <a:r>
              <a:rPr sz="1800" b="1" spc="35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de</a:t>
            </a:r>
            <a:r>
              <a:rPr sz="1800" b="1" spc="-4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or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c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b="1" spc="-4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er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ing</a:t>
            </a:r>
            <a:r>
              <a:rPr sz="1800" b="1" spc="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800" dirty="0">
              <a:latin typeface="Arial"/>
              <a:cs typeface="Arial"/>
            </a:endParaRPr>
          </a:p>
          <a:p>
            <a:pPr marL="756285" lvl="1" indent="-286385">
              <a:lnSpc>
                <a:spcPct val="100000"/>
              </a:lnSpc>
              <a:spcBef>
                <a:spcPts val="605"/>
              </a:spcBef>
              <a:buSzPct val="68750"/>
              <a:buFont typeface="Wingdings"/>
              <a:buChar char=""/>
              <a:tabLst>
                <a:tab pos="756920" algn="l"/>
              </a:tabLst>
            </a:pP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80%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K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ts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ap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Count</a:t>
            </a:r>
            <a:r>
              <a:rPr sz="1600" spc="-30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600" dirty="0">
              <a:latin typeface="Arial"/>
              <a:cs typeface="Arial"/>
            </a:endParaRPr>
          </a:p>
          <a:p>
            <a:pPr marL="756285" lvl="1" indent="-286385">
              <a:lnSpc>
                <a:spcPct val="100000"/>
              </a:lnSpc>
              <a:spcBef>
                <a:spcPts val="600"/>
              </a:spcBef>
              <a:buSzPct val="68750"/>
              <a:buFont typeface="Wingdings"/>
              <a:buChar char=""/>
              <a:tabLst>
                <a:tab pos="756920" algn="l"/>
              </a:tabLst>
            </a:pP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69%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k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Count</a:t>
            </a:r>
            <a:r>
              <a:rPr sz="1600" spc="-25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600" dirty="0">
              <a:latin typeface="Arial"/>
              <a:cs typeface="Arial"/>
            </a:endParaRPr>
          </a:p>
          <a:p>
            <a:pPr marL="756285" lvl="1" indent="-286385">
              <a:lnSpc>
                <a:spcPct val="100000"/>
              </a:lnSpc>
              <a:spcBef>
                <a:spcPts val="600"/>
              </a:spcBef>
              <a:buSzPct val="68750"/>
              <a:buFont typeface="Wingdings"/>
              <a:buChar char=""/>
              <a:tabLst>
                <a:tab pos="756920" algn="l"/>
              </a:tabLst>
            </a:pP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59%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hu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ton</a:t>
            </a:r>
            <a:r>
              <a:rPr sz="16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Count</a:t>
            </a:r>
            <a:r>
              <a:rPr sz="1600" spc="-25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8</a:t>
            </a:fld>
            <a:endParaRPr spc="-5" dirty="0"/>
          </a:p>
        </p:txBody>
      </p:sp>
      <p:sp>
        <p:nvSpPr>
          <p:cNvPr id="9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954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/>
              <a:t>March 2019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1140" y="1828800"/>
            <a:ext cx="7186295" cy="18774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ke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high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fl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spc="-4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nts</a:t>
            </a:r>
            <a:r>
              <a:rPr sz="1800" b="1" spc="4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(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193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2</a:t>
            </a:r>
            <a:r>
              <a:rPr sz="1800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-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2012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)</a:t>
            </a:r>
            <a:r>
              <a:rPr sz="1800" b="1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800" dirty="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  <a:spcBef>
                <a:spcPts val="605"/>
              </a:spcBef>
              <a:tabLst>
                <a:tab pos="756285" algn="l"/>
              </a:tabLst>
            </a:pPr>
            <a:r>
              <a:rPr sz="1100" spc="5" dirty="0">
                <a:latin typeface="Wingdings"/>
                <a:cs typeface="Wingdings"/>
              </a:rPr>
              <a:t></a:t>
            </a:r>
            <a:r>
              <a:rPr sz="1100" spc="5" dirty="0">
                <a:latin typeface="Times New Roman"/>
                <a:cs typeface="Times New Roman"/>
              </a:rPr>
              <a:t>	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sz="1600" spc="2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1990,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1996,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2007,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2009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6285" marR="5080" lvl="1" indent="-286385">
              <a:lnSpc>
                <a:spcPct val="100000"/>
              </a:lnSpc>
              <a:spcBef>
                <a:spcPts val="600"/>
              </a:spcBef>
              <a:buSzPct val="68750"/>
              <a:buFont typeface="Wingdings"/>
              <a:buChar char=""/>
              <a:tabLst>
                <a:tab pos="756920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ents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1986</a:t>
            </a:r>
            <a:r>
              <a:rPr sz="1600" spc="2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sz="1600" spc="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equent</a:t>
            </a:r>
            <a:r>
              <a:rPr sz="1600" i="1" spc="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z="1600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oods</a:t>
            </a:r>
            <a:r>
              <a:rPr sz="1600" i="1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i="1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i="1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gett</a:t>
            </a:r>
            <a:r>
              <a:rPr sz="1600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sz="1600" i="1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</a:t>
            </a:r>
            <a:r>
              <a:rPr sz="1600" i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i="1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da</a:t>
            </a:r>
            <a:r>
              <a:rPr sz="1600" i="1" spc="-2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</a:t>
            </a:r>
            <a:r>
              <a:rPr sz="1600" i="1" spc="2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i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i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i="1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sz="1600" i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sz="1600" i="1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sz="1600" i="1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sz="1600" i="1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i="1" spc="-5" dirty="0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6285" marR="5080" lvl="1" indent="-286385">
              <a:spcBef>
                <a:spcPts val="600"/>
              </a:spcBef>
              <a:buSzPct val="68750"/>
              <a:buFont typeface="Wingdings"/>
              <a:buChar char=""/>
              <a:tabLst>
                <a:tab pos="756920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100 year flood estimate --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Increased by 33% in last 30 years. </a:t>
            </a:r>
          </a:p>
          <a:p>
            <a:pPr marL="756285" marR="5080" lvl="1" indent="-286385">
              <a:lnSpc>
                <a:spcPct val="100000"/>
              </a:lnSpc>
              <a:spcBef>
                <a:spcPts val="600"/>
              </a:spcBef>
              <a:buSzPct val="68750"/>
              <a:buFont typeface="Wingdings"/>
              <a:buChar char=""/>
              <a:tabLst>
                <a:tab pos="756920" algn="l"/>
              </a:tabLst>
            </a:pPr>
            <a:endParaRPr sz="160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7304" y="5466588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3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527304" y="5202935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527304" y="4940808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527304" y="4677155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527304" y="4413503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527304" y="4149852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527304" y="3886200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527304" y="3622547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527304" y="3358896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8510016" y="5729478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1828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8307323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2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8205216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2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7185659" y="5729478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1816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7085076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2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6473952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2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6371844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1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5963411" y="5729478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1828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4843271" y="5729478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1828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4741164" y="5729478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1815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4538471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1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4436364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1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2398776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2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972311" y="5729478"/>
            <a:ext cx="52069" cy="0"/>
          </a:xfrm>
          <a:custGeom>
            <a:avLst/>
            <a:gdLst/>
            <a:ahLst/>
            <a:cxnLst/>
            <a:rect l="l" t="t" r="r" b="b"/>
            <a:pathLst>
              <a:path w="52069">
                <a:moveTo>
                  <a:pt x="0" y="0"/>
                </a:moveTo>
                <a:lnTo>
                  <a:pt x="51815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769619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2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565404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2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8484869" y="3645408"/>
            <a:ext cx="0" cy="2085339"/>
          </a:xfrm>
          <a:custGeom>
            <a:avLst/>
            <a:gdLst/>
            <a:ahLst/>
            <a:cxnLst/>
            <a:rect l="l" t="t" r="r" b="b"/>
            <a:pathLst>
              <a:path h="2085339">
                <a:moveTo>
                  <a:pt x="0" y="0"/>
                </a:moveTo>
                <a:lnTo>
                  <a:pt x="0" y="2084831"/>
                </a:lnTo>
              </a:path>
            </a:pathLst>
          </a:custGeom>
          <a:ln w="51562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7262621" y="3759708"/>
            <a:ext cx="0" cy="1971039"/>
          </a:xfrm>
          <a:custGeom>
            <a:avLst/>
            <a:gdLst/>
            <a:ahLst/>
            <a:cxnLst/>
            <a:rect l="l" t="t" r="r" b="b"/>
            <a:pathLst>
              <a:path h="1971039">
                <a:moveTo>
                  <a:pt x="0" y="0"/>
                </a:moveTo>
                <a:lnTo>
                  <a:pt x="0" y="1970531"/>
                </a:lnTo>
              </a:path>
            </a:pathLst>
          </a:custGeom>
          <a:ln w="51562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6549390" y="3919728"/>
            <a:ext cx="0" cy="1811020"/>
          </a:xfrm>
          <a:custGeom>
            <a:avLst/>
            <a:gdLst/>
            <a:ahLst/>
            <a:cxnLst/>
            <a:rect l="l" t="t" r="r" b="b"/>
            <a:pathLst>
              <a:path h="1811020">
                <a:moveTo>
                  <a:pt x="0" y="0"/>
                </a:moveTo>
                <a:lnTo>
                  <a:pt x="0" y="1810512"/>
                </a:lnTo>
              </a:path>
            </a:pathLst>
          </a:custGeom>
          <a:ln w="51562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6142482" y="4370832"/>
            <a:ext cx="0" cy="1359535"/>
          </a:xfrm>
          <a:custGeom>
            <a:avLst/>
            <a:gdLst/>
            <a:ahLst/>
            <a:cxnLst/>
            <a:rect l="l" t="t" r="r" b="b"/>
            <a:pathLst>
              <a:path h="1359535">
                <a:moveTo>
                  <a:pt x="0" y="0"/>
                </a:moveTo>
                <a:lnTo>
                  <a:pt x="0" y="1359408"/>
                </a:lnTo>
              </a:path>
            </a:pathLst>
          </a:custGeom>
          <a:ln w="51561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8689085" y="4395215"/>
            <a:ext cx="0" cy="1335405"/>
          </a:xfrm>
          <a:custGeom>
            <a:avLst/>
            <a:gdLst/>
            <a:ahLst/>
            <a:cxnLst/>
            <a:rect l="l" t="t" r="r" b="b"/>
            <a:pathLst>
              <a:path h="1335404">
                <a:moveTo>
                  <a:pt x="0" y="0"/>
                </a:moveTo>
                <a:lnTo>
                  <a:pt x="0" y="1335024"/>
                </a:lnTo>
              </a:path>
            </a:pathLst>
          </a:custGeom>
          <a:ln w="51562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4716017" y="4434840"/>
            <a:ext cx="0" cy="1295400"/>
          </a:xfrm>
          <a:custGeom>
            <a:avLst/>
            <a:gdLst/>
            <a:ahLst/>
            <a:cxnLst/>
            <a:rect l="l" t="t" r="r" b="b"/>
            <a:pathLst>
              <a:path h="1295400">
                <a:moveTo>
                  <a:pt x="0" y="0"/>
                </a:moveTo>
                <a:lnTo>
                  <a:pt x="0" y="1295400"/>
                </a:lnTo>
              </a:path>
            </a:pathLst>
          </a:custGeom>
          <a:ln w="51561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1151382" y="4454652"/>
            <a:ext cx="0" cy="1275715"/>
          </a:xfrm>
          <a:custGeom>
            <a:avLst/>
            <a:gdLst/>
            <a:ahLst/>
            <a:cxnLst/>
            <a:rect l="l" t="t" r="r" b="b"/>
            <a:pathLst>
              <a:path h="1275714">
                <a:moveTo>
                  <a:pt x="0" y="0"/>
                </a:moveTo>
                <a:lnTo>
                  <a:pt x="0" y="1275588"/>
                </a:lnTo>
              </a:path>
            </a:pathLst>
          </a:custGeom>
          <a:ln w="51561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6651497" y="4465332"/>
            <a:ext cx="0" cy="1264920"/>
          </a:xfrm>
          <a:custGeom>
            <a:avLst/>
            <a:gdLst/>
            <a:ahLst/>
            <a:cxnLst/>
            <a:rect l="l" t="t" r="r" b="b"/>
            <a:pathLst>
              <a:path h="1264920">
                <a:moveTo>
                  <a:pt x="0" y="0"/>
                </a:moveTo>
                <a:lnTo>
                  <a:pt x="0" y="1264907"/>
                </a:lnTo>
              </a:path>
            </a:pathLst>
          </a:custGeom>
          <a:ln w="51562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743712" y="4526279"/>
            <a:ext cx="0" cy="1203960"/>
          </a:xfrm>
          <a:custGeom>
            <a:avLst/>
            <a:gdLst/>
            <a:ahLst/>
            <a:cxnLst/>
            <a:rect l="l" t="t" r="r" b="b"/>
            <a:pathLst>
              <a:path h="1203960">
                <a:moveTo>
                  <a:pt x="0" y="0"/>
                </a:moveTo>
                <a:lnTo>
                  <a:pt x="0" y="1203960"/>
                </a:lnTo>
              </a:path>
            </a:pathLst>
          </a:custGeom>
          <a:ln w="53085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5021579" y="4550664"/>
            <a:ext cx="0" cy="1179830"/>
          </a:xfrm>
          <a:custGeom>
            <a:avLst/>
            <a:gdLst/>
            <a:ahLst/>
            <a:cxnLst/>
            <a:rect l="l" t="t" r="r" b="b"/>
            <a:pathLst>
              <a:path h="1179829">
                <a:moveTo>
                  <a:pt x="0" y="0"/>
                </a:moveTo>
                <a:lnTo>
                  <a:pt x="0" y="1179576"/>
                </a:lnTo>
              </a:path>
            </a:pathLst>
          </a:custGeom>
          <a:ln w="53085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4613909" y="4655820"/>
            <a:ext cx="0" cy="1074420"/>
          </a:xfrm>
          <a:custGeom>
            <a:avLst/>
            <a:gdLst/>
            <a:ahLst/>
            <a:cxnLst/>
            <a:rect l="l" t="t" r="r" b="b"/>
            <a:pathLst>
              <a:path h="1074420">
                <a:moveTo>
                  <a:pt x="0" y="0"/>
                </a:moveTo>
                <a:lnTo>
                  <a:pt x="0" y="1074419"/>
                </a:lnTo>
              </a:path>
            </a:pathLst>
          </a:custGeom>
          <a:ln w="51561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7364730" y="4710684"/>
            <a:ext cx="0" cy="1019810"/>
          </a:xfrm>
          <a:custGeom>
            <a:avLst/>
            <a:gdLst/>
            <a:ahLst/>
            <a:cxnLst/>
            <a:rect l="l" t="t" r="r" b="b"/>
            <a:pathLst>
              <a:path h="1019810">
                <a:moveTo>
                  <a:pt x="0" y="0"/>
                </a:moveTo>
                <a:lnTo>
                  <a:pt x="0" y="1019555"/>
                </a:lnTo>
              </a:path>
            </a:pathLst>
          </a:custGeom>
          <a:ln w="51562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2577083" y="4728971"/>
            <a:ext cx="0" cy="1001394"/>
          </a:xfrm>
          <a:custGeom>
            <a:avLst/>
            <a:gdLst/>
            <a:ahLst/>
            <a:cxnLst/>
            <a:rect l="l" t="t" r="r" b="b"/>
            <a:pathLst>
              <a:path h="1001395">
                <a:moveTo>
                  <a:pt x="0" y="0"/>
                </a:moveTo>
                <a:lnTo>
                  <a:pt x="0" y="1001267"/>
                </a:lnTo>
              </a:path>
            </a:pathLst>
          </a:custGeom>
          <a:ln w="53086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947166" y="4728971"/>
            <a:ext cx="0" cy="1001394"/>
          </a:xfrm>
          <a:custGeom>
            <a:avLst/>
            <a:gdLst/>
            <a:ahLst/>
            <a:cxnLst/>
            <a:rect l="l" t="t" r="r" b="b"/>
            <a:pathLst>
              <a:path h="1001395">
                <a:moveTo>
                  <a:pt x="0" y="0"/>
                </a:moveTo>
                <a:lnTo>
                  <a:pt x="0" y="1001267"/>
                </a:lnTo>
              </a:path>
            </a:pathLst>
          </a:custGeom>
          <a:ln w="51561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8382761" y="4732020"/>
            <a:ext cx="0" cy="998219"/>
          </a:xfrm>
          <a:custGeom>
            <a:avLst/>
            <a:gdLst/>
            <a:ahLst/>
            <a:cxnLst/>
            <a:rect l="l" t="t" r="r" b="b"/>
            <a:pathLst>
              <a:path h="998220">
                <a:moveTo>
                  <a:pt x="0" y="0"/>
                </a:moveTo>
                <a:lnTo>
                  <a:pt x="0" y="998219"/>
                </a:lnTo>
              </a:path>
            </a:pathLst>
          </a:custGeom>
          <a:ln w="51562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4920234" y="4745735"/>
            <a:ext cx="0" cy="984885"/>
          </a:xfrm>
          <a:custGeom>
            <a:avLst/>
            <a:gdLst/>
            <a:ahLst/>
            <a:cxnLst/>
            <a:rect l="l" t="t" r="r" b="b"/>
            <a:pathLst>
              <a:path h="984885">
                <a:moveTo>
                  <a:pt x="0" y="0"/>
                </a:moveTo>
                <a:lnTo>
                  <a:pt x="0" y="984504"/>
                </a:lnTo>
              </a:path>
            </a:pathLst>
          </a:custGeom>
          <a:ln w="51561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565404" y="3358896"/>
            <a:ext cx="0" cy="2411095"/>
          </a:xfrm>
          <a:custGeom>
            <a:avLst/>
            <a:gdLst/>
            <a:ahLst/>
            <a:cxnLst/>
            <a:rect l="l" t="t" r="r" b="b"/>
            <a:pathLst>
              <a:path h="2411095">
                <a:moveTo>
                  <a:pt x="0" y="0"/>
                </a:moveTo>
                <a:lnTo>
                  <a:pt x="0" y="2410967"/>
                </a:lnTo>
              </a:path>
            </a:pathLst>
          </a:custGeom>
          <a:ln w="9143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527304" y="5730240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3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/>
          <p:nvPr/>
        </p:nvSpPr>
        <p:spPr>
          <a:xfrm>
            <a:off x="408647" y="5725667"/>
            <a:ext cx="8585842" cy="3596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/>
          <p:nvPr/>
        </p:nvSpPr>
        <p:spPr>
          <a:xfrm>
            <a:off x="972311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48"/>
          <p:cNvSpPr/>
          <p:nvPr/>
        </p:nvSpPr>
        <p:spPr>
          <a:xfrm>
            <a:off x="1074419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" name="object 49"/>
          <p:cNvSpPr/>
          <p:nvPr/>
        </p:nvSpPr>
        <p:spPr>
          <a:xfrm>
            <a:off x="1176527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" name="object 50"/>
          <p:cNvSpPr/>
          <p:nvPr/>
        </p:nvSpPr>
        <p:spPr>
          <a:xfrm>
            <a:off x="1278636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" name="object 51"/>
          <p:cNvSpPr/>
          <p:nvPr/>
        </p:nvSpPr>
        <p:spPr>
          <a:xfrm>
            <a:off x="1380744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" name="object 52"/>
          <p:cNvSpPr/>
          <p:nvPr/>
        </p:nvSpPr>
        <p:spPr>
          <a:xfrm>
            <a:off x="1482852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" name="object 53"/>
          <p:cNvSpPr/>
          <p:nvPr/>
        </p:nvSpPr>
        <p:spPr>
          <a:xfrm>
            <a:off x="1991867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" name="object 54"/>
          <p:cNvSpPr/>
          <p:nvPr/>
        </p:nvSpPr>
        <p:spPr>
          <a:xfrm>
            <a:off x="2093976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object 55"/>
          <p:cNvSpPr/>
          <p:nvPr/>
        </p:nvSpPr>
        <p:spPr>
          <a:xfrm>
            <a:off x="2194560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56"/>
          <p:cNvSpPr/>
          <p:nvPr/>
        </p:nvSpPr>
        <p:spPr>
          <a:xfrm>
            <a:off x="2296667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57"/>
          <p:cNvSpPr/>
          <p:nvPr/>
        </p:nvSpPr>
        <p:spPr>
          <a:xfrm>
            <a:off x="2398776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58"/>
          <p:cNvSpPr/>
          <p:nvPr/>
        </p:nvSpPr>
        <p:spPr>
          <a:xfrm>
            <a:off x="2500883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" name="object 59"/>
          <p:cNvSpPr/>
          <p:nvPr/>
        </p:nvSpPr>
        <p:spPr>
          <a:xfrm>
            <a:off x="3009900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" name="object 60"/>
          <p:cNvSpPr/>
          <p:nvPr/>
        </p:nvSpPr>
        <p:spPr>
          <a:xfrm>
            <a:off x="3112007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" name="object 61"/>
          <p:cNvSpPr/>
          <p:nvPr/>
        </p:nvSpPr>
        <p:spPr>
          <a:xfrm>
            <a:off x="3214116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" name="object 62"/>
          <p:cNvSpPr/>
          <p:nvPr/>
        </p:nvSpPr>
        <p:spPr>
          <a:xfrm>
            <a:off x="3316223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" name="object 63"/>
          <p:cNvSpPr/>
          <p:nvPr/>
        </p:nvSpPr>
        <p:spPr>
          <a:xfrm>
            <a:off x="3416808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" name="object 64"/>
          <p:cNvSpPr/>
          <p:nvPr/>
        </p:nvSpPr>
        <p:spPr>
          <a:xfrm>
            <a:off x="3518915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" name="object 65"/>
          <p:cNvSpPr/>
          <p:nvPr/>
        </p:nvSpPr>
        <p:spPr>
          <a:xfrm>
            <a:off x="4027932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" name="object 66"/>
          <p:cNvSpPr/>
          <p:nvPr/>
        </p:nvSpPr>
        <p:spPr>
          <a:xfrm>
            <a:off x="4130040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" name="object 67"/>
          <p:cNvSpPr/>
          <p:nvPr/>
        </p:nvSpPr>
        <p:spPr>
          <a:xfrm>
            <a:off x="4232147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" name="object 68"/>
          <p:cNvSpPr/>
          <p:nvPr/>
        </p:nvSpPr>
        <p:spPr>
          <a:xfrm>
            <a:off x="4334255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" name="object 69"/>
          <p:cNvSpPr/>
          <p:nvPr/>
        </p:nvSpPr>
        <p:spPr>
          <a:xfrm>
            <a:off x="4436364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" name="object 70"/>
          <p:cNvSpPr/>
          <p:nvPr/>
        </p:nvSpPr>
        <p:spPr>
          <a:xfrm>
            <a:off x="4538471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" name="object 71"/>
          <p:cNvSpPr/>
          <p:nvPr/>
        </p:nvSpPr>
        <p:spPr>
          <a:xfrm>
            <a:off x="5047488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" name="object 72"/>
          <p:cNvSpPr/>
          <p:nvPr/>
        </p:nvSpPr>
        <p:spPr>
          <a:xfrm>
            <a:off x="5149596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" name="object 73"/>
          <p:cNvSpPr/>
          <p:nvPr/>
        </p:nvSpPr>
        <p:spPr>
          <a:xfrm>
            <a:off x="5251703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" name="object 74"/>
          <p:cNvSpPr/>
          <p:nvPr/>
        </p:nvSpPr>
        <p:spPr>
          <a:xfrm>
            <a:off x="5352288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" name="object 75"/>
          <p:cNvSpPr/>
          <p:nvPr/>
        </p:nvSpPr>
        <p:spPr>
          <a:xfrm>
            <a:off x="5454396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" name="object 76"/>
          <p:cNvSpPr/>
          <p:nvPr/>
        </p:nvSpPr>
        <p:spPr>
          <a:xfrm>
            <a:off x="5556503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" name="object 77"/>
          <p:cNvSpPr/>
          <p:nvPr/>
        </p:nvSpPr>
        <p:spPr>
          <a:xfrm>
            <a:off x="6065520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8" name="object 78"/>
          <p:cNvSpPr/>
          <p:nvPr/>
        </p:nvSpPr>
        <p:spPr>
          <a:xfrm>
            <a:off x="6167628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9" name="object 79"/>
          <p:cNvSpPr/>
          <p:nvPr/>
        </p:nvSpPr>
        <p:spPr>
          <a:xfrm>
            <a:off x="6269735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0" name="object 80"/>
          <p:cNvSpPr/>
          <p:nvPr/>
        </p:nvSpPr>
        <p:spPr>
          <a:xfrm>
            <a:off x="6371844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" name="object 81"/>
          <p:cNvSpPr/>
          <p:nvPr/>
        </p:nvSpPr>
        <p:spPr>
          <a:xfrm>
            <a:off x="6473952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2" name="object 82"/>
          <p:cNvSpPr/>
          <p:nvPr/>
        </p:nvSpPr>
        <p:spPr>
          <a:xfrm>
            <a:off x="6574535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3" name="object 83"/>
          <p:cNvSpPr/>
          <p:nvPr/>
        </p:nvSpPr>
        <p:spPr>
          <a:xfrm>
            <a:off x="6676643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4" name="object 84"/>
          <p:cNvSpPr/>
          <p:nvPr/>
        </p:nvSpPr>
        <p:spPr>
          <a:xfrm>
            <a:off x="6778752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5" name="object 85"/>
          <p:cNvSpPr/>
          <p:nvPr/>
        </p:nvSpPr>
        <p:spPr>
          <a:xfrm>
            <a:off x="7287768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6" name="object 86"/>
          <p:cNvSpPr/>
          <p:nvPr/>
        </p:nvSpPr>
        <p:spPr>
          <a:xfrm>
            <a:off x="7389876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7" name="object 87"/>
          <p:cNvSpPr/>
          <p:nvPr/>
        </p:nvSpPr>
        <p:spPr>
          <a:xfrm>
            <a:off x="7491983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8" name="object 88"/>
          <p:cNvSpPr/>
          <p:nvPr/>
        </p:nvSpPr>
        <p:spPr>
          <a:xfrm>
            <a:off x="7594092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9" name="object 89"/>
          <p:cNvSpPr/>
          <p:nvPr/>
        </p:nvSpPr>
        <p:spPr>
          <a:xfrm>
            <a:off x="7696200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0" name="object 90"/>
          <p:cNvSpPr/>
          <p:nvPr/>
        </p:nvSpPr>
        <p:spPr>
          <a:xfrm>
            <a:off x="7796783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1" name="object 91"/>
          <p:cNvSpPr/>
          <p:nvPr/>
        </p:nvSpPr>
        <p:spPr>
          <a:xfrm>
            <a:off x="8307323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2" name="object 92"/>
          <p:cNvSpPr/>
          <p:nvPr/>
        </p:nvSpPr>
        <p:spPr>
          <a:xfrm>
            <a:off x="8407907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3" name="object 93"/>
          <p:cNvSpPr/>
          <p:nvPr/>
        </p:nvSpPr>
        <p:spPr>
          <a:xfrm>
            <a:off x="8510016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4" name="object 94"/>
          <p:cNvSpPr/>
          <p:nvPr/>
        </p:nvSpPr>
        <p:spPr>
          <a:xfrm>
            <a:off x="8612123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5" name="object 95"/>
          <p:cNvSpPr/>
          <p:nvPr/>
        </p:nvSpPr>
        <p:spPr>
          <a:xfrm>
            <a:off x="8714231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6" name="object 96"/>
          <p:cNvSpPr/>
          <p:nvPr/>
        </p:nvSpPr>
        <p:spPr>
          <a:xfrm>
            <a:off x="8816340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7" name="object 97"/>
          <p:cNvSpPr/>
          <p:nvPr/>
        </p:nvSpPr>
        <p:spPr>
          <a:xfrm>
            <a:off x="8918447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8" name="object 98"/>
          <p:cNvSpPr/>
          <p:nvPr/>
        </p:nvSpPr>
        <p:spPr>
          <a:xfrm>
            <a:off x="9020556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9" name="object 99"/>
          <p:cNvSpPr txBox="1"/>
          <p:nvPr/>
        </p:nvSpPr>
        <p:spPr>
          <a:xfrm>
            <a:off x="695766" y="4326810"/>
            <a:ext cx="9588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0" dirty="0">
                <a:latin typeface="Arial"/>
                <a:cs typeface="Arial"/>
              </a:rPr>
              <a:t>9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864380" y="4503266"/>
            <a:ext cx="16573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13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1103197" y="4255595"/>
            <a:ext cx="9588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0" dirty="0">
                <a:latin typeface="Arial"/>
                <a:cs typeface="Arial"/>
              </a:rPr>
              <a:t>7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2494103" y="4529704"/>
            <a:ext cx="16573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13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4531257" y="4455959"/>
            <a:ext cx="16573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11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4668121" y="4234598"/>
            <a:ext cx="9588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0" dirty="0">
                <a:latin typeface="Arial"/>
                <a:cs typeface="Arial"/>
              </a:rPr>
              <a:t>6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4836735" y="4545641"/>
            <a:ext cx="16573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16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4938561" y="4350591"/>
            <a:ext cx="16573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10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6073035" y="4093565"/>
            <a:ext cx="13843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6480446" y="3642981"/>
            <a:ext cx="13843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FF0000"/>
                </a:solidFill>
                <a:latin typeface="Arial"/>
                <a:cs typeface="Arial"/>
              </a:rPr>
              <a:t>3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6603673" y="4266193"/>
            <a:ext cx="9588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0" dirty="0">
                <a:latin typeface="Arial"/>
                <a:cs typeface="Arial"/>
              </a:rPr>
              <a:t>8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2017267" y="3413546"/>
            <a:ext cx="5314950" cy="297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i="1" spc="-10" dirty="0">
                <a:latin typeface="Arial"/>
                <a:cs typeface="Arial"/>
              </a:rPr>
              <a:t>Ch</a:t>
            </a:r>
            <a:r>
              <a:rPr sz="1400" b="1" i="1" spc="-5" dirty="0">
                <a:latin typeface="Arial"/>
                <a:cs typeface="Arial"/>
              </a:rPr>
              <a:t>e</a:t>
            </a:r>
            <a:r>
              <a:rPr sz="1400" b="1" i="1" spc="-10" dirty="0">
                <a:latin typeface="Arial"/>
                <a:cs typeface="Arial"/>
              </a:rPr>
              <a:t>h</a:t>
            </a:r>
            <a:r>
              <a:rPr sz="1400" b="1" i="1" spc="-5" dirty="0">
                <a:latin typeface="Arial"/>
                <a:cs typeface="Arial"/>
              </a:rPr>
              <a:t>a</a:t>
            </a:r>
            <a:r>
              <a:rPr sz="1400" b="1" i="1" spc="5" dirty="0">
                <a:latin typeface="Arial"/>
                <a:cs typeface="Arial"/>
              </a:rPr>
              <a:t>li</a:t>
            </a:r>
            <a:r>
              <a:rPr sz="1400" b="1" i="1" dirty="0">
                <a:latin typeface="Arial"/>
                <a:cs typeface="Arial"/>
              </a:rPr>
              <a:t>s</a:t>
            </a:r>
            <a:r>
              <a:rPr sz="1400" b="1" i="1" spc="-30" dirty="0">
                <a:latin typeface="Arial"/>
                <a:cs typeface="Arial"/>
              </a:rPr>
              <a:t> </a:t>
            </a:r>
            <a:r>
              <a:rPr sz="1400" b="1" i="1" spc="-10" dirty="0">
                <a:latin typeface="Arial"/>
                <a:cs typeface="Arial"/>
              </a:rPr>
              <a:t>R</a:t>
            </a:r>
            <a:r>
              <a:rPr sz="1400" b="1" i="1" spc="5" dirty="0">
                <a:latin typeface="Arial"/>
                <a:cs typeface="Arial"/>
              </a:rPr>
              <a:t>i</a:t>
            </a:r>
            <a:r>
              <a:rPr sz="1400" b="1" i="1" spc="-5" dirty="0">
                <a:latin typeface="Arial"/>
                <a:cs typeface="Arial"/>
              </a:rPr>
              <a:t>ve</a:t>
            </a:r>
            <a:r>
              <a:rPr sz="1400" b="1" i="1" dirty="0">
                <a:latin typeface="Arial"/>
                <a:cs typeface="Arial"/>
              </a:rPr>
              <a:t>r</a:t>
            </a:r>
            <a:r>
              <a:rPr sz="1400" b="1" i="1" spc="-15" dirty="0">
                <a:latin typeface="Arial"/>
                <a:cs typeface="Arial"/>
              </a:rPr>
              <a:t> </a:t>
            </a:r>
            <a:r>
              <a:rPr sz="1400" b="1" i="1" spc="-10" dirty="0">
                <a:latin typeface="Arial"/>
                <a:cs typeface="Arial"/>
              </a:rPr>
              <a:t>F</a:t>
            </a:r>
            <a:r>
              <a:rPr sz="1400" b="1" i="1" spc="5" dirty="0">
                <a:latin typeface="Arial"/>
                <a:cs typeface="Arial"/>
              </a:rPr>
              <a:t>l</a:t>
            </a:r>
            <a:r>
              <a:rPr sz="1400" b="1" i="1" spc="-10" dirty="0">
                <a:latin typeface="Arial"/>
                <a:cs typeface="Arial"/>
              </a:rPr>
              <a:t>o</a:t>
            </a:r>
            <a:r>
              <a:rPr sz="1400" b="1" i="1" dirty="0">
                <a:latin typeface="Arial"/>
                <a:cs typeface="Arial"/>
              </a:rPr>
              <a:t>w</a:t>
            </a:r>
            <a:r>
              <a:rPr sz="1400" b="1" i="1" spc="-20" dirty="0">
                <a:latin typeface="Arial"/>
                <a:cs typeface="Arial"/>
              </a:rPr>
              <a:t> </a:t>
            </a:r>
            <a:r>
              <a:rPr sz="1400" b="1" i="1" spc="-10" dirty="0">
                <a:latin typeface="Arial"/>
                <a:cs typeface="Arial"/>
              </a:rPr>
              <a:t>R</a:t>
            </a:r>
            <a:r>
              <a:rPr sz="1400" b="1" i="1" spc="-5" dirty="0">
                <a:latin typeface="Arial"/>
                <a:cs typeface="Arial"/>
              </a:rPr>
              <a:t>a</a:t>
            </a:r>
            <a:r>
              <a:rPr sz="1400" b="1" i="1" dirty="0">
                <a:latin typeface="Arial"/>
                <a:cs typeface="Arial"/>
              </a:rPr>
              <a:t>t</a:t>
            </a:r>
            <a:r>
              <a:rPr sz="1400" b="1" i="1" spc="-5" dirty="0">
                <a:latin typeface="Arial"/>
                <a:cs typeface="Arial"/>
              </a:rPr>
              <a:t>e</a:t>
            </a:r>
            <a:r>
              <a:rPr sz="1400" b="1" i="1" dirty="0">
                <a:latin typeface="Arial"/>
                <a:cs typeface="Arial"/>
              </a:rPr>
              <a:t>s</a:t>
            </a:r>
            <a:r>
              <a:rPr sz="1400" b="1" i="1" spc="-30" dirty="0">
                <a:latin typeface="Arial"/>
                <a:cs typeface="Arial"/>
              </a:rPr>
              <a:t> </a:t>
            </a:r>
            <a:r>
              <a:rPr sz="1400" b="1" i="1" spc="-10" dirty="0">
                <a:latin typeface="Arial"/>
                <a:cs typeface="Arial"/>
              </a:rPr>
              <a:t>n</a:t>
            </a:r>
            <a:r>
              <a:rPr sz="1400" b="1" i="1" spc="-5" dirty="0">
                <a:latin typeface="Arial"/>
                <a:cs typeface="Arial"/>
              </a:rPr>
              <a:t>ea</a:t>
            </a:r>
            <a:r>
              <a:rPr sz="1400" b="1" i="1" dirty="0">
                <a:latin typeface="Arial"/>
                <a:cs typeface="Arial"/>
              </a:rPr>
              <a:t>r </a:t>
            </a:r>
            <a:r>
              <a:rPr sz="1400" b="1" i="1" spc="-5" dirty="0">
                <a:latin typeface="Arial"/>
                <a:cs typeface="Arial"/>
              </a:rPr>
              <a:t>G</a:t>
            </a:r>
            <a:r>
              <a:rPr sz="1400" b="1" i="1" spc="5" dirty="0">
                <a:latin typeface="Arial"/>
                <a:cs typeface="Arial"/>
              </a:rPr>
              <a:t>r</a:t>
            </a:r>
            <a:r>
              <a:rPr sz="1400" b="1" i="1" spc="-5" dirty="0">
                <a:latin typeface="Arial"/>
                <a:cs typeface="Arial"/>
              </a:rPr>
              <a:t>a</a:t>
            </a:r>
            <a:r>
              <a:rPr sz="1400" b="1" i="1" spc="-10" dirty="0">
                <a:latin typeface="Arial"/>
                <a:cs typeface="Arial"/>
              </a:rPr>
              <a:t>n</a:t>
            </a:r>
            <a:r>
              <a:rPr sz="1400" b="1" i="1" dirty="0">
                <a:latin typeface="Arial"/>
                <a:cs typeface="Arial"/>
              </a:rPr>
              <a:t>d</a:t>
            </a:r>
            <a:r>
              <a:rPr sz="1400" b="1" i="1" spc="-25" dirty="0">
                <a:latin typeface="Arial"/>
                <a:cs typeface="Arial"/>
              </a:rPr>
              <a:t> </a:t>
            </a:r>
            <a:r>
              <a:rPr sz="1400" b="1" i="1" spc="-10" dirty="0">
                <a:latin typeface="Arial"/>
                <a:cs typeface="Arial"/>
              </a:rPr>
              <a:t>Moun</a:t>
            </a:r>
            <a:r>
              <a:rPr sz="1400" b="1" i="1" dirty="0">
                <a:latin typeface="Arial"/>
                <a:cs typeface="Arial"/>
              </a:rPr>
              <a:t>d</a:t>
            </a:r>
            <a:r>
              <a:rPr sz="1400" b="1" i="1" spc="-25" dirty="0">
                <a:latin typeface="Arial"/>
                <a:cs typeface="Arial"/>
              </a:rPr>
              <a:t> </a:t>
            </a:r>
            <a:r>
              <a:rPr sz="1400" b="1" i="1" dirty="0">
                <a:latin typeface="Arial"/>
                <a:cs typeface="Arial"/>
              </a:rPr>
              <a:t>(</a:t>
            </a:r>
            <a:r>
              <a:rPr sz="1400" b="1" i="1" spc="-5" dirty="0">
                <a:latin typeface="Arial"/>
                <a:cs typeface="Arial"/>
              </a:rPr>
              <a:t>c</a:t>
            </a:r>
            <a:r>
              <a:rPr sz="1400" b="1" i="1" spc="-10" dirty="0">
                <a:latin typeface="Arial"/>
                <a:cs typeface="Arial"/>
              </a:rPr>
              <a:t>ub</a:t>
            </a:r>
            <a:r>
              <a:rPr sz="1400" b="1" i="1" spc="5" dirty="0">
                <a:latin typeface="Arial"/>
                <a:cs typeface="Arial"/>
              </a:rPr>
              <a:t>i</a:t>
            </a:r>
            <a:r>
              <a:rPr sz="1400" b="1" i="1" dirty="0">
                <a:latin typeface="Arial"/>
                <a:cs typeface="Arial"/>
              </a:rPr>
              <a:t>c</a:t>
            </a:r>
            <a:r>
              <a:rPr sz="1400" b="1" i="1" spc="-30" dirty="0">
                <a:latin typeface="Arial"/>
                <a:cs typeface="Arial"/>
              </a:rPr>
              <a:t> </a:t>
            </a:r>
            <a:r>
              <a:rPr sz="1400" b="1" i="1" dirty="0">
                <a:latin typeface="Arial"/>
                <a:cs typeface="Arial"/>
              </a:rPr>
              <a:t>ft</a:t>
            </a:r>
            <a:r>
              <a:rPr sz="1400" b="1" i="1" spc="5" dirty="0">
                <a:latin typeface="Arial"/>
                <a:cs typeface="Arial"/>
              </a:rPr>
              <a:t>./</a:t>
            </a:r>
            <a:r>
              <a:rPr sz="1400" b="1" i="1" spc="-5" dirty="0">
                <a:latin typeface="Arial"/>
                <a:cs typeface="Arial"/>
              </a:rPr>
              <a:t>se</a:t>
            </a:r>
            <a:r>
              <a:rPr sz="1400" b="1" i="1" spc="-15" dirty="0">
                <a:latin typeface="Arial"/>
                <a:cs typeface="Arial"/>
              </a:rPr>
              <a:t>c</a:t>
            </a:r>
            <a:r>
              <a:rPr sz="1400" b="1" i="1" spc="5" dirty="0">
                <a:latin typeface="Arial"/>
                <a:cs typeface="Arial"/>
              </a:rPr>
              <a:t>.</a:t>
            </a:r>
            <a:r>
              <a:rPr sz="1400" b="1" i="1" dirty="0">
                <a:latin typeface="Arial"/>
                <a:cs typeface="Arial"/>
              </a:rPr>
              <a:t>) </a:t>
            </a:r>
            <a:r>
              <a:rPr sz="1400" b="1" i="1" spc="-60" dirty="0">
                <a:latin typeface="Arial"/>
                <a:cs typeface="Arial"/>
              </a:rPr>
              <a:t> </a:t>
            </a:r>
            <a:r>
              <a:rPr sz="2400" b="1" spc="-15" baseline="-24305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endParaRPr sz="2400" baseline="-24305" dirty="0">
              <a:latin typeface="Arial"/>
              <a:cs typeface="Arial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7281643" y="4511299"/>
            <a:ext cx="16573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12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8300284" y="4532424"/>
            <a:ext cx="16573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15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8415826" y="3368787"/>
            <a:ext cx="13843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FF0000"/>
                </a:solidFill>
                <a:latin typeface="Arial"/>
                <a:cs typeface="Arial"/>
              </a:rPr>
              <a:t>1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8619532" y="4117329"/>
            <a:ext cx="13843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FF0000"/>
                </a:solidFill>
                <a:latin typeface="Arial"/>
                <a:cs typeface="Arial"/>
              </a:rPr>
              <a:t>5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90200" y="4864383"/>
            <a:ext cx="378460" cy="9429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3</a:t>
            </a:r>
            <a:r>
              <a:rPr sz="1000" dirty="0">
                <a:latin typeface="Arial"/>
                <a:cs typeface="Arial"/>
              </a:rPr>
              <a:t>0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sz="1000" spc="-15" dirty="0">
                <a:latin typeface="Arial"/>
                <a:cs typeface="Arial"/>
              </a:rPr>
              <a:t>2</a:t>
            </a:r>
            <a:r>
              <a:rPr sz="1000" dirty="0">
                <a:latin typeface="Arial"/>
                <a:cs typeface="Arial"/>
              </a:rPr>
              <a:t>0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sz="1000" spc="-15" dirty="0">
                <a:latin typeface="Arial"/>
                <a:cs typeface="Arial"/>
              </a:rPr>
              <a:t>1</a:t>
            </a:r>
            <a:r>
              <a:rPr sz="1000" dirty="0">
                <a:latin typeface="Arial"/>
                <a:cs typeface="Arial"/>
              </a:rPr>
              <a:t>0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875"/>
              </a:spcBef>
            </a:pPr>
            <a:r>
              <a:rPr sz="1000" spc="-10" dirty="0">
                <a:latin typeface="Arial"/>
                <a:cs typeface="Arial"/>
              </a:rPr>
              <a:t>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90200" y="4600774"/>
            <a:ext cx="37782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4</a:t>
            </a:r>
            <a:r>
              <a:rPr sz="1000" dirty="0">
                <a:latin typeface="Arial"/>
                <a:cs typeface="Arial"/>
              </a:rPr>
              <a:t>0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90200" y="4337165"/>
            <a:ext cx="37782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5</a:t>
            </a:r>
            <a:r>
              <a:rPr sz="1000" dirty="0">
                <a:latin typeface="Arial"/>
                <a:cs typeface="Arial"/>
              </a:rPr>
              <a:t>0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90200" y="4073555"/>
            <a:ext cx="37782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6</a:t>
            </a:r>
            <a:r>
              <a:rPr sz="1000" dirty="0">
                <a:latin typeface="Arial"/>
                <a:cs typeface="Arial"/>
              </a:rPr>
              <a:t>0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90200" y="3809946"/>
            <a:ext cx="37782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7</a:t>
            </a:r>
            <a:r>
              <a:rPr sz="1000" dirty="0">
                <a:latin typeface="Arial"/>
                <a:cs typeface="Arial"/>
              </a:rPr>
              <a:t>0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90200" y="3546337"/>
            <a:ext cx="37782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8</a:t>
            </a:r>
            <a:r>
              <a:rPr sz="1000" dirty="0">
                <a:latin typeface="Arial"/>
                <a:cs typeface="Arial"/>
              </a:rPr>
              <a:t>0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90200" y="3282727"/>
            <a:ext cx="37782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9</a:t>
            </a:r>
            <a:r>
              <a:rPr sz="1000" dirty="0">
                <a:latin typeface="Arial"/>
                <a:cs typeface="Arial"/>
              </a:rPr>
              <a:t>0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3" name="object 123"/>
          <p:cNvSpPr txBox="1"/>
          <p:nvPr/>
        </p:nvSpPr>
        <p:spPr>
          <a:xfrm>
            <a:off x="1174114" y="946834"/>
            <a:ext cx="2524125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ackg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ound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124" name="object 1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9</a:t>
            </a:fld>
            <a:endParaRPr spc="-5" dirty="0"/>
          </a:p>
        </p:txBody>
      </p:sp>
      <p:sp>
        <p:nvSpPr>
          <p:cNvPr id="127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63396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/>
              <a:t>March 2019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8BBD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1733</TotalTime>
  <Words>1715</Words>
  <Application>Microsoft Office PowerPoint</Application>
  <PresentationFormat>On-screen Show (4:3)</PresentationFormat>
  <Paragraphs>392</Paragraphs>
  <Slides>46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Arial</vt:lpstr>
      <vt:lpstr>Arial Narrow</vt:lpstr>
      <vt:lpstr>Calibri</vt:lpstr>
      <vt:lpstr>Courier New</vt:lpstr>
      <vt:lpstr>Times New Roman</vt:lpstr>
      <vt:lpstr>Wingdings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9. Outreach, Education and Communication</vt:lpstr>
      <vt:lpstr>9. Outreach, Education and Communication</vt:lpstr>
      <vt:lpstr>Closing – 2007 Flood Damage . . .</vt:lpstr>
      <vt:lpstr>Closing – 2007 Flood Damage . . .</vt:lpstr>
      <vt:lpstr>Closing – 2007 Flood Damage . . .</vt:lpstr>
      <vt:lpstr>Closing – 2007 Flood Damage . . .</vt:lpstr>
      <vt:lpstr>Closing – 2007 Flood Damage . . .</vt:lpstr>
      <vt:lpstr>Closing – 2007 Flood Damage . . .</vt:lpstr>
      <vt:lpstr>Closing – 2007 Flood Damage . . .</vt:lpstr>
      <vt:lpstr>Closing – 2007 Flood Damage . . .</vt:lpstr>
      <vt:lpstr>Closing – 2007 Flood Damage . . .</vt:lpstr>
      <vt:lpstr>Closing – 2007 Flood Damage . . .</vt:lpstr>
      <vt:lpstr>Closing – 2007 Flood Damage . . .</vt:lpstr>
      <vt:lpstr>Closing – 2007 Flood Damage . . .</vt:lpstr>
      <vt:lpstr>Closing – 2007 Flood Damage . . .</vt:lpstr>
      <vt:lpstr>Closing – 2007 Flood Damage . . .</vt:lpstr>
      <vt:lpstr>Closing – 2007 Flood Damage . . .</vt:lpstr>
      <vt:lpstr>What’s Next – 2019-21 Budget Development</vt:lpstr>
      <vt:lpstr>What’s Next – EIS Starts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Chehalis River Flood Authority Education and Outreach Subcommittee</dc:title>
  <dc:creator>stacy</dc:creator>
  <cp:lastModifiedBy>Scott Boettcher</cp:lastModifiedBy>
  <cp:revision>294</cp:revision>
  <dcterms:created xsi:type="dcterms:W3CDTF">2014-07-10T07:00:35Z</dcterms:created>
  <dcterms:modified xsi:type="dcterms:W3CDTF">2019-03-11T13:16:24Z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2014-07-07T00:00:00Z</vt:filetime>
  </property>
  <property fmtid="{D5CDD505-2E9C-101B-9397-08002B2CF9AE}" pid="3" name="LastSaved">
    <vt:filetime>2014-07-10T00:00:00Z</vt:filetime>
  </property>
</Properties>
</file>