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1.jpg" ContentType="image/jpeg"/>
  <Override PartName="/ppt/notesSlides/notesSlide20.xml" ContentType="application/vnd.openxmlformats-officedocument.presentationml.notesSlide+xml"/>
  <Override PartName="/ppt/media/image62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5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94.jpg" ContentType="image/jpe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95.jpg" ContentType="image/jpeg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26" r:id="rId40"/>
    <p:sldId id="296" r:id="rId41"/>
    <p:sldId id="311" r:id="rId42"/>
    <p:sldId id="328" r:id="rId43"/>
    <p:sldId id="297" r:id="rId4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7" d="100"/>
          <a:sy n="107" d="100"/>
        </p:scale>
        <p:origin x="180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3/24/2021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84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858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/>
              <a:t>March 2021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zview.wa.gov/Portals/_1492/images/Pe%20Ell%20Meeting%2010%2014%2014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Pe%20Ell%20Meeting%2010%2014%201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.jpg"/><Relationship Id="rId4" Type="http://schemas.openxmlformats.org/officeDocument/2006/relationships/hyperlink" Target="http://www.chehalisriverflood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zview.wa.gov/DesktopModules/Documents2/View.aspx?tabID=37068&amp;alias=1962&amp;mid=70197&amp;ItemID=8343" TargetMode="External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chrb461@ECY.WA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dutch@localaccess.com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leadentity.org/" TargetMode="External"/><Relationship Id="rId13" Type="http://schemas.openxmlformats.org/officeDocument/2006/relationships/hyperlink" Target="http://www.chehalisbasinstrategy.com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chehalisriverbasinfczd.com/" TargetMode="External"/><Relationship Id="rId12" Type="http://schemas.openxmlformats.org/officeDocument/2006/relationships/hyperlink" Target="https://www.ezview.wa.gov/DesktopModules/Documents2/View.aspx?tabID=37068&amp;alias=1962&amp;mid=70197&amp;ItemID=8343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s://www.ezview.wa.gov/Portals/_1492/images/Flood%20Warning%20System%20Gage%20Alerts%20-%2011-13-20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962/37068/chehalis_basin_board.aspx" TargetMode="External"/><Relationship Id="rId11" Type="http://schemas.openxmlformats.org/officeDocument/2006/relationships/hyperlink" Target="https://ecology.wa.gov/About-us/Get-to-know-us/Our-Programs/Office-of-Chehalis-Basin/EIS" TargetMode="External"/><Relationship Id="rId5" Type="http://schemas.openxmlformats.org/officeDocument/2006/relationships/hyperlink" Target="https://ecology.wa.gov/About-us/Get-to-know-us/Our-Programs/Office-of-Chehalis-Basin" TargetMode="External"/><Relationship Id="rId15" Type="http://schemas.openxmlformats.org/officeDocument/2006/relationships/hyperlink" Target="https://www.dropbox.com/s/cnlkmoj3ftw06ag/Chehalis_Final_09.30.2019.mp4?dl=0" TargetMode="External"/><Relationship Id="rId10" Type="http://schemas.openxmlformats.org/officeDocument/2006/relationships/hyperlink" Target="https://www.ezview.wa.gov/site/alias__1492/34489/local_projects.aspx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riverflood.com/" TargetMode="External"/><Relationship Id="rId14" Type="http://schemas.openxmlformats.org/officeDocument/2006/relationships/hyperlink" Target="http://chehalisbasinstrategy.com/asrp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Bradley@ecy.wa.gov" TargetMode="Externa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2202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>
                <a:solidFill>
                  <a:srgbClr val="303030"/>
                </a:solidFill>
                <a:latin typeface="Arial"/>
                <a:cs typeface="Arial"/>
              </a:rPr>
              <a:t>Don Webster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>
                <a:solidFill>
                  <a:srgbClr val="303030"/>
                </a:solidFill>
                <a:latin typeface="Arial"/>
                <a:cs typeface="Arial"/>
              </a:rPr>
              <a:t>City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lang="en-US" b="1" spc="-10" dirty="0" err="1">
                <a:solidFill>
                  <a:srgbClr val="303030"/>
                </a:solidFill>
                <a:latin typeface="Arial"/>
                <a:cs typeface="Arial"/>
              </a:rPr>
              <a:t>Napavine</a:t>
            </a: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March 24, 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883666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. . 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substantially below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Chehalis River and tributaries face significant water quality issues.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13; </a:t>
            </a:r>
            <a:r>
              <a:rPr lang="en-US" sz="1400" dirty="0">
                <a:hlinkClick r:id="rId4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938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62176-860E-4367-B6EC-675A7596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71" y="3673668"/>
            <a:ext cx="2124489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3274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lang="en-US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lang="en-US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600" i="1" dirty="0"/>
              <a:t>Source: Chehalis Basin Strategy: Reducing Flood Damage and Restoring Aquatic Species; Pe Ell Public Meeting; 10/14/2014; Page 51; </a:t>
            </a:r>
            <a:r>
              <a:rPr lang="en-US" sz="1400" dirty="0">
                <a:hlinkClick r:id="rId3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r>
              <a:rPr lang="en-US" sz="1600" spc="1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(100s of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Costs/Benefits: Cost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$500-600M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Benefit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$720M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yrs.); No Action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$3.5B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701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2019-21: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continues.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89213"/>
            <a:ext cx="2616319" cy="1560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map of flood vicinity">
            <a:extLst>
              <a:ext uri="{FF2B5EF4-FFF2-40B4-BE49-F238E27FC236}">
                <a16:creationId xmlns:a16="http://schemas.microsoft.com/office/drawing/2014/main" id="{AB385B09-0151-40B8-AB93-70060497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3" y="4797802"/>
            <a:ext cx="1990069" cy="1646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069FC-4903-4B6D-9117-B7A3B2200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7040"/>
            <a:ext cx="1892018" cy="1463040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B84CE315-6E03-4798-B184-665553F64AE1}"/>
              </a:ext>
            </a:extLst>
          </p:cNvPr>
          <p:cNvSpPr txBox="1"/>
          <p:nvPr/>
        </p:nvSpPr>
        <p:spPr>
          <a:xfrm>
            <a:off x="4934610" y="349012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FD81E69-A35A-4677-9057-6CBB0616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329934" cy="4902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57910" y="2308351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0" y="1777309"/>
            <a:ext cx="2609089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0" y="2839393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4058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0" y="3370435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1" y="4432518"/>
            <a:ext cx="2609088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$46.7M State (2012-21)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$10.8M Local (2012-21)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E8AB1CC-BB12-4B4F-94BB-CC9CD7739F49}"/>
              </a:ext>
            </a:extLst>
          </p:cNvPr>
          <p:cNvSpPr txBox="1"/>
          <p:nvPr/>
        </p:nvSpPr>
        <p:spPr>
          <a:xfrm>
            <a:off x="57910" y="3901477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9-21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6.3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6DA01CD4-5B1D-4427-984E-64BA6AD6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5" y="1650694"/>
            <a:ext cx="6213505" cy="48108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r>
              <a:rPr lang="en-US" sz="1600" b="1" spc="-10" dirty="0">
                <a:latin typeface="Arial"/>
                <a:cs typeface="Arial"/>
              </a:rPr>
              <a:t>1.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0" dirty="0">
                <a:latin typeface="Arial"/>
                <a:cs typeface="Arial"/>
              </a:rPr>
              <a:t>2.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key to protecting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lang="en-US" sz="1600" spc="-5" dirty="0">
                <a:latin typeface="Arial"/>
                <a:cs typeface="Arial"/>
              </a:rPr>
              <a:t>ing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3.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lang="en-US" sz="1600" spc="10" dirty="0">
                <a:latin typeface="Arial"/>
                <a:cs typeface="Arial"/>
              </a:rPr>
              <a:t>Chehalis Basin Tribes, Office of Chehalis Basin, Chehalis Basin Board, C</a:t>
            </a:r>
            <a:r>
              <a:rPr sz="1600" spc="-10" dirty="0">
                <a:latin typeface="Arial"/>
                <a:cs typeface="Arial"/>
              </a:rPr>
              <a:t>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many Federal, State and Local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05D4139-8463-4D97-9B89-30EF370F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2" y="1677125"/>
            <a:ext cx="6141568" cy="47598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(2019)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957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745ABA-3BAD-4B29-8013-25FD6C8D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622"/>
            <a:ext cx="4914376" cy="64722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object 4"/>
          <p:cNvSpPr txBox="1"/>
          <p:nvPr/>
        </p:nvSpPr>
        <p:spPr>
          <a:xfrm>
            <a:off x="1174114" y="478947"/>
            <a:ext cx="233108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828800"/>
            <a:ext cx="37338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ww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is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6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om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lang="en-US" sz="1600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lang="en-US" sz="1600" b="1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6635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9C7293-4BCC-4F4E-8ECC-820F9A575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3" y="4058744"/>
            <a:ext cx="3313777" cy="244316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28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A362-AF00-49C6-80B0-595C36C495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endParaRPr lang="en-US"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38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4F022-7B4C-4B44-AF97-BC3BD1A34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38</a:t>
            </a:fld>
            <a:endParaRPr lang="en-US"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Long-Term Strategy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39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39</a:t>
            </a:fld>
            <a:endParaRPr lang="en-US" spc="-5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2D8C4-284D-4CBF-A09E-4465A3471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2" y="1675660"/>
            <a:ext cx="7809588" cy="426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2E546-3EEA-424E-99F0-88B948FC72E6}"/>
              </a:ext>
            </a:extLst>
          </p:cNvPr>
          <p:cNvSpPr txBox="1"/>
          <p:nvPr/>
        </p:nvSpPr>
        <p:spPr>
          <a:xfrm>
            <a:off x="1068490" y="5943600"/>
            <a:ext cx="7846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https://www.ezview.wa.gov/DesktopModules/Documents2/View.aspx?tabID=37068&amp;alias=1962&amp;mid=70197&amp;ItemID=8343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6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53200"/>
            <a:ext cx="149796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Member, </a:t>
            </a:r>
            <a:r>
              <a:rPr lang="en-US" sz="1400" spc="-10" dirty="0">
                <a:latin typeface="Arial"/>
                <a:cs typeface="Arial"/>
              </a:rPr>
              <a:t>Chehalis Basin Board</a:t>
            </a:r>
            <a:endParaRPr lang="en-US" sz="1400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Chrissy Bailey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Staff, </a:t>
            </a:r>
            <a:r>
              <a:rPr lang="en-US" sz="1400" spc="-10" dirty="0">
                <a:latin typeface="Arial"/>
                <a:cs typeface="Arial"/>
              </a:rPr>
              <a:t>Office of Chehalis Basin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360/407-6781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chrb461@ECY.WA.GOV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176784" y="1752600"/>
            <a:ext cx="8915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Organizations: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Authority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300" u="heavy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Office of Chehalis Basin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https://ecology.wa.gov/About-us/Get-to-know-us/Our-Programs/Office-of-Chehalis-Basin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Board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https://www.ezview.wa.gov/site/alias__1962/37068/chehalis_basin_board.aspx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Control Zone District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https://www.chehalisriverbasinfczd.com/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Lead Entity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http://www.chehalisleadentity.org/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Activity Areas: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www.chehalisriverflood.com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Local Projects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https://www.ezview.wa.gov/site/alias__1492/34489/local_projects.aspx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EIS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https://ecology.wa.gov/About-us/Get-to-know-us/Our-Programs/Office-of-Chehalis-Basin/EIS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Long-Term Strategy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https://www.ezview.wa.gov/DesktopModules/Documents2/View.aspx?tabID=37068&amp;alias=1962&amp;mid=70197&amp;ItemID=8343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Strategy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www.chehalisbasinstrategy.com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ASRP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http://chehalisbasinstrategy.com/asrp/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Retention Facility (operation)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https://www.dropbox.com/s/cnlkmoj3ftw06ag/Chehalis_Final_09.30.2019.mp4?dl=0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(visualization)</a:t>
            </a:r>
          </a:p>
          <a:p>
            <a:pPr marL="800100" lvl="1" indent="-342900">
              <a:buFont typeface="+mj-lt"/>
              <a:buAutoNum type="arabicPeriod"/>
            </a:pPr>
            <a:endParaRPr lang="en-US" sz="13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spc="15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–</a:t>
            </a:r>
          </a:p>
          <a:p>
            <a:pPr lvl="1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https://www.ezview.wa.gov/Portals/_1492/images/Flood%20Warning%20System%20Gage%20Alerts%20-%2011-13-2020.pdf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Organizations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5640C24-C610-4AB1-B42F-9A1685E4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7" y="1628897"/>
            <a:ext cx="6707886" cy="48730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784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590800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2200" y="4040445"/>
            <a:ext cx="4655909" cy="2360356"/>
            <a:chOff x="2659291" y="4917026"/>
            <a:chExt cx="3825419" cy="2359773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226529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 (Flood Authority)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Cindy Bradley (Office of Chehalis Basin)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Cindy.Bradley@ecy.wa.gov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917026"/>
              <a:ext cx="3825419" cy="2015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Lists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Office of Chehalis Basin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3816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CCF63-389E-4739-98F5-287D9E9B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8" y="1661160"/>
            <a:ext cx="3806402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4FBC1-A932-488B-9992-7FA541C5B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04" y="1661160"/>
            <a:ext cx="4305096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6550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March 2021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2033</Words>
  <Application>Microsoft Office PowerPoint</Application>
  <PresentationFormat>On-screen Show (4:3)</PresentationFormat>
  <Paragraphs>379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Long-Term Strategy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354</cp:revision>
  <dcterms:created xsi:type="dcterms:W3CDTF">2014-07-10T07:00:35Z</dcterms:created>
  <dcterms:modified xsi:type="dcterms:W3CDTF">2021-03-24T12:00:20Z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