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337" r:id="rId4"/>
    <p:sldId id="278" r:id="rId5"/>
    <p:sldId id="285" r:id="rId6"/>
    <p:sldId id="300" r:id="rId7"/>
    <p:sldId id="315" r:id="rId8"/>
    <p:sldId id="323" r:id="rId9"/>
    <p:sldId id="345" r:id="rId10"/>
    <p:sldId id="330" r:id="rId11"/>
    <p:sldId id="335" r:id="rId12"/>
    <p:sldId id="318" r:id="rId13"/>
    <p:sldId id="349" r:id="rId14"/>
    <p:sldId id="347" r:id="rId15"/>
    <p:sldId id="348" r:id="rId16"/>
    <p:sldId id="342" r:id="rId17"/>
    <p:sldId id="344" r:id="rId18"/>
    <p:sldId id="34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  <p:cmAuthor id="1" name="Jim Kramer" initials="J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553" autoAdjust="0"/>
  </p:normalViewPr>
  <p:slideViewPr>
    <p:cSldViewPr>
      <p:cViewPr>
        <p:scale>
          <a:sx n="80" d="100"/>
          <a:sy n="80" d="100"/>
        </p:scale>
        <p:origin x="-56" y="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1996032"/>
        <c:axId val="84709760"/>
      </c:barChart>
      <c:catAx>
        <c:axId val="8199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4709760"/>
        <c:crosses val="autoZero"/>
        <c:auto val="1"/>
        <c:lblAlgn val="ctr"/>
        <c:lblOffset val="100"/>
        <c:noMultiLvlLbl val="0"/>
      </c:catAx>
      <c:valAx>
        <c:axId val="8470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1996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7-23T14:23:44.829" idx="1">
    <p:pos x="10" y="10"/>
    <p:text>i would suggest you spotlight Mary's River and Montesano wastewater treatment plant. 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9/20/2013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CC6C-E77A-4D28-8523-EA681208FAA6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A430-3969-4662-BAAF-604E0774424C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AC9D-8FA4-41B6-B1F9-40EC27587AD9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9560-C50A-45C4-BFA4-33373BBA3839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733E4-F1D6-4C62-B39D-281F0D4609D4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F303B-E1DB-4F8B-BF8E-B09275A3D1C4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B9ADE-3F19-4A18-B0CD-4663B0C7A659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5A97A-131D-463D-B2E3-5C09EA827489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D353-513B-452E-B0B9-C429BCF774CE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A9911-337B-4778-85AF-34DD67E904F5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E716E-FCAC-4C9C-9BF0-AB87E3B78388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0E34F-4164-43EC-8587-1F276A29011C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152F1-11FF-41DE-A300-BC174718B267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19F77A9-26A5-4C5A-BC81-CC6509F57AEF}" type="datetime1">
              <a:rPr lang="en-US" smtClean="0"/>
              <a:t>9/20/2013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://www.ezview.wa.gov/pr/site/alias__1751/overview/34427/overview.aspx" TargetMode="Externa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aps.google.com/maps/ms?msid=213449183006026953271.0004c5444a869363789f3&amp;msa=0&amp;ll=47.323931,-123.359985&amp;spn=0.86759,1.590271&amp;iwloc=0004d6a2ce54d7b480114" TargetMode="External"/><Relationship Id="rId13" Type="http://schemas.openxmlformats.org/officeDocument/2006/relationships/hyperlink" Target="https://maps.google.com/maps/ms?msid=213449183006026953271.0004c5444a869363789f3&amp;msa=0&amp;ll=46.914627,-123.244629&amp;spn=0.87429,1.590271&amp;iwloc=0004d6a2ce54d79035888" TargetMode="External"/><Relationship Id="rId18" Type="http://schemas.openxmlformats.org/officeDocument/2006/relationships/hyperlink" Target="http://www.ezview.wa.gov/pr/Portals/_1492/images/default/Habitat%20Projects%20Gov%20Cap%20Budget%202013.pdf" TargetMode="External"/><Relationship Id="rId3" Type="http://schemas.openxmlformats.org/officeDocument/2006/relationships/hyperlink" Target="http://www.ezview.wa.gov/pr/site/alias__1742/overview/34337/overview.aspx" TargetMode="External"/><Relationship Id="rId7" Type="http://schemas.openxmlformats.org/officeDocument/2006/relationships/hyperlink" Target="http://www.ezview.wa.gov/pr/site/alias__1763/overview/34596/overview.aspx" TargetMode="External"/><Relationship Id="rId12" Type="http://schemas.openxmlformats.org/officeDocument/2006/relationships/hyperlink" Target="http://www.ezview.wa.gov/pr/site/alias__1751/overview/34427/overview.aspx" TargetMode="External"/><Relationship Id="rId17" Type="http://schemas.openxmlformats.org/officeDocument/2006/relationships/hyperlink" Target="http://www.ezview.wa.gov/pr/Portals/_1728/Documents/2013-02-21%20Sickman-Ford%20Overflow%20Bridge%20--%20Fully%20Signed.pdf" TargetMode="External"/><Relationship Id="rId2" Type="http://schemas.openxmlformats.org/officeDocument/2006/relationships/hyperlink" Target="http://www.ezview.wa.gov/pr/site/alias__1741/overview/34327/overview.aspx" TargetMode="External"/><Relationship Id="rId16" Type="http://schemas.openxmlformats.org/officeDocument/2006/relationships/hyperlink" Target="http://www.ezview.wa.gov/pr/Portals/_1728/Documents/2012-07-03%20Chehalis%20Tribe%20Flood%20Gage%20--%20Fully%20Signe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zview.wa.gov/pr/site/alias__1744/overview/34357/overview.aspx" TargetMode="External"/><Relationship Id="rId11" Type="http://schemas.openxmlformats.org/officeDocument/2006/relationships/hyperlink" Target="http://www.ezview.wa.gov/pr/site/alias__1749/overview/34407/overview.aspx" TargetMode="External"/><Relationship Id="rId5" Type="http://schemas.openxmlformats.org/officeDocument/2006/relationships/hyperlink" Target="http://www.ezview.wa.gov/pr/site/alias__1743/overview/34347/overview.aspx" TargetMode="External"/><Relationship Id="rId15" Type="http://schemas.openxmlformats.org/officeDocument/2006/relationships/hyperlink" Target="http://www.ezview.wa.gov/pr/site/alias__1746/overview/34377/overview.aspx" TargetMode="External"/><Relationship Id="rId10" Type="http://schemas.openxmlformats.org/officeDocument/2006/relationships/hyperlink" Target="http://www.ezview.wa.gov/pr/site/alias__1748/overview/34397/overview.aspx" TargetMode="External"/><Relationship Id="rId4" Type="http://schemas.openxmlformats.org/officeDocument/2006/relationships/hyperlink" Target="https://maps.google.com/maps/ms?msid=213449183006026953271.0004c5444a869363789f3&amp;msa=0&amp;ll=47.255,-123.442383&amp;spn=0.868721,1.590271&amp;iwloc=0004d6a2ce54d8123beb4" TargetMode="External"/><Relationship Id="rId9" Type="http://schemas.openxmlformats.org/officeDocument/2006/relationships/hyperlink" Target="http://www.ezview.wa.gov/pr/site/alias__1747/overview/34387/overview.aspx" TargetMode="External"/><Relationship Id="rId14" Type="http://schemas.openxmlformats.org/officeDocument/2006/relationships/hyperlink" Target="http://www.ezview.wa.gov/pr/site/alias__1750/34417/DesktopDefault.asp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ezview.wa.gov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scottb@sbgh-partners.com" TargetMode="External"/><Relationship Id="rId3" Type="http://schemas.openxmlformats.org/officeDocument/2006/relationships/hyperlink" Target="mailto:jcook@aberdeenwa.gov" TargetMode="External"/><Relationship Id="rId7" Type="http://schemas.openxmlformats.org/officeDocument/2006/relationships/hyperlink" Target="mailto:wcormier@co.grays-harbor.wa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dna.Fund@lewiscountywa.gov" TargetMode="External"/><Relationship Id="rId5" Type="http://schemas.openxmlformats.org/officeDocument/2006/relationships/hyperlink" Target="mailto:vraines@cosmopolis.us.com" TargetMode="External"/><Relationship Id="rId10" Type="http://schemas.openxmlformats.org/officeDocument/2006/relationships/hyperlink" Target="mailto:mayor@montesano.us" TargetMode="External"/><Relationship Id="rId4" Type="http://schemas.openxmlformats.org/officeDocument/2006/relationships/hyperlink" Target="mailto:jdomingo@aberdeenwa.gov" TargetMode="External"/><Relationship Id="rId9" Type="http://schemas.openxmlformats.org/officeDocument/2006/relationships/hyperlink" Target="mailto:jkramer.consulting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ecy.wa.gov/programs/wq/tmdl/ChehalisRvrTMDLSummar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ehalisbasinpartnership.org/" TargetMode="Externa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hyperlink" Target="http://www.ezview.wa.gov/pr/site/alias__1492/34489/projects.aspx#map" TargetMode="Externa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Overview of Work Program and Issues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 smtClean="0"/>
              <a:t>September 20, 2013</a:t>
            </a:r>
            <a:endParaRPr lang="en-US" dirty="0"/>
          </a:p>
          <a:p>
            <a:pPr eaLnBrk="1" hangingPunct="1"/>
            <a:r>
              <a:rPr lang="en-US" dirty="0" smtClean="0"/>
              <a:t>Showcase Grays Harbor</a:t>
            </a:r>
          </a:p>
          <a:p>
            <a:pPr eaLnBrk="1" hangingPunct="1"/>
            <a:r>
              <a:rPr lang="en-US" dirty="0" err="1" smtClean="0"/>
              <a:t>Satsop</a:t>
            </a:r>
            <a:r>
              <a:rPr lang="en-US" dirty="0" smtClean="0"/>
              <a:t> Business Park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Example Project – City of Montesano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12" y="2118859"/>
            <a:ext cx="3019888" cy="2834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3714750"/>
            <a:ext cx="3073400" cy="2305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476750"/>
            <a:ext cx="2870200" cy="21526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1" y="1828800"/>
            <a:ext cx="5867399" cy="1828800"/>
          </a:xfrm>
        </p:spPr>
        <p:txBody>
          <a:bodyPr/>
          <a:lstStyle/>
          <a:p>
            <a:r>
              <a:rPr lang="en-US" dirty="0"/>
              <a:t>Revetment to Protect Montesano </a:t>
            </a:r>
            <a:r>
              <a:rPr lang="en-US" dirty="0" smtClean="0"/>
              <a:t>Road, Adjacent Facilities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Mary’s River Lumber = 120 </a:t>
            </a:r>
            <a:r>
              <a:rPr lang="en-US" dirty="0"/>
              <a:t>f</a:t>
            </a:r>
            <a:r>
              <a:rPr lang="en-US" dirty="0" smtClean="0"/>
              <a:t>amily </a:t>
            </a:r>
            <a:r>
              <a:rPr lang="en-US" dirty="0"/>
              <a:t>w</a:t>
            </a:r>
            <a:r>
              <a:rPr lang="en-US" dirty="0" smtClean="0"/>
              <a:t>age jobs.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State Highway (SR 107) = At risk of damage.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Montesano STP = Risk of overtopping.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Solutions and Alternative = Balance time, cost, results.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Project </a:t>
            </a:r>
            <a:r>
              <a:rPr lang="en-US" dirty="0" smtClean="0">
                <a:hlinkClick r:id="rId5"/>
              </a:rPr>
              <a:t>website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Local Projects (2012, 2013) --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4771"/>
              </p:ext>
            </p:extLst>
          </p:nvPr>
        </p:nvGraphicFramePr>
        <p:xfrm>
          <a:off x="152400" y="1752600"/>
          <a:ext cx="8839200" cy="46021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3153"/>
                <a:gridCol w="5085950"/>
                <a:gridCol w="1017190"/>
                <a:gridCol w="1092907"/>
              </a:tblGrid>
              <a:tr h="173667"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</a:rPr>
                        <a:t>Sponsor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Projects (</a:t>
                      </a:r>
                      <a:r>
                        <a:rPr lang="en-US" sz="1200" b="1" u="sng" strike="noStrike" dirty="0" smtClean="0">
                          <a:effectLst/>
                          <a:latin typeface="Corbel" pitchFamily="34" charset="0"/>
                        </a:rPr>
                        <a:t>and</a:t>
                      </a:r>
                      <a:r>
                        <a:rPr lang="en-US" sz="1200" b="1" u="sng" strike="noStrike" baseline="0" dirty="0" smtClean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b="1" u="sng" strike="noStrike" dirty="0" smtClean="0">
                          <a:effectLst/>
                          <a:latin typeface="Corbel" pitchFamily="34" charset="0"/>
                        </a:rPr>
                        <a:t>web</a:t>
                      </a:r>
                      <a:r>
                        <a:rPr lang="en-US" sz="1200" b="1" u="sng" strike="noStrike" baseline="0" dirty="0" smtClean="0">
                          <a:effectLst/>
                          <a:latin typeface="Corbel" pitchFamily="34" charset="0"/>
                        </a:rPr>
                        <a:t> content</a:t>
                      </a: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Allocated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 smtClean="0">
                          <a:effectLst/>
                          <a:latin typeface="Corbel" pitchFamily="34" charset="0"/>
                        </a:rPr>
                        <a:t> Pending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2"/>
                        </a:rPr>
                        <a:t>Burger King Trail/Dike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24,600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140,000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6894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2.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3"/>
                        </a:rPr>
                        <a:t>Dike Bank of Wishkah North of Highway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47,000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270,000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3.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4"/>
                        </a:rPr>
                        <a:t>Market Street Dike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670,000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4.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Aberdeen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5"/>
                        </a:rPr>
                        <a:t>Southside Dike/Levee Certification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50,000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5.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Bucoda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6"/>
                        </a:rPr>
                        <a:t>Bucoda Levee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347,000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6.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effectLst/>
                          <a:latin typeface="Corbel" pitchFamily="34" charset="0"/>
                        </a:rPr>
                        <a:t>Cosmopolis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7"/>
                        </a:rPr>
                        <a:t>Mill Creek Dam Improvements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737,750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7.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Grays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Harbor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8"/>
                        </a:rPr>
                        <a:t>Elma-Porter Flood Mitigation Project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584,000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8.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Grays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Harbor 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9"/>
                        </a:rPr>
                        <a:t>Wishkah Road Flood Levee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815,000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9.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Lewis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0"/>
                        </a:rPr>
                        <a:t>Adna Levee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244,145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10.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Lewis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County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1"/>
                        </a:rPr>
                        <a:t>Airport Levee (Phase I)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1,239,829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11.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Montesano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2"/>
                        </a:rPr>
                        <a:t>Revetment for Montesano Rd., Sewage Treatment Plant, Mary’s River Lumber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6,102,426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12.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err="1" smtClean="0">
                          <a:effectLst/>
                          <a:latin typeface="Corbel" pitchFamily="34" charset="0"/>
                        </a:rPr>
                        <a:t>Pe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Ell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  <a:hlinkClick r:id="rId13"/>
                        </a:rPr>
                        <a:t>Wastewater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3"/>
                        </a:rPr>
                        <a:t>Treatment Plant Flood Prevention Dike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521,000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13.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WA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Cons. Comm.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4"/>
                        </a:rPr>
                        <a:t>Critter Pads and Evacuation Routes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500,000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850,000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14.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 WDFW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(</a:t>
                      </a:r>
                      <a:r>
                        <a:rPr lang="en-US" sz="1200" i="1" u="none" strike="noStrike" baseline="0" dirty="0" smtClean="0">
                          <a:effectLst/>
                          <a:latin typeface="Corbel" pitchFamily="34" charset="0"/>
                        </a:rPr>
                        <a:t>GHC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5"/>
                        </a:rPr>
                        <a:t>Satsop River Floodplain Restoration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50,000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450,000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15.</a:t>
                      </a:r>
                      <a:r>
                        <a:rPr lang="en-US" sz="1200" u="none" strike="noStrike" baseline="0" dirty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Chehalis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Tribe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6"/>
                        </a:rPr>
                        <a:t>Flood Gage Station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         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50,000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16.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 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Chehalis </a:t>
                      </a:r>
                      <a:r>
                        <a:rPr lang="en-US" sz="1200" u="none" strike="noStrike" dirty="0">
                          <a:effectLst/>
                          <a:latin typeface="Corbel" pitchFamily="34" charset="0"/>
                        </a:rPr>
                        <a:t>Tribe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7"/>
                        </a:rPr>
                        <a:t>Sickman-Ford Overflow Bridge Project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2,075,000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  <a:buAutoNum type="arabicPeriod" startAt="17"/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Allen Creek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990,000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18.</a:t>
                      </a:r>
                      <a:r>
                        <a:rPr lang="en-US" sz="1200" u="none" strike="noStrike" baseline="0" dirty="0" smtClean="0">
                          <a:effectLst/>
                          <a:latin typeface="Corbel" pitchFamily="34" charset="0"/>
                        </a:rPr>
                        <a:t>   T</a:t>
                      </a: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Oxbow Reconnect at RM 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861,000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  <a:buAutoNum type="arabicPeriod" startAt="19"/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Oxbow Lake Reconnect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  -   </a:t>
                      </a: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1,149,000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  <a:tr h="173667">
                <a:tc>
                  <a:txBody>
                    <a:bodyPr/>
                    <a:lstStyle/>
                    <a:p>
                      <a:pPr marL="228600" indent="-228600"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  <a:buAutoNum type="arabicPeriod" startAt="20"/>
                      </a:pPr>
                      <a:r>
                        <a:rPr lang="en-US" sz="1200" u="none" strike="noStrike" dirty="0" smtClean="0">
                          <a:effectLst/>
                          <a:latin typeface="Corbel" pitchFamily="34" charset="0"/>
                        </a:rPr>
                        <a:t> TBD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orbel" pitchFamily="34" charset="0"/>
                          <a:hlinkClick r:id="rId18"/>
                        </a:rPr>
                        <a:t>Restoration -- Basin-wide Salmon Recovery Strategy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                   -  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1,350,000 </a:t>
                      </a:r>
                    </a:p>
                  </a:txBody>
                  <a:tcPr marL="6350" marR="6350" marT="6350" marB="0">
                    <a:solidFill>
                      <a:schemeClr val="accent5"/>
                    </a:solidFill>
                  </a:tcPr>
                </a:tc>
              </a:tr>
              <a:tr h="173667">
                <a:tc gridSpan="2">
                  <a:txBody>
                    <a:bodyPr/>
                    <a:lstStyle/>
                    <a:p>
                      <a:pPr algn="r" fontAlgn="t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orbel" pitchFamily="34" charset="0"/>
                        </a:rPr>
                        <a:t>Total =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5989" marR="5989" marT="5989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12,803,750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6350" marR="6350" marT="6350" marB="0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$           7,314,000 </a:t>
                      </a:r>
                    </a:p>
                  </a:txBody>
                  <a:tcPr marL="6350" marR="6350" marT="635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8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u="sng" dirty="0" smtClean="0"/>
              <a:t>Key Tool</a:t>
            </a:r>
            <a:r>
              <a:rPr lang="en-US" dirty="0" smtClean="0"/>
              <a:t> to Understanding </a:t>
            </a:r>
            <a:r>
              <a:rPr lang="en-US" dirty="0"/>
              <a:t>H</a:t>
            </a:r>
            <a:r>
              <a:rPr lang="en-US" dirty="0" smtClean="0"/>
              <a:t>ow the Basin Functions – “Chehalis River Hydraulic Model”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078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77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057400"/>
            <a:ext cx="7239000" cy="3883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352800"/>
            <a:ext cx="3541006" cy="30175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28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Program Elements (now to Nov. 2014)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2013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75" y="1219200"/>
            <a:ext cx="1320225" cy="164592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391399" cy="4191000"/>
          </a:xfrm>
        </p:spPr>
        <p:txBody>
          <a:bodyPr/>
          <a:lstStyle/>
          <a:p>
            <a:r>
              <a:rPr lang="en-US" dirty="0" smtClean="0"/>
              <a:t>Collect aquatic </a:t>
            </a:r>
            <a:r>
              <a:rPr lang="en-US" dirty="0"/>
              <a:t>species, water </a:t>
            </a:r>
            <a:r>
              <a:rPr lang="en-US" dirty="0" smtClean="0"/>
              <a:t>quality, hydrologic data.</a:t>
            </a:r>
            <a:endParaRPr lang="en-US" dirty="0"/>
          </a:p>
          <a:p>
            <a:r>
              <a:rPr lang="en-US" dirty="0"/>
              <a:t>Model analyses </a:t>
            </a:r>
            <a:r>
              <a:rPr lang="en-US" dirty="0" smtClean="0"/>
              <a:t>to understand impacts/benefits on fish</a:t>
            </a:r>
            <a:r>
              <a:rPr lang="en-US" dirty="0"/>
              <a:t>, wildlife, water quality, sediment, streamflow and </a:t>
            </a:r>
            <a:r>
              <a:rPr lang="en-US" dirty="0" smtClean="0"/>
              <a:t>flooding.</a:t>
            </a:r>
            <a:endParaRPr lang="en-US" dirty="0"/>
          </a:p>
          <a:p>
            <a:pPr marL="344488"/>
            <a:r>
              <a:rPr lang="en-US" dirty="0" smtClean="0"/>
              <a:t>Develop DRAFT and FINAL dam </a:t>
            </a:r>
            <a:r>
              <a:rPr lang="en-US" dirty="0"/>
              <a:t>design/operation </a:t>
            </a:r>
            <a:r>
              <a:rPr lang="en-US" dirty="0" smtClean="0"/>
              <a:t>plan, </a:t>
            </a:r>
            <a:r>
              <a:rPr lang="en-US" dirty="0"/>
              <a:t>and </a:t>
            </a:r>
            <a:r>
              <a:rPr lang="en-US" dirty="0" smtClean="0"/>
              <a:t>assess costs, benefits, impacts</a:t>
            </a:r>
            <a:r>
              <a:rPr lang="en-US" dirty="0"/>
              <a:t>.</a:t>
            </a:r>
          </a:p>
          <a:p>
            <a:pPr marL="344488"/>
            <a:r>
              <a:rPr lang="en-US" dirty="0"/>
              <a:t>Develop DRAFT and FINAL </a:t>
            </a:r>
            <a:r>
              <a:rPr lang="en-US" dirty="0" smtClean="0"/>
              <a:t>aquatic species </a:t>
            </a:r>
            <a:r>
              <a:rPr lang="en-US" dirty="0"/>
              <a:t>enhancement plan</a:t>
            </a:r>
            <a:r>
              <a:rPr lang="en-US" dirty="0" smtClean="0"/>
              <a:t>.</a:t>
            </a:r>
          </a:p>
          <a:p>
            <a:pPr marL="344488"/>
            <a:r>
              <a:rPr lang="en-US" dirty="0"/>
              <a:t>Technical, </a:t>
            </a:r>
            <a:r>
              <a:rPr lang="en-US" dirty="0" smtClean="0"/>
              <a:t>Policy, Public </a:t>
            </a:r>
            <a:r>
              <a:rPr lang="en-US" dirty="0"/>
              <a:t>Workshops.</a:t>
            </a:r>
          </a:p>
          <a:p>
            <a:r>
              <a:rPr lang="en-US" dirty="0" smtClean="0"/>
              <a:t>Consultant/agency report (9/2014).</a:t>
            </a:r>
          </a:p>
          <a:p>
            <a:r>
              <a:rPr lang="en-US" dirty="0" smtClean="0"/>
              <a:t>Recommendation (11/2014).</a:t>
            </a:r>
          </a:p>
          <a:p>
            <a:endParaRPr lang="en-US" dirty="0"/>
          </a:p>
        </p:txBody>
      </p:sp>
      <p:sp>
        <p:nvSpPr>
          <p:cNvPr id="8" name="Content Placeholder 11"/>
          <p:cNvSpPr txBox="1">
            <a:spLocks/>
          </p:cNvSpPr>
          <p:nvPr/>
        </p:nvSpPr>
        <p:spPr bwMode="auto">
          <a:xfrm>
            <a:off x="5105400" y="3810001"/>
            <a:ext cx="3962400" cy="256032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>
              <a:buFont typeface="Wingdings" pitchFamily="2" charset="2"/>
              <a:buNone/>
            </a:pPr>
            <a:r>
              <a:rPr lang="en-US" kern="0" dirty="0" smtClean="0"/>
              <a:t>Downstream snorkel surveys (Chehalis River)</a:t>
            </a:r>
            <a:endParaRPr lang="en-US" kern="0" dirty="0"/>
          </a:p>
        </p:txBody>
      </p:sp>
      <p:pic>
        <p:nvPicPr>
          <p:cNvPr id="10" name="Picture 9" descr="Chehalis snorkel July 2013.JPG"/>
          <p:cNvPicPr>
            <a:picLocks noChangeAspect="1"/>
          </p:cNvPicPr>
          <p:nvPr/>
        </p:nvPicPr>
        <p:blipFill>
          <a:blip r:embed="rId3" cstate="print"/>
          <a:srcRect r="20833" b="21111"/>
          <a:stretch>
            <a:fillRect/>
          </a:stretch>
        </p:blipFill>
        <p:spPr>
          <a:xfrm>
            <a:off x="5334000" y="3886200"/>
            <a:ext cx="3566160" cy="19058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400" y="4953000"/>
            <a:ext cx="4190999" cy="1523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/>
              <a:t>Seine collections (Chehalis River)</a:t>
            </a:r>
            <a:endParaRPr lang="en-US" b="1" dirty="0"/>
          </a:p>
        </p:txBody>
      </p:sp>
      <p:pic>
        <p:nvPicPr>
          <p:cNvPr id="12" name="Picture 11" descr="Seining July 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510" y="5029200"/>
            <a:ext cx="1554480" cy="116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9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335952" y="1600200"/>
            <a:ext cx="2427048" cy="453084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2"/>
              </a:rPr>
              <a:t>www.ezview.wa.gov</a:t>
            </a:r>
            <a:endParaRPr lang="en-US" kern="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Local Projects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Meetings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Capital Budget Implementation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Outreach &amp; 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Basin Gages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Recent Documents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Contacts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0" dirty="0" smtClean="0"/>
              <a:t>And More!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5257800" cy="48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33456" y="3352800"/>
            <a:ext cx="4100945" cy="1524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Jim Cook, </a:t>
            </a:r>
            <a:r>
              <a:rPr lang="en-US" sz="1400" i="1" dirty="0" smtClean="0"/>
              <a:t>Aberdeen Rep.</a:t>
            </a:r>
            <a:endParaRPr lang="en-US" sz="1400" i="1" dirty="0"/>
          </a:p>
          <a:p>
            <a:pPr marL="0" indent="0">
              <a:buNone/>
            </a:pPr>
            <a:r>
              <a:rPr lang="en-US" sz="1400" b="0" dirty="0"/>
              <a:t>Chehalis </a:t>
            </a:r>
            <a:r>
              <a:rPr lang="en-US" sz="1400" b="0" dirty="0" smtClean="0"/>
              <a:t>River Basin </a:t>
            </a:r>
            <a:r>
              <a:rPr lang="en-US" sz="1400" b="0" dirty="0"/>
              <a:t>Flood Authority</a:t>
            </a:r>
          </a:p>
          <a:p>
            <a:pPr marL="0" indent="0">
              <a:buNone/>
            </a:pPr>
            <a:r>
              <a:rPr lang="en-US" sz="1400" b="0" dirty="0" smtClean="0"/>
              <a:t>360/533-0069</a:t>
            </a:r>
          </a:p>
          <a:p>
            <a:pPr marL="0" indent="0">
              <a:buNone/>
            </a:pPr>
            <a:r>
              <a:rPr lang="en-US" sz="1400" b="0" dirty="0" smtClean="0">
                <a:hlinkClick r:id="rId3"/>
              </a:rPr>
              <a:t>jcook@aberdeenwa.gov</a:t>
            </a:r>
            <a:endParaRPr lang="en-US" sz="1400" b="0" dirty="0" smtClean="0"/>
          </a:p>
          <a:p>
            <a:pPr marL="0" indent="0">
              <a:buNone/>
            </a:pPr>
            <a:r>
              <a:rPr lang="en-US" sz="1400" b="0" dirty="0" smtClean="0">
                <a:hlinkClick r:id="rId4"/>
              </a:rPr>
              <a:t>jdomingo@aberdeenwa.gov</a:t>
            </a:r>
            <a:endParaRPr lang="en-US" sz="1400" b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1887980"/>
            <a:ext cx="4115820" cy="116002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Vickie Raines, </a:t>
            </a:r>
            <a:r>
              <a:rPr lang="en-US" sz="1400" i="1" dirty="0" smtClean="0"/>
              <a:t>Chair</a:t>
            </a:r>
          </a:p>
          <a:p>
            <a:pPr marL="0" indent="0">
              <a:buNone/>
            </a:pPr>
            <a:r>
              <a:rPr lang="en-US" sz="1400" b="0" dirty="0" smtClean="0"/>
              <a:t>Chehalis River Basin Flood Authority</a:t>
            </a:r>
          </a:p>
          <a:p>
            <a:pPr marL="0" indent="0">
              <a:buNone/>
            </a:pPr>
            <a:r>
              <a:rPr lang="en-US" sz="1400" b="0" dirty="0" smtClean="0"/>
              <a:t>360/590-4100 </a:t>
            </a:r>
          </a:p>
          <a:p>
            <a:pPr marL="0" indent="0">
              <a:buNone/>
            </a:pPr>
            <a:r>
              <a:rPr lang="en-US" sz="1400" b="0" dirty="0" smtClean="0">
                <a:hlinkClick r:id="rId5"/>
              </a:rPr>
              <a:t>vraines@cosmopolis.us.com</a:t>
            </a:r>
            <a:endParaRPr lang="en-US" sz="1400" b="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19601" y="1887980"/>
            <a:ext cx="4114800" cy="138862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/>
              <a:t>Edna Fund, </a:t>
            </a:r>
            <a:r>
              <a:rPr lang="en-US" sz="1400" i="1" dirty="0"/>
              <a:t>Chair</a:t>
            </a:r>
          </a:p>
          <a:p>
            <a:pPr marL="0" indent="0">
              <a:buNone/>
            </a:pPr>
            <a:r>
              <a:rPr lang="en-US" sz="1400" b="0" dirty="0"/>
              <a:t>Community Outreach and Education Subcommmittee (Flood Authority)</a:t>
            </a:r>
          </a:p>
          <a:p>
            <a:pPr marL="0" indent="0">
              <a:buNone/>
            </a:pPr>
            <a:r>
              <a:rPr lang="en-US" sz="1400" b="0" dirty="0" smtClean="0"/>
              <a:t>360/269-7515</a:t>
            </a:r>
            <a:endParaRPr lang="en-US" sz="1400" b="0" dirty="0"/>
          </a:p>
          <a:p>
            <a:pPr marL="0" indent="0">
              <a:buNone/>
            </a:pPr>
            <a:r>
              <a:rPr lang="en-US" sz="1400" b="0" dirty="0">
                <a:hlinkClick r:id="rId6"/>
              </a:rPr>
              <a:t>Edna.Fund@lewiscountywa.gov</a:t>
            </a:r>
            <a:endParaRPr lang="en-US" sz="1400" b="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155050" y="3080427"/>
            <a:ext cx="4112150" cy="1143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Wes Cormier, </a:t>
            </a:r>
            <a:r>
              <a:rPr lang="en-US" sz="1400" i="1" dirty="0" smtClean="0"/>
              <a:t>Grays Harbor County Rep.</a:t>
            </a:r>
            <a:endParaRPr lang="en-US" sz="1400" i="1" dirty="0"/>
          </a:p>
          <a:p>
            <a:pPr marL="0" indent="0">
              <a:buNone/>
            </a:pPr>
            <a:r>
              <a:rPr lang="en-US" sz="1400" b="0" dirty="0"/>
              <a:t>Chehalis </a:t>
            </a:r>
            <a:r>
              <a:rPr lang="en-US" sz="1400" b="0" dirty="0" smtClean="0"/>
              <a:t>River Basin </a:t>
            </a:r>
            <a:r>
              <a:rPr lang="en-US" sz="1400" b="0" dirty="0"/>
              <a:t>Flood Authority</a:t>
            </a:r>
          </a:p>
          <a:p>
            <a:pPr marL="0" indent="0">
              <a:buNone/>
            </a:pPr>
            <a:r>
              <a:rPr lang="en-US" sz="1400" b="0" dirty="0"/>
              <a:t>360/249-3731 x-304</a:t>
            </a:r>
            <a:endParaRPr lang="en-US" sz="1400" b="0" dirty="0" smtClean="0"/>
          </a:p>
          <a:p>
            <a:pPr marL="0" indent="0">
              <a:buNone/>
            </a:pPr>
            <a:r>
              <a:rPr lang="en-US" sz="1400" b="0" dirty="0" smtClean="0">
                <a:hlinkClick r:id="rId7"/>
              </a:rPr>
              <a:t>wcormier@co.grays-harbor.wa.us</a:t>
            </a:r>
            <a:endParaRPr lang="en-US" sz="1400" b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419600" y="4953000"/>
            <a:ext cx="4114801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400" dirty="0" smtClean="0"/>
              <a:t>Scott Boettcher, </a:t>
            </a:r>
            <a:r>
              <a:rPr lang="en-US" sz="1400" i="1" dirty="0" smtClean="0"/>
              <a:t>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b="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b="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400" b="0" dirty="0" smtClean="0">
                <a:hlinkClick r:id="rId8"/>
              </a:rPr>
              <a:t>scottb@sbgh-partners.com</a:t>
            </a:r>
            <a:endParaRPr lang="en-US" sz="1400" b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5431280"/>
            <a:ext cx="4112150" cy="13505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Jim Kramer, </a:t>
            </a:r>
            <a:r>
              <a:rPr lang="en-US" sz="1400" i="1" dirty="0" smtClean="0"/>
              <a:t>Facilitator</a:t>
            </a:r>
          </a:p>
          <a:p>
            <a:pPr marL="0" indent="0">
              <a:buNone/>
            </a:pPr>
            <a:r>
              <a:rPr lang="en-US" sz="1400" b="0" dirty="0" smtClean="0"/>
              <a:t>Governor’s Chehalis Basin Work </a:t>
            </a:r>
            <a:r>
              <a:rPr lang="en-US" sz="1400" b="0" dirty="0" smtClean="0"/>
              <a:t>Group, and Chehalis </a:t>
            </a:r>
            <a:r>
              <a:rPr lang="en-US" sz="1400" b="0" dirty="0" smtClean="0"/>
              <a:t>River Basin Flood </a:t>
            </a:r>
            <a:r>
              <a:rPr lang="en-US" sz="1400" b="0" dirty="0"/>
              <a:t>Authority</a:t>
            </a:r>
          </a:p>
          <a:p>
            <a:pPr marL="0" indent="0">
              <a:buNone/>
            </a:pPr>
            <a:r>
              <a:rPr lang="en-US" sz="1400" b="0" dirty="0" smtClean="0"/>
              <a:t>206/841-2145</a:t>
            </a:r>
          </a:p>
          <a:p>
            <a:pPr marL="0" indent="0">
              <a:buNone/>
            </a:pPr>
            <a:r>
              <a:rPr lang="en-US" sz="1400" b="0" dirty="0" smtClean="0">
                <a:hlinkClick r:id="rId9"/>
              </a:rPr>
              <a:t>jkramer.consulting@gmail.com</a:t>
            </a:r>
            <a:endParaRPr lang="en-US" sz="1400" b="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52400" y="4255854"/>
            <a:ext cx="4100945" cy="114300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Ken Estes</a:t>
            </a:r>
            <a:r>
              <a:rPr lang="en-US" sz="1400" dirty="0" smtClean="0"/>
              <a:t>, </a:t>
            </a:r>
            <a:r>
              <a:rPr lang="en-US" sz="1400" i="1" dirty="0" smtClean="0"/>
              <a:t>Montesano</a:t>
            </a:r>
            <a:r>
              <a:rPr lang="en-US" sz="1400" i="1" dirty="0" smtClean="0"/>
              <a:t> </a:t>
            </a:r>
            <a:r>
              <a:rPr lang="en-US" sz="1400" i="1" dirty="0" smtClean="0"/>
              <a:t>Rep.</a:t>
            </a:r>
            <a:endParaRPr lang="en-US" sz="1400" i="1" dirty="0"/>
          </a:p>
          <a:p>
            <a:pPr marL="0" indent="0">
              <a:buNone/>
            </a:pPr>
            <a:r>
              <a:rPr lang="en-US" sz="1400" b="0" dirty="0"/>
              <a:t>Chehalis </a:t>
            </a:r>
            <a:r>
              <a:rPr lang="en-US" sz="1400" b="0" dirty="0" smtClean="0"/>
              <a:t>River Basin </a:t>
            </a:r>
            <a:r>
              <a:rPr lang="en-US" sz="1400" b="0" dirty="0"/>
              <a:t>Flood Authority</a:t>
            </a:r>
          </a:p>
          <a:p>
            <a:pPr marL="0" indent="0">
              <a:buNone/>
            </a:pPr>
            <a:r>
              <a:rPr lang="en-US" sz="1400" b="0" dirty="0"/>
              <a:t>360/249-3021 </a:t>
            </a:r>
            <a:r>
              <a:rPr lang="en-US" sz="1400" b="0" dirty="0" smtClean="0"/>
              <a:t>x-102</a:t>
            </a:r>
          </a:p>
          <a:p>
            <a:pPr marL="0" indent="0">
              <a:buNone/>
            </a:pPr>
            <a:r>
              <a:rPr lang="en-US" sz="1400" b="0" dirty="0" smtClean="0">
                <a:hlinkClick r:id="rId10"/>
              </a:rPr>
              <a:t>mayor@montesano.us</a:t>
            </a:r>
            <a:endParaRPr lang="en-US" sz="1400" b="0" dirty="0"/>
          </a:p>
        </p:txBody>
      </p:sp>
    </p:spTree>
    <p:extLst>
      <p:ext uri="{BB962C8B-B14F-4D97-AF65-F5344CB8AC3E}">
        <p14:creationId xmlns:p14="http://schemas.microsoft.com/office/powerpoint/2010/main" val="3401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Share perspectives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aquatic species.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Collaboration of Governor’s Chehalis Basin Work Group, Chehalis River Basin Flood Authority and WA State Agencies – </a:t>
            </a:r>
            <a:r>
              <a:rPr lang="en-US" dirty="0" smtClean="0"/>
              <a:t>Together, a </a:t>
            </a:r>
            <a:r>
              <a:rPr lang="en-US" u="sng" dirty="0" smtClean="0"/>
              <a:t>galvanizing force for action</a:t>
            </a:r>
            <a:r>
              <a:rPr lang="en-US" dirty="0"/>
              <a:t>!</a:t>
            </a:r>
            <a:endParaRPr lang="en-US" dirty="0" smtClean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Governor’s Chehalis Basin Work Group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191000"/>
          </a:xfrm>
        </p:spPr>
        <p:txBody>
          <a:bodyPr/>
          <a:lstStyle/>
          <a:p>
            <a:r>
              <a:rPr lang="en-US" dirty="0" smtClean="0"/>
              <a:t>Appointed by Gov. Gregoire (2012); Re-confirmed by Gov. Inslee (2013)</a:t>
            </a:r>
          </a:p>
          <a:p>
            <a:r>
              <a:rPr lang="en-US" dirty="0" smtClean="0"/>
              <a:t>Developed </a:t>
            </a:r>
            <a:r>
              <a:rPr lang="en-US" dirty="0"/>
              <a:t>N</a:t>
            </a:r>
            <a:r>
              <a:rPr lang="en-US" dirty="0" smtClean="0"/>
              <a:t>ext </a:t>
            </a:r>
            <a:r>
              <a:rPr lang="en-US" dirty="0"/>
              <a:t>S</a:t>
            </a:r>
            <a:r>
              <a:rPr lang="en-US" dirty="0" smtClean="0"/>
              <a:t>teps Framework, $28.2 capital budget request (2013-15)</a:t>
            </a:r>
          </a:p>
          <a:p>
            <a:r>
              <a:rPr lang="en-US" dirty="0" smtClean="0"/>
              <a:t>Looking Forward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0" dirty="0" smtClean="0"/>
              <a:t>Tasked by Gov. Inslee to </a:t>
            </a:r>
            <a:r>
              <a:rPr lang="en-US" b="0" u="sng" dirty="0" smtClean="0"/>
              <a:t>oversee implementation of 2013-15 budget</a:t>
            </a:r>
            <a:r>
              <a:rPr lang="en-US" b="0" dirty="0" smtClean="0"/>
              <a:t>, </a:t>
            </a:r>
            <a:r>
              <a:rPr lang="en-US" b="0" u="sng" dirty="0" smtClean="0"/>
              <a:t>recommend next steps by December 2014</a:t>
            </a:r>
            <a:r>
              <a:rPr lang="en-US" b="0" dirty="0" smtClean="0"/>
              <a:t> for: Water retention; I-5; Other </a:t>
            </a:r>
            <a:r>
              <a:rPr lang="en-US" b="0" dirty="0"/>
              <a:t>b</a:t>
            </a:r>
            <a:r>
              <a:rPr lang="en-US" b="0" dirty="0" smtClean="0"/>
              <a:t>asin improvements; Aquatic species enhancement.</a:t>
            </a:r>
          </a:p>
          <a:p>
            <a:r>
              <a:rPr lang="en-US" dirty="0" smtClean="0"/>
              <a:t>Members are: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David Burnett (Chairman Chehalis Tribe)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Karen Valenzuela (Thurston County Commissioner, Vice-Chair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Vickie Raines (Mayor Cosmopolis, Chair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J Vander Stoep (Private Attorney, </a:t>
            </a:r>
            <a:r>
              <a:rPr lang="en-US" dirty="0" err="1" smtClean="0"/>
              <a:t>Pe</a:t>
            </a:r>
            <a:r>
              <a:rPr lang="en-US" dirty="0"/>
              <a:t> </a:t>
            </a:r>
            <a:r>
              <a:rPr lang="en-US" dirty="0" smtClean="0"/>
              <a:t>Ell Alternate Flood Authority)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Jay Gordon (President Washington Dairy Federation and Chehalis Farmer)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Sandi Triggs (Capital Budget Advisor to Governor)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Keith Phillips (Governor’s Energy and Environment Advisor)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6629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10" y="2057400"/>
            <a:ext cx="1990090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981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Chehalis </a:t>
            </a:r>
            <a:r>
              <a:rPr lang="en-US" dirty="0"/>
              <a:t>is the second largest river </a:t>
            </a:r>
            <a:r>
              <a:rPr lang="en-US" dirty="0" smtClean="0"/>
              <a:t>basin in </a:t>
            </a:r>
            <a:r>
              <a:rPr lang="en-US" dirty="0"/>
              <a:t>the state, rich in natural </a:t>
            </a:r>
            <a:r>
              <a:rPr lang="en-US" dirty="0" smtClean="0"/>
              <a:t>resources . . 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Populations are 15-25% of historic levels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TMDL for the basin </a:t>
            </a:r>
            <a:r>
              <a:rPr lang="en-US" sz="1200" b="0" dirty="0" smtClean="0"/>
              <a:t>(</a:t>
            </a:r>
            <a:r>
              <a:rPr lang="en-US" sz="1200" b="0" dirty="0" smtClean="0">
                <a:hlinkClick r:id="rId2"/>
              </a:rPr>
              <a:t>http</a:t>
            </a:r>
            <a:r>
              <a:rPr lang="en-US" sz="1200" b="0" dirty="0">
                <a:hlinkClick r:id="rId2"/>
              </a:rPr>
              <a:t>://</a:t>
            </a:r>
            <a:r>
              <a:rPr lang="en-US" sz="1200" b="0" dirty="0" smtClean="0">
                <a:hlinkClick r:id="rId2"/>
              </a:rPr>
              <a:t>www.ecy.wa.gov/programs/wq/tmdl/ChehalisRvrTMDLSummary.html</a:t>
            </a:r>
            <a:r>
              <a:rPr lang="en-US" sz="1200" b="0" dirty="0" smtClean="0"/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endParaRPr lang="en-US" i="1" dirty="0" smtClean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20269"/>
            <a:ext cx="3200400" cy="2545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457081" cy="2573056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6059269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6123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  <a:hlinkClick r:id="rId5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</a:t>
            </a:r>
            <a:r>
              <a:rPr lang="en-US" b="0" dirty="0" smtClean="0"/>
              <a:t>damage and enhancement of aquatic resources.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aquatic species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95375" y="990600"/>
            <a:ext cx="651327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dirty="0" smtClean="0"/>
              <a:t>(</a:t>
            </a:r>
            <a:r>
              <a:rPr lang="en-US" sz="1600" b="0" dirty="0" smtClean="0">
                <a:hlinkClick r:id="rId5"/>
              </a:rPr>
              <a:t>Website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u="sng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u="sng" dirty="0" smtClean="0"/>
              <a:t>2013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/>
              <a:t>$</a:t>
            </a:r>
            <a:r>
              <a:rPr lang="en-US" sz="1400" b="0" dirty="0" smtClean="0"/>
              <a:t>15.1M </a:t>
            </a:r>
            <a:r>
              <a:rPr lang="en-US" sz="1400" b="0" dirty="0"/>
              <a:t>-- Local </a:t>
            </a:r>
            <a:r>
              <a:rPr lang="en-US" sz="1400" b="0" dirty="0" smtClean="0"/>
              <a:t>projects and fish and aquatic species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0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0287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9126608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site/alias__1492/34489/projects.aspx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3450</TotalTime>
  <Words>1403</Words>
  <Application>Microsoft Office PowerPoint</Application>
  <PresentationFormat>On-screen Show (4:3)</PresentationFormat>
  <Paragraphs>298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</vt:lpstr>
      <vt:lpstr>Today’s Presentation</vt:lpstr>
      <vt:lpstr>Governor’s Chehalis Basin Work Group</vt:lpstr>
      <vt:lpstr>Chehalis River Basin Flood Authority</vt:lpstr>
      <vt:lpstr>Background</vt:lpstr>
      <vt:lpstr>Background</vt:lpstr>
      <vt:lpstr>Background</vt:lpstr>
      <vt:lpstr>Need -- Strategy, Action, Tools . . .</vt:lpstr>
      <vt:lpstr>PowerPoint Presentation</vt:lpstr>
      <vt:lpstr>Example Project – City of Montesano</vt:lpstr>
      <vt:lpstr>Local Projects (2012, 2013) -- </vt:lpstr>
      <vt:lpstr>Key Tool to Understanding How the Basin Functions – “Chehalis River Hydraulic Model”</vt:lpstr>
      <vt:lpstr>Tools -- Hydraulic Analysis Model</vt:lpstr>
      <vt:lpstr>Tools -- Flood Warning System</vt:lpstr>
      <vt:lpstr>Tools -- Flood Warning System</vt:lpstr>
      <vt:lpstr>Work Program Elements (now to Nov. 2014)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504</cp:revision>
  <dcterms:created xsi:type="dcterms:W3CDTF">2012-12-26T17:37:50Z</dcterms:created>
  <dcterms:modified xsi:type="dcterms:W3CDTF">2013-09-20T13:45:20Z</dcterms:modified>
</cp:coreProperties>
</file>