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1" r:id="rId1"/>
  </p:sldMasterIdLst>
  <p:notesMasterIdLst>
    <p:notesMasterId r:id="rId14"/>
  </p:notesMasterIdLst>
  <p:sldIdLst>
    <p:sldId id="256" r:id="rId2"/>
    <p:sldId id="257" r:id="rId3"/>
    <p:sldId id="259" r:id="rId4"/>
    <p:sldId id="260" r:id="rId5"/>
    <p:sldId id="262" r:id="rId6"/>
    <p:sldId id="263" r:id="rId7"/>
    <p:sldId id="264" r:id="rId8"/>
    <p:sldId id="261" r:id="rId9"/>
    <p:sldId id="266" r:id="rId10"/>
    <p:sldId id="265" r:id="rId11"/>
    <p:sldId id="267" r:id="rId12"/>
    <p:sldId id="26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6AD55B-7EB7-4EFE-80D1-600F1AD49283}">
          <p14:sldIdLst>
            <p14:sldId id="256"/>
            <p14:sldId id="257"/>
            <p14:sldId id="259"/>
            <p14:sldId id="260"/>
            <p14:sldId id="262"/>
            <p14:sldId id="263"/>
            <p14:sldId id="264"/>
            <p14:sldId id="261"/>
            <p14:sldId id="266"/>
            <p14:sldId id="265"/>
            <p14:sldId id="267"/>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71" autoAdjust="0"/>
    <p:restoredTop sz="86481" autoAdjust="0"/>
  </p:normalViewPr>
  <p:slideViewPr>
    <p:cSldViewPr snapToGrid="0">
      <p:cViewPr varScale="1">
        <p:scale>
          <a:sx n="98" d="100"/>
          <a:sy n="98" d="100"/>
        </p:scale>
        <p:origin x="1272" y="96"/>
      </p:cViewPr>
      <p:guideLst/>
    </p:cSldViewPr>
  </p:slideViewPr>
  <p:outlineViewPr>
    <p:cViewPr>
      <p:scale>
        <a:sx n="33" d="100"/>
        <a:sy n="33" d="100"/>
      </p:scale>
      <p:origin x="0" y="-234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47120-1C13-4511-A016-FDAB54233D34}" type="datetimeFigureOut">
              <a:rPr lang="en-US" smtClean="0"/>
              <a:t>9/17/2020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9389F2-8602-4004-B272-B2D9E3A28BAD}" type="slidenum">
              <a:rPr lang="en-US" smtClean="0"/>
              <a:t>‹#›</a:t>
            </a:fld>
            <a:endParaRPr lang="en-US"/>
          </a:p>
        </p:txBody>
      </p:sp>
    </p:spTree>
    <p:extLst>
      <p:ext uri="{BB962C8B-B14F-4D97-AF65-F5344CB8AC3E}">
        <p14:creationId xmlns:p14="http://schemas.microsoft.com/office/powerpoint/2010/main" val="1151131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is of routine maintenance at Haywire rain gage on a clear, sunny day.  Mt. Rainer in background.  Routine maintenance is performed every 3 months or as need by checking real-time telemetry.  Rain gages are calibrated in late summer before the rainy season begins.</a:t>
            </a:r>
          </a:p>
        </p:txBody>
      </p:sp>
      <p:sp>
        <p:nvSpPr>
          <p:cNvPr id="4" name="Slide Number Placeholder 3"/>
          <p:cNvSpPr>
            <a:spLocks noGrp="1"/>
          </p:cNvSpPr>
          <p:nvPr>
            <p:ph type="sldNum" sz="quarter" idx="5"/>
          </p:nvPr>
        </p:nvSpPr>
        <p:spPr/>
        <p:txBody>
          <a:bodyPr/>
          <a:lstStyle/>
          <a:p>
            <a:fld id="{659389F2-8602-4004-B272-B2D9E3A28BAD}" type="slidenum">
              <a:rPr lang="en-US" smtClean="0"/>
              <a:t>2</a:t>
            </a:fld>
            <a:endParaRPr lang="en-US"/>
          </a:p>
        </p:txBody>
      </p:sp>
    </p:spTree>
    <p:extLst>
      <p:ext uri="{BB962C8B-B14F-4D97-AF65-F5344CB8AC3E}">
        <p14:creationId xmlns:p14="http://schemas.microsoft.com/office/powerpoint/2010/main" val="2444061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of active </a:t>
            </a:r>
            <a:r>
              <a:rPr lang="en-US" dirty="0" err="1"/>
              <a:t>precip</a:t>
            </a:r>
            <a:r>
              <a:rPr lang="en-US" dirty="0"/>
              <a:t> gages in Chehalis Flood Warning System (40).  The map provides a quick reference for which gages are operational an up to date.  For example you can see 4 gages displayed as gray triangles meaning they are timed out.  These are seasonal gages operated by USGS. Quickly accessible via maps on Chehalis.onerain.com</a:t>
            </a:r>
          </a:p>
          <a:p>
            <a:endParaRPr lang="en-US" dirty="0"/>
          </a:p>
        </p:txBody>
      </p:sp>
      <p:sp>
        <p:nvSpPr>
          <p:cNvPr id="4" name="Slide Number Placeholder 3"/>
          <p:cNvSpPr>
            <a:spLocks noGrp="1"/>
          </p:cNvSpPr>
          <p:nvPr>
            <p:ph type="sldNum" sz="quarter" idx="5"/>
          </p:nvPr>
        </p:nvSpPr>
        <p:spPr/>
        <p:txBody>
          <a:bodyPr/>
          <a:lstStyle/>
          <a:p>
            <a:fld id="{659389F2-8602-4004-B272-B2D9E3A28BAD}" type="slidenum">
              <a:rPr lang="en-US" smtClean="0"/>
              <a:t>3</a:t>
            </a:fld>
            <a:endParaRPr lang="en-US"/>
          </a:p>
        </p:txBody>
      </p:sp>
    </p:spTree>
    <p:extLst>
      <p:ext uri="{BB962C8B-B14F-4D97-AF65-F5344CB8AC3E}">
        <p14:creationId xmlns:p14="http://schemas.microsoft.com/office/powerpoint/2010/main" val="3652877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colorized elevation map of the Chehalis basin displaying precipitation gages is shown on the left. High elevations in red are over 8000 ft while deep blue is -40 or greater.  The map on the right is a 3D representation of a select number of gages shown in the red rectangle on the 2D map.  Haywire located on southern front of Olympics and is one of NWS’ favorite gages West of I-5. </a:t>
            </a:r>
          </a:p>
        </p:txBody>
      </p:sp>
      <p:sp>
        <p:nvSpPr>
          <p:cNvPr id="4" name="Slide Number Placeholder 3"/>
          <p:cNvSpPr>
            <a:spLocks noGrp="1"/>
          </p:cNvSpPr>
          <p:nvPr>
            <p:ph type="sldNum" sz="quarter" idx="5"/>
          </p:nvPr>
        </p:nvSpPr>
        <p:spPr/>
        <p:txBody>
          <a:bodyPr/>
          <a:lstStyle/>
          <a:p>
            <a:fld id="{659389F2-8602-4004-B272-B2D9E3A28BAD}" type="slidenum">
              <a:rPr lang="en-US" smtClean="0"/>
              <a:t>4</a:t>
            </a:fld>
            <a:endParaRPr lang="en-US"/>
          </a:p>
        </p:txBody>
      </p:sp>
    </p:spTree>
    <p:extLst>
      <p:ext uri="{BB962C8B-B14F-4D97-AF65-F5344CB8AC3E}">
        <p14:creationId xmlns:p14="http://schemas.microsoft.com/office/powerpoint/2010/main" val="2811477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6 </a:t>
            </a:r>
            <a:r>
              <a:rPr lang="en-US" dirty="0" err="1"/>
              <a:t>precip</a:t>
            </a:r>
            <a:r>
              <a:rPr lang="en-US" dirty="0"/>
              <a:t> gages located on private timberland.  Unique access agreements have had to be worked out of the years.  This pictures is a panorama of Brooklyn </a:t>
            </a:r>
            <a:r>
              <a:rPr lang="en-US" dirty="0" err="1"/>
              <a:t>precip</a:t>
            </a:r>
            <a:r>
              <a:rPr lang="en-US" dirty="0"/>
              <a:t> gage and shows tree growth in close proximity to the rain gage.  Growth over the last decade has infringed on the ideal 30 degree sight angle from the top of the rain gage.  Large objects near the gage may cause turbulence and eddy currents reducing precipitation. Severe tree growth over the gage may significantly reduce captured precipitation. </a:t>
            </a:r>
          </a:p>
        </p:txBody>
      </p:sp>
      <p:sp>
        <p:nvSpPr>
          <p:cNvPr id="4" name="Slide Number Placeholder 3"/>
          <p:cNvSpPr>
            <a:spLocks noGrp="1"/>
          </p:cNvSpPr>
          <p:nvPr>
            <p:ph type="sldNum" sz="quarter" idx="5"/>
          </p:nvPr>
        </p:nvSpPr>
        <p:spPr/>
        <p:txBody>
          <a:bodyPr/>
          <a:lstStyle/>
          <a:p>
            <a:fld id="{659389F2-8602-4004-B272-B2D9E3A28BAD}" type="slidenum">
              <a:rPr lang="en-US" smtClean="0"/>
              <a:t>5</a:t>
            </a:fld>
            <a:endParaRPr lang="en-US"/>
          </a:p>
        </p:txBody>
      </p:sp>
    </p:spTree>
    <p:extLst>
      <p:ext uri="{BB962C8B-B14F-4D97-AF65-F5344CB8AC3E}">
        <p14:creationId xmlns:p14="http://schemas.microsoft.com/office/powerpoint/2010/main" val="1253609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of </a:t>
            </a:r>
            <a:r>
              <a:rPr lang="en-US" dirty="0" err="1"/>
              <a:t>precip</a:t>
            </a:r>
            <a:r>
              <a:rPr lang="en-US" dirty="0"/>
              <a:t> gages in Chehalis Flood Warning System (40) shown on terrain map.  There are 6 gages in need of relocation due to tree growth.  Haywire is on Green Diamond property while the 5 gages to the south are located on </a:t>
            </a:r>
            <a:r>
              <a:rPr lang="en-US" dirty="0" err="1"/>
              <a:t>Weyerhaueser</a:t>
            </a:r>
            <a:r>
              <a:rPr lang="en-US" dirty="0"/>
              <a:t> land. </a:t>
            </a:r>
          </a:p>
        </p:txBody>
      </p:sp>
      <p:sp>
        <p:nvSpPr>
          <p:cNvPr id="4" name="Slide Number Placeholder 3"/>
          <p:cNvSpPr>
            <a:spLocks noGrp="1"/>
          </p:cNvSpPr>
          <p:nvPr>
            <p:ph type="sldNum" sz="quarter" idx="5"/>
          </p:nvPr>
        </p:nvSpPr>
        <p:spPr/>
        <p:txBody>
          <a:bodyPr/>
          <a:lstStyle/>
          <a:p>
            <a:fld id="{659389F2-8602-4004-B272-B2D9E3A28BAD}" type="slidenum">
              <a:rPr lang="en-US" smtClean="0"/>
              <a:t>6</a:t>
            </a:fld>
            <a:endParaRPr lang="en-US"/>
          </a:p>
        </p:txBody>
      </p:sp>
    </p:spTree>
    <p:extLst>
      <p:ext uri="{BB962C8B-B14F-4D97-AF65-F5344CB8AC3E}">
        <p14:creationId xmlns:p14="http://schemas.microsoft.com/office/powerpoint/2010/main" val="2207938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picture is of installation of Cedar Creek Correctional facility rain gage in 2012.  This is a really good rain gage location located on pubic property that will be able to collect a long term record. The current distribution of gages is pretty good, however we’ve discussed filling some holes in the network identified by NWS.  For future gage locations we will ideally install on public land where long term records can be developed.  Examples of public land being researched are land owner by DNR and counties.  Higher elevation sites are preferred, however, public property is limited in those locations. </a:t>
            </a:r>
          </a:p>
        </p:txBody>
      </p:sp>
      <p:sp>
        <p:nvSpPr>
          <p:cNvPr id="4" name="Slide Number Placeholder 3"/>
          <p:cNvSpPr>
            <a:spLocks noGrp="1"/>
          </p:cNvSpPr>
          <p:nvPr>
            <p:ph type="sldNum" sz="quarter" idx="5"/>
          </p:nvPr>
        </p:nvSpPr>
        <p:spPr/>
        <p:txBody>
          <a:bodyPr/>
          <a:lstStyle/>
          <a:p>
            <a:fld id="{659389F2-8602-4004-B272-B2D9E3A28BAD}" type="slidenum">
              <a:rPr lang="en-US" smtClean="0"/>
              <a:t>7</a:t>
            </a:fld>
            <a:endParaRPr lang="en-US"/>
          </a:p>
        </p:txBody>
      </p:sp>
    </p:spTree>
    <p:extLst>
      <p:ext uri="{BB962C8B-B14F-4D97-AF65-F5344CB8AC3E}">
        <p14:creationId xmlns:p14="http://schemas.microsoft.com/office/powerpoint/2010/main" val="1188508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Webcams moved to Contrail Camera in early 2020.  Users can scroll back in time easily.  Benefits of webcams include tracking geomorphic change over time, verifying conditions in the field (especially if a gage were to malfunction), and providing photos which can be very powerful and relate information easier than a timeseries graph. </a:t>
            </a:r>
          </a:p>
          <a:p>
            <a:endParaRPr lang="en-US" dirty="0"/>
          </a:p>
          <a:p>
            <a:r>
              <a:rPr lang="en-US" dirty="0"/>
              <a:t>A river cross section dashboard was developed from surveyed cross section data.  This dashboard is a powerful tool to visualize what the current water level looks like in relation to the channel shape.  Flood thresholds are also displayed on the graph. HW alert, minor, moderate, major</a:t>
            </a:r>
          </a:p>
          <a:p>
            <a:endParaRPr lang="en-US" dirty="0"/>
          </a:p>
        </p:txBody>
      </p:sp>
      <p:sp>
        <p:nvSpPr>
          <p:cNvPr id="4" name="Slide Number Placeholder 3"/>
          <p:cNvSpPr>
            <a:spLocks noGrp="1"/>
          </p:cNvSpPr>
          <p:nvPr>
            <p:ph type="sldNum" sz="quarter" idx="5"/>
          </p:nvPr>
        </p:nvSpPr>
        <p:spPr/>
        <p:txBody>
          <a:bodyPr/>
          <a:lstStyle/>
          <a:p>
            <a:fld id="{659389F2-8602-4004-B272-B2D9E3A28BAD}" type="slidenum">
              <a:rPr lang="en-US" smtClean="0"/>
              <a:t>8</a:t>
            </a:fld>
            <a:endParaRPr lang="en-US"/>
          </a:p>
        </p:txBody>
      </p:sp>
    </p:spTree>
    <p:extLst>
      <p:ext uri="{BB962C8B-B14F-4D97-AF65-F5344CB8AC3E}">
        <p14:creationId xmlns:p14="http://schemas.microsoft.com/office/powerpoint/2010/main" val="235517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HW alert, minor, moderate, major.  Webcam photos are timed stamped allowing us to correlate an image with stage data collected at a gaging station.  The photo on the left was take on Jan. 7 @ 930am and the time series graph was output from the Flood Authority website. The image shows flooding extent of the Satsop river jumping its banks and provides a powerful reminder of what minor flooding can look like.  </a:t>
            </a:r>
          </a:p>
          <a:p>
            <a:endParaRPr lang="en-US" dirty="0"/>
          </a:p>
          <a:p>
            <a:r>
              <a:rPr lang="en-US" dirty="0"/>
              <a:t>Notices the trees on the left side of the video (right riverbank) as they are taken out by this small flood peak. </a:t>
            </a:r>
          </a:p>
          <a:p>
            <a:r>
              <a:rPr lang="en-US" dirty="0"/>
              <a:t>In this second video from Jan. to Sept. notice how vegetation reoccupies a gravel bar upstream of the Monte Elma bridge.  A tree also becomes lodged in the channel on the right side of the image and continues to produce leaves while living in the channel. </a:t>
            </a:r>
          </a:p>
        </p:txBody>
      </p:sp>
      <p:sp>
        <p:nvSpPr>
          <p:cNvPr id="4" name="Slide Number Placeholder 3"/>
          <p:cNvSpPr>
            <a:spLocks noGrp="1"/>
          </p:cNvSpPr>
          <p:nvPr>
            <p:ph type="sldNum" sz="quarter" idx="5"/>
          </p:nvPr>
        </p:nvSpPr>
        <p:spPr/>
        <p:txBody>
          <a:bodyPr/>
          <a:lstStyle/>
          <a:p>
            <a:fld id="{659389F2-8602-4004-B272-B2D9E3A28BAD}" type="slidenum">
              <a:rPr lang="en-US" smtClean="0"/>
              <a:t>9</a:t>
            </a:fld>
            <a:endParaRPr lang="en-US"/>
          </a:p>
        </p:txBody>
      </p:sp>
    </p:spTree>
    <p:extLst>
      <p:ext uri="{BB962C8B-B14F-4D97-AF65-F5344CB8AC3E}">
        <p14:creationId xmlns:p14="http://schemas.microsoft.com/office/powerpoint/2010/main" val="1911697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picture on the left shows the current location of the Satsop webcam which is being considered for relocation.  The image on the right shows the potential new location at the Port of Grays Harbor well facility.  The new location would have the webcam mounted on an existing tower structure so the viewpoint of the image would be elevated 10-15 feet capturing a good view of the bank protection and restoration project occurring on the lower Satsop.  Cost to move an existing webcam is approximately $3000 for a crew of two to remove the camera from the Monte Elma bridge and deploy it at POGH well. </a:t>
            </a:r>
          </a:p>
          <a:p>
            <a:endParaRPr lang="en-US" dirty="0"/>
          </a:p>
          <a:p>
            <a:r>
              <a:rPr lang="en-US" dirty="0"/>
              <a:t>New, 4</a:t>
            </a:r>
            <a:r>
              <a:rPr lang="en-US" baseline="30000" dirty="0"/>
              <a:t>th</a:t>
            </a:r>
            <a:r>
              <a:rPr lang="en-US" dirty="0"/>
              <a:t> camera, would cost $5k for hardware if we can use AC power, $2k install labor, $420/</a:t>
            </a:r>
            <a:r>
              <a:rPr lang="en-US" dirty="0" err="1"/>
              <a:t>yr</a:t>
            </a:r>
            <a:r>
              <a:rPr lang="en-US" dirty="0"/>
              <a:t> Contrail Camera, and $600 in cellular fees/year.  Could also research cheaper camera option but might reduce quality and reliability. </a:t>
            </a:r>
          </a:p>
        </p:txBody>
      </p:sp>
      <p:sp>
        <p:nvSpPr>
          <p:cNvPr id="4" name="Slide Number Placeholder 3"/>
          <p:cNvSpPr>
            <a:spLocks noGrp="1"/>
          </p:cNvSpPr>
          <p:nvPr>
            <p:ph type="sldNum" sz="quarter" idx="5"/>
          </p:nvPr>
        </p:nvSpPr>
        <p:spPr/>
        <p:txBody>
          <a:bodyPr/>
          <a:lstStyle/>
          <a:p>
            <a:fld id="{659389F2-8602-4004-B272-B2D9E3A28BAD}" type="slidenum">
              <a:rPr lang="en-US" smtClean="0"/>
              <a:t>10</a:t>
            </a:fld>
            <a:endParaRPr lang="en-US"/>
          </a:p>
        </p:txBody>
      </p:sp>
    </p:spTree>
    <p:extLst>
      <p:ext uri="{BB962C8B-B14F-4D97-AF65-F5344CB8AC3E}">
        <p14:creationId xmlns:p14="http://schemas.microsoft.com/office/powerpoint/2010/main" val="2081371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2223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8418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44134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407805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26404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064657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7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86217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2508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61199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5315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01625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40286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28248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86042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65866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53908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48A87A34-81AB-432B-8DAE-1953F412C126}" type="datetimeFigureOut">
              <a:rPr lang="en-US" smtClean="0"/>
              <a:pPr/>
              <a:t>9/17/2020</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55670700"/>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mailto:dcurtis@westconsultants.com" TargetMode="External"/><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hyperlink" Target="mailto:jbudnick@rivermeasurement.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hehalis.onerain.com/dashboard/?dashboard=4a77124f-3311-4f07-963f-a3f302bf8335"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chehalis.onerain.com/dashboard/?dashboard=a8b9f8b0-145d-48c3-b666-caee415ca68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www.dropbox.com/s/elz6ku3l5xlpif9/SatsopPP.MP4?dl=0" TargetMode="External"/><Relationship Id="rId5" Type="http://schemas.openxmlformats.org/officeDocument/2006/relationships/hyperlink" Target="https://www.dropbox.com/s/1wu7c2f6f54zuvq/Satsop.mp4?dl=0"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effectLst>
                  <a:outerShdw blurRad="38100" dist="38100" dir="2700000" algn="tl">
                    <a:srgbClr val="000000">
                      <a:alpha val="43137"/>
                    </a:srgbClr>
                  </a:outerShdw>
                </a:effectLst>
              </a:rPr>
              <a:t>Chehalis Flood Authority Update for 2020</a:t>
            </a:r>
          </a:p>
        </p:txBody>
      </p:sp>
      <p:sp>
        <p:nvSpPr>
          <p:cNvPr id="3" name="Subtitle 2"/>
          <p:cNvSpPr>
            <a:spLocks noGrp="1"/>
          </p:cNvSpPr>
          <p:nvPr>
            <p:ph type="subTitle" idx="1"/>
          </p:nvPr>
        </p:nvSpPr>
        <p:spPr/>
        <p:txBody>
          <a:bodyPr/>
          <a:lstStyle/>
          <a:p>
            <a:r>
              <a:rPr lang="en-US" b="1" dirty="0"/>
              <a:t>David Curtis and Jeffery Budnick</a:t>
            </a:r>
          </a:p>
          <a:p>
            <a:r>
              <a:rPr lang="en-US" b="1" dirty="0"/>
              <a:t>WEST Consultants, Inc. </a:t>
            </a:r>
          </a:p>
        </p:txBody>
      </p:sp>
      <p:pic>
        <p:nvPicPr>
          <p:cNvPr id="5" name="Picture 4">
            <a:extLst>
              <a:ext uri="{FF2B5EF4-FFF2-40B4-BE49-F238E27FC236}">
                <a16:creationId xmlns:a16="http://schemas.microsoft.com/office/drawing/2014/main" id="{66561FDA-83B3-4ADD-A07B-84B353CE9D08}"/>
              </a:ext>
            </a:extLst>
          </p:cNvPr>
          <p:cNvPicPr>
            <a:picLocks noChangeAspect="1"/>
          </p:cNvPicPr>
          <p:nvPr/>
        </p:nvPicPr>
        <p:blipFill>
          <a:blip r:embed="rId2"/>
          <a:stretch>
            <a:fillRect/>
          </a:stretch>
        </p:blipFill>
        <p:spPr>
          <a:xfrm>
            <a:off x="288968" y="5718009"/>
            <a:ext cx="1524132" cy="908383"/>
          </a:xfrm>
          <a:prstGeom prst="rect">
            <a:avLst/>
          </a:prstGeom>
        </p:spPr>
      </p:pic>
    </p:spTree>
    <p:extLst>
      <p:ext uri="{BB962C8B-B14F-4D97-AF65-F5344CB8AC3E}">
        <p14:creationId xmlns:p14="http://schemas.microsoft.com/office/powerpoint/2010/main" val="135051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B07E1-C216-4203-9B64-946F87416BD6}"/>
              </a:ext>
            </a:extLst>
          </p:cNvPr>
          <p:cNvSpPr>
            <a:spLocks noGrp="1"/>
          </p:cNvSpPr>
          <p:nvPr>
            <p:ph type="title"/>
          </p:nvPr>
        </p:nvSpPr>
        <p:spPr>
          <a:xfrm>
            <a:off x="684211" y="70975"/>
            <a:ext cx="8534400" cy="1507067"/>
          </a:xfrm>
        </p:spPr>
        <p:txBody>
          <a:bodyPr/>
          <a:lstStyle/>
          <a:p>
            <a:r>
              <a:rPr lang="en-US" dirty="0">
                <a:effectLst>
                  <a:outerShdw blurRad="38100" dist="38100" dir="2700000" algn="tl">
                    <a:srgbClr val="000000">
                      <a:alpha val="43137"/>
                    </a:srgbClr>
                  </a:outerShdw>
                </a:effectLst>
              </a:rPr>
              <a:t>Webcam relocation</a:t>
            </a:r>
          </a:p>
        </p:txBody>
      </p:sp>
      <p:pic>
        <p:nvPicPr>
          <p:cNvPr id="5" name="Content Placeholder 4">
            <a:extLst>
              <a:ext uri="{FF2B5EF4-FFF2-40B4-BE49-F238E27FC236}">
                <a16:creationId xmlns:a16="http://schemas.microsoft.com/office/drawing/2014/main" id="{93977F2C-4FB0-4AF3-9AFA-3A0B0BD5B8C0}"/>
              </a:ext>
            </a:extLst>
          </p:cNvPr>
          <p:cNvPicPr>
            <a:picLocks noGrp="1" noChangeAspect="1"/>
          </p:cNvPicPr>
          <p:nvPr>
            <p:ph sz="half" idx="1"/>
          </p:nvPr>
        </p:nvPicPr>
        <p:blipFill>
          <a:blip r:embed="rId3"/>
          <a:stretch>
            <a:fillRect/>
          </a:stretch>
        </p:blipFill>
        <p:spPr>
          <a:xfrm>
            <a:off x="384594" y="1880467"/>
            <a:ext cx="5515139" cy="4224363"/>
          </a:xfrm>
          <a:prstGeom prst="rect">
            <a:avLst/>
          </a:prstGeom>
        </p:spPr>
      </p:pic>
      <p:pic>
        <p:nvPicPr>
          <p:cNvPr id="6" name="Content Placeholder 5">
            <a:extLst>
              <a:ext uri="{FF2B5EF4-FFF2-40B4-BE49-F238E27FC236}">
                <a16:creationId xmlns:a16="http://schemas.microsoft.com/office/drawing/2014/main" id="{FE508425-0A93-4A90-96CC-E1BABA9D2D1B}"/>
              </a:ext>
            </a:extLst>
          </p:cNvPr>
          <p:cNvPicPr>
            <a:picLocks noGrp="1" noChangeAspect="1"/>
          </p:cNvPicPr>
          <p:nvPr>
            <p:ph sz="half" idx="2"/>
          </p:nvPr>
        </p:nvPicPr>
        <p:blipFill>
          <a:blip r:embed="rId4"/>
          <a:stretch>
            <a:fillRect/>
          </a:stretch>
        </p:blipFill>
        <p:spPr>
          <a:xfrm>
            <a:off x="6174923" y="1890195"/>
            <a:ext cx="5632483" cy="4224363"/>
          </a:xfrm>
          <a:prstGeom prst="rect">
            <a:avLst/>
          </a:prstGeom>
        </p:spPr>
      </p:pic>
      <p:sp>
        <p:nvSpPr>
          <p:cNvPr id="7" name="TextBox 6">
            <a:extLst>
              <a:ext uri="{FF2B5EF4-FFF2-40B4-BE49-F238E27FC236}">
                <a16:creationId xmlns:a16="http://schemas.microsoft.com/office/drawing/2014/main" id="{744D86C1-0C6D-4C78-96D8-BEE3B4B10F19}"/>
              </a:ext>
            </a:extLst>
          </p:cNvPr>
          <p:cNvSpPr txBox="1"/>
          <p:nvPr/>
        </p:nvSpPr>
        <p:spPr>
          <a:xfrm>
            <a:off x="1108953" y="1471034"/>
            <a:ext cx="4046301" cy="369332"/>
          </a:xfrm>
          <a:prstGeom prst="rect">
            <a:avLst/>
          </a:prstGeom>
          <a:noFill/>
        </p:spPr>
        <p:txBody>
          <a:bodyPr wrap="none" rtlCol="0">
            <a:spAutoFit/>
          </a:bodyPr>
          <a:lstStyle/>
          <a:p>
            <a:r>
              <a:rPr lang="en-US" b="1" dirty="0"/>
              <a:t>Satsop River at Monte Elma Bridge </a:t>
            </a:r>
          </a:p>
        </p:txBody>
      </p:sp>
      <p:sp>
        <p:nvSpPr>
          <p:cNvPr id="9" name="TextBox 8">
            <a:extLst>
              <a:ext uri="{FF2B5EF4-FFF2-40B4-BE49-F238E27FC236}">
                <a16:creationId xmlns:a16="http://schemas.microsoft.com/office/drawing/2014/main" id="{E4D0F8FB-C752-4CC4-9C5D-07948EFB91E7}"/>
              </a:ext>
            </a:extLst>
          </p:cNvPr>
          <p:cNvSpPr txBox="1"/>
          <p:nvPr/>
        </p:nvSpPr>
        <p:spPr>
          <a:xfrm>
            <a:off x="2054365" y="6090962"/>
            <a:ext cx="2175596" cy="369332"/>
          </a:xfrm>
          <a:prstGeom prst="rect">
            <a:avLst/>
          </a:prstGeom>
          <a:noFill/>
        </p:spPr>
        <p:txBody>
          <a:bodyPr wrap="none" rtlCol="0">
            <a:spAutoFit/>
          </a:bodyPr>
          <a:lstStyle/>
          <a:p>
            <a:r>
              <a:rPr lang="en-US" b="1" dirty="0"/>
              <a:t>Looking upstream</a:t>
            </a:r>
          </a:p>
        </p:txBody>
      </p:sp>
      <p:sp>
        <p:nvSpPr>
          <p:cNvPr id="11" name="TextBox 10">
            <a:extLst>
              <a:ext uri="{FF2B5EF4-FFF2-40B4-BE49-F238E27FC236}">
                <a16:creationId xmlns:a16="http://schemas.microsoft.com/office/drawing/2014/main" id="{5F03C588-8345-4163-A71F-C5EF438AEFAE}"/>
              </a:ext>
            </a:extLst>
          </p:cNvPr>
          <p:cNvSpPr txBox="1"/>
          <p:nvPr/>
        </p:nvSpPr>
        <p:spPr>
          <a:xfrm>
            <a:off x="6286737" y="1471034"/>
            <a:ext cx="5408853" cy="369332"/>
          </a:xfrm>
          <a:prstGeom prst="rect">
            <a:avLst/>
          </a:prstGeom>
          <a:noFill/>
        </p:spPr>
        <p:txBody>
          <a:bodyPr wrap="none" rtlCol="0">
            <a:spAutoFit/>
          </a:bodyPr>
          <a:lstStyle/>
          <a:p>
            <a:r>
              <a:rPr lang="en-US" b="1" dirty="0"/>
              <a:t>Lower Satsop River at Port of Grays Harbor Well</a:t>
            </a:r>
          </a:p>
        </p:txBody>
      </p:sp>
      <p:sp>
        <p:nvSpPr>
          <p:cNvPr id="13" name="TextBox 12">
            <a:extLst>
              <a:ext uri="{FF2B5EF4-FFF2-40B4-BE49-F238E27FC236}">
                <a16:creationId xmlns:a16="http://schemas.microsoft.com/office/drawing/2014/main" id="{DE84FAA5-B22D-4328-85C0-90D3A2536621}"/>
              </a:ext>
            </a:extLst>
          </p:cNvPr>
          <p:cNvSpPr txBox="1"/>
          <p:nvPr/>
        </p:nvSpPr>
        <p:spPr>
          <a:xfrm>
            <a:off x="7733268" y="6104830"/>
            <a:ext cx="2239716" cy="369332"/>
          </a:xfrm>
          <a:prstGeom prst="rect">
            <a:avLst/>
          </a:prstGeom>
          <a:noFill/>
        </p:spPr>
        <p:txBody>
          <a:bodyPr wrap="none" rtlCol="0">
            <a:spAutoFit/>
          </a:bodyPr>
          <a:lstStyle/>
          <a:p>
            <a:r>
              <a:rPr lang="en-US" b="1" dirty="0"/>
              <a:t>Looking upstream</a:t>
            </a:r>
          </a:p>
        </p:txBody>
      </p:sp>
    </p:spTree>
    <p:extLst>
      <p:ext uri="{BB962C8B-B14F-4D97-AF65-F5344CB8AC3E}">
        <p14:creationId xmlns:p14="http://schemas.microsoft.com/office/powerpoint/2010/main" val="3399047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B07E1-C216-4203-9B64-946F87416BD6}"/>
              </a:ext>
            </a:extLst>
          </p:cNvPr>
          <p:cNvSpPr>
            <a:spLocks noGrp="1"/>
          </p:cNvSpPr>
          <p:nvPr>
            <p:ph type="title"/>
          </p:nvPr>
        </p:nvSpPr>
        <p:spPr>
          <a:xfrm>
            <a:off x="684211" y="70976"/>
            <a:ext cx="8387053" cy="760298"/>
          </a:xfrm>
        </p:spPr>
        <p:txBody>
          <a:bodyPr/>
          <a:lstStyle/>
          <a:p>
            <a:r>
              <a:rPr lang="en-US" dirty="0">
                <a:effectLst>
                  <a:outerShdw blurRad="38100" dist="38100" dir="2700000" algn="tl">
                    <a:srgbClr val="000000">
                      <a:alpha val="43137"/>
                    </a:srgbClr>
                  </a:outerShdw>
                </a:effectLst>
              </a:rPr>
              <a:t>weather trends and projections</a:t>
            </a:r>
          </a:p>
        </p:txBody>
      </p:sp>
      <p:pic>
        <p:nvPicPr>
          <p:cNvPr id="12" name="Picture 11">
            <a:extLst>
              <a:ext uri="{FF2B5EF4-FFF2-40B4-BE49-F238E27FC236}">
                <a16:creationId xmlns:a16="http://schemas.microsoft.com/office/drawing/2014/main" id="{43D2735E-0ED5-4E54-BAD1-8B1F3F3DB62A}"/>
              </a:ext>
            </a:extLst>
          </p:cNvPr>
          <p:cNvPicPr>
            <a:picLocks noChangeAspect="1"/>
          </p:cNvPicPr>
          <p:nvPr/>
        </p:nvPicPr>
        <p:blipFill>
          <a:blip r:embed="rId2"/>
          <a:stretch>
            <a:fillRect/>
          </a:stretch>
        </p:blipFill>
        <p:spPr>
          <a:xfrm>
            <a:off x="795046" y="1578042"/>
            <a:ext cx="4947660" cy="4865084"/>
          </a:xfrm>
          <a:prstGeom prst="rect">
            <a:avLst/>
          </a:prstGeom>
        </p:spPr>
      </p:pic>
      <p:pic>
        <p:nvPicPr>
          <p:cNvPr id="14" name="Picture 13">
            <a:extLst>
              <a:ext uri="{FF2B5EF4-FFF2-40B4-BE49-F238E27FC236}">
                <a16:creationId xmlns:a16="http://schemas.microsoft.com/office/drawing/2014/main" id="{70C220BD-6207-4C93-9965-A71CC8F902B6}"/>
              </a:ext>
            </a:extLst>
          </p:cNvPr>
          <p:cNvPicPr>
            <a:picLocks noChangeAspect="1"/>
          </p:cNvPicPr>
          <p:nvPr/>
        </p:nvPicPr>
        <p:blipFill>
          <a:blip r:embed="rId3"/>
          <a:stretch>
            <a:fillRect/>
          </a:stretch>
        </p:blipFill>
        <p:spPr>
          <a:xfrm>
            <a:off x="6407732" y="1578041"/>
            <a:ext cx="4947659" cy="4865083"/>
          </a:xfrm>
          <a:prstGeom prst="rect">
            <a:avLst/>
          </a:prstGeom>
        </p:spPr>
      </p:pic>
      <p:sp>
        <p:nvSpPr>
          <p:cNvPr id="15" name="TextBox 14">
            <a:extLst>
              <a:ext uri="{FF2B5EF4-FFF2-40B4-BE49-F238E27FC236}">
                <a16:creationId xmlns:a16="http://schemas.microsoft.com/office/drawing/2014/main" id="{DE6C1326-6FDB-4916-BE54-F3E492040F48}"/>
              </a:ext>
            </a:extLst>
          </p:cNvPr>
          <p:cNvSpPr txBox="1"/>
          <p:nvPr/>
        </p:nvSpPr>
        <p:spPr>
          <a:xfrm>
            <a:off x="938751" y="1019991"/>
            <a:ext cx="4660250" cy="369332"/>
          </a:xfrm>
          <a:prstGeom prst="rect">
            <a:avLst/>
          </a:prstGeom>
          <a:noFill/>
        </p:spPr>
        <p:txBody>
          <a:bodyPr wrap="none" rtlCol="0">
            <a:spAutoFit/>
          </a:bodyPr>
          <a:lstStyle/>
          <a:p>
            <a:r>
              <a:rPr lang="en-US" b="1" dirty="0"/>
              <a:t>November, December, January 2020-21</a:t>
            </a:r>
          </a:p>
        </p:txBody>
      </p:sp>
    </p:spTree>
    <p:extLst>
      <p:ext uri="{BB962C8B-B14F-4D97-AF65-F5344CB8AC3E}">
        <p14:creationId xmlns:p14="http://schemas.microsoft.com/office/powerpoint/2010/main" val="4206323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B07E1-C216-4203-9B64-946F87416BD6}"/>
              </a:ext>
            </a:extLst>
          </p:cNvPr>
          <p:cNvSpPr>
            <a:spLocks noGrp="1"/>
          </p:cNvSpPr>
          <p:nvPr>
            <p:ph type="title"/>
          </p:nvPr>
        </p:nvSpPr>
        <p:spPr>
          <a:xfrm>
            <a:off x="4651405" y="1792642"/>
            <a:ext cx="2889187" cy="760298"/>
          </a:xfrm>
        </p:spPr>
        <p:txBody>
          <a:bodyPr/>
          <a:lstStyle/>
          <a:p>
            <a:r>
              <a:rPr lang="en-US" dirty="0">
                <a:effectLst>
                  <a:outerShdw blurRad="38100" dist="38100" dir="2700000" algn="tl">
                    <a:srgbClr val="000000">
                      <a:alpha val="43137"/>
                    </a:srgbClr>
                  </a:outerShdw>
                </a:effectLst>
              </a:rPr>
              <a:t>Questions?</a:t>
            </a:r>
          </a:p>
        </p:txBody>
      </p:sp>
      <p:pic>
        <p:nvPicPr>
          <p:cNvPr id="4" name="Picture 3">
            <a:extLst>
              <a:ext uri="{FF2B5EF4-FFF2-40B4-BE49-F238E27FC236}">
                <a16:creationId xmlns:a16="http://schemas.microsoft.com/office/drawing/2014/main" id="{9E137A4C-ECEF-4145-855C-E757418726FF}"/>
              </a:ext>
            </a:extLst>
          </p:cNvPr>
          <p:cNvPicPr>
            <a:picLocks noChangeAspect="1"/>
          </p:cNvPicPr>
          <p:nvPr/>
        </p:nvPicPr>
        <p:blipFill>
          <a:blip r:embed="rId2"/>
          <a:stretch>
            <a:fillRect/>
          </a:stretch>
        </p:blipFill>
        <p:spPr>
          <a:xfrm>
            <a:off x="224099" y="5697291"/>
            <a:ext cx="1528297" cy="908461"/>
          </a:xfrm>
          <a:prstGeom prst="rect">
            <a:avLst/>
          </a:prstGeom>
        </p:spPr>
      </p:pic>
      <p:sp>
        <p:nvSpPr>
          <p:cNvPr id="5" name="TextBox 4">
            <a:extLst>
              <a:ext uri="{FF2B5EF4-FFF2-40B4-BE49-F238E27FC236}">
                <a16:creationId xmlns:a16="http://schemas.microsoft.com/office/drawing/2014/main" id="{5B398D54-1559-4DDB-AA80-9A5F937EE8DB}"/>
              </a:ext>
            </a:extLst>
          </p:cNvPr>
          <p:cNvSpPr txBox="1"/>
          <p:nvPr/>
        </p:nvSpPr>
        <p:spPr>
          <a:xfrm>
            <a:off x="3242492" y="2967335"/>
            <a:ext cx="7555273" cy="1107996"/>
          </a:xfrm>
          <a:prstGeom prst="rect">
            <a:avLst/>
          </a:prstGeom>
          <a:noFill/>
        </p:spPr>
        <p:txBody>
          <a:bodyPr wrap="none" rtlCol="0">
            <a:spAutoFit/>
          </a:bodyPr>
          <a:lstStyle/>
          <a:p>
            <a:r>
              <a:rPr lang="en-US" sz="2400" b="1" dirty="0"/>
              <a:t>David Curtis </a:t>
            </a:r>
            <a:r>
              <a:rPr lang="en-US" sz="2400" b="1" dirty="0">
                <a:hlinkClick r:id="rId3"/>
              </a:rPr>
              <a:t>dcurtis@westconsultants.com</a:t>
            </a:r>
            <a:endParaRPr lang="en-US" sz="2400" b="1" dirty="0"/>
          </a:p>
          <a:p>
            <a:r>
              <a:rPr lang="en-US" sz="2400" b="1" dirty="0"/>
              <a:t>Jeffery Budnick </a:t>
            </a:r>
            <a:r>
              <a:rPr lang="en-US" sz="2400" b="1" dirty="0">
                <a:hlinkClick r:id="rId4"/>
              </a:rPr>
              <a:t>jbudnick@rivermeasurement.com</a:t>
            </a:r>
            <a:endParaRPr lang="en-US" sz="2400" b="1" dirty="0"/>
          </a:p>
          <a:p>
            <a:endParaRPr lang="en-US" dirty="0"/>
          </a:p>
        </p:txBody>
      </p:sp>
    </p:spTree>
    <p:extLst>
      <p:ext uri="{BB962C8B-B14F-4D97-AF65-F5344CB8AC3E}">
        <p14:creationId xmlns:p14="http://schemas.microsoft.com/office/powerpoint/2010/main" val="3930580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DDD09E-8094-4188-9090-C1C7840FE7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30BED5A-28A3-4B0B-9B3E-2C3A790F1D43}"/>
              </a:ext>
            </a:extLst>
          </p:cNvPr>
          <p:cNvSpPr>
            <a:spLocks noGrp="1"/>
          </p:cNvSpPr>
          <p:nvPr>
            <p:ph type="title"/>
          </p:nvPr>
        </p:nvSpPr>
        <p:spPr>
          <a:xfrm>
            <a:off x="6127341" y="343349"/>
            <a:ext cx="4205003" cy="1507067"/>
          </a:xfrm>
        </p:spPr>
        <p:txBody>
          <a:bodyPr vert="horz" lIns="91440" tIns="45720" rIns="91440" bIns="45720" rtlCol="0" anchor="ctr">
            <a:normAutofit/>
          </a:bodyPr>
          <a:lstStyle/>
          <a:p>
            <a:r>
              <a:rPr lang="en-US" sz="3200" dirty="0">
                <a:effectLst>
                  <a:outerShdw blurRad="38100" dist="38100" dir="2700000" algn="tl">
                    <a:srgbClr val="000000">
                      <a:alpha val="43137"/>
                    </a:srgbClr>
                  </a:outerShdw>
                </a:effectLst>
              </a:rPr>
              <a:t>Topics</a:t>
            </a:r>
          </a:p>
        </p:txBody>
      </p:sp>
      <p:sp>
        <p:nvSpPr>
          <p:cNvPr id="18" name="Snip Diagonal Corner Rectangle 24">
            <a:extLst>
              <a:ext uri="{FF2B5EF4-FFF2-40B4-BE49-F238E27FC236}">
                <a16:creationId xmlns:a16="http://schemas.microsoft.com/office/drawing/2014/main" id="{C58F6CE0-025D-40A5-AEF1-00954E3F9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5136155" cy="5286838"/>
          </a:xfrm>
          <a:prstGeom prst="snip2DiagRect">
            <a:avLst>
              <a:gd name="adj1" fmla="val 9954"/>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WEST technician servicing precipitation gage at Haywire Ridge.&#10;">
            <a:extLst>
              <a:ext uri="{FF2B5EF4-FFF2-40B4-BE49-F238E27FC236}">
                <a16:creationId xmlns:a16="http://schemas.microsoft.com/office/drawing/2014/main" id="{4E127629-394B-40CF-8FE7-B1939E198BB7}"/>
              </a:ext>
            </a:extLst>
          </p:cNvPr>
          <p:cNvPicPr>
            <a:picLocks noChangeAspect="1"/>
          </p:cNvPicPr>
          <p:nvPr/>
        </p:nvPicPr>
        <p:blipFill rotWithShape="1">
          <a:blip r:embed="rId3"/>
          <a:srcRect l="923" r="26291" b="-1"/>
          <a:stretch/>
        </p:blipFill>
        <p:spPr>
          <a:xfrm>
            <a:off x="797205" y="786117"/>
            <a:ext cx="4809744" cy="4956048"/>
          </a:xfrm>
          <a:custGeom>
            <a:avLst/>
            <a:gdLst/>
            <a:ahLst/>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sp>
        <p:nvSpPr>
          <p:cNvPr id="6" name="TextBox 5">
            <a:extLst>
              <a:ext uri="{FF2B5EF4-FFF2-40B4-BE49-F238E27FC236}">
                <a16:creationId xmlns:a16="http://schemas.microsoft.com/office/drawing/2014/main" id="{507A79D8-2DA8-43B8-896C-F67BDD78A960}"/>
              </a:ext>
            </a:extLst>
          </p:cNvPr>
          <p:cNvSpPr txBox="1"/>
          <p:nvPr/>
        </p:nvSpPr>
        <p:spPr>
          <a:xfrm>
            <a:off x="6051936" y="2026151"/>
            <a:ext cx="4910809" cy="1985433"/>
          </a:xfrm>
          <a:prstGeom prst="rect">
            <a:avLst/>
          </a:prstGeom>
        </p:spPr>
        <p:txBody>
          <a:bodyPr vert="horz" lIns="91440" tIns="45720" rIns="91440" bIns="45720" rtlCol="0" anchor="ctr">
            <a:normAutofit/>
          </a:bodyPr>
          <a:lstStyle/>
          <a:p>
            <a:pPr marL="285750" indent="-285750">
              <a:spcBef>
                <a:spcPct val="20000"/>
              </a:spcBef>
              <a:spcAft>
                <a:spcPts val="600"/>
              </a:spcAft>
              <a:buClr>
                <a:schemeClr val="tx1"/>
              </a:buClr>
              <a:buSzPct val="80000"/>
              <a:buFont typeface="Wingdings 3" panose="05040102010807070707" pitchFamily="18" charset="2"/>
              <a:buChar char=""/>
            </a:pPr>
            <a:r>
              <a:rPr lang="en-US" b="1" dirty="0">
                <a:solidFill>
                  <a:schemeClr val="bg2">
                    <a:lumMod val="75000"/>
                  </a:schemeClr>
                </a:solidFill>
              </a:rPr>
              <a:t>Precipitation gages</a:t>
            </a:r>
          </a:p>
          <a:p>
            <a:pPr marL="285750" indent="-285750">
              <a:spcBef>
                <a:spcPct val="20000"/>
              </a:spcBef>
              <a:spcAft>
                <a:spcPts val="600"/>
              </a:spcAft>
              <a:buClr>
                <a:schemeClr val="tx1"/>
              </a:buClr>
              <a:buSzPct val="80000"/>
              <a:buFont typeface="Wingdings 3" panose="05040102010807070707" pitchFamily="18" charset="2"/>
              <a:buChar char=""/>
            </a:pPr>
            <a:r>
              <a:rPr lang="en-US" b="1" dirty="0">
                <a:solidFill>
                  <a:schemeClr val="bg2">
                    <a:lumMod val="75000"/>
                  </a:schemeClr>
                </a:solidFill>
              </a:rPr>
              <a:t>FWS system improvements in 2020</a:t>
            </a:r>
          </a:p>
          <a:p>
            <a:pPr marL="285750" indent="-285750">
              <a:spcBef>
                <a:spcPct val="20000"/>
              </a:spcBef>
              <a:spcAft>
                <a:spcPts val="600"/>
              </a:spcAft>
              <a:buClr>
                <a:schemeClr val="tx1"/>
              </a:buClr>
              <a:buSzPct val="80000"/>
              <a:buFont typeface="Wingdings 3" panose="05040102010807070707" pitchFamily="18" charset="2"/>
              <a:buChar char=""/>
            </a:pPr>
            <a:r>
              <a:rPr lang="en-US" b="1" dirty="0">
                <a:solidFill>
                  <a:schemeClr val="bg2">
                    <a:lumMod val="75000"/>
                  </a:schemeClr>
                </a:solidFill>
              </a:rPr>
              <a:t>Webcam relocation opportunity</a:t>
            </a:r>
          </a:p>
          <a:p>
            <a:pPr marL="285750" indent="-285750">
              <a:spcBef>
                <a:spcPct val="20000"/>
              </a:spcBef>
              <a:spcAft>
                <a:spcPts val="600"/>
              </a:spcAft>
              <a:buClr>
                <a:schemeClr val="tx1"/>
              </a:buClr>
              <a:buSzPct val="80000"/>
              <a:buFont typeface="Wingdings 3" panose="05040102010807070707" pitchFamily="18" charset="2"/>
              <a:buChar char=""/>
            </a:pPr>
            <a:r>
              <a:rPr lang="en-US" b="1" dirty="0">
                <a:solidFill>
                  <a:schemeClr val="bg2">
                    <a:lumMod val="75000"/>
                  </a:schemeClr>
                </a:solidFill>
              </a:rPr>
              <a:t>Upcoming weather trends, projections</a:t>
            </a:r>
          </a:p>
          <a:p>
            <a:pPr marL="285750" indent="-285750">
              <a:spcBef>
                <a:spcPct val="20000"/>
              </a:spcBef>
              <a:spcAft>
                <a:spcPts val="600"/>
              </a:spcAft>
              <a:buClr>
                <a:schemeClr val="tx1"/>
              </a:buClr>
              <a:buSzPct val="80000"/>
              <a:buFont typeface="Wingdings 3" panose="05040102010807070707" pitchFamily="18" charset="2"/>
              <a:buChar char=""/>
            </a:pPr>
            <a:endParaRPr lang="en-US" dirty="0">
              <a:solidFill>
                <a:schemeClr val="bg2">
                  <a:lumMod val="75000"/>
                </a:schemeClr>
              </a:solidFill>
            </a:endParaRPr>
          </a:p>
        </p:txBody>
      </p:sp>
      <p:grpSp>
        <p:nvGrpSpPr>
          <p:cNvPr id="20" name="Group 19">
            <a:extLst>
              <a:ext uri="{FF2B5EF4-FFF2-40B4-BE49-F238E27FC236}">
                <a16:creationId xmlns:a16="http://schemas.microsoft.com/office/drawing/2014/main" id="{D8025A22-9C86-4108-A289-BD5650A8E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1" name="Straight Connector 20">
              <a:extLst>
                <a:ext uri="{FF2B5EF4-FFF2-40B4-BE49-F238E27FC236}">
                  <a16:creationId xmlns:a16="http://schemas.microsoft.com/office/drawing/2014/main" id="{59A3623F-EF59-4F0B-9030-79CB7F9950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EBD0F53-A43D-414A-8653-E9F1D36103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08661C0-6128-4F64-8EDF-2D73D5F476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C8AFEF08-AFBA-4125-B170-D3EB3E11DB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AA0E13BF-B4CA-4B20-A5DD-50ABBAEC7B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78454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8DAE9-EB33-47EF-86B8-86D85F3D8810}"/>
              </a:ext>
            </a:extLst>
          </p:cNvPr>
          <p:cNvSpPr>
            <a:spLocks noGrp="1"/>
          </p:cNvSpPr>
          <p:nvPr>
            <p:ph type="title"/>
          </p:nvPr>
        </p:nvSpPr>
        <p:spPr>
          <a:xfrm>
            <a:off x="2488981" y="-399896"/>
            <a:ext cx="7300575" cy="1143000"/>
          </a:xfrm>
        </p:spPr>
        <p:txBody>
          <a:bodyPr/>
          <a:lstStyle/>
          <a:p>
            <a:pPr algn="ctr"/>
            <a:r>
              <a:rPr lang="en-US" dirty="0">
                <a:effectLst>
                  <a:outerShdw blurRad="38100" dist="38100" dir="2700000" algn="tl">
                    <a:srgbClr val="000000">
                      <a:alpha val="43137"/>
                    </a:srgbClr>
                  </a:outerShdw>
                </a:effectLst>
              </a:rPr>
              <a:t>Chehalis Basin Precipitation gages</a:t>
            </a:r>
          </a:p>
        </p:txBody>
      </p:sp>
      <p:pic>
        <p:nvPicPr>
          <p:cNvPr id="6" name="Picture 5">
            <a:extLst>
              <a:ext uri="{FF2B5EF4-FFF2-40B4-BE49-F238E27FC236}">
                <a16:creationId xmlns:a16="http://schemas.microsoft.com/office/drawing/2014/main" id="{25CB9906-DD43-4A6A-B72C-EB8A8B26D355}"/>
              </a:ext>
            </a:extLst>
          </p:cNvPr>
          <p:cNvPicPr>
            <a:picLocks noChangeAspect="1"/>
          </p:cNvPicPr>
          <p:nvPr/>
        </p:nvPicPr>
        <p:blipFill rotWithShape="1">
          <a:blip r:embed="rId3"/>
          <a:srcRect l="24396" t="25131" r="26983" b="1340"/>
          <a:stretch/>
        </p:blipFill>
        <p:spPr>
          <a:xfrm>
            <a:off x="2689418" y="861849"/>
            <a:ext cx="6813163" cy="5580992"/>
          </a:xfrm>
          <a:prstGeom prst="rect">
            <a:avLst/>
          </a:prstGeom>
        </p:spPr>
      </p:pic>
      <p:pic>
        <p:nvPicPr>
          <p:cNvPr id="4" name="Picture 3">
            <a:extLst>
              <a:ext uri="{FF2B5EF4-FFF2-40B4-BE49-F238E27FC236}">
                <a16:creationId xmlns:a16="http://schemas.microsoft.com/office/drawing/2014/main" id="{FB612F15-0B22-47D4-90F3-057B74188123}"/>
              </a:ext>
            </a:extLst>
          </p:cNvPr>
          <p:cNvPicPr>
            <a:picLocks noChangeAspect="1"/>
          </p:cNvPicPr>
          <p:nvPr/>
        </p:nvPicPr>
        <p:blipFill>
          <a:blip r:embed="rId4"/>
          <a:stretch>
            <a:fillRect/>
          </a:stretch>
        </p:blipFill>
        <p:spPr>
          <a:xfrm>
            <a:off x="9698304" y="2386493"/>
            <a:ext cx="1457070" cy="2085013"/>
          </a:xfrm>
          <a:prstGeom prst="rect">
            <a:avLst/>
          </a:prstGeom>
        </p:spPr>
      </p:pic>
    </p:spTree>
    <p:extLst>
      <p:ext uri="{BB962C8B-B14F-4D97-AF65-F5344CB8AC3E}">
        <p14:creationId xmlns:p14="http://schemas.microsoft.com/office/powerpoint/2010/main" val="1016695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16E36-FB98-4FA9-9208-83CFE447895E}"/>
              </a:ext>
            </a:extLst>
          </p:cNvPr>
          <p:cNvSpPr>
            <a:spLocks noGrp="1"/>
          </p:cNvSpPr>
          <p:nvPr>
            <p:ph type="title"/>
          </p:nvPr>
        </p:nvSpPr>
        <p:spPr>
          <a:xfrm>
            <a:off x="2405164" y="0"/>
            <a:ext cx="8791372" cy="886838"/>
          </a:xfrm>
        </p:spPr>
        <p:txBody>
          <a:bodyPr>
            <a:normAutofit/>
          </a:bodyPr>
          <a:lstStyle/>
          <a:p>
            <a:r>
              <a:rPr lang="en-US" dirty="0">
                <a:effectLst>
                  <a:outerShdw blurRad="38100" dist="38100" dir="2700000" algn="tl">
                    <a:srgbClr val="000000">
                      <a:alpha val="43137"/>
                    </a:srgbClr>
                  </a:outerShdw>
                </a:effectLst>
              </a:rPr>
              <a:t>3d Maps of Chehalis Precipitation Gages</a:t>
            </a:r>
          </a:p>
        </p:txBody>
      </p:sp>
      <p:pic>
        <p:nvPicPr>
          <p:cNvPr id="4" name="Picture 3">
            <a:extLst>
              <a:ext uri="{FF2B5EF4-FFF2-40B4-BE49-F238E27FC236}">
                <a16:creationId xmlns:a16="http://schemas.microsoft.com/office/drawing/2014/main" id="{857C9AA0-91DE-4809-AA26-0676928CFCE3}"/>
              </a:ext>
            </a:extLst>
          </p:cNvPr>
          <p:cNvPicPr>
            <a:picLocks noChangeAspect="1"/>
          </p:cNvPicPr>
          <p:nvPr/>
        </p:nvPicPr>
        <p:blipFill rotWithShape="1">
          <a:blip r:embed="rId3"/>
          <a:srcRect l="21631" t="14042" r="17311" b="3830"/>
          <a:stretch/>
        </p:blipFill>
        <p:spPr>
          <a:xfrm>
            <a:off x="243190" y="1250018"/>
            <a:ext cx="5389123" cy="4357964"/>
          </a:xfrm>
          <a:prstGeom prst="rect">
            <a:avLst/>
          </a:prstGeom>
        </p:spPr>
      </p:pic>
      <p:pic>
        <p:nvPicPr>
          <p:cNvPr id="6" name="Picture 5">
            <a:extLst>
              <a:ext uri="{FF2B5EF4-FFF2-40B4-BE49-F238E27FC236}">
                <a16:creationId xmlns:a16="http://schemas.microsoft.com/office/drawing/2014/main" id="{B8520256-29B5-481C-B1BC-75DDB2A9E93A}"/>
              </a:ext>
            </a:extLst>
          </p:cNvPr>
          <p:cNvPicPr>
            <a:picLocks noChangeAspect="1"/>
          </p:cNvPicPr>
          <p:nvPr/>
        </p:nvPicPr>
        <p:blipFill rotWithShape="1">
          <a:blip r:embed="rId4"/>
          <a:srcRect l="7136" t="19858" r="49289" b="29362"/>
          <a:stretch/>
        </p:blipFill>
        <p:spPr>
          <a:xfrm>
            <a:off x="5778228" y="1250018"/>
            <a:ext cx="6220447" cy="4357964"/>
          </a:xfrm>
          <a:prstGeom prst="rect">
            <a:avLst/>
          </a:prstGeom>
        </p:spPr>
      </p:pic>
      <p:pic>
        <p:nvPicPr>
          <p:cNvPr id="8" name="Picture 7">
            <a:extLst>
              <a:ext uri="{FF2B5EF4-FFF2-40B4-BE49-F238E27FC236}">
                <a16:creationId xmlns:a16="http://schemas.microsoft.com/office/drawing/2014/main" id="{F72CA5AF-C23A-46A5-9024-2B1069026B06}"/>
              </a:ext>
            </a:extLst>
          </p:cNvPr>
          <p:cNvPicPr>
            <a:picLocks noChangeAspect="1"/>
          </p:cNvPicPr>
          <p:nvPr/>
        </p:nvPicPr>
        <p:blipFill rotWithShape="1">
          <a:blip r:embed="rId5"/>
          <a:srcRect l="51564" t="56879" r="30784" b="23688"/>
          <a:stretch/>
        </p:blipFill>
        <p:spPr>
          <a:xfrm>
            <a:off x="4974072" y="5690680"/>
            <a:ext cx="1608312" cy="1064439"/>
          </a:xfrm>
          <a:prstGeom prst="rect">
            <a:avLst/>
          </a:prstGeom>
        </p:spPr>
      </p:pic>
    </p:spTree>
    <p:extLst>
      <p:ext uri="{BB962C8B-B14F-4D97-AF65-F5344CB8AC3E}">
        <p14:creationId xmlns:p14="http://schemas.microsoft.com/office/powerpoint/2010/main" val="3243575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8DAE9-EB33-47EF-86B8-86D85F3D8810}"/>
              </a:ext>
            </a:extLst>
          </p:cNvPr>
          <p:cNvSpPr>
            <a:spLocks noGrp="1"/>
          </p:cNvSpPr>
          <p:nvPr>
            <p:ph type="title"/>
          </p:nvPr>
        </p:nvSpPr>
        <p:spPr>
          <a:xfrm>
            <a:off x="2445712" y="-127522"/>
            <a:ext cx="7300575" cy="1143000"/>
          </a:xfrm>
        </p:spPr>
        <p:txBody>
          <a:bodyPr/>
          <a:lstStyle/>
          <a:p>
            <a:pPr algn="ctr"/>
            <a:r>
              <a:rPr lang="en-US" dirty="0">
                <a:effectLst>
                  <a:outerShdw blurRad="38100" dist="38100" dir="2700000" algn="tl">
                    <a:srgbClr val="000000">
                      <a:alpha val="43137"/>
                    </a:srgbClr>
                  </a:outerShdw>
                </a:effectLst>
              </a:rPr>
              <a:t>Relocation of precipitation gages</a:t>
            </a:r>
          </a:p>
        </p:txBody>
      </p:sp>
      <p:sp>
        <p:nvSpPr>
          <p:cNvPr id="3" name="TextBox 2">
            <a:extLst>
              <a:ext uri="{FF2B5EF4-FFF2-40B4-BE49-F238E27FC236}">
                <a16:creationId xmlns:a16="http://schemas.microsoft.com/office/drawing/2014/main" id="{2FF0B87E-9058-420C-9CB7-9784C52785F0}"/>
              </a:ext>
            </a:extLst>
          </p:cNvPr>
          <p:cNvSpPr txBox="1"/>
          <p:nvPr/>
        </p:nvSpPr>
        <p:spPr>
          <a:xfrm>
            <a:off x="654638" y="1505477"/>
            <a:ext cx="5357055" cy="3164046"/>
          </a:xfrm>
          <a:prstGeom prst="rect">
            <a:avLst/>
          </a:prstGeom>
        </p:spPr>
        <p:txBody>
          <a:bodyPr vert="horz" lIns="91440" tIns="45720" rIns="91440" bIns="45720" rtlCol="0" anchor="ctr">
            <a:normAutofit/>
          </a:bodyPr>
          <a:lstStyle/>
          <a:p>
            <a:pPr marL="285750" indent="-285750">
              <a:spcBef>
                <a:spcPct val="20000"/>
              </a:spcBef>
              <a:spcAft>
                <a:spcPts val="600"/>
              </a:spcAft>
              <a:buClr>
                <a:schemeClr val="tx1"/>
              </a:buClr>
              <a:buSzPct val="80000"/>
              <a:buFont typeface="Wingdings 3" panose="05040102010807070707" pitchFamily="18" charset="2"/>
              <a:buChar char=""/>
            </a:pPr>
            <a:r>
              <a:rPr lang="en-US" b="1" dirty="0">
                <a:solidFill>
                  <a:schemeClr val="bg2">
                    <a:lumMod val="75000"/>
                  </a:schemeClr>
                </a:solidFill>
              </a:rPr>
              <a:t>Six gage locations on private timberland</a:t>
            </a:r>
          </a:p>
          <a:p>
            <a:pPr marL="742950" lvl="1" indent="-285750">
              <a:spcBef>
                <a:spcPct val="20000"/>
              </a:spcBef>
              <a:spcAft>
                <a:spcPts val="600"/>
              </a:spcAft>
              <a:buClr>
                <a:schemeClr val="tx1"/>
              </a:buClr>
              <a:buSzPct val="80000"/>
              <a:buFont typeface="Wingdings 3" panose="05040102010807070707" pitchFamily="18" charset="2"/>
              <a:buChar char=""/>
            </a:pPr>
            <a:r>
              <a:rPr lang="en-US" b="1" dirty="0">
                <a:solidFill>
                  <a:schemeClr val="bg2">
                    <a:lumMod val="75000"/>
                  </a:schemeClr>
                </a:solidFill>
              </a:rPr>
              <a:t>Permitting/access issues</a:t>
            </a:r>
          </a:p>
          <a:p>
            <a:pPr marL="285750" indent="-285750">
              <a:spcBef>
                <a:spcPct val="20000"/>
              </a:spcBef>
              <a:spcAft>
                <a:spcPts val="600"/>
              </a:spcAft>
              <a:buClr>
                <a:schemeClr val="tx1"/>
              </a:buClr>
              <a:buSzPct val="80000"/>
              <a:buFont typeface="Wingdings 3" panose="05040102010807070707" pitchFamily="18" charset="2"/>
              <a:buChar char=""/>
            </a:pPr>
            <a:r>
              <a:rPr lang="en-US" b="1" dirty="0">
                <a:solidFill>
                  <a:schemeClr val="bg2">
                    <a:lumMod val="75000"/>
                  </a:schemeClr>
                </a:solidFill>
              </a:rPr>
              <a:t>Tree growth over last decade</a:t>
            </a:r>
          </a:p>
          <a:p>
            <a:pPr marL="742950" lvl="1" indent="-285750">
              <a:spcBef>
                <a:spcPct val="20000"/>
              </a:spcBef>
              <a:spcAft>
                <a:spcPts val="600"/>
              </a:spcAft>
              <a:buClr>
                <a:schemeClr val="tx1"/>
              </a:buClr>
              <a:buSzPct val="80000"/>
              <a:buFont typeface="Wingdings 3" panose="05040102010807070707" pitchFamily="18" charset="2"/>
              <a:buChar char=""/>
            </a:pPr>
            <a:r>
              <a:rPr lang="en-US" b="1" dirty="0">
                <a:solidFill>
                  <a:schemeClr val="bg2">
                    <a:lumMod val="75000"/>
                  </a:schemeClr>
                </a:solidFill>
              </a:rPr>
              <a:t>30 degree angle from top of gage</a:t>
            </a:r>
          </a:p>
          <a:p>
            <a:pPr marL="742950" lvl="1" indent="-285750">
              <a:spcBef>
                <a:spcPct val="20000"/>
              </a:spcBef>
              <a:spcAft>
                <a:spcPts val="600"/>
              </a:spcAft>
              <a:buClr>
                <a:schemeClr val="tx1"/>
              </a:buClr>
              <a:buSzPct val="80000"/>
              <a:buFont typeface="Wingdings 3" panose="05040102010807070707" pitchFamily="18" charset="2"/>
              <a:buChar char=""/>
            </a:pPr>
            <a:r>
              <a:rPr lang="en-US" b="1" dirty="0">
                <a:solidFill>
                  <a:schemeClr val="bg2">
                    <a:lumMod val="75000"/>
                  </a:schemeClr>
                </a:solidFill>
              </a:rPr>
              <a:t>Causes turbulence and eddy currents</a:t>
            </a:r>
          </a:p>
          <a:p>
            <a:pPr marL="742950" lvl="1" indent="-285750">
              <a:spcBef>
                <a:spcPct val="20000"/>
              </a:spcBef>
              <a:spcAft>
                <a:spcPts val="600"/>
              </a:spcAft>
              <a:buClr>
                <a:schemeClr val="tx1"/>
              </a:buClr>
              <a:buSzPct val="80000"/>
              <a:buFont typeface="Wingdings 3" panose="05040102010807070707" pitchFamily="18" charset="2"/>
              <a:buChar char=""/>
            </a:pPr>
            <a:endParaRPr lang="en-US" dirty="0">
              <a:solidFill>
                <a:schemeClr val="bg2">
                  <a:lumMod val="75000"/>
                </a:schemeClr>
              </a:solidFill>
            </a:endParaRPr>
          </a:p>
          <a:p>
            <a:pPr marL="742950" lvl="1" indent="-285750">
              <a:spcBef>
                <a:spcPct val="20000"/>
              </a:spcBef>
              <a:spcAft>
                <a:spcPts val="600"/>
              </a:spcAft>
              <a:buClr>
                <a:schemeClr val="tx1"/>
              </a:buClr>
              <a:buSzPct val="80000"/>
              <a:buFont typeface="Wingdings 3" panose="05040102010807070707" pitchFamily="18" charset="2"/>
              <a:buChar char=""/>
            </a:pPr>
            <a:endParaRPr lang="en-US" dirty="0">
              <a:solidFill>
                <a:schemeClr val="bg2">
                  <a:lumMod val="75000"/>
                </a:schemeClr>
              </a:solidFill>
            </a:endParaRPr>
          </a:p>
          <a:p>
            <a:pPr marL="285750" indent="-285750">
              <a:spcBef>
                <a:spcPct val="20000"/>
              </a:spcBef>
              <a:spcAft>
                <a:spcPts val="600"/>
              </a:spcAft>
              <a:buClr>
                <a:schemeClr val="tx1"/>
              </a:buClr>
              <a:buSzPct val="80000"/>
              <a:buFont typeface="Wingdings 3" panose="05040102010807070707" pitchFamily="18" charset="2"/>
              <a:buChar char=""/>
            </a:pPr>
            <a:endParaRPr lang="en-US" dirty="0">
              <a:solidFill>
                <a:schemeClr val="bg2">
                  <a:lumMod val="75000"/>
                </a:schemeClr>
              </a:solidFill>
            </a:endParaRPr>
          </a:p>
        </p:txBody>
      </p:sp>
      <p:pic>
        <p:nvPicPr>
          <p:cNvPr id="7" name="Picture 6" descr="A close up of a tree&#10;&#10;Description automatically generated">
            <a:extLst>
              <a:ext uri="{FF2B5EF4-FFF2-40B4-BE49-F238E27FC236}">
                <a16:creationId xmlns:a16="http://schemas.microsoft.com/office/drawing/2014/main" id="{0D827F8C-74D3-49E4-8654-5451F1FC19D9}"/>
              </a:ext>
            </a:extLst>
          </p:cNvPr>
          <p:cNvPicPr>
            <a:picLocks noChangeAspect="1"/>
          </p:cNvPicPr>
          <p:nvPr/>
        </p:nvPicPr>
        <p:blipFill>
          <a:blip r:embed="rId3"/>
          <a:stretch>
            <a:fillRect/>
          </a:stretch>
        </p:blipFill>
        <p:spPr>
          <a:xfrm>
            <a:off x="0" y="3770500"/>
            <a:ext cx="12192000" cy="2799502"/>
          </a:xfrm>
          <a:prstGeom prst="rect">
            <a:avLst/>
          </a:prstGeom>
        </p:spPr>
      </p:pic>
    </p:spTree>
    <p:extLst>
      <p:ext uri="{BB962C8B-B14F-4D97-AF65-F5344CB8AC3E}">
        <p14:creationId xmlns:p14="http://schemas.microsoft.com/office/powerpoint/2010/main" val="3750432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0B13BB-FFDA-4006-BB46-324388406B5C}"/>
              </a:ext>
            </a:extLst>
          </p:cNvPr>
          <p:cNvPicPr>
            <a:picLocks noChangeAspect="1"/>
          </p:cNvPicPr>
          <p:nvPr/>
        </p:nvPicPr>
        <p:blipFill rotWithShape="1">
          <a:blip r:embed="rId3"/>
          <a:srcRect l="23654" t="24705" r="25412" b="2859"/>
          <a:stretch/>
        </p:blipFill>
        <p:spPr>
          <a:xfrm>
            <a:off x="2689418" y="852121"/>
            <a:ext cx="7244918" cy="5580991"/>
          </a:xfrm>
          <a:prstGeom prst="rect">
            <a:avLst/>
          </a:prstGeom>
        </p:spPr>
      </p:pic>
      <p:sp>
        <p:nvSpPr>
          <p:cNvPr id="2" name="Title 1">
            <a:extLst>
              <a:ext uri="{FF2B5EF4-FFF2-40B4-BE49-F238E27FC236}">
                <a16:creationId xmlns:a16="http://schemas.microsoft.com/office/drawing/2014/main" id="{6198DAE9-EB33-47EF-86B8-86D85F3D8810}"/>
              </a:ext>
            </a:extLst>
          </p:cNvPr>
          <p:cNvSpPr>
            <a:spLocks noGrp="1"/>
          </p:cNvSpPr>
          <p:nvPr>
            <p:ph type="title"/>
          </p:nvPr>
        </p:nvSpPr>
        <p:spPr>
          <a:xfrm>
            <a:off x="2488981" y="-399896"/>
            <a:ext cx="7300575" cy="1143000"/>
          </a:xfrm>
        </p:spPr>
        <p:txBody>
          <a:bodyPr/>
          <a:lstStyle/>
          <a:p>
            <a:pPr algn="ctr"/>
            <a:r>
              <a:rPr lang="en-US" dirty="0">
                <a:effectLst>
                  <a:outerShdw blurRad="38100" dist="38100" dir="2700000" algn="tl">
                    <a:srgbClr val="000000">
                      <a:alpha val="43137"/>
                    </a:srgbClr>
                  </a:outerShdw>
                </a:effectLst>
              </a:rPr>
              <a:t>Chehalis Basin Precipitation gages</a:t>
            </a:r>
          </a:p>
        </p:txBody>
      </p:sp>
      <p:sp>
        <p:nvSpPr>
          <p:cNvPr id="3" name="Oval 2">
            <a:extLst>
              <a:ext uri="{FF2B5EF4-FFF2-40B4-BE49-F238E27FC236}">
                <a16:creationId xmlns:a16="http://schemas.microsoft.com/office/drawing/2014/main" id="{3390AA81-840C-4176-85BE-78DE67353E70}"/>
              </a:ext>
            </a:extLst>
          </p:cNvPr>
          <p:cNvSpPr/>
          <p:nvPr/>
        </p:nvSpPr>
        <p:spPr>
          <a:xfrm>
            <a:off x="4813550" y="1809658"/>
            <a:ext cx="175098" cy="1848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655B456-58F3-4172-A0E7-ACA46496BD4B}"/>
              </a:ext>
            </a:extLst>
          </p:cNvPr>
          <p:cNvSpPr/>
          <p:nvPr/>
        </p:nvSpPr>
        <p:spPr>
          <a:xfrm>
            <a:off x="4966640" y="4145286"/>
            <a:ext cx="175098" cy="1848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BFDAF20-6BF0-4BB6-979B-233A4AE43B7A}"/>
              </a:ext>
            </a:extLst>
          </p:cNvPr>
          <p:cNvSpPr/>
          <p:nvPr/>
        </p:nvSpPr>
        <p:spPr>
          <a:xfrm>
            <a:off x="5623062" y="5125011"/>
            <a:ext cx="175098" cy="1848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11B6A4D-3C8F-498B-B9A8-60C213A0CC29}"/>
              </a:ext>
            </a:extLst>
          </p:cNvPr>
          <p:cNvSpPr/>
          <p:nvPr/>
        </p:nvSpPr>
        <p:spPr>
          <a:xfrm>
            <a:off x="5337241" y="4940425"/>
            <a:ext cx="175098" cy="1848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5414FD3-1144-4719-8B50-32A63E97EDDB}"/>
              </a:ext>
            </a:extLst>
          </p:cNvPr>
          <p:cNvSpPr/>
          <p:nvPr/>
        </p:nvSpPr>
        <p:spPr>
          <a:xfrm>
            <a:off x="7469891" y="4383423"/>
            <a:ext cx="175098" cy="1848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D57945B-92BE-4D03-8042-88D775D59103}"/>
              </a:ext>
            </a:extLst>
          </p:cNvPr>
          <p:cNvSpPr/>
          <p:nvPr/>
        </p:nvSpPr>
        <p:spPr>
          <a:xfrm>
            <a:off x="7655263" y="4065261"/>
            <a:ext cx="175098" cy="1848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168D7DA-56B2-4E1F-9A04-0A1D99DD4896}"/>
              </a:ext>
            </a:extLst>
          </p:cNvPr>
          <p:cNvSpPr txBox="1"/>
          <p:nvPr/>
        </p:nvSpPr>
        <p:spPr>
          <a:xfrm>
            <a:off x="5071352" y="1547925"/>
            <a:ext cx="881975" cy="276999"/>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1200" dirty="0"/>
              <a:t>Haywire</a:t>
            </a:r>
          </a:p>
        </p:txBody>
      </p:sp>
      <p:sp>
        <p:nvSpPr>
          <p:cNvPr id="17" name="TextBox 16">
            <a:extLst>
              <a:ext uri="{FF2B5EF4-FFF2-40B4-BE49-F238E27FC236}">
                <a16:creationId xmlns:a16="http://schemas.microsoft.com/office/drawing/2014/main" id="{F952914B-6AD7-4E3B-B0D8-6DEE731A4E3C}"/>
              </a:ext>
            </a:extLst>
          </p:cNvPr>
          <p:cNvSpPr txBox="1"/>
          <p:nvPr/>
        </p:nvSpPr>
        <p:spPr>
          <a:xfrm>
            <a:off x="4021236" y="4076073"/>
            <a:ext cx="881975" cy="276999"/>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1200" dirty="0"/>
              <a:t>Brooklyn</a:t>
            </a:r>
          </a:p>
        </p:txBody>
      </p:sp>
      <p:sp>
        <p:nvSpPr>
          <p:cNvPr id="19" name="TextBox 18">
            <a:extLst>
              <a:ext uri="{FF2B5EF4-FFF2-40B4-BE49-F238E27FC236}">
                <a16:creationId xmlns:a16="http://schemas.microsoft.com/office/drawing/2014/main" id="{01008C45-424D-4574-A88D-884B65135F8F}"/>
              </a:ext>
            </a:extLst>
          </p:cNvPr>
          <p:cNvSpPr txBox="1"/>
          <p:nvPr/>
        </p:nvSpPr>
        <p:spPr>
          <a:xfrm>
            <a:off x="4725352" y="4940425"/>
            <a:ext cx="551233" cy="276999"/>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1200" dirty="0"/>
              <a:t>Rock</a:t>
            </a:r>
          </a:p>
        </p:txBody>
      </p:sp>
      <p:sp>
        <p:nvSpPr>
          <p:cNvPr id="23" name="TextBox 22">
            <a:extLst>
              <a:ext uri="{FF2B5EF4-FFF2-40B4-BE49-F238E27FC236}">
                <a16:creationId xmlns:a16="http://schemas.microsoft.com/office/drawing/2014/main" id="{BD16595A-2B51-4229-8A48-E7D9A4C188C2}"/>
              </a:ext>
            </a:extLst>
          </p:cNvPr>
          <p:cNvSpPr txBox="1"/>
          <p:nvPr/>
        </p:nvSpPr>
        <p:spPr>
          <a:xfrm>
            <a:off x="5843047" y="5215574"/>
            <a:ext cx="1361871" cy="27700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1200" dirty="0"/>
              <a:t>Chehalis Thrash</a:t>
            </a:r>
          </a:p>
        </p:txBody>
      </p:sp>
      <p:sp>
        <p:nvSpPr>
          <p:cNvPr id="25" name="TextBox 24">
            <a:extLst>
              <a:ext uri="{FF2B5EF4-FFF2-40B4-BE49-F238E27FC236}">
                <a16:creationId xmlns:a16="http://schemas.microsoft.com/office/drawing/2014/main" id="{31BDDFBA-2B54-4395-96D0-4B2142C7A030}"/>
              </a:ext>
            </a:extLst>
          </p:cNvPr>
          <p:cNvSpPr txBox="1"/>
          <p:nvPr/>
        </p:nvSpPr>
        <p:spPr>
          <a:xfrm>
            <a:off x="7742812" y="4316666"/>
            <a:ext cx="1045444" cy="27700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1200" dirty="0"/>
              <a:t>Newaukum</a:t>
            </a:r>
          </a:p>
        </p:txBody>
      </p:sp>
      <p:sp>
        <p:nvSpPr>
          <p:cNvPr id="27" name="TextBox 26">
            <a:extLst>
              <a:ext uri="{FF2B5EF4-FFF2-40B4-BE49-F238E27FC236}">
                <a16:creationId xmlns:a16="http://schemas.microsoft.com/office/drawing/2014/main" id="{17E04FE5-D646-4DDF-8F3F-3144A1F14E2B}"/>
              </a:ext>
            </a:extLst>
          </p:cNvPr>
          <p:cNvSpPr txBox="1"/>
          <p:nvPr/>
        </p:nvSpPr>
        <p:spPr>
          <a:xfrm>
            <a:off x="7830361" y="3733751"/>
            <a:ext cx="1355390" cy="27700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1200" dirty="0"/>
              <a:t>Skookumchuck</a:t>
            </a:r>
          </a:p>
        </p:txBody>
      </p:sp>
      <p:pic>
        <p:nvPicPr>
          <p:cNvPr id="11" name="Picture 10">
            <a:extLst>
              <a:ext uri="{FF2B5EF4-FFF2-40B4-BE49-F238E27FC236}">
                <a16:creationId xmlns:a16="http://schemas.microsoft.com/office/drawing/2014/main" id="{955EF338-8D88-4F9A-82A6-7B08E1173600}"/>
              </a:ext>
            </a:extLst>
          </p:cNvPr>
          <p:cNvPicPr>
            <a:picLocks noChangeAspect="1"/>
          </p:cNvPicPr>
          <p:nvPr/>
        </p:nvPicPr>
        <p:blipFill rotWithShape="1">
          <a:blip r:embed="rId4"/>
          <a:srcRect l="88040" t="23031" b="45385"/>
          <a:stretch/>
        </p:blipFill>
        <p:spPr>
          <a:xfrm>
            <a:off x="10057547" y="2405875"/>
            <a:ext cx="1458200" cy="2085821"/>
          </a:xfrm>
          <a:prstGeom prst="rect">
            <a:avLst/>
          </a:prstGeom>
        </p:spPr>
      </p:pic>
    </p:spTree>
    <p:extLst>
      <p:ext uri="{BB962C8B-B14F-4D97-AF65-F5344CB8AC3E}">
        <p14:creationId xmlns:p14="http://schemas.microsoft.com/office/powerpoint/2010/main" val="2571844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89220CFE-A3C6-448E-A8C7-CEAED9325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30BED5A-28A3-4B0B-9B3E-2C3A790F1D43}"/>
              </a:ext>
            </a:extLst>
          </p:cNvPr>
          <p:cNvSpPr>
            <a:spLocks noGrp="1"/>
          </p:cNvSpPr>
          <p:nvPr>
            <p:ph type="title"/>
          </p:nvPr>
        </p:nvSpPr>
        <p:spPr>
          <a:xfrm>
            <a:off x="4635342" y="110067"/>
            <a:ext cx="5627258" cy="1507067"/>
          </a:xfrm>
        </p:spPr>
        <p:txBody>
          <a:bodyPr vert="horz" lIns="91440" tIns="45720" rIns="91440" bIns="45720" rtlCol="0" anchor="ctr">
            <a:normAutofit/>
          </a:bodyPr>
          <a:lstStyle/>
          <a:p>
            <a:r>
              <a:rPr lang="en-US" dirty="0">
                <a:effectLst>
                  <a:outerShdw blurRad="38100" dist="38100" dir="2700000" algn="tl">
                    <a:srgbClr val="000000">
                      <a:alpha val="43137"/>
                    </a:srgbClr>
                  </a:outerShdw>
                </a:effectLst>
              </a:rPr>
              <a:t>Relocation efforts</a:t>
            </a:r>
          </a:p>
        </p:txBody>
      </p:sp>
      <p:sp>
        <p:nvSpPr>
          <p:cNvPr id="32" name="Snip Diagonal Corner Rectangle 25">
            <a:extLst>
              <a:ext uri="{FF2B5EF4-FFF2-40B4-BE49-F238E27FC236}">
                <a16:creationId xmlns:a16="http://schemas.microsoft.com/office/drawing/2014/main" id="{2E91ED80-632C-4328-8E5C-0CAF33E77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that is standing in the grass&#10;&#10;Description automatically generated">
            <a:extLst>
              <a:ext uri="{FF2B5EF4-FFF2-40B4-BE49-F238E27FC236}">
                <a16:creationId xmlns:a16="http://schemas.microsoft.com/office/drawing/2014/main" id="{9F78F101-B54E-4217-BC61-D9531AA16A08}"/>
              </a:ext>
            </a:extLst>
          </p:cNvPr>
          <p:cNvPicPr>
            <a:picLocks noChangeAspect="1"/>
          </p:cNvPicPr>
          <p:nvPr/>
        </p:nvPicPr>
        <p:blipFill rotWithShape="1">
          <a:blip r:embed="rId3"/>
          <a:srcRect r="10208" b="-1"/>
          <a:stretch/>
        </p:blipFill>
        <p:spPr>
          <a:xfrm>
            <a:off x="800558" y="786117"/>
            <a:ext cx="3337560" cy="4956048"/>
          </a:xfrm>
          <a:custGeom>
            <a:avLst/>
            <a:gdLst/>
            <a:ahLst/>
            <a:cxnLst/>
            <a:rect l="l" t="t" r="r" b="b"/>
            <a:pathLst>
              <a:path w="3337560" h="4956048">
                <a:moveTo>
                  <a:pt x="384420" y="0"/>
                </a:moveTo>
                <a:lnTo>
                  <a:pt x="3337560" y="0"/>
                </a:lnTo>
                <a:lnTo>
                  <a:pt x="3337560" y="4571628"/>
                </a:lnTo>
                <a:lnTo>
                  <a:pt x="2953140" y="4956048"/>
                </a:lnTo>
                <a:lnTo>
                  <a:pt x="0" y="4956048"/>
                </a:lnTo>
                <a:lnTo>
                  <a:pt x="0" y="384420"/>
                </a:lnTo>
                <a:close/>
              </a:path>
            </a:pathLst>
          </a:custGeom>
        </p:spPr>
      </p:pic>
      <p:sp>
        <p:nvSpPr>
          <p:cNvPr id="6" name="TextBox 5">
            <a:extLst>
              <a:ext uri="{FF2B5EF4-FFF2-40B4-BE49-F238E27FC236}">
                <a16:creationId xmlns:a16="http://schemas.microsoft.com/office/drawing/2014/main" id="{507A79D8-2DA8-43B8-896C-F67BDD78A960}"/>
              </a:ext>
            </a:extLst>
          </p:cNvPr>
          <p:cNvSpPr txBox="1"/>
          <p:nvPr/>
        </p:nvSpPr>
        <p:spPr>
          <a:xfrm>
            <a:off x="4455486" y="1343109"/>
            <a:ext cx="5793814" cy="3694470"/>
          </a:xfrm>
          <a:prstGeom prst="rect">
            <a:avLst/>
          </a:prstGeom>
        </p:spPr>
        <p:txBody>
          <a:bodyPr vert="horz" lIns="91440" tIns="45720" rIns="91440" bIns="45720" rtlCol="0" anchor="ctr">
            <a:normAutofit/>
          </a:bodyPr>
          <a:lstStyle/>
          <a:p>
            <a:pPr marL="285750" indent="-285750">
              <a:lnSpc>
                <a:spcPct val="90000"/>
              </a:lnSpc>
              <a:spcBef>
                <a:spcPct val="20000"/>
              </a:spcBef>
              <a:spcAft>
                <a:spcPts val="600"/>
              </a:spcAft>
              <a:buClr>
                <a:schemeClr val="tx1"/>
              </a:buClr>
              <a:buSzPct val="80000"/>
              <a:buFont typeface="Wingdings 3" panose="05040102010807070707" pitchFamily="18" charset="2"/>
              <a:buChar char=""/>
            </a:pPr>
            <a:r>
              <a:rPr lang="en-US" sz="1600" b="1" dirty="0">
                <a:solidFill>
                  <a:schemeClr val="bg2">
                    <a:lumMod val="75000"/>
                  </a:schemeClr>
                </a:solidFill>
              </a:rPr>
              <a:t>Discussion with NWS </a:t>
            </a:r>
          </a:p>
          <a:p>
            <a:pPr marL="742950" lvl="1" indent="-285750">
              <a:lnSpc>
                <a:spcPct val="90000"/>
              </a:lnSpc>
              <a:spcBef>
                <a:spcPct val="20000"/>
              </a:spcBef>
              <a:spcAft>
                <a:spcPts val="600"/>
              </a:spcAft>
              <a:buClr>
                <a:schemeClr val="tx1"/>
              </a:buClr>
              <a:buSzPct val="80000"/>
              <a:buFont typeface="Wingdings 3" panose="05040102010807070707" pitchFamily="18" charset="2"/>
              <a:buChar char=""/>
            </a:pPr>
            <a:r>
              <a:rPr lang="en-US" sz="1600" b="1" dirty="0">
                <a:solidFill>
                  <a:schemeClr val="bg2">
                    <a:lumMod val="75000"/>
                  </a:schemeClr>
                </a:solidFill>
              </a:rPr>
              <a:t>Distribution of gages</a:t>
            </a:r>
          </a:p>
          <a:p>
            <a:pPr marL="285750" indent="-285750">
              <a:lnSpc>
                <a:spcPct val="90000"/>
              </a:lnSpc>
              <a:spcBef>
                <a:spcPct val="20000"/>
              </a:spcBef>
              <a:spcAft>
                <a:spcPts val="600"/>
              </a:spcAft>
              <a:buClr>
                <a:schemeClr val="tx1"/>
              </a:buClr>
              <a:buSzPct val="80000"/>
              <a:buFont typeface="Wingdings 3" panose="05040102010807070707" pitchFamily="18" charset="2"/>
              <a:buChar char=""/>
            </a:pPr>
            <a:r>
              <a:rPr lang="en-US" sz="1600" b="1" dirty="0">
                <a:solidFill>
                  <a:schemeClr val="bg2">
                    <a:lumMod val="75000"/>
                  </a:schemeClr>
                </a:solidFill>
              </a:rPr>
              <a:t>Public vs. private lands</a:t>
            </a:r>
          </a:p>
          <a:p>
            <a:pPr marL="742950" lvl="1" indent="-285750">
              <a:lnSpc>
                <a:spcPct val="90000"/>
              </a:lnSpc>
              <a:spcBef>
                <a:spcPct val="20000"/>
              </a:spcBef>
              <a:spcAft>
                <a:spcPts val="600"/>
              </a:spcAft>
              <a:buClr>
                <a:schemeClr val="tx1"/>
              </a:buClr>
              <a:buSzPct val="80000"/>
              <a:buFont typeface="Wingdings 3" panose="05040102010807070707" pitchFamily="18" charset="2"/>
              <a:buChar char=""/>
            </a:pPr>
            <a:r>
              <a:rPr lang="en-US" sz="1600" b="1" dirty="0">
                <a:solidFill>
                  <a:schemeClr val="bg2">
                    <a:lumMod val="75000"/>
                  </a:schemeClr>
                </a:solidFill>
              </a:rPr>
              <a:t>DNR, County vs. Weyerhaeuser, Green Diamond</a:t>
            </a:r>
          </a:p>
          <a:p>
            <a:pPr marL="742950" lvl="1" indent="-285750">
              <a:lnSpc>
                <a:spcPct val="90000"/>
              </a:lnSpc>
              <a:spcBef>
                <a:spcPct val="20000"/>
              </a:spcBef>
              <a:spcAft>
                <a:spcPts val="600"/>
              </a:spcAft>
              <a:buClr>
                <a:schemeClr val="tx1"/>
              </a:buClr>
              <a:buSzPct val="80000"/>
              <a:buFont typeface="Wingdings 3" panose="05040102010807070707" pitchFamily="18" charset="2"/>
              <a:buChar char=""/>
            </a:pPr>
            <a:r>
              <a:rPr lang="en-US" sz="1600" b="1" dirty="0">
                <a:solidFill>
                  <a:schemeClr val="bg2">
                    <a:lumMod val="75000"/>
                  </a:schemeClr>
                </a:solidFill>
              </a:rPr>
              <a:t>Access agreements</a:t>
            </a:r>
          </a:p>
          <a:p>
            <a:pPr marL="285750" indent="-285750">
              <a:lnSpc>
                <a:spcPct val="90000"/>
              </a:lnSpc>
              <a:spcBef>
                <a:spcPct val="20000"/>
              </a:spcBef>
              <a:spcAft>
                <a:spcPts val="600"/>
              </a:spcAft>
              <a:buClr>
                <a:schemeClr val="tx1"/>
              </a:buClr>
              <a:buSzPct val="80000"/>
              <a:buFont typeface="Wingdings 3" panose="05040102010807070707" pitchFamily="18" charset="2"/>
              <a:buChar char=""/>
            </a:pPr>
            <a:r>
              <a:rPr lang="en-US" sz="1600" b="1" dirty="0">
                <a:solidFill>
                  <a:schemeClr val="bg2">
                    <a:lumMod val="75000"/>
                  </a:schemeClr>
                </a:solidFill>
              </a:rPr>
              <a:t>Field reconnaissance </a:t>
            </a:r>
          </a:p>
          <a:p>
            <a:pPr marL="285750" indent="-285750">
              <a:lnSpc>
                <a:spcPct val="90000"/>
              </a:lnSpc>
              <a:spcBef>
                <a:spcPct val="20000"/>
              </a:spcBef>
              <a:spcAft>
                <a:spcPts val="600"/>
              </a:spcAft>
              <a:buClr>
                <a:schemeClr val="tx1"/>
              </a:buClr>
              <a:buSzPct val="80000"/>
              <a:buFont typeface="Wingdings 3" panose="05040102010807070707" pitchFamily="18" charset="2"/>
              <a:buChar char=""/>
            </a:pPr>
            <a:r>
              <a:rPr lang="en-US" sz="1600" b="1" dirty="0">
                <a:solidFill>
                  <a:schemeClr val="bg2">
                    <a:lumMod val="75000"/>
                  </a:schemeClr>
                </a:solidFill>
              </a:rPr>
              <a:t>Relocations in late spring 2021</a:t>
            </a:r>
          </a:p>
          <a:p>
            <a:pPr marL="742950" lvl="1" indent="-285750">
              <a:lnSpc>
                <a:spcPct val="90000"/>
              </a:lnSpc>
              <a:spcBef>
                <a:spcPct val="20000"/>
              </a:spcBef>
              <a:spcAft>
                <a:spcPts val="600"/>
              </a:spcAft>
              <a:buClr>
                <a:schemeClr val="tx1"/>
              </a:buClr>
              <a:buSzPct val="80000"/>
              <a:buFont typeface="Wingdings 3" panose="05040102010807070707" pitchFamily="18" charset="2"/>
              <a:buChar char=""/>
            </a:pPr>
            <a:r>
              <a:rPr lang="en-US" sz="1600" b="1" dirty="0">
                <a:solidFill>
                  <a:schemeClr val="bg2">
                    <a:lumMod val="75000"/>
                  </a:schemeClr>
                </a:solidFill>
              </a:rPr>
              <a:t>Minimal downtime</a:t>
            </a:r>
          </a:p>
          <a:p>
            <a:pPr marL="742950" lvl="1" indent="-285750">
              <a:lnSpc>
                <a:spcPct val="90000"/>
              </a:lnSpc>
              <a:spcBef>
                <a:spcPct val="20000"/>
              </a:spcBef>
              <a:spcAft>
                <a:spcPts val="600"/>
              </a:spcAft>
              <a:buClr>
                <a:schemeClr val="tx1"/>
              </a:buClr>
              <a:buSzPct val="80000"/>
              <a:buFont typeface="Wingdings 3" panose="05040102010807070707" pitchFamily="18" charset="2"/>
              <a:buChar char=""/>
            </a:pPr>
            <a:r>
              <a:rPr lang="en-US" sz="1600" b="1" dirty="0">
                <a:solidFill>
                  <a:schemeClr val="bg2">
                    <a:lumMod val="75000"/>
                  </a:schemeClr>
                </a:solidFill>
              </a:rPr>
              <a:t>Reusing equipment</a:t>
            </a:r>
          </a:p>
          <a:p>
            <a:pPr marL="285750" indent="-285750">
              <a:lnSpc>
                <a:spcPct val="90000"/>
              </a:lnSpc>
              <a:spcBef>
                <a:spcPct val="20000"/>
              </a:spcBef>
              <a:spcAft>
                <a:spcPts val="600"/>
              </a:spcAft>
              <a:buClr>
                <a:schemeClr val="tx1"/>
              </a:buClr>
              <a:buSzPct val="80000"/>
              <a:buFont typeface="Wingdings 3" panose="05040102010807070707" pitchFamily="18" charset="2"/>
              <a:buChar char=""/>
            </a:pPr>
            <a:endParaRPr lang="en-US" sz="1400" dirty="0">
              <a:solidFill>
                <a:schemeClr val="bg2">
                  <a:lumMod val="75000"/>
                </a:schemeClr>
              </a:solidFill>
            </a:endParaRPr>
          </a:p>
        </p:txBody>
      </p:sp>
      <p:grpSp>
        <p:nvGrpSpPr>
          <p:cNvPr id="34" name="Group 33">
            <a:extLst>
              <a:ext uri="{FF2B5EF4-FFF2-40B4-BE49-F238E27FC236}">
                <a16:creationId xmlns:a16="http://schemas.microsoft.com/office/drawing/2014/main" id="{13A271B6-83F2-4E87-A6AD-450F042D3D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5" name="Straight Connector 34">
              <a:extLst>
                <a:ext uri="{FF2B5EF4-FFF2-40B4-BE49-F238E27FC236}">
                  <a16:creationId xmlns:a16="http://schemas.microsoft.com/office/drawing/2014/main" id="{9A433C90-9936-4ABD-B763-2CD6C42165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06D1147B-1DF4-4FA0-9601-3AB638E3BF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89E30F5C-D28E-4B06-847C-1104626FCFA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11B65F81-D52E-422A-BA2A-0E3294D0CD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992E9D3-9DB7-4C46-8AFB-E50194C893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83643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BE4A6-84C7-42BF-BE1F-DE1A9D437534}"/>
              </a:ext>
            </a:extLst>
          </p:cNvPr>
          <p:cNvSpPr>
            <a:spLocks noGrp="1"/>
          </p:cNvSpPr>
          <p:nvPr>
            <p:ph type="title"/>
          </p:nvPr>
        </p:nvSpPr>
        <p:spPr>
          <a:xfrm>
            <a:off x="5073008" y="184825"/>
            <a:ext cx="6019800" cy="1143000"/>
          </a:xfrm>
        </p:spPr>
        <p:txBody>
          <a:bodyPr>
            <a:normAutofit/>
          </a:bodyPr>
          <a:lstStyle/>
          <a:p>
            <a:r>
              <a:rPr lang="en-US" dirty="0">
                <a:effectLst>
                  <a:outerShdw blurRad="38100" dist="38100" dir="2700000" algn="tl">
                    <a:srgbClr val="000000">
                      <a:alpha val="43137"/>
                    </a:srgbClr>
                  </a:outerShdw>
                </a:effectLst>
              </a:rPr>
              <a:t>Flood warning system improvements in 2020</a:t>
            </a:r>
          </a:p>
        </p:txBody>
      </p:sp>
      <p:sp>
        <p:nvSpPr>
          <p:cNvPr id="3" name="Picture Placeholder 2">
            <a:extLst>
              <a:ext uri="{FF2B5EF4-FFF2-40B4-BE49-F238E27FC236}">
                <a16:creationId xmlns:a16="http://schemas.microsoft.com/office/drawing/2014/main" id="{47A42C23-4730-4142-A5AF-FFAF5D030B93}"/>
              </a:ext>
            </a:extLst>
          </p:cNvPr>
          <p:cNvSpPr>
            <a:spLocks noGrp="1"/>
          </p:cNvSpPr>
          <p:nvPr>
            <p:ph type="pic" idx="1"/>
          </p:nvPr>
        </p:nvSpPr>
        <p:spPr/>
      </p:sp>
      <p:sp>
        <p:nvSpPr>
          <p:cNvPr id="4" name="Text Placeholder 3">
            <a:extLst>
              <a:ext uri="{FF2B5EF4-FFF2-40B4-BE49-F238E27FC236}">
                <a16:creationId xmlns:a16="http://schemas.microsoft.com/office/drawing/2014/main" id="{949DA9DF-DB80-45AA-B656-B98A7E7A6EE2}"/>
              </a:ext>
            </a:extLst>
          </p:cNvPr>
          <p:cNvSpPr>
            <a:spLocks noGrp="1"/>
          </p:cNvSpPr>
          <p:nvPr>
            <p:ph type="body" sz="half" idx="2"/>
          </p:nvPr>
        </p:nvSpPr>
        <p:spPr>
          <a:xfrm>
            <a:off x="4897910" y="1689550"/>
            <a:ext cx="6021388" cy="2048933"/>
          </a:xfrm>
        </p:spPr>
        <p:txBody>
          <a:bodyPr/>
          <a:lstStyle/>
          <a:p>
            <a:pPr marL="285750" indent="-285750">
              <a:buFont typeface="Arial" panose="020B0604020202020204" pitchFamily="34" charset="0"/>
              <a:buChar char="•"/>
            </a:pPr>
            <a:r>
              <a:rPr lang="en-US" b="1" dirty="0"/>
              <a:t>Webcams moved to Contrail Camera</a:t>
            </a:r>
          </a:p>
          <a:p>
            <a:pPr marL="742950" lvl="1" indent="-285750">
              <a:buFont typeface="Arial" panose="020B0604020202020204" pitchFamily="34" charset="0"/>
              <a:buChar char="•"/>
            </a:pPr>
            <a:r>
              <a:rPr lang="en-US" b="1" dirty="0">
                <a:hlinkClick r:id="rId3"/>
              </a:rPr>
              <a:t>https://chehalis.onerain.com/dashboard/?dashboard=4a77124f-3311-4f07-963f-a3f302bf8335</a:t>
            </a:r>
            <a:endParaRPr lang="en-US" b="1" dirty="0"/>
          </a:p>
          <a:p>
            <a:pPr marL="285750" indent="-285750">
              <a:buFont typeface="Arial" panose="020B0604020202020204" pitchFamily="34" charset="0"/>
              <a:buChar char="•"/>
            </a:pPr>
            <a:r>
              <a:rPr lang="en-US" b="1" dirty="0"/>
              <a:t>River Cross Section Dashboard</a:t>
            </a:r>
          </a:p>
          <a:p>
            <a:pPr marL="742950" lvl="1" indent="-285750">
              <a:buFont typeface="Arial" panose="020B0604020202020204" pitchFamily="34" charset="0"/>
              <a:buChar char="•"/>
            </a:pPr>
            <a:r>
              <a:rPr lang="en-US" b="1" dirty="0">
                <a:hlinkClick r:id="rId4"/>
              </a:rPr>
              <a:t>https://chehalis.onerain.com/dashboard/?dashboard=a8b9f8b0-145d-48c3-b666-caee415ca68e</a:t>
            </a:r>
            <a:endParaRPr lang="en-US" b="1" dirty="0"/>
          </a:p>
          <a:p>
            <a:pPr lvl="1"/>
            <a:endParaRPr lang="en-US" dirty="0"/>
          </a:p>
          <a:p>
            <a:pPr marL="742950" lvl="1" indent="-285750">
              <a:buFont typeface="Arial" panose="020B0604020202020204" pitchFamily="34" charset="0"/>
              <a:buChar char="•"/>
            </a:pPr>
            <a:endParaRPr lang="en-US" dirty="0"/>
          </a:p>
        </p:txBody>
      </p:sp>
      <p:pic>
        <p:nvPicPr>
          <p:cNvPr id="10" name="Picture 9">
            <a:extLst>
              <a:ext uri="{FF2B5EF4-FFF2-40B4-BE49-F238E27FC236}">
                <a16:creationId xmlns:a16="http://schemas.microsoft.com/office/drawing/2014/main" id="{5492554A-1308-43E3-AE11-5CDE3867D06B}"/>
              </a:ext>
            </a:extLst>
          </p:cNvPr>
          <p:cNvPicPr>
            <a:picLocks noChangeAspect="1"/>
          </p:cNvPicPr>
          <p:nvPr/>
        </p:nvPicPr>
        <p:blipFill rotWithShape="1">
          <a:blip r:embed="rId5"/>
          <a:srcRect l="29733" t="17872" r="29676" b="11466"/>
          <a:stretch/>
        </p:blipFill>
        <p:spPr>
          <a:xfrm>
            <a:off x="92445" y="826851"/>
            <a:ext cx="4630367" cy="4845997"/>
          </a:xfrm>
          <a:prstGeom prst="rect">
            <a:avLst/>
          </a:prstGeom>
        </p:spPr>
      </p:pic>
      <p:pic>
        <p:nvPicPr>
          <p:cNvPr id="12" name="Picture 11">
            <a:extLst>
              <a:ext uri="{FF2B5EF4-FFF2-40B4-BE49-F238E27FC236}">
                <a16:creationId xmlns:a16="http://schemas.microsoft.com/office/drawing/2014/main" id="{1EEBA41D-0D65-4067-837D-A2A8D80103B9}"/>
              </a:ext>
            </a:extLst>
          </p:cNvPr>
          <p:cNvPicPr>
            <a:picLocks noChangeAspect="1"/>
          </p:cNvPicPr>
          <p:nvPr/>
        </p:nvPicPr>
        <p:blipFill rotWithShape="1">
          <a:blip r:embed="rId6"/>
          <a:srcRect l="11740" t="33333" r="12621" b="32057"/>
          <a:stretch/>
        </p:blipFill>
        <p:spPr>
          <a:xfrm>
            <a:off x="3154973" y="4299624"/>
            <a:ext cx="8628434" cy="2373551"/>
          </a:xfrm>
          <a:prstGeom prst="rect">
            <a:avLst/>
          </a:prstGeom>
        </p:spPr>
      </p:pic>
    </p:spTree>
    <p:extLst>
      <p:ext uri="{BB962C8B-B14F-4D97-AF65-F5344CB8AC3E}">
        <p14:creationId xmlns:p14="http://schemas.microsoft.com/office/powerpoint/2010/main" val="4073040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709AE6-6E4C-4CD2-80AA-5D678DAFE01E}"/>
              </a:ext>
            </a:extLst>
          </p:cNvPr>
          <p:cNvPicPr>
            <a:picLocks noChangeAspect="1"/>
          </p:cNvPicPr>
          <p:nvPr/>
        </p:nvPicPr>
        <p:blipFill rotWithShape="1">
          <a:blip r:embed="rId3"/>
          <a:srcRect l="16448" t="55592" r="28042" b="11330"/>
          <a:stretch/>
        </p:blipFill>
        <p:spPr>
          <a:xfrm>
            <a:off x="5590616" y="1029043"/>
            <a:ext cx="6547801" cy="4106112"/>
          </a:xfrm>
          <a:prstGeom prst="rect">
            <a:avLst/>
          </a:prstGeom>
        </p:spPr>
      </p:pic>
      <p:pic>
        <p:nvPicPr>
          <p:cNvPr id="4" name="Picture 3">
            <a:extLst>
              <a:ext uri="{FF2B5EF4-FFF2-40B4-BE49-F238E27FC236}">
                <a16:creationId xmlns:a16="http://schemas.microsoft.com/office/drawing/2014/main" id="{E7CB8DA9-EFC0-4E94-8C8F-1022E069CF10}"/>
              </a:ext>
            </a:extLst>
          </p:cNvPr>
          <p:cNvPicPr>
            <a:picLocks noChangeAspect="1"/>
          </p:cNvPicPr>
          <p:nvPr/>
        </p:nvPicPr>
        <p:blipFill rotWithShape="1">
          <a:blip r:embed="rId4"/>
          <a:srcRect l="11374" t="23162" r="37033" b="12372"/>
          <a:stretch/>
        </p:blipFill>
        <p:spPr>
          <a:xfrm>
            <a:off x="15359" y="1424305"/>
            <a:ext cx="5482936" cy="3710850"/>
          </a:xfrm>
          <a:prstGeom prst="rect">
            <a:avLst/>
          </a:prstGeom>
        </p:spPr>
      </p:pic>
      <p:sp>
        <p:nvSpPr>
          <p:cNvPr id="2" name="Title 1">
            <a:extLst>
              <a:ext uri="{FF2B5EF4-FFF2-40B4-BE49-F238E27FC236}">
                <a16:creationId xmlns:a16="http://schemas.microsoft.com/office/drawing/2014/main" id="{EE9B07E1-C216-4203-9B64-946F87416BD6}"/>
              </a:ext>
            </a:extLst>
          </p:cNvPr>
          <p:cNvSpPr>
            <a:spLocks noGrp="1"/>
          </p:cNvSpPr>
          <p:nvPr>
            <p:ph type="title"/>
          </p:nvPr>
        </p:nvSpPr>
        <p:spPr>
          <a:xfrm>
            <a:off x="509109" y="61247"/>
            <a:ext cx="8534400" cy="1507067"/>
          </a:xfrm>
        </p:spPr>
        <p:txBody>
          <a:bodyPr/>
          <a:lstStyle/>
          <a:p>
            <a:r>
              <a:rPr lang="en-US" dirty="0">
                <a:effectLst>
                  <a:outerShdw blurRad="38100" dist="38100" dir="2700000" algn="tl">
                    <a:srgbClr val="000000">
                      <a:alpha val="43137"/>
                    </a:srgbClr>
                  </a:outerShdw>
                </a:effectLst>
              </a:rPr>
              <a:t>Webcam Features</a:t>
            </a:r>
          </a:p>
        </p:txBody>
      </p:sp>
      <p:sp>
        <p:nvSpPr>
          <p:cNvPr id="12" name="TextBox 11">
            <a:hlinkClick r:id="rId5"/>
            <a:extLst>
              <a:ext uri="{FF2B5EF4-FFF2-40B4-BE49-F238E27FC236}">
                <a16:creationId xmlns:a16="http://schemas.microsoft.com/office/drawing/2014/main" id="{12468581-0DFA-444E-B320-CABB71775860}"/>
              </a:ext>
            </a:extLst>
          </p:cNvPr>
          <p:cNvSpPr txBox="1"/>
          <p:nvPr/>
        </p:nvSpPr>
        <p:spPr>
          <a:xfrm>
            <a:off x="91687" y="6295244"/>
            <a:ext cx="8951822" cy="553998"/>
          </a:xfrm>
          <a:prstGeom prst="rect">
            <a:avLst/>
          </a:prstGeom>
          <a:noFill/>
        </p:spPr>
        <p:txBody>
          <a:bodyPr wrap="square" rtlCol="0">
            <a:spAutoFit/>
          </a:bodyPr>
          <a:lstStyle/>
          <a:p>
            <a:r>
              <a:rPr lang="en-US" sz="1000" dirty="0">
                <a:solidFill>
                  <a:srgbClr val="00B0F0"/>
                </a:solidFill>
                <a:hlinkClick r:id="rId6">
                  <a:extLst>
                    <a:ext uri="{A12FA001-AC4F-418D-AE19-62706E023703}">
                      <ahyp:hlinkClr xmlns:ahyp="http://schemas.microsoft.com/office/drawing/2018/hyperlinkcolor" val="tx"/>
                    </a:ext>
                  </a:extLst>
                </a:hlinkClick>
              </a:rPr>
              <a:t>https://www.dropbox.com/s/elz6ku3l5xlpif9/SatsopPP.MP4?dl=0</a:t>
            </a:r>
            <a:endParaRPr lang="en-US" sz="1000" dirty="0">
              <a:solidFill>
                <a:srgbClr val="00B0F0"/>
              </a:solidFill>
              <a:hlinkClick r:id="rId5">
                <a:extLst>
                  <a:ext uri="{A12FA001-AC4F-418D-AE19-62706E023703}">
                    <ahyp:hlinkClr xmlns:ahyp="http://schemas.microsoft.com/office/drawing/2018/hyperlinkcolor" val="tx"/>
                  </a:ext>
                </a:extLst>
              </a:hlinkClick>
            </a:endParaRPr>
          </a:p>
          <a:p>
            <a:r>
              <a:rPr lang="en-US" sz="1000" dirty="0">
                <a:solidFill>
                  <a:srgbClr val="00B0F0"/>
                </a:solidFill>
                <a:hlinkClick r:id="rId5">
                  <a:extLst>
                    <a:ext uri="{A12FA001-AC4F-418D-AE19-62706E023703}">
                      <ahyp:hlinkClr xmlns:ahyp="http://schemas.microsoft.com/office/drawing/2018/hyperlinkcolor" val="tx"/>
                    </a:ext>
                  </a:extLst>
                </a:hlinkClick>
              </a:rPr>
              <a:t>https://www.dropbox.com/s/1wu7c2f6f54zuvq/Satsop.mp4?dl=0</a:t>
            </a:r>
            <a:endParaRPr lang="en-US" sz="1000" dirty="0">
              <a:solidFill>
                <a:srgbClr val="00B0F0"/>
              </a:solidFill>
            </a:endParaRPr>
          </a:p>
          <a:p>
            <a:endParaRPr lang="en-US" sz="1000" dirty="0">
              <a:solidFill>
                <a:srgbClr val="00B0F0"/>
              </a:solidFill>
            </a:endParaRPr>
          </a:p>
        </p:txBody>
      </p:sp>
      <p:sp>
        <p:nvSpPr>
          <p:cNvPr id="15" name="TextBox 14">
            <a:extLst>
              <a:ext uri="{FF2B5EF4-FFF2-40B4-BE49-F238E27FC236}">
                <a16:creationId xmlns:a16="http://schemas.microsoft.com/office/drawing/2014/main" id="{7045B392-3DB9-4196-860B-441632E25C03}"/>
              </a:ext>
            </a:extLst>
          </p:cNvPr>
          <p:cNvSpPr txBox="1"/>
          <p:nvPr/>
        </p:nvSpPr>
        <p:spPr>
          <a:xfrm>
            <a:off x="276330" y="4991146"/>
            <a:ext cx="8097502" cy="1507068"/>
          </a:xfrm>
          <a:prstGeom prst="rect">
            <a:avLst/>
          </a:prstGeom>
        </p:spPr>
        <p:txBody>
          <a:bodyPr vert="horz" lIns="91440" tIns="45720" rIns="91440" bIns="45720" rtlCol="0" anchor="ctr">
            <a:normAutofit/>
          </a:bodyPr>
          <a:lstStyle/>
          <a:p>
            <a:pPr marL="285750" indent="-285750">
              <a:lnSpc>
                <a:spcPct val="90000"/>
              </a:lnSpc>
              <a:spcBef>
                <a:spcPct val="20000"/>
              </a:spcBef>
              <a:spcAft>
                <a:spcPts val="600"/>
              </a:spcAft>
              <a:buClr>
                <a:schemeClr val="tx1"/>
              </a:buClr>
              <a:buSzPct val="80000"/>
              <a:buFont typeface="Wingdings 3" panose="05040102010807070707" pitchFamily="18" charset="2"/>
              <a:buChar char=""/>
            </a:pPr>
            <a:r>
              <a:rPr lang="en-US" sz="1600" b="1" dirty="0">
                <a:solidFill>
                  <a:schemeClr val="tx1">
                    <a:lumMod val="75000"/>
                  </a:schemeClr>
                </a:solidFill>
              </a:rPr>
              <a:t>Daily and historical movies</a:t>
            </a:r>
          </a:p>
          <a:p>
            <a:pPr marL="285750" indent="-285750">
              <a:lnSpc>
                <a:spcPct val="90000"/>
              </a:lnSpc>
              <a:spcBef>
                <a:spcPct val="20000"/>
              </a:spcBef>
              <a:spcAft>
                <a:spcPts val="600"/>
              </a:spcAft>
              <a:buClr>
                <a:schemeClr val="tx1"/>
              </a:buClr>
              <a:buSzPct val="80000"/>
              <a:buFont typeface="Wingdings 3" panose="05040102010807070707" pitchFamily="18" charset="2"/>
              <a:buChar char=""/>
            </a:pPr>
            <a:r>
              <a:rPr lang="en-US" sz="1600" b="1" dirty="0">
                <a:solidFill>
                  <a:schemeClr val="tx1">
                    <a:lumMod val="75000"/>
                  </a:schemeClr>
                </a:solidFill>
              </a:rPr>
              <a:t>Example: Satsop webcam from January 6, 2020 to January 8, 2020.</a:t>
            </a:r>
          </a:p>
          <a:p>
            <a:pPr marL="285750" indent="-285750">
              <a:lnSpc>
                <a:spcPct val="90000"/>
              </a:lnSpc>
              <a:spcBef>
                <a:spcPct val="20000"/>
              </a:spcBef>
              <a:spcAft>
                <a:spcPts val="600"/>
              </a:spcAft>
              <a:buClr>
                <a:schemeClr val="tx1"/>
              </a:buClr>
              <a:buSzPct val="80000"/>
              <a:buFont typeface="Wingdings 3" panose="05040102010807070707" pitchFamily="18" charset="2"/>
              <a:buChar char=""/>
            </a:pPr>
            <a:r>
              <a:rPr lang="en-US" sz="1600" b="1" dirty="0">
                <a:solidFill>
                  <a:schemeClr val="tx1">
                    <a:lumMod val="75000"/>
                  </a:schemeClr>
                </a:solidFill>
              </a:rPr>
              <a:t>Example: Satsop webcam from January 11, 2020 to September 15, 2020</a:t>
            </a:r>
            <a:endParaRPr lang="en-US" sz="1000" dirty="0">
              <a:solidFill>
                <a:schemeClr val="bg2">
                  <a:lumMod val="75000"/>
                </a:schemeClr>
              </a:solidFill>
            </a:endParaRPr>
          </a:p>
        </p:txBody>
      </p:sp>
      <p:cxnSp>
        <p:nvCxnSpPr>
          <p:cNvPr id="23" name="Straight Arrow Connector 22">
            <a:extLst>
              <a:ext uri="{FF2B5EF4-FFF2-40B4-BE49-F238E27FC236}">
                <a16:creationId xmlns:a16="http://schemas.microsoft.com/office/drawing/2014/main" id="{0E0F8E18-88EA-411B-85B8-D5192BD29963}"/>
              </a:ext>
            </a:extLst>
          </p:cNvPr>
          <p:cNvCxnSpPr>
            <a:cxnSpLocks/>
          </p:cNvCxnSpPr>
          <p:nvPr/>
        </p:nvCxnSpPr>
        <p:spPr>
          <a:xfrm>
            <a:off x="9838194" y="2199289"/>
            <a:ext cx="1" cy="330740"/>
          </a:xfrm>
          <a:prstGeom prst="straightConnector1">
            <a:avLst/>
          </a:prstGeom>
          <a:ln w="38100">
            <a:solidFill>
              <a:schemeClr val="bg2">
                <a:lumMod val="50000"/>
                <a:alpha val="60000"/>
              </a:schemeClr>
            </a:solidFill>
            <a:tailEnd type="triangle"/>
          </a:ln>
        </p:spPr>
        <p:style>
          <a:lnRef idx="1">
            <a:schemeClr val="accent5"/>
          </a:lnRef>
          <a:fillRef idx="0">
            <a:schemeClr val="accent5"/>
          </a:fillRef>
          <a:effectRef idx="0">
            <a:schemeClr val="accent5"/>
          </a:effectRef>
          <a:fontRef idx="minor">
            <a:schemeClr val="tx1"/>
          </a:fontRef>
        </p:style>
      </p:cxnSp>
      <p:sp>
        <p:nvSpPr>
          <p:cNvPr id="26" name="TextBox 25">
            <a:extLst>
              <a:ext uri="{FF2B5EF4-FFF2-40B4-BE49-F238E27FC236}">
                <a16:creationId xmlns:a16="http://schemas.microsoft.com/office/drawing/2014/main" id="{20829A77-A55D-4921-B480-B9AADDB85B24}"/>
              </a:ext>
            </a:extLst>
          </p:cNvPr>
          <p:cNvSpPr txBox="1"/>
          <p:nvPr/>
        </p:nvSpPr>
        <p:spPr>
          <a:xfrm>
            <a:off x="9417245" y="1829957"/>
            <a:ext cx="841897" cy="369332"/>
          </a:xfrm>
          <a:prstGeom prst="rect">
            <a:avLst/>
          </a:prstGeom>
          <a:noFill/>
        </p:spPr>
        <p:txBody>
          <a:bodyPr wrap="none" rtlCol="0">
            <a:spAutoFit/>
          </a:bodyPr>
          <a:lstStyle/>
          <a:p>
            <a:r>
              <a:rPr lang="en-US" dirty="0">
                <a:solidFill>
                  <a:schemeClr val="bg2">
                    <a:lumMod val="50000"/>
                  </a:schemeClr>
                </a:solidFill>
              </a:rPr>
              <a:t>Photo</a:t>
            </a:r>
          </a:p>
        </p:txBody>
      </p:sp>
      <p:sp>
        <p:nvSpPr>
          <p:cNvPr id="28" name="TextBox 27">
            <a:extLst>
              <a:ext uri="{FF2B5EF4-FFF2-40B4-BE49-F238E27FC236}">
                <a16:creationId xmlns:a16="http://schemas.microsoft.com/office/drawing/2014/main" id="{C2004CD0-8ED0-4DF8-9A37-BF02F358FCEB}"/>
              </a:ext>
            </a:extLst>
          </p:cNvPr>
          <p:cNvSpPr txBox="1"/>
          <p:nvPr/>
        </p:nvSpPr>
        <p:spPr>
          <a:xfrm>
            <a:off x="2005174" y="4705264"/>
            <a:ext cx="1856598" cy="369332"/>
          </a:xfrm>
          <a:prstGeom prst="rect">
            <a:avLst/>
          </a:prstGeom>
          <a:noFill/>
        </p:spPr>
        <p:txBody>
          <a:bodyPr wrap="none" rtlCol="0">
            <a:spAutoFit/>
          </a:bodyPr>
          <a:lstStyle/>
          <a:p>
            <a:r>
              <a:rPr lang="en-US" dirty="0">
                <a:solidFill>
                  <a:schemeClr val="bg2">
                    <a:lumMod val="50000"/>
                  </a:schemeClr>
                </a:solidFill>
              </a:rPr>
              <a:t>~39 ft NAVD 88</a:t>
            </a:r>
          </a:p>
        </p:txBody>
      </p:sp>
    </p:spTree>
    <p:extLst>
      <p:ext uri="{BB962C8B-B14F-4D97-AF65-F5344CB8AC3E}">
        <p14:creationId xmlns:p14="http://schemas.microsoft.com/office/powerpoint/2010/main" val="220986242"/>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1165</Words>
  <Application>Microsoft Office PowerPoint</Application>
  <PresentationFormat>Widescreen</PresentationFormat>
  <Paragraphs>82</Paragraphs>
  <Slides>12</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Century Gothic</vt:lpstr>
      <vt:lpstr>Wingdings 3</vt:lpstr>
      <vt:lpstr>Slice</vt:lpstr>
      <vt:lpstr>Chehalis Flood Authority Update for 2020</vt:lpstr>
      <vt:lpstr>Topics</vt:lpstr>
      <vt:lpstr>Chehalis Basin Precipitation gages</vt:lpstr>
      <vt:lpstr>3d Maps of Chehalis Precipitation Gages</vt:lpstr>
      <vt:lpstr>Relocation of precipitation gages</vt:lpstr>
      <vt:lpstr>Chehalis Basin Precipitation gages</vt:lpstr>
      <vt:lpstr>Relocation efforts</vt:lpstr>
      <vt:lpstr>Flood warning system improvements in 2020</vt:lpstr>
      <vt:lpstr>Webcam Features</vt:lpstr>
      <vt:lpstr>Webcam relocation</vt:lpstr>
      <vt:lpstr>weather trends and projections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Chehalis Flood Authority 2020</dc:title>
  <dc:creator>Jeff Budnick</dc:creator>
  <cp:lastModifiedBy>Jeff Budnick</cp:lastModifiedBy>
  <cp:revision>40</cp:revision>
  <dcterms:created xsi:type="dcterms:W3CDTF">2020-09-15T22:37:30Z</dcterms:created>
  <dcterms:modified xsi:type="dcterms:W3CDTF">2020-09-17T15:07:03Z</dcterms:modified>
</cp:coreProperties>
</file>