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5"/>
  </p:notesMasterIdLst>
  <p:sldIdLst>
    <p:sldId id="346" r:id="rId4"/>
    <p:sldId id="336" r:id="rId5"/>
    <p:sldId id="337" r:id="rId6"/>
    <p:sldId id="322" r:id="rId7"/>
    <p:sldId id="321" r:id="rId8"/>
    <p:sldId id="347" r:id="rId9"/>
    <p:sldId id="339" r:id="rId10"/>
    <p:sldId id="348" r:id="rId11"/>
    <p:sldId id="300" r:id="rId12"/>
    <p:sldId id="304" r:id="rId13"/>
    <p:sldId id="343" r:id="rId14"/>
    <p:sldId id="318" r:id="rId15"/>
    <p:sldId id="305" r:id="rId16"/>
    <p:sldId id="331" r:id="rId17"/>
    <p:sldId id="316" r:id="rId18"/>
    <p:sldId id="338" r:id="rId19"/>
    <p:sldId id="333" r:id="rId20"/>
    <p:sldId id="349" r:id="rId21"/>
    <p:sldId id="350" r:id="rId22"/>
    <p:sldId id="351" r:id="rId23"/>
    <p:sldId id="340" r:id="rId24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BDAE"/>
    <a:srgbClr val="118CBD"/>
    <a:srgbClr val="FFFFFF"/>
    <a:srgbClr val="62AE64"/>
    <a:srgbClr val="0C61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1B8FFD-BD9E-494D-8AD3-CE2FEE446923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9EF874C-E599-4279-9FE2-BAD8AF75B798}">
      <dgm:prSet phldrT="[Text]" custT="1"/>
      <dgm:spPr>
        <a:solidFill>
          <a:srgbClr val="118CBD">
            <a:alpha val="50000"/>
          </a:srgbClr>
        </a:solidFill>
      </dgm:spPr>
      <dgm:t>
        <a:bodyPr/>
        <a:lstStyle/>
        <a:p>
          <a:r>
            <a:rPr lang="en-US" sz="2400" b="1" smtClean="0">
              <a:solidFill>
                <a:schemeClr val="bg1"/>
              </a:solidFill>
            </a:rPr>
            <a:t>2011</a:t>
          </a:r>
        </a:p>
        <a:p>
          <a:r>
            <a:rPr lang="en-US" altLang="en-US" sz="2400" smtClean="0">
              <a:solidFill>
                <a:schemeClr val="bg1"/>
              </a:solidFill>
              <a:sym typeface="Gill Sans" charset="0"/>
            </a:rPr>
            <a:t>$1.5 Billion </a:t>
          </a:r>
          <a:endParaRPr lang="en-US" sz="2400" dirty="0">
            <a:solidFill>
              <a:schemeClr val="bg1"/>
            </a:solidFill>
          </a:endParaRPr>
        </a:p>
      </dgm:t>
    </dgm:pt>
    <dgm:pt modelId="{3B803F3B-03CA-47CD-B0CA-144D318DBEAA}" type="parTrans" cxnId="{4AC8C3F5-46CA-4D06-BD45-9B4CFAE466DB}">
      <dgm:prSet/>
      <dgm:spPr/>
      <dgm:t>
        <a:bodyPr/>
        <a:lstStyle/>
        <a:p>
          <a:endParaRPr lang="en-US"/>
        </a:p>
      </dgm:t>
    </dgm:pt>
    <dgm:pt modelId="{FDDD0354-8233-4B31-8B24-63E6CC35C2D9}" type="sibTrans" cxnId="{4AC8C3F5-46CA-4D06-BD45-9B4CFAE466DB}">
      <dgm:prSet/>
      <dgm:spPr/>
      <dgm:t>
        <a:bodyPr/>
        <a:lstStyle/>
        <a:p>
          <a:endParaRPr lang="en-US"/>
        </a:p>
      </dgm:t>
    </dgm:pt>
    <dgm:pt modelId="{9E88A5A0-BC07-4078-88AB-896653007FE4}">
      <dgm:prSet phldrT="[Text]" custT="1"/>
      <dgm:spPr>
        <a:solidFill>
          <a:srgbClr val="118CBD">
            <a:alpha val="50000"/>
          </a:srgbClr>
        </a:solidFill>
      </dgm:spPr>
      <dgm:t>
        <a:bodyPr/>
        <a:lstStyle/>
        <a:p>
          <a:r>
            <a:rPr lang="en-US" sz="2400" b="1" smtClean="0">
              <a:solidFill>
                <a:schemeClr val="bg1"/>
              </a:solidFill>
            </a:rPr>
            <a:t>2012</a:t>
          </a:r>
        </a:p>
        <a:p>
          <a:r>
            <a:rPr lang="en-US" altLang="en-US" sz="2400" smtClean="0">
              <a:solidFill>
                <a:schemeClr val="bg1"/>
              </a:solidFill>
              <a:sym typeface="Gill Sans" charset="0"/>
            </a:rPr>
            <a:t>$2.7 Billion</a:t>
          </a:r>
          <a:endParaRPr lang="en-US" sz="2400" dirty="0">
            <a:solidFill>
              <a:schemeClr val="bg1"/>
            </a:solidFill>
          </a:endParaRPr>
        </a:p>
      </dgm:t>
    </dgm:pt>
    <dgm:pt modelId="{BD625749-C4E9-4CB5-A433-09F1F6B6564D}" type="parTrans" cxnId="{DAEAE98F-E83A-4786-9514-D450E5848FEC}">
      <dgm:prSet/>
      <dgm:spPr/>
      <dgm:t>
        <a:bodyPr/>
        <a:lstStyle/>
        <a:p>
          <a:endParaRPr lang="en-US"/>
        </a:p>
      </dgm:t>
    </dgm:pt>
    <dgm:pt modelId="{86C753E5-0363-4FD4-B77A-847BA1B7DF01}" type="sibTrans" cxnId="{DAEAE98F-E83A-4786-9514-D450E5848FEC}">
      <dgm:prSet/>
      <dgm:spPr/>
      <dgm:t>
        <a:bodyPr/>
        <a:lstStyle/>
        <a:p>
          <a:endParaRPr lang="en-US"/>
        </a:p>
      </dgm:t>
    </dgm:pt>
    <dgm:pt modelId="{42A33139-44D0-41C9-A908-18BBF8E2CFA6}">
      <dgm:prSet phldrT="[Text]" custT="1"/>
      <dgm:spPr>
        <a:solidFill>
          <a:srgbClr val="118CBD">
            <a:alpha val="50000"/>
          </a:srgbClr>
        </a:solidFill>
      </dgm:spPr>
      <dgm:t>
        <a:bodyPr/>
        <a:lstStyle/>
        <a:p>
          <a:r>
            <a:rPr lang="en-US" sz="3600" b="1" smtClean="0">
              <a:solidFill>
                <a:schemeClr val="bg1"/>
              </a:solidFill>
            </a:rPr>
            <a:t>2013</a:t>
          </a:r>
        </a:p>
        <a:p>
          <a:r>
            <a:rPr lang="en-US" altLang="en-US" sz="3600" smtClean="0">
              <a:solidFill>
                <a:schemeClr val="bg1"/>
              </a:solidFill>
              <a:sym typeface="Gill Sans" charset="0"/>
            </a:rPr>
            <a:t>$5.1 Billion</a:t>
          </a:r>
          <a:endParaRPr lang="en-US" sz="3600" dirty="0">
            <a:solidFill>
              <a:schemeClr val="bg1"/>
            </a:solidFill>
          </a:endParaRPr>
        </a:p>
      </dgm:t>
    </dgm:pt>
    <dgm:pt modelId="{7F137F40-DED6-49E6-B3EB-C25D90DCF0D1}" type="parTrans" cxnId="{D948F528-C176-4D97-8F16-DA35EE5B08C7}">
      <dgm:prSet/>
      <dgm:spPr/>
      <dgm:t>
        <a:bodyPr/>
        <a:lstStyle/>
        <a:p>
          <a:endParaRPr lang="en-US"/>
        </a:p>
      </dgm:t>
    </dgm:pt>
    <dgm:pt modelId="{FF8E5BE1-4351-467C-9AE9-810087BE4CF1}" type="sibTrans" cxnId="{D948F528-C176-4D97-8F16-DA35EE5B08C7}">
      <dgm:prSet/>
      <dgm:spPr/>
      <dgm:t>
        <a:bodyPr/>
        <a:lstStyle/>
        <a:p>
          <a:endParaRPr lang="en-US"/>
        </a:p>
      </dgm:t>
    </dgm:pt>
    <dgm:pt modelId="{1D49F7A0-1CAD-488B-A407-9FF0B34D1E2D}" type="pres">
      <dgm:prSet presAssocID="{A61B8FFD-BD9E-494D-8AD3-CE2FEE446923}" presName="Name0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B45587-8B71-4B18-B9B0-1AE601F10651}" type="pres">
      <dgm:prSet presAssocID="{A61B8FFD-BD9E-494D-8AD3-CE2FEE446923}" presName="ellipse1" presStyleLbl="vennNode1" presStyleIdx="0" presStyleCnt="3" custScaleX="68244" custScaleY="68613" custLinFactNeighborX="-51376" custLinFactNeighborY="14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68C1CF-4CA7-4F24-8E2D-A06E84793662}" type="pres">
      <dgm:prSet presAssocID="{A61B8FFD-BD9E-494D-8AD3-CE2FEE446923}" presName="ellipse2" presStyleLbl="vennNode1" presStyleIdx="1" presStyleCnt="3" custScaleX="94079" custScaleY="95952" custLinFactNeighborX="-30572" custLinFactNeighborY="-86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88D77-2E0B-492E-B446-168F0197AE30}" type="pres">
      <dgm:prSet presAssocID="{A61B8FFD-BD9E-494D-8AD3-CE2FEE446923}" presName="ellipse3" presStyleLbl="vennNode1" presStyleIdx="2" presStyleCnt="3" custScaleX="147717" custScaleY="143164" custLinFactNeighborX="53278" custLinFactNeighborY="220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89929AE-C78A-0942-9663-4D10CA8499DD}" type="presOf" srcId="{42A33139-44D0-41C9-A908-18BBF8E2CFA6}" destId="{DE088D77-2E0B-492E-B446-168F0197AE30}" srcOrd="0" destOrd="0" presId="urn:microsoft.com/office/officeart/2005/8/layout/rings+Icon"/>
    <dgm:cxn modelId="{4AC8C3F5-46CA-4D06-BD45-9B4CFAE466DB}" srcId="{A61B8FFD-BD9E-494D-8AD3-CE2FEE446923}" destId="{D9EF874C-E599-4279-9FE2-BAD8AF75B798}" srcOrd="0" destOrd="0" parTransId="{3B803F3B-03CA-47CD-B0CA-144D318DBEAA}" sibTransId="{FDDD0354-8233-4B31-8B24-63E6CC35C2D9}"/>
    <dgm:cxn modelId="{D948F528-C176-4D97-8F16-DA35EE5B08C7}" srcId="{A61B8FFD-BD9E-494D-8AD3-CE2FEE446923}" destId="{42A33139-44D0-41C9-A908-18BBF8E2CFA6}" srcOrd="2" destOrd="0" parTransId="{7F137F40-DED6-49E6-B3EB-C25D90DCF0D1}" sibTransId="{FF8E5BE1-4351-467C-9AE9-810087BE4CF1}"/>
    <dgm:cxn modelId="{0C9AA079-390D-B341-AE51-A0EAE32943CD}" type="presOf" srcId="{D9EF874C-E599-4279-9FE2-BAD8AF75B798}" destId="{4FB45587-8B71-4B18-B9B0-1AE601F10651}" srcOrd="0" destOrd="0" presId="urn:microsoft.com/office/officeart/2005/8/layout/rings+Icon"/>
    <dgm:cxn modelId="{DAEAE98F-E83A-4786-9514-D450E5848FEC}" srcId="{A61B8FFD-BD9E-494D-8AD3-CE2FEE446923}" destId="{9E88A5A0-BC07-4078-88AB-896653007FE4}" srcOrd="1" destOrd="0" parTransId="{BD625749-C4E9-4CB5-A433-09F1F6B6564D}" sibTransId="{86C753E5-0363-4FD4-B77A-847BA1B7DF01}"/>
    <dgm:cxn modelId="{169DAE16-4107-B141-8F08-9896D011A1D9}" type="presOf" srcId="{9E88A5A0-BC07-4078-88AB-896653007FE4}" destId="{7468C1CF-4CA7-4F24-8E2D-A06E84793662}" srcOrd="0" destOrd="0" presId="urn:microsoft.com/office/officeart/2005/8/layout/rings+Icon"/>
    <dgm:cxn modelId="{FE1DE429-D045-2E4E-8433-126D69DB361F}" type="presOf" srcId="{A61B8FFD-BD9E-494D-8AD3-CE2FEE446923}" destId="{1D49F7A0-1CAD-488B-A407-9FF0B34D1E2D}" srcOrd="0" destOrd="0" presId="urn:microsoft.com/office/officeart/2005/8/layout/rings+Icon"/>
    <dgm:cxn modelId="{B0FF931B-7130-C24B-ABE8-356905D2D09B}" type="presParOf" srcId="{1D49F7A0-1CAD-488B-A407-9FF0B34D1E2D}" destId="{4FB45587-8B71-4B18-B9B0-1AE601F10651}" srcOrd="0" destOrd="0" presId="urn:microsoft.com/office/officeart/2005/8/layout/rings+Icon"/>
    <dgm:cxn modelId="{E66B780B-CEA9-4640-8F87-D2EA99F4265B}" type="presParOf" srcId="{1D49F7A0-1CAD-488B-A407-9FF0B34D1E2D}" destId="{7468C1CF-4CA7-4F24-8E2D-A06E84793662}" srcOrd="1" destOrd="0" presId="urn:microsoft.com/office/officeart/2005/8/layout/rings+Icon"/>
    <dgm:cxn modelId="{B8C99704-0542-114E-ADAE-B9536CF5FC09}" type="presParOf" srcId="{1D49F7A0-1CAD-488B-A407-9FF0B34D1E2D}" destId="{DE088D77-2E0B-492E-B446-168F0197AE30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E23904D-17A9-47DB-A183-68FB98675CA1}" type="doc">
      <dgm:prSet loTypeId="urn:microsoft.com/office/officeart/2005/8/layout/hList9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EAF0FE3-7548-4848-905E-4E2C99FC24FF}">
      <dgm:prSet phldrT="[Text]"/>
      <dgm:spPr>
        <a:solidFill>
          <a:srgbClr val="118CBD"/>
        </a:solidFill>
        <a:ln>
          <a:solidFill>
            <a:srgbClr val="118CBD"/>
          </a:solidFill>
        </a:ln>
      </dgm:spPr>
      <dgm:t>
        <a:bodyPr/>
        <a:lstStyle/>
        <a:p>
          <a:r>
            <a:rPr lang="en-US" b="1" dirty="0" smtClean="0"/>
            <a:t>Benefits</a:t>
          </a:r>
          <a:endParaRPr lang="en-US" b="1" dirty="0"/>
        </a:p>
      </dgm:t>
    </dgm:pt>
    <dgm:pt modelId="{F042268C-89A6-4B4D-922A-F85112A03085}" type="parTrans" cxnId="{976282FB-6DE8-4431-9999-A86F1AC48364}">
      <dgm:prSet/>
      <dgm:spPr/>
      <dgm:t>
        <a:bodyPr/>
        <a:lstStyle/>
        <a:p>
          <a:endParaRPr lang="en-US"/>
        </a:p>
      </dgm:t>
    </dgm:pt>
    <dgm:pt modelId="{A21D9C7B-DF63-4BB0-AE93-E4D74FB7DB28}" type="sibTrans" cxnId="{976282FB-6DE8-4431-9999-A86F1AC48364}">
      <dgm:prSet/>
      <dgm:spPr/>
      <dgm:t>
        <a:bodyPr/>
        <a:lstStyle/>
        <a:p>
          <a:endParaRPr lang="en-US"/>
        </a:p>
      </dgm:t>
    </dgm:pt>
    <dgm:pt modelId="{BE728BBF-F15A-4FFD-8500-72821FD6CBB0}">
      <dgm:prSet phldrT="[Text]" custT="1"/>
      <dgm:spPr/>
      <dgm:t>
        <a:bodyPr/>
        <a:lstStyle/>
        <a:p>
          <a:r>
            <a:rPr lang="en-US" sz="2400" b="0" dirty="0" smtClean="0"/>
            <a:t>Marketing tool to spread the word and build brand awareness </a:t>
          </a:r>
          <a:endParaRPr lang="en-US" sz="2400" b="0" dirty="0"/>
        </a:p>
      </dgm:t>
    </dgm:pt>
    <dgm:pt modelId="{82EBD94F-9D89-4343-9498-54665312645C}" type="parTrans" cxnId="{07990B3D-974E-43FC-A2FD-2914876A701F}">
      <dgm:prSet/>
      <dgm:spPr/>
      <dgm:t>
        <a:bodyPr/>
        <a:lstStyle/>
        <a:p>
          <a:endParaRPr lang="en-US"/>
        </a:p>
      </dgm:t>
    </dgm:pt>
    <dgm:pt modelId="{A8821229-C82B-417C-BCA7-99000DD94411}" type="sibTrans" cxnId="{07990B3D-974E-43FC-A2FD-2914876A701F}">
      <dgm:prSet/>
      <dgm:spPr/>
      <dgm:t>
        <a:bodyPr/>
        <a:lstStyle/>
        <a:p>
          <a:endParaRPr lang="en-US"/>
        </a:p>
      </dgm:t>
    </dgm:pt>
    <dgm:pt modelId="{2083DF94-912A-43DF-B65C-85A11CDF2F92}">
      <dgm:prSet phldrT="[Text]" custT="1"/>
      <dgm:spPr/>
      <dgm:t>
        <a:bodyPr/>
        <a:lstStyle/>
        <a:p>
          <a:r>
            <a:rPr lang="en-US" sz="2400" b="0" dirty="0" smtClean="0"/>
            <a:t>Mechanism to engage community and customers</a:t>
          </a:r>
          <a:endParaRPr lang="en-US" sz="2400" b="0" dirty="0"/>
        </a:p>
      </dgm:t>
    </dgm:pt>
    <dgm:pt modelId="{9E73389F-C7BA-41AB-9DEB-A44F51B37DA9}" type="parTrans" cxnId="{C80FBE88-76A9-41C9-AA11-1D454782C799}">
      <dgm:prSet/>
      <dgm:spPr/>
      <dgm:t>
        <a:bodyPr/>
        <a:lstStyle/>
        <a:p>
          <a:endParaRPr lang="en-US"/>
        </a:p>
      </dgm:t>
    </dgm:pt>
    <dgm:pt modelId="{48DDE9DD-2200-42E3-B050-9ED457B0EA28}" type="sibTrans" cxnId="{C80FBE88-76A9-41C9-AA11-1D454782C799}">
      <dgm:prSet/>
      <dgm:spPr/>
      <dgm:t>
        <a:bodyPr/>
        <a:lstStyle/>
        <a:p>
          <a:endParaRPr lang="en-US"/>
        </a:p>
      </dgm:t>
    </dgm:pt>
    <dgm:pt modelId="{66653F9C-FA4A-488D-8458-42ED63345C28}">
      <dgm:prSet phldrT="[Text]" custT="1"/>
      <dgm:spPr/>
      <dgm:t>
        <a:bodyPr/>
        <a:lstStyle/>
        <a:p>
          <a:r>
            <a:rPr lang="en-US" sz="2400" b="0" dirty="0" smtClean="0"/>
            <a:t>Faster and more flexible than traditional sources </a:t>
          </a:r>
          <a:endParaRPr lang="en-US" sz="2400" b="0" dirty="0"/>
        </a:p>
      </dgm:t>
    </dgm:pt>
    <dgm:pt modelId="{C2437976-4EE3-4E9E-8C98-29D7E13669CB}" type="parTrans" cxnId="{912DA08C-5627-480E-A1DE-298AB0A0AEC5}">
      <dgm:prSet/>
      <dgm:spPr/>
      <dgm:t>
        <a:bodyPr/>
        <a:lstStyle/>
        <a:p>
          <a:endParaRPr lang="en-US"/>
        </a:p>
      </dgm:t>
    </dgm:pt>
    <dgm:pt modelId="{F1CBE7C3-E345-41A1-B6E4-2EAD6EF16B59}" type="sibTrans" cxnId="{912DA08C-5627-480E-A1DE-298AB0A0AEC5}">
      <dgm:prSet/>
      <dgm:spPr/>
      <dgm:t>
        <a:bodyPr/>
        <a:lstStyle/>
        <a:p>
          <a:endParaRPr lang="en-US"/>
        </a:p>
      </dgm:t>
    </dgm:pt>
    <dgm:pt modelId="{AAE511A0-0945-4E36-B251-01A2DE76F980}" type="pres">
      <dgm:prSet presAssocID="{FE23904D-17A9-47DB-A183-68FB98675CA1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9CD5711-D654-494B-A54C-9FDBCC844AE1}" type="pres">
      <dgm:prSet presAssocID="{EEAF0FE3-7548-4848-905E-4E2C99FC24FF}" presName="posSpace" presStyleCnt="0"/>
      <dgm:spPr/>
    </dgm:pt>
    <dgm:pt modelId="{7BAB7B95-774D-44E6-A9B6-DD815AE538C9}" type="pres">
      <dgm:prSet presAssocID="{EEAF0FE3-7548-4848-905E-4E2C99FC24FF}" presName="vertFlow" presStyleCnt="0"/>
      <dgm:spPr/>
    </dgm:pt>
    <dgm:pt modelId="{9CAC4634-CF92-4A91-8D22-5A49326CD86E}" type="pres">
      <dgm:prSet presAssocID="{EEAF0FE3-7548-4848-905E-4E2C99FC24FF}" presName="topSpace" presStyleCnt="0"/>
      <dgm:spPr/>
    </dgm:pt>
    <dgm:pt modelId="{B6894D80-2550-4704-B4ED-08FAC9072534}" type="pres">
      <dgm:prSet presAssocID="{EEAF0FE3-7548-4848-905E-4E2C99FC24FF}" presName="firstComp" presStyleCnt="0"/>
      <dgm:spPr/>
    </dgm:pt>
    <dgm:pt modelId="{033196CC-08BE-453E-9EF5-AF29D7BDC403}" type="pres">
      <dgm:prSet presAssocID="{EEAF0FE3-7548-4848-905E-4E2C99FC24FF}" presName="firstChild" presStyleLbl="bgAccFollowNode1" presStyleIdx="0" presStyleCnt="3" custScaleX="131345" custScaleY="207563" custLinFactY="100000" custLinFactNeighborX="-67402" custLinFactNeighborY="179023"/>
      <dgm:spPr/>
      <dgm:t>
        <a:bodyPr/>
        <a:lstStyle/>
        <a:p>
          <a:endParaRPr lang="en-US"/>
        </a:p>
      </dgm:t>
    </dgm:pt>
    <dgm:pt modelId="{86AC42A3-A519-4511-9700-7915BCDD18F6}" type="pres">
      <dgm:prSet presAssocID="{EEAF0FE3-7548-4848-905E-4E2C99FC24FF}" presName="firstChildTx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785B29-E16E-450C-8342-F78673824D70}" type="pres">
      <dgm:prSet presAssocID="{2083DF94-912A-43DF-B65C-85A11CDF2F92}" presName="comp" presStyleCnt="0"/>
      <dgm:spPr/>
    </dgm:pt>
    <dgm:pt modelId="{0C9D059D-D938-4811-997E-2DF49FBD9C42}" type="pres">
      <dgm:prSet presAssocID="{2083DF94-912A-43DF-B65C-85A11CDF2F92}" presName="child" presStyleLbl="bgAccFollowNode1" presStyleIdx="1" presStyleCnt="3" custScaleX="142323" custScaleY="174706" custLinFactY="-70041" custLinFactNeighborX="87646" custLinFactNeighborY="-100000"/>
      <dgm:spPr/>
      <dgm:t>
        <a:bodyPr/>
        <a:lstStyle/>
        <a:p>
          <a:endParaRPr lang="en-US"/>
        </a:p>
      </dgm:t>
    </dgm:pt>
    <dgm:pt modelId="{37D23F25-76E6-4E56-A41B-16B5831D1BB2}" type="pres">
      <dgm:prSet presAssocID="{2083DF94-912A-43DF-B65C-85A11CDF2F92}" presName="childTx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DF08B-2A87-4368-8C49-8150C10073DD}" type="pres">
      <dgm:prSet presAssocID="{66653F9C-FA4A-488D-8458-42ED63345C28}" presName="comp" presStyleCnt="0"/>
      <dgm:spPr/>
    </dgm:pt>
    <dgm:pt modelId="{8DB79DCF-F144-4FA1-96B3-26783D76E84A}" type="pres">
      <dgm:prSet presAssocID="{66653F9C-FA4A-488D-8458-42ED63345C28}" presName="child" presStyleLbl="bgAccFollowNode1" presStyleIdx="2" presStyleCnt="3" custScaleX="160413" custScaleY="172632" custLinFactX="-17542" custLinFactY="-170622" custLinFactNeighborX="-100000" custLinFactNeighborY="-200000"/>
      <dgm:spPr/>
      <dgm:t>
        <a:bodyPr/>
        <a:lstStyle/>
        <a:p>
          <a:endParaRPr lang="en-US"/>
        </a:p>
      </dgm:t>
    </dgm:pt>
    <dgm:pt modelId="{EE18B4C2-2D90-4D85-AF0E-32FC8182732C}" type="pres">
      <dgm:prSet presAssocID="{66653F9C-FA4A-488D-8458-42ED63345C28}" presName="childTx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B78E7D-48DC-4F71-9DCE-AB15ED4BACD2}" type="pres">
      <dgm:prSet presAssocID="{EEAF0FE3-7548-4848-905E-4E2C99FC24FF}" presName="negSpace" presStyleCnt="0"/>
      <dgm:spPr/>
    </dgm:pt>
    <dgm:pt modelId="{B5AFEAA9-A489-4B5B-9548-FB0C4ECFB0C3}" type="pres">
      <dgm:prSet presAssocID="{EEAF0FE3-7548-4848-905E-4E2C99FC24FF}" presName="circle" presStyleLbl="node1" presStyleIdx="0" presStyleCnt="1" custScaleX="259574" custScaleY="253906" custLinFactY="101904" custLinFactNeighborX="79265" custLinFactNeighborY="200000"/>
      <dgm:spPr/>
      <dgm:t>
        <a:bodyPr/>
        <a:lstStyle/>
        <a:p>
          <a:endParaRPr lang="en-US"/>
        </a:p>
      </dgm:t>
    </dgm:pt>
  </dgm:ptLst>
  <dgm:cxnLst>
    <dgm:cxn modelId="{363DBA82-7CC8-094A-A3A1-DCDF38853A77}" type="presOf" srcId="{FE23904D-17A9-47DB-A183-68FB98675CA1}" destId="{AAE511A0-0945-4E36-B251-01A2DE76F980}" srcOrd="0" destOrd="0" presId="urn:microsoft.com/office/officeart/2005/8/layout/hList9"/>
    <dgm:cxn modelId="{912DA08C-5627-480E-A1DE-298AB0A0AEC5}" srcId="{EEAF0FE3-7548-4848-905E-4E2C99FC24FF}" destId="{66653F9C-FA4A-488D-8458-42ED63345C28}" srcOrd="2" destOrd="0" parTransId="{C2437976-4EE3-4E9E-8C98-29D7E13669CB}" sibTransId="{F1CBE7C3-E345-41A1-B6E4-2EAD6EF16B59}"/>
    <dgm:cxn modelId="{C3E097C4-1BE2-C14A-8998-ECA31367BFC2}" type="presOf" srcId="{BE728BBF-F15A-4FFD-8500-72821FD6CBB0}" destId="{86AC42A3-A519-4511-9700-7915BCDD18F6}" srcOrd="1" destOrd="0" presId="urn:microsoft.com/office/officeart/2005/8/layout/hList9"/>
    <dgm:cxn modelId="{B0EF4C61-1B27-4947-A852-E387C3902417}" type="presOf" srcId="{2083DF94-912A-43DF-B65C-85A11CDF2F92}" destId="{0C9D059D-D938-4811-997E-2DF49FBD9C42}" srcOrd="0" destOrd="0" presId="urn:microsoft.com/office/officeart/2005/8/layout/hList9"/>
    <dgm:cxn modelId="{2BB90FFA-E7D6-0844-8F16-6369DD6E8066}" type="presOf" srcId="{2083DF94-912A-43DF-B65C-85A11CDF2F92}" destId="{37D23F25-76E6-4E56-A41B-16B5831D1BB2}" srcOrd="1" destOrd="0" presId="urn:microsoft.com/office/officeart/2005/8/layout/hList9"/>
    <dgm:cxn modelId="{EC265928-36C8-F64E-88A9-038203B768F2}" type="presOf" srcId="{66653F9C-FA4A-488D-8458-42ED63345C28}" destId="{8DB79DCF-F144-4FA1-96B3-26783D76E84A}" srcOrd="0" destOrd="0" presId="urn:microsoft.com/office/officeart/2005/8/layout/hList9"/>
    <dgm:cxn modelId="{89E895B9-8ADA-C14B-847A-FD0A853FBF03}" type="presOf" srcId="{66653F9C-FA4A-488D-8458-42ED63345C28}" destId="{EE18B4C2-2D90-4D85-AF0E-32FC8182732C}" srcOrd="1" destOrd="0" presId="urn:microsoft.com/office/officeart/2005/8/layout/hList9"/>
    <dgm:cxn modelId="{C80FBE88-76A9-41C9-AA11-1D454782C799}" srcId="{EEAF0FE3-7548-4848-905E-4E2C99FC24FF}" destId="{2083DF94-912A-43DF-B65C-85A11CDF2F92}" srcOrd="1" destOrd="0" parTransId="{9E73389F-C7BA-41AB-9DEB-A44F51B37DA9}" sibTransId="{48DDE9DD-2200-42E3-B050-9ED457B0EA28}"/>
    <dgm:cxn modelId="{55CD68DD-FB35-5541-A9E5-B1E7C15903D9}" type="presOf" srcId="{BE728BBF-F15A-4FFD-8500-72821FD6CBB0}" destId="{033196CC-08BE-453E-9EF5-AF29D7BDC403}" srcOrd="0" destOrd="0" presId="urn:microsoft.com/office/officeart/2005/8/layout/hList9"/>
    <dgm:cxn modelId="{976282FB-6DE8-4431-9999-A86F1AC48364}" srcId="{FE23904D-17A9-47DB-A183-68FB98675CA1}" destId="{EEAF0FE3-7548-4848-905E-4E2C99FC24FF}" srcOrd="0" destOrd="0" parTransId="{F042268C-89A6-4B4D-922A-F85112A03085}" sibTransId="{A21D9C7B-DF63-4BB0-AE93-E4D74FB7DB28}"/>
    <dgm:cxn modelId="{07990B3D-974E-43FC-A2FD-2914876A701F}" srcId="{EEAF0FE3-7548-4848-905E-4E2C99FC24FF}" destId="{BE728BBF-F15A-4FFD-8500-72821FD6CBB0}" srcOrd="0" destOrd="0" parTransId="{82EBD94F-9D89-4343-9498-54665312645C}" sibTransId="{A8821229-C82B-417C-BCA7-99000DD94411}"/>
    <dgm:cxn modelId="{22835BE5-0DF5-8941-8FB4-32CCBFE0E686}" type="presOf" srcId="{EEAF0FE3-7548-4848-905E-4E2C99FC24FF}" destId="{B5AFEAA9-A489-4B5B-9548-FB0C4ECFB0C3}" srcOrd="0" destOrd="0" presId="urn:microsoft.com/office/officeart/2005/8/layout/hList9"/>
    <dgm:cxn modelId="{452AF6FE-4A6A-1C42-A2E6-2571110DF795}" type="presParOf" srcId="{AAE511A0-0945-4E36-B251-01A2DE76F980}" destId="{D9CD5711-D654-494B-A54C-9FDBCC844AE1}" srcOrd="0" destOrd="0" presId="urn:microsoft.com/office/officeart/2005/8/layout/hList9"/>
    <dgm:cxn modelId="{C7184C79-84CF-5B4D-914B-B0FB40D570E1}" type="presParOf" srcId="{AAE511A0-0945-4E36-B251-01A2DE76F980}" destId="{7BAB7B95-774D-44E6-A9B6-DD815AE538C9}" srcOrd="1" destOrd="0" presId="urn:microsoft.com/office/officeart/2005/8/layout/hList9"/>
    <dgm:cxn modelId="{941A889D-1D20-F54B-AB89-31C3DD71AA02}" type="presParOf" srcId="{7BAB7B95-774D-44E6-A9B6-DD815AE538C9}" destId="{9CAC4634-CF92-4A91-8D22-5A49326CD86E}" srcOrd="0" destOrd="0" presId="urn:microsoft.com/office/officeart/2005/8/layout/hList9"/>
    <dgm:cxn modelId="{8D679E8E-286C-AD49-A928-E946F4D68C42}" type="presParOf" srcId="{7BAB7B95-774D-44E6-A9B6-DD815AE538C9}" destId="{B6894D80-2550-4704-B4ED-08FAC9072534}" srcOrd="1" destOrd="0" presId="urn:microsoft.com/office/officeart/2005/8/layout/hList9"/>
    <dgm:cxn modelId="{3885CF70-2FB7-C546-BB0F-974E3AC6FD80}" type="presParOf" srcId="{B6894D80-2550-4704-B4ED-08FAC9072534}" destId="{033196CC-08BE-453E-9EF5-AF29D7BDC403}" srcOrd="0" destOrd="0" presId="urn:microsoft.com/office/officeart/2005/8/layout/hList9"/>
    <dgm:cxn modelId="{95EF5F56-8C8D-914D-9082-780B8E2C51B1}" type="presParOf" srcId="{B6894D80-2550-4704-B4ED-08FAC9072534}" destId="{86AC42A3-A519-4511-9700-7915BCDD18F6}" srcOrd="1" destOrd="0" presId="urn:microsoft.com/office/officeart/2005/8/layout/hList9"/>
    <dgm:cxn modelId="{DF3C87D0-DC00-9B45-A0C8-DF1AF8EDCCB9}" type="presParOf" srcId="{7BAB7B95-774D-44E6-A9B6-DD815AE538C9}" destId="{36785B29-E16E-450C-8342-F78673824D70}" srcOrd="2" destOrd="0" presId="urn:microsoft.com/office/officeart/2005/8/layout/hList9"/>
    <dgm:cxn modelId="{B1B0C937-50B1-1C49-A153-FABDE53953D8}" type="presParOf" srcId="{36785B29-E16E-450C-8342-F78673824D70}" destId="{0C9D059D-D938-4811-997E-2DF49FBD9C42}" srcOrd="0" destOrd="0" presId="urn:microsoft.com/office/officeart/2005/8/layout/hList9"/>
    <dgm:cxn modelId="{D36E0500-BA4E-6C47-AFEA-04FB2796D438}" type="presParOf" srcId="{36785B29-E16E-450C-8342-F78673824D70}" destId="{37D23F25-76E6-4E56-A41B-16B5831D1BB2}" srcOrd="1" destOrd="0" presId="urn:microsoft.com/office/officeart/2005/8/layout/hList9"/>
    <dgm:cxn modelId="{24338075-940B-B840-8DCE-AE3A10558C3D}" type="presParOf" srcId="{7BAB7B95-774D-44E6-A9B6-DD815AE538C9}" destId="{E66DF08B-2A87-4368-8C49-8150C10073DD}" srcOrd="3" destOrd="0" presId="urn:microsoft.com/office/officeart/2005/8/layout/hList9"/>
    <dgm:cxn modelId="{E999E5AA-CB01-8645-B9B6-56B2FC8F8A2A}" type="presParOf" srcId="{E66DF08B-2A87-4368-8C49-8150C10073DD}" destId="{8DB79DCF-F144-4FA1-96B3-26783D76E84A}" srcOrd="0" destOrd="0" presId="urn:microsoft.com/office/officeart/2005/8/layout/hList9"/>
    <dgm:cxn modelId="{A8CE46BC-74D3-C047-A2E7-130F9A63D644}" type="presParOf" srcId="{E66DF08B-2A87-4368-8C49-8150C10073DD}" destId="{EE18B4C2-2D90-4D85-AF0E-32FC8182732C}" srcOrd="1" destOrd="0" presId="urn:microsoft.com/office/officeart/2005/8/layout/hList9"/>
    <dgm:cxn modelId="{F50EE1A0-9163-5042-A301-F36727C5F0D0}" type="presParOf" srcId="{AAE511A0-0945-4E36-B251-01A2DE76F980}" destId="{4AB78E7D-48DC-4F71-9DCE-AB15ED4BACD2}" srcOrd="2" destOrd="0" presId="urn:microsoft.com/office/officeart/2005/8/layout/hList9"/>
    <dgm:cxn modelId="{577DC616-702D-DA42-9E14-50C1006E1BF1}" type="presParOf" srcId="{AAE511A0-0945-4E36-B251-01A2DE76F980}" destId="{B5AFEAA9-A489-4B5B-9548-FB0C4ECFB0C3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4E936A-D1AC-4BD2-8281-E7F187AB6047}" type="doc">
      <dgm:prSet loTypeId="urn:microsoft.com/office/officeart/2005/8/layout/hList1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2B2FA37-0365-4635-A3CE-3CE71E1F6915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Funders outright donate money, typically for charitable causes</a:t>
          </a:r>
          <a:endParaRPr lang="en-US" dirty="0"/>
        </a:p>
      </dgm:t>
    </dgm:pt>
    <dgm:pt modelId="{64ACE739-00F7-4E0B-961E-E28DDC05533E}" type="parTrans" cxnId="{CBAA96BF-D9DD-446C-987C-BA0A8BD77E2A}">
      <dgm:prSet/>
      <dgm:spPr/>
      <dgm:t>
        <a:bodyPr/>
        <a:lstStyle/>
        <a:p>
          <a:endParaRPr lang="en-US"/>
        </a:p>
      </dgm:t>
    </dgm:pt>
    <dgm:pt modelId="{7D1E1696-BA79-46D7-8E1C-21E8D6F2F988}" type="sibTrans" cxnId="{CBAA96BF-D9DD-446C-987C-BA0A8BD77E2A}">
      <dgm:prSet/>
      <dgm:spPr/>
      <dgm:t>
        <a:bodyPr/>
        <a:lstStyle/>
        <a:p>
          <a:endParaRPr lang="en-US"/>
        </a:p>
      </dgm:t>
    </dgm:pt>
    <dgm:pt modelId="{32E8F8CA-995B-4FE2-A502-C28784BBB0C4}">
      <dgm:prSet phldrT="[Text]"/>
      <dgm:spPr>
        <a:solidFill>
          <a:srgbClr val="118CBD"/>
        </a:solidFill>
        <a:ln>
          <a:solidFill>
            <a:srgbClr val="118CBD"/>
          </a:solidFill>
        </a:ln>
      </dgm:spPr>
      <dgm:t>
        <a:bodyPr/>
        <a:lstStyle/>
        <a:p>
          <a:r>
            <a:rPr lang="en-US" b="1" dirty="0" smtClean="0"/>
            <a:t>Donation: Reward or Perk</a:t>
          </a:r>
          <a:endParaRPr lang="en-US" b="1" dirty="0"/>
        </a:p>
      </dgm:t>
    </dgm:pt>
    <dgm:pt modelId="{A45C12C4-3A10-4DFA-8F52-1B59D91F3C0F}" type="parTrans" cxnId="{E3C77BEB-10E2-42A0-869D-345BAC99731F}">
      <dgm:prSet/>
      <dgm:spPr/>
      <dgm:t>
        <a:bodyPr/>
        <a:lstStyle/>
        <a:p>
          <a:endParaRPr lang="en-US"/>
        </a:p>
      </dgm:t>
    </dgm:pt>
    <dgm:pt modelId="{CC49AB1D-B709-4D87-93FE-B7F8EC38C2E0}" type="sibTrans" cxnId="{E3C77BEB-10E2-42A0-869D-345BAC99731F}">
      <dgm:prSet/>
      <dgm:spPr/>
      <dgm:t>
        <a:bodyPr/>
        <a:lstStyle/>
        <a:p>
          <a:endParaRPr lang="en-US"/>
        </a:p>
      </dgm:t>
    </dgm:pt>
    <dgm:pt modelId="{6ABAB2E8-A00E-494B-97E2-D7B91BD4D3AC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Funders provide donations in exchange for perks or rewards</a:t>
          </a:r>
          <a:endParaRPr lang="en-US" dirty="0"/>
        </a:p>
      </dgm:t>
    </dgm:pt>
    <dgm:pt modelId="{31A6E48A-12BA-48E0-9EFF-DB28FEAF7C35}" type="parTrans" cxnId="{5945EDD4-DA5C-444B-9A81-73C89D290A4A}">
      <dgm:prSet/>
      <dgm:spPr/>
      <dgm:t>
        <a:bodyPr/>
        <a:lstStyle/>
        <a:p>
          <a:endParaRPr lang="en-US"/>
        </a:p>
      </dgm:t>
    </dgm:pt>
    <dgm:pt modelId="{D0A17F8A-4758-4383-9670-DCE95D3C6793}" type="sibTrans" cxnId="{5945EDD4-DA5C-444B-9A81-73C89D290A4A}">
      <dgm:prSet/>
      <dgm:spPr/>
      <dgm:t>
        <a:bodyPr/>
        <a:lstStyle/>
        <a:p>
          <a:endParaRPr lang="en-US"/>
        </a:p>
      </dgm:t>
    </dgm:pt>
    <dgm:pt modelId="{E1E8D5AD-CE3C-42DE-95E8-DC3CC7F6243F}">
      <dgm:prSet phldrT="[Text]"/>
      <dgm:spPr>
        <a:solidFill>
          <a:srgbClr val="118CBD"/>
        </a:solidFill>
        <a:ln>
          <a:solidFill>
            <a:srgbClr val="118CBD"/>
          </a:solidFill>
        </a:ln>
      </dgm:spPr>
      <dgm:t>
        <a:bodyPr/>
        <a:lstStyle/>
        <a:p>
          <a:r>
            <a:rPr lang="en-US" b="1" dirty="0" smtClean="0"/>
            <a:t>Lending: in hopes of repayment</a:t>
          </a:r>
          <a:endParaRPr lang="en-US" b="1" dirty="0"/>
        </a:p>
      </dgm:t>
    </dgm:pt>
    <dgm:pt modelId="{171120BE-9297-4A95-8551-C57DB27005DF}" type="parTrans" cxnId="{FB48BA54-CE06-4A8A-856C-54F58C70442D}">
      <dgm:prSet/>
      <dgm:spPr/>
      <dgm:t>
        <a:bodyPr/>
        <a:lstStyle/>
        <a:p>
          <a:endParaRPr lang="en-US"/>
        </a:p>
      </dgm:t>
    </dgm:pt>
    <dgm:pt modelId="{70598919-39DE-4773-A249-ED6AC2903205}" type="sibTrans" cxnId="{FB48BA54-CE06-4A8A-856C-54F58C70442D}">
      <dgm:prSet/>
      <dgm:spPr/>
      <dgm:t>
        <a:bodyPr/>
        <a:lstStyle/>
        <a:p>
          <a:endParaRPr lang="en-US"/>
        </a:p>
      </dgm:t>
    </dgm:pt>
    <dgm:pt modelId="{2634AE0B-E454-4985-B3A8-8EC3A4F590BD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dirty="0" smtClean="0"/>
            <a:t>Funders provide capital in exchange for ownership or financial upside</a:t>
          </a:r>
          <a:endParaRPr lang="en-US" dirty="0"/>
        </a:p>
      </dgm:t>
    </dgm:pt>
    <dgm:pt modelId="{C0B542D0-7EE9-499B-960E-B95B50C26027}" type="parTrans" cxnId="{22F03087-8FF3-40CB-BA7B-B0DC739B3DFA}">
      <dgm:prSet/>
      <dgm:spPr/>
      <dgm:t>
        <a:bodyPr/>
        <a:lstStyle/>
        <a:p>
          <a:endParaRPr lang="en-US"/>
        </a:p>
      </dgm:t>
    </dgm:pt>
    <dgm:pt modelId="{4356D754-82D2-42A2-9B15-52C74A2DE607}" type="sibTrans" cxnId="{22F03087-8FF3-40CB-BA7B-B0DC739B3DFA}">
      <dgm:prSet/>
      <dgm:spPr/>
      <dgm:t>
        <a:bodyPr/>
        <a:lstStyle/>
        <a:p>
          <a:endParaRPr lang="en-US"/>
        </a:p>
      </dgm:t>
    </dgm:pt>
    <dgm:pt modelId="{D433098B-4646-474D-821C-054BB783447C}">
      <dgm:prSet phldrT="[Text]"/>
      <dgm:spPr>
        <a:solidFill>
          <a:srgbClr val="118CBD"/>
        </a:solidFill>
        <a:ln>
          <a:solidFill>
            <a:srgbClr val="118CBD"/>
          </a:solidFill>
        </a:ln>
      </dgm:spPr>
      <dgm:t>
        <a:bodyPr/>
        <a:lstStyle/>
        <a:p>
          <a:r>
            <a:rPr lang="en-US" b="1" dirty="0" smtClean="0"/>
            <a:t>Investing: for pure financial upside</a:t>
          </a:r>
          <a:endParaRPr lang="en-US" b="1" dirty="0"/>
        </a:p>
      </dgm:t>
    </dgm:pt>
    <dgm:pt modelId="{BF709DDC-A018-4D0D-9FA7-28A3B5443072}" type="parTrans" cxnId="{046BECE4-A077-418B-A94A-6766CFE6A33A}">
      <dgm:prSet/>
      <dgm:spPr/>
      <dgm:t>
        <a:bodyPr/>
        <a:lstStyle/>
        <a:p>
          <a:endParaRPr lang="en-US"/>
        </a:p>
      </dgm:t>
    </dgm:pt>
    <dgm:pt modelId="{97A8A36F-960A-41E7-AB25-2992ABA293C5}" type="sibTrans" cxnId="{046BECE4-A077-418B-A94A-6766CFE6A33A}">
      <dgm:prSet/>
      <dgm:spPr/>
      <dgm:t>
        <a:bodyPr/>
        <a:lstStyle/>
        <a:p>
          <a:endParaRPr lang="en-US"/>
        </a:p>
      </dgm:t>
    </dgm:pt>
    <dgm:pt modelId="{742EAE4C-6F70-43A1-B202-D3A5660F9D54}">
      <dgm:prSet phldrT="[Text]"/>
      <dgm:spPr>
        <a:solidFill>
          <a:srgbClr val="118CBD"/>
        </a:solidFill>
        <a:ln>
          <a:solidFill>
            <a:srgbClr val="118CBD"/>
          </a:solidFill>
        </a:ln>
      </dgm:spPr>
      <dgm:t>
        <a:bodyPr/>
        <a:lstStyle/>
        <a:p>
          <a:r>
            <a:rPr lang="en-US" b="1" dirty="0" smtClean="0"/>
            <a:t>Donation: no return; outright gift</a:t>
          </a:r>
          <a:endParaRPr lang="en-US" b="1" dirty="0"/>
        </a:p>
      </dgm:t>
    </dgm:pt>
    <dgm:pt modelId="{1A1D2BD2-2579-452F-A99D-9ECDD919456D}" type="sibTrans" cxnId="{97D95658-F733-4529-BE4B-7CF7D7FC0BA4}">
      <dgm:prSet/>
      <dgm:spPr/>
      <dgm:t>
        <a:bodyPr/>
        <a:lstStyle/>
        <a:p>
          <a:endParaRPr lang="en-US"/>
        </a:p>
      </dgm:t>
    </dgm:pt>
    <dgm:pt modelId="{FEFEAAFC-CF8A-4F1F-8AE9-33561DA8C5C6}" type="parTrans" cxnId="{97D95658-F733-4529-BE4B-7CF7D7FC0BA4}">
      <dgm:prSet/>
      <dgm:spPr/>
      <dgm:t>
        <a:bodyPr/>
        <a:lstStyle/>
        <a:p>
          <a:endParaRPr lang="en-US"/>
        </a:p>
      </dgm:t>
    </dgm:pt>
    <dgm:pt modelId="{2ADBAB9A-A44B-41C0-BEF4-679D7D8E7670}">
      <dgm:prSet phldrT="[Text]"/>
      <dgm:spPr>
        <a:solidFill>
          <a:srgbClr val="FFFFFF">
            <a:alpha val="90000"/>
          </a:srgbClr>
        </a:solidFill>
      </dgm:spPr>
      <dgm:t>
        <a:bodyPr/>
        <a:lstStyle/>
        <a:p>
          <a:r>
            <a:rPr lang="en-US" b="0" dirty="0" smtClean="0"/>
            <a:t>Funders provide money as a loan that can hopefully be repaid</a:t>
          </a:r>
          <a:endParaRPr lang="en-US" b="0" dirty="0"/>
        </a:p>
      </dgm:t>
    </dgm:pt>
    <dgm:pt modelId="{7844C16F-8E2A-481C-8E84-E6D844B0CB19}" type="parTrans" cxnId="{1E2CE617-8A78-4A82-BBA7-2E8B9B1DB9A7}">
      <dgm:prSet/>
      <dgm:spPr/>
      <dgm:t>
        <a:bodyPr/>
        <a:lstStyle/>
        <a:p>
          <a:endParaRPr lang="en-US"/>
        </a:p>
      </dgm:t>
    </dgm:pt>
    <dgm:pt modelId="{DD99B0A0-59D8-40CF-BD10-94CFE6F7B037}" type="sibTrans" cxnId="{1E2CE617-8A78-4A82-BBA7-2E8B9B1DB9A7}">
      <dgm:prSet/>
      <dgm:spPr/>
      <dgm:t>
        <a:bodyPr/>
        <a:lstStyle/>
        <a:p>
          <a:endParaRPr lang="en-US"/>
        </a:p>
      </dgm:t>
    </dgm:pt>
    <dgm:pt modelId="{DDB02D2F-D92A-4BB5-B5C4-E64484189346}" type="pres">
      <dgm:prSet presAssocID="{644E936A-D1AC-4BD2-8281-E7F187AB60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499B60-FB26-4F5F-9693-21077CB384F1}" type="pres">
      <dgm:prSet presAssocID="{742EAE4C-6F70-43A1-B202-D3A5660F9D54}" presName="composite" presStyleCnt="0"/>
      <dgm:spPr/>
      <dgm:t>
        <a:bodyPr/>
        <a:lstStyle/>
        <a:p>
          <a:endParaRPr lang="en-US"/>
        </a:p>
      </dgm:t>
    </dgm:pt>
    <dgm:pt modelId="{79985728-6FB4-4E61-99A9-2390D763D785}" type="pres">
      <dgm:prSet presAssocID="{742EAE4C-6F70-43A1-B202-D3A5660F9D54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1A97B-6668-4E76-9DD7-AA11A91943BD}" type="pres">
      <dgm:prSet presAssocID="{742EAE4C-6F70-43A1-B202-D3A5660F9D54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E33909-D960-48AE-AD8E-D8551A271962}" type="pres">
      <dgm:prSet presAssocID="{1A1D2BD2-2579-452F-A99D-9ECDD919456D}" presName="space" presStyleCnt="0"/>
      <dgm:spPr/>
      <dgm:t>
        <a:bodyPr/>
        <a:lstStyle/>
        <a:p>
          <a:endParaRPr lang="en-US"/>
        </a:p>
      </dgm:t>
    </dgm:pt>
    <dgm:pt modelId="{67CD9D66-BEB4-469B-9CE4-7C4DDA6CF7FE}" type="pres">
      <dgm:prSet presAssocID="{32E8F8CA-995B-4FE2-A502-C28784BBB0C4}" presName="composite" presStyleCnt="0"/>
      <dgm:spPr/>
      <dgm:t>
        <a:bodyPr/>
        <a:lstStyle/>
        <a:p>
          <a:endParaRPr lang="en-US"/>
        </a:p>
      </dgm:t>
    </dgm:pt>
    <dgm:pt modelId="{260E484A-28F3-4A14-A059-0D8EB15AFF74}" type="pres">
      <dgm:prSet presAssocID="{32E8F8CA-995B-4FE2-A502-C28784BBB0C4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1F3CE6-2A22-4C11-9E02-F59D8250BE28}" type="pres">
      <dgm:prSet presAssocID="{32E8F8CA-995B-4FE2-A502-C28784BBB0C4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B7B2C8-4EB5-44F0-9BAF-19C21E299DB2}" type="pres">
      <dgm:prSet presAssocID="{CC49AB1D-B709-4D87-93FE-B7F8EC38C2E0}" presName="space" presStyleCnt="0"/>
      <dgm:spPr/>
      <dgm:t>
        <a:bodyPr/>
        <a:lstStyle/>
        <a:p>
          <a:endParaRPr lang="en-US"/>
        </a:p>
      </dgm:t>
    </dgm:pt>
    <dgm:pt modelId="{11F45FD5-38C5-4688-9476-1B1EA7EDF2F8}" type="pres">
      <dgm:prSet presAssocID="{E1E8D5AD-CE3C-42DE-95E8-DC3CC7F6243F}" presName="composite" presStyleCnt="0"/>
      <dgm:spPr/>
      <dgm:t>
        <a:bodyPr/>
        <a:lstStyle/>
        <a:p>
          <a:endParaRPr lang="en-US"/>
        </a:p>
      </dgm:t>
    </dgm:pt>
    <dgm:pt modelId="{AF3E19E5-5BDD-491A-8029-CF9D0D1B0AF9}" type="pres">
      <dgm:prSet presAssocID="{E1E8D5AD-CE3C-42DE-95E8-DC3CC7F6243F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0301A9-0460-4254-B07D-7621290380A7}" type="pres">
      <dgm:prSet presAssocID="{E1E8D5AD-CE3C-42DE-95E8-DC3CC7F6243F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ED5CF0-653D-4CF4-B1E7-849221A83876}" type="pres">
      <dgm:prSet presAssocID="{70598919-39DE-4773-A249-ED6AC2903205}" presName="space" presStyleCnt="0"/>
      <dgm:spPr/>
      <dgm:t>
        <a:bodyPr/>
        <a:lstStyle/>
        <a:p>
          <a:endParaRPr lang="en-US"/>
        </a:p>
      </dgm:t>
    </dgm:pt>
    <dgm:pt modelId="{AC5DBCFE-EFF4-495F-BB82-0B275AA19EAC}" type="pres">
      <dgm:prSet presAssocID="{D433098B-4646-474D-821C-054BB783447C}" presName="composite" presStyleCnt="0"/>
      <dgm:spPr/>
      <dgm:t>
        <a:bodyPr/>
        <a:lstStyle/>
        <a:p>
          <a:endParaRPr lang="en-US"/>
        </a:p>
      </dgm:t>
    </dgm:pt>
    <dgm:pt modelId="{C97E677D-3781-4EF0-977E-81F060C725F0}" type="pres">
      <dgm:prSet presAssocID="{D433098B-4646-474D-821C-054BB783447C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F8AEDB-2B8A-4297-8DF6-7FA26A5E6B63}" type="pres">
      <dgm:prSet presAssocID="{D433098B-4646-474D-821C-054BB783447C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C77BEB-10E2-42A0-869D-345BAC99731F}" srcId="{644E936A-D1AC-4BD2-8281-E7F187AB6047}" destId="{32E8F8CA-995B-4FE2-A502-C28784BBB0C4}" srcOrd="1" destOrd="0" parTransId="{A45C12C4-3A10-4DFA-8F52-1B59D91F3C0F}" sibTransId="{CC49AB1D-B709-4D87-93FE-B7F8EC38C2E0}"/>
    <dgm:cxn modelId="{73A9129B-B6A8-C541-A558-C22E9772D2E2}" type="presOf" srcId="{D433098B-4646-474D-821C-054BB783447C}" destId="{C97E677D-3781-4EF0-977E-81F060C725F0}" srcOrd="0" destOrd="0" presId="urn:microsoft.com/office/officeart/2005/8/layout/hList1"/>
    <dgm:cxn modelId="{97D95658-F733-4529-BE4B-7CF7D7FC0BA4}" srcId="{644E936A-D1AC-4BD2-8281-E7F187AB6047}" destId="{742EAE4C-6F70-43A1-B202-D3A5660F9D54}" srcOrd="0" destOrd="0" parTransId="{FEFEAAFC-CF8A-4F1F-8AE9-33561DA8C5C6}" sibTransId="{1A1D2BD2-2579-452F-A99D-9ECDD919456D}"/>
    <dgm:cxn modelId="{FB48BA54-CE06-4A8A-856C-54F58C70442D}" srcId="{644E936A-D1AC-4BD2-8281-E7F187AB6047}" destId="{E1E8D5AD-CE3C-42DE-95E8-DC3CC7F6243F}" srcOrd="2" destOrd="0" parTransId="{171120BE-9297-4A95-8551-C57DB27005DF}" sibTransId="{70598919-39DE-4773-A249-ED6AC2903205}"/>
    <dgm:cxn modelId="{1E2CE617-8A78-4A82-BBA7-2E8B9B1DB9A7}" srcId="{E1E8D5AD-CE3C-42DE-95E8-DC3CC7F6243F}" destId="{2ADBAB9A-A44B-41C0-BEF4-679D7D8E7670}" srcOrd="0" destOrd="0" parTransId="{7844C16F-8E2A-481C-8E84-E6D844B0CB19}" sibTransId="{DD99B0A0-59D8-40CF-BD10-94CFE6F7B037}"/>
    <dgm:cxn modelId="{53AAF9C5-DA15-8E4A-9477-F5DD6404C4D0}" type="presOf" srcId="{2ADBAB9A-A44B-41C0-BEF4-679D7D8E7670}" destId="{DA0301A9-0460-4254-B07D-7621290380A7}" srcOrd="0" destOrd="0" presId="urn:microsoft.com/office/officeart/2005/8/layout/hList1"/>
    <dgm:cxn modelId="{9B4D24CD-4BFE-AD4E-BD1D-ED12D4AB6109}" type="presOf" srcId="{2634AE0B-E454-4985-B3A8-8EC3A4F590BD}" destId="{54F8AEDB-2B8A-4297-8DF6-7FA26A5E6B63}" srcOrd="0" destOrd="0" presId="urn:microsoft.com/office/officeart/2005/8/layout/hList1"/>
    <dgm:cxn modelId="{E91E058C-2C6B-D24E-8B51-CAFD0431E07D}" type="presOf" srcId="{644E936A-D1AC-4BD2-8281-E7F187AB6047}" destId="{DDB02D2F-D92A-4BB5-B5C4-E64484189346}" srcOrd="0" destOrd="0" presId="urn:microsoft.com/office/officeart/2005/8/layout/hList1"/>
    <dgm:cxn modelId="{B5E6126F-0070-9F43-8F68-0A93B0F0C468}" type="presOf" srcId="{742EAE4C-6F70-43A1-B202-D3A5660F9D54}" destId="{79985728-6FB4-4E61-99A9-2390D763D785}" srcOrd="0" destOrd="0" presId="urn:microsoft.com/office/officeart/2005/8/layout/hList1"/>
    <dgm:cxn modelId="{CBAA96BF-D9DD-446C-987C-BA0A8BD77E2A}" srcId="{742EAE4C-6F70-43A1-B202-D3A5660F9D54}" destId="{42B2FA37-0365-4635-A3CE-3CE71E1F6915}" srcOrd="0" destOrd="0" parTransId="{64ACE739-00F7-4E0B-961E-E28DDC05533E}" sibTransId="{7D1E1696-BA79-46D7-8E1C-21E8D6F2F988}"/>
    <dgm:cxn modelId="{046BECE4-A077-418B-A94A-6766CFE6A33A}" srcId="{644E936A-D1AC-4BD2-8281-E7F187AB6047}" destId="{D433098B-4646-474D-821C-054BB783447C}" srcOrd="3" destOrd="0" parTransId="{BF709DDC-A018-4D0D-9FA7-28A3B5443072}" sibTransId="{97A8A36F-960A-41E7-AB25-2992ABA293C5}"/>
    <dgm:cxn modelId="{BA847C74-DA7C-EA49-8849-37AFD4D07FC2}" type="presOf" srcId="{42B2FA37-0365-4635-A3CE-3CE71E1F6915}" destId="{C351A97B-6668-4E76-9DD7-AA11A91943BD}" srcOrd="0" destOrd="0" presId="urn:microsoft.com/office/officeart/2005/8/layout/hList1"/>
    <dgm:cxn modelId="{ACA2B5AE-65FE-E14D-9F2C-EDAA0D25CDCC}" type="presOf" srcId="{6ABAB2E8-A00E-494B-97E2-D7B91BD4D3AC}" destId="{261F3CE6-2A22-4C11-9E02-F59D8250BE28}" srcOrd="0" destOrd="0" presId="urn:microsoft.com/office/officeart/2005/8/layout/hList1"/>
    <dgm:cxn modelId="{FBCCB7D6-4BC6-1C4C-BA6C-E2642AC2434B}" type="presOf" srcId="{32E8F8CA-995B-4FE2-A502-C28784BBB0C4}" destId="{260E484A-28F3-4A14-A059-0D8EB15AFF74}" srcOrd="0" destOrd="0" presId="urn:microsoft.com/office/officeart/2005/8/layout/hList1"/>
    <dgm:cxn modelId="{5945EDD4-DA5C-444B-9A81-73C89D290A4A}" srcId="{32E8F8CA-995B-4FE2-A502-C28784BBB0C4}" destId="{6ABAB2E8-A00E-494B-97E2-D7B91BD4D3AC}" srcOrd="0" destOrd="0" parTransId="{31A6E48A-12BA-48E0-9EFF-DB28FEAF7C35}" sibTransId="{D0A17F8A-4758-4383-9670-DCE95D3C6793}"/>
    <dgm:cxn modelId="{22F03087-8FF3-40CB-BA7B-B0DC739B3DFA}" srcId="{D433098B-4646-474D-821C-054BB783447C}" destId="{2634AE0B-E454-4985-B3A8-8EC3A4F590BD}" srcOrd="0" destOrd="0" parTransId="{C0B542D0-7EE9-499B-960E-B95B50C26027}" sibTransId="{4356D754-82D2-42A2-9B15-52C74A2DE607}"/>
    <dgm:cxn modelId="{FA507A1F-A8BA-364D-9A8E-7BB19CA779AA}" type="presOf" srcId="{E1E8D5AD-CE3C-42DE-95E8-DC3CC7F6243F}" destId="{AF3E19E5-5BDD-491A-8029-CF9D0D1B0AF9}" srcOrd="0" destOrd="0" presId="urn:microsoft.com/office/officeart/2005/8/layout/hList1"/>
    <dgm:cxn modelId="{FAE17B7B-BB1E-4441-966E-374F28B49A32}" type="presParOf" srcId="{DDB02D2F-D92A-4BB5-B5C4-E64484189346}" destId="{2C499B60-FB26-4F5F-9693-21077CB384F1}" srcOrd="0" destOrd="0" presId="urn:microsoft.com/office/officeart/2005/8/layout/hList1"/>
    <dgm:cxn modelId="{4CBC6B71-A5FE-6147-BF8F-C70185D76E58}" type="presParOf" srcId="{2C499B60-FB26-4F5F-9693-21077CB384F1}" destId="{79985728-6FB4-4E61-99A9-2390D763D785}" srcOrd="0" destOrd="0" presId="urn:microsoft.com/office/officeart/2005/8/layout/hList1"/>
    <dgm:cxn modelId="{B18D9DC2-A4F6-A54F-B131-C8540DD18695}" type="presParOf" srcId="{2C499B60-FB26-4F5F-9693-21077CB384F1}" destId="{C351A97B-6668-4E76-9DD7-AA11A91943BD}" srcOrd="1" destOrd="0" presId="urn:microsoft.com/office/officeart/2005/8/layout/hList1"/>
    <dgm:cxn modelId="{A58DD7AE-3E7B-E04C-95E5-C035B0CFCCE5}" type="presParOf" srcId="{DDB02D2F-D92A-4BB5-B5C4-E64484189346}" destId="{A5E33909-D960-48AE-AD8E-D8551A271962}" srcOrd="1" destOrd="0" presId="urn:microsoft.com/office/officeart/2005/8/layout/hList1"/>
    <dgm:cxn modelId="{618A7BB8-B407-F945-910E-8910392360ED}" type="presParOf" srcId="{DDB02D2F-D92A-4BB5-B5C4-E64484189346}" destId="{67CD9D66-BEB4-469B-9CE4-7C4DDA6CF7FE}" srcOrd="2" destOrd="0" presId="urn:microsoft.com/office/officeart/2005/8/layout/hList1"/>
    <dgm:cxn modelId="{8B10E526-57F2-3540-A453-CBCBE86C35BB}" type="presParOf" srcId="{67CD9D66-BEB4-469B-9CE4-7C4DDA6CF7FE}" destId="{260E484A-28F3-4A14-A059-0D8EB15AFF74}" srcOrd="0" destOrd="0" presId="urn:microsoft.com/office/officeart/2005/8/layout/hList1"/>
    <dgm:cxn modelId="{8580227F-647C-1240-B6DD-060C6FB347AD}" type="presParOf" srcId="{67CD9D66-BEB4-469B-9CE4-7C4DDA6CF7FE}" destId="{261F3CE6-2A22-4C11-9E02-F59D8250BE28}" srcOrd="1" destOrd="0" presId="urn:microsoft.com/office/officeart/2005/8/layout/hList1"/>
    <dgm:cxn modelId="{4C3AE886-8D5E-AF46-8BF4-3AAF82BD68A9}" type="presParOf" srcId="{DDB02D2F-D92A-4BB5-B5C4-E64484189346}" destId="{05B7B2C8-4EB5-44F0-9BAF-19C21E299DB2}" srcOrd="3" destOrd="0" presId="urn:microsoft.com/office/officeart/2005/8/layout/hList1"/>
    <dgm:cxn modelId="{E6AA8940-B862-0748-8645-451AF7F08745}" type="presParOf" srcId="{DDB02D2F-D92A-4BB5-B5C4-E64484189346}" destId="{11F45FD5-38C5-4688-9476-1B1EA7EDF2F8}" srcOrd="4" destOrd="0" presId="urn:microsoft.com/office/officeart/2005/8/layout/hList1"/>
    <dgm:cxn modelId="{77FBFCFD-2CB9-D64E-AD75-6ADC65603EBA}" type="presParOf" srcId="{11F45FD5-38C5-4688-9476-1B1EA7EDF2F8}" destId="{AF3E19E5-5BDD-491A-8029-CF9D0D1B0AF9}" srcOrd="0" destOrd="0" presId="urn:microsoft.com/office/officeart/2005/8/layout/hList1"/>
    <dgm:cxn modelId="{2288907B-382D-164B-815D-F57BB3DC8DE3}" type="presParOf" srcId="{11F45FD5-38C5-4688-9476-1B1EA7EDF2F8}" destId="{DA0301A9-0460-4254-B07D-7621290380A7}" srcOrd="1" destOrd="0" presId="urn:microsoft.com/office/officeart/2005/8/layout/hList1"/>
    <dgm:cxn modelId="{9DF22D4A-9AFB-D249-8597-5236F0936D25}" type="presParOf" srcId="{DDB02D2F-D92A-4BB5-B5C4-E64484189346}" destId="{C4ED5CF0-653D-4CF4-B1E7-849221A83876}" srcOrd="5" destOrd="0" presId="urn:microsoft.com/office/officeart/2005/8/layout/hList1"/>
    <dgm:cxn modelId="{D9126784-73F4-0F45-951F-870491D9EC9F}" type="presParOf" srcId="{DDB02D2F-D92A-4BB5-B5C4-E64484189346}" destId="{AC5DBCFE-EFF4-495F-BB82-0B275AA19EAC}" srcOrd="6" destOrd="0" presId="urn:microsoft.com/office/officeart/2005/8/layout/hList1"/>
    <dgm:cxn modelId="{C0931F8B-FE48-554F-A281-E81D8CFBC20E}" type="presParOf" srcId="{AC5DBCFE-EFF4-495F-BB82-0B275AA19EAC}" destId="{C97E677D-3781-4EF0-977E-81F060C725F0}" srcOrd="0" destOrd="0" presId="urn:microsoft.com/office/officeart/2005/8/layout/hList1"/>
    <dgm:cxn modelId="{8D99BA71-09CC-C248-A425-0B53092C2431}" type="presParOf" srcId="{AC5DBCFE-EFF4-495F-BB82-0B275AA19EAC}" destId="{54F8AEDB-2B8A-4297-8DF6-7FA26A5E6B6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4E936A-D1AC-4BD2-8281-E7F187AB6047}" type="doc">
      <dgm:prSet loTypeId="urn:microsoft.com/office/officeart/2005/8/layout/process1" loCatId="process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2E8F8CA-995B-4FE2-A502-C28784BBB0C4}">
      <dgm:prSet phldrT="[Text]"/>
      <dgm:spPr/>
      <dgm:t>
        <a:bodyPr/>
        <a:lstStyle/>
        <a:p>
          <a:r>
            <a:rPr lang="en-US" b="1" dirty="0" smtClean="0"/>
            <a:t>Idea Stage or New</a:t>
          </a:r>
          <a:endParaRPr lang="en-US" b="1" dirty="0"/>
        </a:p>
      </dgm:t>
    </dgm:pt>
    <dgm:pt modelId="{A45C12C4-3A10-4DFA-8F52-1B59D91F3C0F}" type="parTrans" cxnId="{E3C77BEB-10E2-42A0-869D-345BAC99731F}">
      <dgm:prSet/>
      <dgm:spPr/>
      <dgm:t>
        <a:bodyPr/>
        <a:lstStyle/>
        <a:p>
          <a:endParaRPr lang="en-US"/>
        </a:p>
      </dgm:t>
    </dgm:pt>
    <dgm:pt modelId="{CC49AB1D-B709-4D87-93FE-B7F8EC38C2E0}" type="sibTrans" cxnId="{E3C77BEB-10E2-42A0-869D-345BAC99731F}">
      <dgm:prSet/>
      <dgm:spPr/>
      <dgm:t>
        <a:bodyPr/>
        <a:lstStyle/>
        <a:p>
          <a:endParaRPr lang="en-US" dirty="0"/>
        </a:p>
      </dgm:t>
    </dgm:pt>
    <dgm:pt modelId="{E1E8D5AD-CE3C-42DE-95E8-DC3CC7F6243F}">
      <dgm:prSet phldrT="[Text]"/>
      <dgm:spPr>
        <a:solidFill>
          <a:srgbClr val="118CBD"/>
        </a:solidFill>
      </dgm:spPr>
      <dgm:t>
        <a:bodyPr/>
        <a:lstStyle/>
        <a:p>
          <a:r>
            <a:rPr lang="en-US" b="1" dirty="0" smtClean="0">
              <a:sym typeface="Wingdings" panose="05000000000000000000" pitchFamily="2" charset="2"/>
            </a:rPr>
            <a:t>More 1 Year Operation</a:t>
          </a:r>
          <a:endParaRPr lang="en-US" b="1" dirty="0"/>
        </a:p>
      </dgm:t>
    </dgm:pt>
    <dgm:pt modelId="{171120BE-9297-4A95-8551-C57DB27005DF}" type="parTrans" cxnId="{FB48BA54-CE06-4A8A-856C-54F58C70442D}">
      <dgm:prSet/>
      <dgm:spPr/>
      <dgm:t>
        <a:bodyPr/>
        <a:lstStyle/>
        <a:p>
          <a:endParaRPr lang="en-US"/>
        </a:p>
      </dgm:t>
    </dgm:pt>
    <dgm:pt modelId="{70598919-39DE-4773-A249-ED6AC2903205}" type="sibTrans" cxnId="{FB48BA54-CE06-4A8A-856C-54F58C70442D}">
      <dgm:prSet/>
      <dgm:spPr/>
      <dgm:t>
        <a:bodyPr/>
        <a:lstStyle/>
        <a:p>
          <a:endParaRPr lang="en-US" dirty="0"/>
        </a:p>
      </dgm:t>
    </dgm:pt>
    <dgm:pt modelId="{D433098B-4646-474D-821C-054BB783447C}">
      <dgm:prSet phldrT="[Text]"/>
      <dgm:spPr/>
      <dgm:t>
        <a:bodyPr/>
        <a:lstStyle/>
        <a:p>
          <a:r>
            <a:rPr lang="en-US" b="1" dirty="0" smtClean="0">
              <a:sym typeface="Wingdings" panose="05000000000000000000" pitchFamily="2" charset="2"/>
            </a:rPr>
            <a:t>Mature and Growing </a:t>
          </a:r>
          <a:endParaRPr lang="en-US" b="1" dirty="0"/>
        </a:p>
      </dgm:t>
    </dgm:pt>
    <dgm:pt modelId="{BF709DDC-A018-4D0D-9FA7-28A3B5443072}" type="parTrans" cxnId="{046BECE4-A077-418B-A94A-6766CFE6A33A}">
      <dgm:prSet/>
      <dgm:spPr/>
      <dgm:t>
        <a:bodyPr/>
        <a:lstStyle/>
        <a:p>
          <a:endParaRPr lang="en-US"/>
        </a:p>
      </dgm:t>
    </dgm:pt>
    <dgm:pt modelId="{97A8A36F-960A-41E7-AB25-2992ABA293C5}" type="sibTrans" cxnId="{046BECE4-A077-418B-A94A-6766CFE6A33A}">
      <dgm:prSet/>
      <dgm:spPr/>
      <dgm:t>
        <a:bodyPr/>
        <a:lstStyle/>
        <a:p>
          <a:endParaRPr lang="en-US"/>
        </a:p>
      </dgm:t>
    </dgm:pt>
    <dgm:pt modelId="{742EAE4C-6F70-43A1-B202-D3A5660F9D54}">
      <dgm:prSet phldrT="[Text]"/>
      <dgm:spPr/>
      <dgm:t>
        <a:bodyPr/>
        <a:lstStyle/>
        <a:p>
          <a:r>
            <a:rPr lang="en-US" b="1" dirty="0" smtClean="0"/>
            <a:t>Idea Stage or Nonprofit      </a:t>
          </a:r>
          <a:endParaRPr lang="en-US" b="1" dirty="0"/>
        </a:p>
      </dgm:t>
    </dgm:pt>
    <dgm:pt modelId="{1A1D2BD2-2579-452F-A99D-9ECDD919456D}" type="sibTrans" cxnId="{97D95658-F733-4529-BE4B-7CF7D7FC0BA4}">
      <dgm:prSet/>
      <dgm:spPr/>
      <dgm:t>
        <a:bodyPr/>
        <a:lstStyle/>
        <a:p>
          <a:endParaRPr lang="en-US" dirty="0"/>
        </a:p>
      </dgm:t>
    </dgm:pt>
    <dgm:pt modelId="{FEFEAAFC-CF8A-4F1F-8AE9-33561DA8C5C6}" type="parTrans" cxnId="{97D95658-F733-4529-BE4B-7CF7D7FC0BA4}">
      <dgm:prSet/>
      <dgm:spPr/>
      <dgm:t>
        <a:bodyPr/>
        <a:lstStyle/>
        <a:p>
          <a:endParaRPr lang="en-US"/>
        </a:p>
      </dgm:t>
    </dgm:pt>
    <dgm:pt modelId="{D4943D90-950D-42A5-B431-5B7149A23888}" type="pres">
      <dgm:prSet presAssocID="{644E936A-D1AC-4BD2-8281-E7F187AB604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6E08EA-A5B6-4629-8839-9F292DC696DE}" type="pres">
      <dgm:prSet presAssocID="{742EAE4C-6F70-43A1-B202-D3A5660F9D54}" presName="node" presStyleLbl="node1" presStyleIdx="0" presStyleCnt="4" custLinFactNeighborX="-572" custLinFactNeighborY="50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FD3BEA-3BEA-457E-A68A-29ACA3AA6411}" type="pres">
      <dgm:prSet presAssocID="{1A1D2BD2-2579-452F-A99D-9ECDD919456D}" presName="sibTrans" presStyleLbl="sibTrans2D1" presStyleIdx="0" presStyleCnt="3"/>
      <dgm:spPr/>
      <dgm:t>
        <a:bodyPr/>
        <a:lstStyle/>
        <a:p>
          <a:endParaRPr lang="en-US"/>
        </a:p>
      </dgm:t>
    </dgm:pt>
    <dgm:pt modelId="{0EDF5874-F0E7-471B-9E7F-FD751E3BECD9}" type="pres">
      <dgm:prSet presAssocID="{1A1D2BD2-2579-452F-A99D-9ECDD919456D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ADCD3B51-E7DD-4A98-B4B9-B608D1B3356C}" type="pres">
      <dgm:prSet presAssocID="{32E8F8CA-995B-4FE2-A502-C28784BBB0C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296B2-E325-4B89-B7D9-E365161B6709}" type="pres">
      <dgm:prSet presAssocID="{CC49AB1D-B709-4D87-93FE-B7F8EC38C2E0}" presName="sibTrans" presStyleLbl="sibTrans2D1" presStyleIdx="1" presStyleCnt="3"/>
      <dgm:spPr/>
      <dgm:t>
        <a:bodyPr/>
        <a:lstStyle/>
        <a:p>
          <a:endParaRPr lang="en-US"/>
        </a:p>
      </dgm:t>
    </dgm:pt>
    <dgm:pt modelId="{BDD02C14-5DFC-492C-859B-68F9BE8A53B4}" type="pres">
      <dgm:prSet presAssocID="{CC49AB1D-B709-4D87-93FE-B7F8EC38C2E0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7D9FFB4-31C3-45A5-8E7D-53F634CCBE3A}" type="pres">
      <dgm:prSet presAssocID="{E1E8D5AD-CE3C-42DE-95E8-DC3CC7F6243F}" presName="node" presStyleLbl="node1" presStyleIdx="2" presStyleCnt="4" custScaleY="12600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52E6C1-C7EC-49BD-B5F1-F2261E5EA8FA}" type="pres">
      <dgm:prSet presAssocID="{70598919-39DE-4773-A249-ED6AC2903205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93F588F-9794-427C-BF6A-B03D714E5B4E}" type="pres">
      <dgm:prSet presAssocID="{70598919-39DE-4773-A249-ED6AC2903205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9DC1A9D6-8025-465D-A918-DB0C219B740F}" type="pres">
      <dgm:prSet presAssocID="{D433098B-4646-474D-821C-054BB783447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D010FA6-9637-5F43-A366-04AC65EBB4EE}" type="presOf" srcId="{70598919-39DE-4773-A249-ED6AC2903205}" destId="{B752E6C1-C7EC-49BD-B5F1-F2261E5EA8FA}" srcOrd="0" destOrd="0" presId="urn:microsoft.com/office/officeart/2005/8/layout/process1"/>
    <dgm:cxn modelId="{1EEC0888-57B7-B449-B36F-BB3E153EB5CD}" type="presOf" srcId="{CC49AB1D-B709-4D87-93FE-B7F8EC38C2E0}" destId="{3EB296B2-E325-4B89-B7D9-E365161B6709}" srcOrd="0" destOrd="0" presId="urn:microsoft.com/office/officeart/2005/8/layout/process1"/>
    <dgm:cxn modelId="{06CE3073-18F6-4149-8DA1-874A09D20DD9}" type="presOf" srcId="{1A1D2BD2-2579-452F-A99D-9ECDD919456D}" destId="{0EDF5874-F0E7-471B-9E7F-FD751E3BECD9}" srcOrd="1" destOrd="0" presId="urn:microsoft.com/office/officeart/2005/8/layout/process1"/>
    <dgm:cxn modelId="{EFE8CEA6-B21C-3442-82DA-9C35B130966E}" type="presOf" srcId="{742EAE4C-6F70-43A1-B202-D3A5660F9D54}" destId="{F86E08EA-A5B6-4629-8839-9F292DC696DE}" srcOrd="0" destOrd="0" presId="urn:microsoft.com/office/officeart/2005/8/layout/process1"/>
    <dgm:cxn modelId="{E3C77BEB-10E2-42A0-869D-345BAC99731F}" srcId="{644E936A-D1AC-4BD2-8281-E7F187AB6047}" destId="{32E8F8CA-995B-4FE2-A502-C28784BBB0C4}" srcOrd="1" destOrd="0" parTransId="{A45C12C4-3A10-4DFA-8F52-1B59D91F3C0F}" sibTransId="{CC49AB1D-B709-4D87-93FE-B7F8EC38C2E0}"/>
    <dgm:cxn modelId="{305BFF60-5EB4-444D-B170-8D32539CD776}" type="presOf" srcId="{644E936A-D1AC-4BD2-8281-E7F187AB6047}" destId="{D4943D90-950D-42A5-B431-5B7149A23888}" srcOrd="0" destOrd="0" presId="urn:microsoft.com/office/officeart/2005/8/layout/process1"/>
    <dgm:cxn modelId="{9412E29F-64A2-5043-A7CA-AEAC5A0BD1B4}" type="presOf" srcId="{70598919-39DE-4773-A249-ED6AC2903205}" destId="{F93F588F-9794-427C-BF6A-B03D714E5B4E}" srcOrd="1" destOrd="0" presId="urn:microsoft.com/office/officeart/2005/8/layout/process1"/>
    <dgm:cxn modelId="{50248689-D304-A546-9E13-80EB15E457CF}" type="presOf" srcId="{CC49AB1D-B709-4D87-93FE-B7F8EC38C2E0}" destId="{BDD02C14-5DFC-492C-859B-68F9BE8A53B4}" srcOrd="1" destOrd="0" presId="urn:microsoft.com/office/officeart/2005/8/layout/process1"/>
    <dgm:cxn modelId="{60E49987-950E-7945-94D5-56F94E4CF61A}" type="presOf" srcId="{D433098B-4646-474D-821C-054BB783447C}" destId="{9DC1A9D6-8025-465D-A918-DB0C219B740F}" srcOrd="0" destOrd="0" presId="urn:microsoft.com/office/officeart/2005/8/layout/process1"/>
    <dgm:cxn modelId="{FB48BA54-CE06-4A8A-856C-54F58C70442D}" srcId="{644E936A-D1AC-4BD2-8281-E7F187AB6047}" destId="{E1E8D5AD-CE3C-42DE-95E8-DC3CC7F6243F}" srcOrd="2" destOrd="0" parTransId="{171120BE-9297-4A95-8551-C57DB27005DF}" sibTransId="{70598919-39DE-4773-A249-ED6AC2903205}"/>
    <dgm:cxn modelId="{28F9382A-EAD6-EC42-A502-4F379E2996C9}" type="presOf" srcId="{32E8F8CA-995B-4FE2-A502-C28784BBB0C4}" destId="{ADCD3B51-E7DD-4A98-B4B9-B608D1B3356C}" srcOrd="0" destOrd="0" presId="urn:microsoft.com/office/officeart/2005/8/layout/process1"/>
    <dgm:cxn modelId="{046BECE4-A077-418B-A94A-6766CFE6A33A}" srcId="{644E936A-D1AC-4BD2-8281-E7F187AB6047}" destId="{D433098B-4646-474D-821C-054BB783447C}" srcOrd="3" destOrd="0" parTransId="{BF709DDC-A018-4D0D-9FA7-28A3B5443072}" sibTransId="{97A8A36F-960A-41E7-AB25-2992ABA293C5}"/>
    <dgm:cxn modelId="{97D95658-F733-4529-BE4B-7CF7D7FC0BA4}" srcId="{644E936A-D1AC-4BD2-8281-E7F187AB6047}" destId="{742EAE4C-6F70-43A1-B202-D3A5660F9D54}" srcOrd="0" destOrd="0" parTransId="{FEFEAAFC-CF8A-4F1F-8AE9-33561DA8C5C6}" sibTransId="{1A1D2BD2-2579-452F-A99D-9ECDD919456D}"/>
    <dgm:cxn modelId="{240DE990-A092-5C48-88C1-6B73FBA6FB5C}" type="presOf" srcId="{E1E8D5AD-CE3C-42DE-95E8-DC3CC7F6243F}" destId="{17D9FFB4-31C3-45A5-8E7D-53F634CCBE3A}" srcOrd="0" destOrd="0" presId="urn:microsoft.com/office/officeart/2005/8/layout/process1"/>
    <dgm:cxn modelId="{BFEEB9CA-863A-AB45-B355-3F95AFC9F220}" type="presOf" srcId="{1A1D2BD2-2579-452F-A99D-9ECDD919456D}" destId="{8CFD3BEA-3BEA-457E-A68A-29ACA3AA6411}" srcOrd="0" destOrd="0" presId="urn:microsoft.com/office/officeart/2005/8/layout/process1"/>
    <dgm:cxn modelId="{C750E698-4776-BF40-B5AA-9EE2D3195F44}" type="presParOf" srcId="{D4943D90-950D-42A5-B431-5B7149A23888}" destId="{F86E08EA-A5B6-4629-8839-9F292DC696DE}" srcOrd="0" destOrd="0" presId="urn:microsoft.com/office/officeart/2005/8/layout/process1"/>
    <dgm:cxn modelId="{20724376-79E3-2A46-99E3-3DE0EDCA4F3A}" type="presParOf" srcId="{D4943D90-950D-42A5-B431-5B7149A23888}" destId="{8CFD3BEA-3BEA-457E-A68A-29ACA3AA6411}" srcOrd="1" destOrd="0" presId="urn:microsoft.com/office/officeart/2005/8/layout/process1"/>
    <dgm:cxn modelId="{7ED1D24B-9A18-C94C-93C1-CF29B7EFC982}" type="presParOf" srcId="{8CFD3BEA-3BEA-457E-A68A-29ACA3AA6411}" destId="{0EDF5874-F0E7-471B-9E7F-FD751E3BECD9}" srcOrd="0" destOrd="0" presId="urn:microsoft.com/office/officeart/2005/8/layout/process1"/>
    <dgm:cxn modelId="{566751E8-5FC8-3543-919C-EE6A84A360F2}" type="presParOf" srcId="{D4943D90-950D-42A5-B431-5B7149A23888}" destId="{ADCD3B51-E7DD-4A98-B4B9-B608D1B3356C}" srcOrd="2" destOrd="0" presId="urn:microsoft.com/office/officeart/2005/8/layout/process1"/>
    <dgm:cxn modelId="{AD04E598-F223-214D-AE5D-71732F5BFF30}" type="presParOf" srcId="{D4943D90-950D-42A5-B431-5B7149A23888}" destId="{3EB296B2-E325-4B89-B7D9-E365161B6709}" srcOrd="3" destOrd="0" presId="urn:microsoft.com/office/officeart/2005/8/layout/process1"/>
    <dgm:cxn modelId="{4F6BB2B6-6FC5-654F-8798-A37A60B10F9E}" type="presParOf" srcId="{3EB296B2-E325-4B89-B7D9-E365161B6709}" destId="{BDD02C14-5DFC-492C-859B-68F9BE8A53B4}" srcOrd="0" destOrd="0" presId="urn:microsoft.com/office/officeart/2005/8/layout/process1"/>
    <dgm:cxn modelId="{59C07C2B-FB58-AD46-9D42-218B1AEEC7ED}" type="presParOf" srcId="{D4943D90-950D-42A5-B431-5B7149A23888}" destId="{17D9FFB4-31C3-45A5-8E7D-53F634CCBE3A}" srcOrd="4" destOrd="0" presId="urn:microsoft.com/office/officeart/2005/8/layout/process1"/>
    <dgm:cxn modelId="{507DEF08-E0C4-794C-B41C-A083EC9E18D3}" type="presParOf" srcId="{D4943D90-950D-42A5-B431-5B7149A23888}" destId="{B752E6C1-C7EC-49BD-B5F1-F2261E5EA8FA}" srcOrd="5" destOrd="0" presId="urn:microsoft.com/office/officeart/2005/8/layout/process1"/>
    <dgm:cxn modelId="{9C257030-ABE1-0243-BB4B-79A0489F6D5C}" type="presParOf" srcId="{B752E6C1-C7EC-49BD-B5F1-F2261E5EA8FA}" destId="{F93F588F-9794-427C-BF6A-B03D714E5B4E}" srcOrd="0" destOrd="0" presId="urn:microsoft.com/office/officeart/2005/8/layout/process1"/>
    <dgm:cxn modelId="{FE79389F-93FA-F941-A89F-EA78B397471A}" type="presParOf" srcId="{D4943D90-950D-42A5-B431-5B7149A23888}" destId="{9DC1A9D6-8025-465D-A918-DB0C219B740F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B45587-8B71-4B18-B9B0-1AE601F10651}">
      <dsp:nvSpPr>
        <dsp:cNvPr id="0" name=""/>
        <dsp:cNvSpPr/>
      </dsp:nvSpPr>
      <dsp:spPr>
        <a:xfrm>
          <a:off x="0" y="765820"/>
          <a:ext cx="1806141" cy="1815881"/>
        </a:xfrm>
        <a:prstGeom prst="ellipse">
          <a:avLst/>
        </a:prstGeom>
        <a:solidFill>
          <a:srgbClr val="118CBD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2011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>
              <a:solidFill>
                <a:schemeClr val="bg1"/>
              </a:solidFill>
              <a:sym typeface="Gill Sans" charset="0"/>
            </a:rPr>
            <a:t>$1.5 Billion 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264503" y="1031750"/>
        <a:ext cx="1277135" cy="1284021"/>
      </dsp:txXfrm>
    </dsp:sp>
    <dsp:sp modelId="{7468C1CF-4CA7-4F24-8E2D-A06E84793662}">
      <dsp:nvSpPr>
        <dsp:cNvPr id="0" name=""/>
        <dsp:cNvSpPr/>
      </dsp:nvSpPr>
      <dsp:spPr>
        <a:xfrm>
          <a:off x="1543106" y="1901562"/>
          <a:ext cx="2489889" cy="2539423"/>
        </a:xfrm>
        <a:prstGeom prst="ellipse">
          <a:avLst/>
        </a:prstGeom>
        <a:solidFill>
          <a:srgbClr val="118CBD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solidFill>
                <a:schemeClr val="bg1"/>
              </a:solidFill>
            </a:rPr>
            <a:t>2012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2400" kern="1200" smtClean="0">
              <a:solidFill>
                <a:schemeClr val="bg1"/>
              </a:solidFill>
              <a:sym typeface="Gill Sans" charset="0"/>
            </a:rPr>
            <a:t>$2.7 Billion</a:t>
          </a:r>
          <a:endParaRPr lang="en-US" sz="2400" kern="1200" dirty="0">
            <a:solidFill>
              <a:schemeClr val="bg1"/>
            </a:solidFill>
          </a:endParaRPr>
        </a:p>
      </dsp:txBody>
      <dsp:txXfrm>
        <a:off x="1907742" y="2273452"/>
        <a:ext cx="1760617" cy="1795643"/>
      </dsp:txXfrm>
    </dsp:sp>
    <dsp:sp modelId="{DE088D77-2E0B-492E-B446-168F0197AE30}">
      <dsp:nvSpPr>
        <dsp:cNvPr id="0" name=""/>
        <dsp:cNvSpPr/>
      </dsp:nvSpPr>
      <dsp:spPr>
        <a:xfrm>
          <a:off x="4334918" y="323541"/>
          <a:ext cx="3909469" cy="3788915"/>
        </a:xfrm>
        <a:prstGeom prst="ellipse">
          <a:avLst/>
        </a:prstGeom>
        <a:solidFill>
          <a:srgbClr val="118CBD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1" kern="1200" smtClean="0">
              <a:solidFill>
                <a:schemeClr val="bg1"/>
              </a:solidFill>
            </a:rPr>
            <a:t>2013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en-US" sz="3600" kern="1200" smtClean="0">
              <a:solidFill>
                <a:schemeClr val="bg1"/>
              </a:solidFill>
              <a:sym typeface="Gill Sans" charset="0"/>
            </a:rPr>
            <a:t>$5.1 Billion</a:t>
          </a:r>
          <a:endParaRPr lang="en-US" sz="3600" kern="1200" dirty="0">
            <a:solidFill>
              <a:schemeClr val="bg1"/>
            </a:solidFill>
          </a:endParaRPr>
        </a:p>
      </dsp:txBody>
      <dsp:txXfrm>
        <a:off x="4907446" y="878415"/>
        <a:ext cx="2764413" cy="267916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3196CC-08BE-453E-9EF5-AF29D7BDC403}">
      <dsp:nvSpPr>
        <dsp:cNvPr id="0" name=""/>
        <dsp:cNvSpPr/>
      </dsp:nvSpPr>
      <dsp:spPr>
        <a:xfrm>
          <a:off x="1509935" y="2819399"/>
          <a:ext cx="2790757" cy="1833769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Marketing tool to spread the word and build brand awareness </a:t>
          </a:r>
          <a:endParaRPr lang="en-US" sz="2400" b="0" kern="1200" dirty="0"/>
        </a:p>
      </dsp:txBody>
      <dsp:txXfrm>
        <a:off x="1956456" y="2819399"/>
        <a:ext cx="2344236" cy="1833769"/>
      </dsp:txXfrm>
    </dsp:sp>
    <dsp:sp modelId="{0C9D059D-D938-4811-997E-2DF49FBD9C42}">
      <dsp:nvSpPr>
        <dsp:cNvPr id="0" name=""/>
        <dsp:cNvSpPr/>
      </dsp:nvSpPr>
      <dsp:spPr>
        <a:xfrm>
          <a:off x="4687694" y="685795"/>
          <a:ext cx="3024012" cy="15434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Mechanism to engage community and customers</a:t>
          </a:r>
          <a:endParaRPr lang="en-US" sz="2400" b="0" kern="1200" dirty="0"/>
        </a:p>
      </dsp:txBody>
      <dsp:txXfrm>
        <a:off x="5171537" y="685795"/>
        <a:ext cx="2540170" cy="1543485"/>
      </dsp:txXfrm>
    </dsp:sp>
    <dsp:sp modelId="{8DB79DCF-F144-4FA1-96B3-26783D76E84A}">
      <dsp:nvSpPr>
        <dsp:cNvPr id="0" name=""/>
        <dsp:cNvSpPr/>
      </dsp:nvSpPr>
      <dsp:spPr>
        <a:xfrm>
          <a:off x="135772" y="457196"/>
          <a:ext cx="3408380" cy="1525162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0688" rIns="170688" bIns="170688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kern="1200" dirty="0" smtClean="0"/>
            <a:t>Faster and more flexible than traditional sources </a:t>
          </a:r>
          <a:endParaRPr lang="en-US" sz="2400" b="0" kern="1200" dirty="0"/>
        </a:p>
      </dsp:txBody>
      <dsp:txXfrm>
        <a:off x="681112" y="457196"/>
        <a:ext cx="2863039" cy="1525162"/>
      </dsp:txXfrm>
    </dsp:sp>
    <dsp:sp modelId="{B5AFEAA9-A489-4B5B-9548-FB0C4ECFB0C3}">
      <dsp:nvSpPr>
        <dsp:cNvPr id="0" name=""/>
        <dsp:cNvSpPr/>
      </dsp:nvSpPr>
      <dsp:spPr>
        <a:xfrm>
          <a:off x="5620506" y="2667000"/>
          <a:ext cx="2292128" cy="2242077"/>
        </a:xfrm>
        <a:prstGeom prst="ellipse">
          <a:avLst/>
        </a:prstGeom>
        <a:solidFill>
          <a:srgbClr val="118CBD"/>
        </a:solidFill>
        <a:ln w="25400" cap="flat" cmpd="sng" algn="ctr">
          <a:solidFill>
            <a:srgbClr val="118C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700" b="1" kern="1200" dirty="0" smtClean="0"/>
            <a:t>Benefits</a:t>
          </a:r>
          <a:endParaRPr lang="en-US" sz="3700" b="1" kern="1200" dirty="0"/>
        </a:p>
      </dsp:txBody>
      <dsp:txXfrm>
        <a:off x="5956180" y="2995345"/>
        <a:ext cx="1620780" cy="1585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985728-6FB4-4E61-99A9-2390D763D785}">
      <dsp:nvSpPr>
        <dsp:cNvPr id="0" name=""/>
        <dsp:cNvSpPr/>
      </dsp:nvSpPr>
      <dsp:spPr>
        <a:xfrm>
          <a:off x="3027" y="575074"/>
          <a:ext cx="1820591" cy="543088"/>
        </a:xfrm>
        <a:prstGeom prst="rect">
          <a:avLst/>
        </a:prstGeom>
        <a:solidFill>
          <a:srgbClr val="118CBD"/>
        </a:solidFill>
        <a:ln w="25400" cap="flat" cmpd="sng" algn="ctr">
          <a:solidFill>
            <a:srgbClr val="118C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Donation: no return; outright gift</a:t>
          </a:r>
          <a:endParaRPr lang="en-US" sz="1500" b="1" kern="1200" dirty="0"/>
        </a:p>
      </dsp:txBody>
      <dsp:txXfrm>
        <a:off x="3027" y="575074"/>
        <a:ext cx="1820591" cy="543088"/>
      </dsp:txXfrm>
    </dsp:sp>
    <dsp:sp modelId="{C351A97B-6668-4E76-9DD7-AA11A91943BD}">
      <dsp:nvSpPr>
        <dsp:cNvPr id="0" name=""/>
        <dsp:cNvSpPr/>
      </dsp:nvSpPr>
      <dsp:spPr>
        <a:xfrm>
          <a:off x="3027" y="1118163"/>
          <a:ext cx="1820591" cy="1049962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Funders outright donate money, typically for charitable causes</a:t>
          </a:r>
          <a:endParaRPr lang="en-US" sz="1500" kern="1200" dirty="0"/>
        </a:p>
      </dsp:txBody>
      <dsp:txXfrm>
        <a:off x="3027" y="1118163"/>
        <a:ext cx="1820591" cy="1049962"/>
      </dsp:txXfrm>
    </dsp:sp>
    <dsp:sp modelId="{260E484A-28F3-4A14-A059-0D8EB15AFF74}">
      <dsp:nvSpPr>
        <dsp:cNvPr id="0" name=""/>
        <dsp:cNvSpPr/>
      </dsp:nvSpPr>
      <dsp:spPr>
        <a:xfrm>
          <a:off x="2078502" y="575074"/>
          <a:ext cx="1820591" cy="543088"/>
        </a:xfrm>
        <a:prstGeom prst="rect">
          <a:avLst/>
        </a:prstGeom>
        <a:solidFill>
          <a:srgbClr val="118CBD"/>
        </a:solidFill>
        <a:ln w="25400" cap="flat" cmpd="sng" algn="ctr">
          <a:solidFill>
            <a:srgbClr val="118C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Donation: Reward or Perk</a:t>
          </a:r>
          <a:endParaRPr lang="en-US" sz="1500" b="1" kern="1200" dirty="0"/>
        </a:p>
      </dsp:txBody>
      <dsp:txXfrm>
        <a:off x="2078502" y="575074"/>
        <a:ext cx="1820591" cy="543088"/>
      </dsp:txXfrm>
    </dsp:sp>
    <dsp:sp modelId="{261F3CE6-2A22-4C11-9E02-F59D8250BE28}">
      <dsp:nvSpPr>
        <dsp:cNvPr id="0" name=""/>
        <dsp:cNvSpPr/>
      </dsp:nvSpPr>
      <dsp:spPr>
        <a:xfrm>
          <a:off x="2078502" y="1118163"/>
          <a:ext cx="1820591" cy="1049962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Funders provide donations in exchange for perks or rewards</a:t>
          </a:r>
          <a:endParaRPr lang="en-US" sz="1500" kern="1200" dirty="0"/>
        </a:p>
      </dsp:txBody>
      <dsp:txXfrm>
        <a:off x="2078502" y="1118163"/>
        <a:ext cx="1820591" cy="1049962"/>
      </dsp:txXfrm>
    </dsp:sp>
    <dsp:sp modelId="{AF3E19E5-5BDD-491A-8029-CF9D0D1B0AF9}">
      <dsp:nvSpPr>
        <dsp:cNvPr id="0" name=""/>
        <dsp:cNvSpPr/>
      </dsp:nvSpPr>
      <dsp:spPr>
        <a:xfrm>
          <a:off x="4153976" y="575074"/>
          <a:ext cx="1820591" cy="543088"/>
        </a:xfrm>
        <a:prstGeom prst="rect">
          <a:avLst/>
        </a:prstGeom>
        <a:solidFill>
          <a:srgbClr val="118CBD"/>
        </a:solidFill>
        <a:ln w="25400" cap="flat" cmpd="sng" algn="ctr">
          <a:solidFill>
            <a:srgbClr val="118C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Lending: in hopes of repayment</a:t>
          </a:r>
          <a:endParaRPr lang="en-US" sz="1500" b="1" kern="1200" dirty="0"/>
        </a:p>
      </dsp:txBody>
      <dsp:txXfrm>
        <a:off x="4153976" y="575074"/>
        <a:ext cx="1820591" cy="543088"/>
      </dsp:txXfrm>
    </dsp:sp>
    <dsp:sp modelId="{DA0301A9-0460-4254-B07D-7621290380A7}">
      <dsp:nvSpPr>
        <dsp:cNvPr id="0" name=""/>
        <dsp:cNvSpPr/>
      </dsp:nvSpPr>
      <dsp:spPr>
        <a:xfrm>
          <a:off x="4153976" y="1118163"/>
          <a:ext cx="1820591" cy="1049962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0" kern="1200" dirty="0" smtClean="0"/>
            <a:t>Funders provide money as a loan that can hopefully be repaid</a:t>
          </a:r>
          <a:endParaRPr lang="en-US" sz="1500" b="0" kern="1200" dirty="0"/>
        </a:p>
      </dsp:txBody>
      <dsp:txXfrm>
        <a:off x="4153976" y="1118163"/>
        <a:ext cx="1820591" cy="1049962"/>
      </dsp:txXfrm>
    </dsp:sp>
    <dsp:sp modelId="{C97E677D-3781-4EF0-977E-81F060C725F0}">
      <dsp:nvSpPr>
        <dsp:cNvPr id="0" name=""/>
        <dsp:cNvSpPr/>
      </dsp:nvSpPr>
      <dsp:spPr>
        <a:xfrm>
          <a:off x="6229450" y="575074"/>
          <a:ext cx="1820591" cy="543088"/>
        </a:xfrm>
        <a:prstGeom prst="rect">
          <a:avLst/>
        </a:prstGeom>
        <a:solidFill>
          <a:srgbClr val="118CBD"/>
        </a:solidFill>
        <a:ln w="25400" cap="flat" cmpd="sng" algn="ctr">
          <a:solidFill>
            <a:srgbClr val="118CBD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60960" rIns="106680" bIns="6096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/>
            <a:t>Investing: for pure financial upside</a:t>
          </a:r>
          <a:endParaRPr lang="en-US" sz="1500" b="1" kern="1200" dirty="0"/>
        </a:p>
      </dsp:txBody>
      <dsp:txXfrm>
        <a:off x="6229450" y="575074"/>
        <a:ext cx="1820591" cy="543088"/>
      </dsp:txXfrm>
    </dsp:sp>
    <dsp:sp modelId="{54F8AEDB-2B8A-4297-8DF6-7FA26A5E6B63}">
      <dsp:nvSpPr>
        <dsp:cNvPr id="0" name=""/>
        <dsp:cNvSpPr/>
      </dsp:nvSpPr>
      <dsp:spPr>
        <a:xfrm>
          <a:off x="6229450" y="1118163"/>
          <a:ext cx="1820591" cy="1049962"/>
        </a:xfrm>
        <a:prstGeom prst="rect">
          <a:avLst/>
        </a:prstGeom>
        <a:solidFill>
          <a:srgbClr val="FFFFFF">
            <a:alpha val="90000"/>
          </a:srgb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kern="1200" dirty="0" smtClean="0"/>
            <a:t>Funders provide capital in exchange for ownership or financial upside</a:t>
          </a:r>
          <a:endParaRPr lang="en-US" sz="1500" kern="1200" dirty="0"/>
        </a:p>
      </dsp:txBody>
      <dsp:txXfrm>
        <a:off x="6229450" y="1118163"/>
        <a:ext cx="1820591" cy="1049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08EA-A5B6-4629-8839-9F292DC696DE}">
      <dsp:nvSpPr>
        <dsp:cNvPr id="0" name=""/>
        <dsp:cNvSpPr/>
      </dsp:nvSpPr>
      <dsp:spPr>
        <a:xfrm>
          <a:off x="0" y="486865"/>
          <a:ext cx="1529782" cy="917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Idea Stage or Nonprofit      </a:t>
          </a:r>
          <a:endParaRPr lang="en-US" sz="2000" b="1" kern="1200" dirty="0"/>
        </a:p>
      </dsp:txBody>
      <dsp:txXfrm>
        <a:off x="26883" y="513748"/>
        <a:ext cx="1476016" cy="864103"/>
      </dsp:txXfrm>
    </dsp:sp>
    <dsp:sp modelId="{8CFD3BEA-3BEA-457E-A68A-29ACA3AA6411}">
      <dsp:nvSpPr>
        <dsp:cNvPr id="0" name=""/>
        <dsp:cNvSpPr/>
      </dsp:nvSpPr>
      <dsp:spPr>
        <a:xfrm rot="21592587">
          <a:off x="1683635" y="753774"/>
          <a:ext cx="326169" cy="379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1683635" y="829757"/>
        <a:ext cx="228318" cy="227632"/>
      </dsp:txXfrm>
    </dsp:sp>
    <dsp:sp modelId="{ADCD3B51-E7DD-4A98-B4B9-B608D1B3356C}">
      <dsp:nvSpPr>
        <dsp:cNvPr id="0" name=""/>
        <dsp:cNvSpPr/>
      </dsp:nvSpPr>
      <dsp:spPr>
        <a:xfrm>
          <a:off x="2145194" y="482239"/>
          <a:ext cx="1529782" cy="917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Idea Stage or New</a:t>
          </a:r>
          <a:endParaRPr lang="en-US" sz="2000" b="1" kern="1200" dirty="0"/>
        </a:p>
      </dsp:txBody>
      <dsp:txXfrm>
        <a:off x="2172077" y="509122"/>
        <a:ext cx="1476016" cy="864103"/>
      </dsp:txXfrm>
    </dsp:sp>
    <dsp:sp modelId="{3EB296B2-E325-4B89-B7D9-E365161B6709}">
      <dsp:nvSpPr>
        <dsp:cNvPr id="0" name=""/>
        <dsp:cNvSpPr/>
      </dsp:nvSpPr>
      <dsp:spPr>
        <a:xfrm>
          <a:off x="3827955" y="751480"/>
          <a:ext cx="324313" cy="379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3827955" y="827357"/>
        <a:ext cx="227019" cy="227632"/>
      </dsp:txXfrm>
    </dsp:sp>
    <dsp:sp modelId="{17D9FFB4-31C3-45A5-8E7D-53F634CCBE3A}">
      <dsp:nvSpPr>
        <dsp:cNvPr id="0" name=""/>
        <dsp:cNvSpPr/>
      </dsp:nvSpPr>
      <dsp:spPr>
        <a:xfrm>
          <a:off x="4286890" y="362902"/>
          <a:ext cx="1529782" cy="1156543"/>
        </a:xfrm>
        <a:prstGeom prst="roundRect">
          <a:avLst>
            <a:gd name="adj" fmla="val 10000"/>
          </a:avLst>
        </a:prstGeom>
        <a:solidFill>
          <a:srgbClr val="118CB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ym typeface="Wingdings" panose="05000000000000000000" pitchFamily="2" charset="2"/>
            </a:rPr>
            <a:t>More 1 Year Operation</a:t>
          </a:r>
          <a:endParaRPr lang="en-US" sz="2000" b="1" kern="1200" dirty="0"/>
        </a:p>
      </dsp:txBody>
      <dsp:txXfrm>
        <a:off x="4320764" y="396776"/>
        <a:ext cx="1462034" cy="1088795"/>
      </dsp:txXfrm>
    </dsp:sp>
    <dsp:sp modelId="{B752E6C1-C7EC-49BD-B5F1-F2261E5EA8FA}">
      <dsp:nvSpPr>
        <dsp:cNvPr id="0" name=""/>
        <dsp:cNvSpPr/>
      </dsp:nvSpPr>
      <dsp:spPr>
        <a:xfrm>
          <a:off x="5969651" y="751480"/>
          <a:ext cx="324313" cy="3793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 dirty="0"/>
        </a:p>
      </dsp:txBody>
      <dsp:txXfrm>
        <a:off x="5969651" y="827357"/>
        <a:ext cx="227019" cy="227632"/>
      </dsp:txXfrm>
    </dsp:sp>
    <dsp:sp modelId="{9DC1A9D6-8025-465D-A918-DB0C219B740F}">
      <dsp:nvSpPr>
        <dsp:cNvPr id="0" name=""/>
        <dsp:cNvSpPr/>
      </dsp:nvSpPr>
      <dsp:spPr>
        <a:xfrm>
          <a:off x="6428586" y="482239"/>
          <a:ext cx="1529782" cy="91786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ym typeface="Wingdings" panose="05000000000000000000" pitchFamily="2" charset="2"/>
            </a:rPr>
            <a:t>Mature and Growing </a:t>
          </a:r>
          <a:endParaRPr lang="en-US" sz="2000" b="1" kern="1200" dirty="0"/>
        </a:p>
      </dsp:txBody>
      <dsp:txXfrm>
        <a:off x="6455469" y="509122"/>
        <a:ext cx="1476016" cy="864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53" tIns="48326" rIns="96653" bIns="48326" rtlCol="0"/>
          <a:lstStyle>
            <a:lvl1pPr algn="l" eaLnBrk="1" hangingPunct="1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wrap="square" lIns="96653" tIns="48326" rIns="96653" bIns="4832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B0197195-F2AA-7141-A55A-9DD95D5B2C0C}" type="datetime1">
              <a:rPr lang="en-US"/>
              <a:pPr/>
              <a:t>1/22/2015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2188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6" rIns="96653" bIns="4832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53" tIns="48326" rIns="96653" bIns="48326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53" tIns="48326" rIns="96653" bIns="48326" rtlCol="0" anchor="b"/>
          <a:lstStyle>
            <a:lvl1pPr algn="l" eaLnBrk="1" hangingPunct="1">
              <a:defRPr sz="130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6653" tIns="48326" rIns="96653" bIns="483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4F08B600-711E-7B41-A020-4B396CC056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526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AD980987-B628-6249-9648-D1C8F965F847}" type="slidenum">
              <a:rPr lang="en-US" sz="1300"/>
              <a:pPr/>
              <a:t>1</a:t>
            </a:fld>
            <a:endParaRPr lang="en-US" sz="13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endParaRPr lang="en-US" sz="2500">
              <a:latin typeface="Calibri" charset="0"/>
              <a:ea typeface="MS PGothic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4BC0B08A-641A-CA44-A4DF-3FBCB45401A9}" type="slidenum">
              <a:rPr lang="en-US" sz="1300"/>
              <a:pPr/>
              <a:t>15</a:t>
            </a:fld>
            <a:endParaRPr lang="en-US" sz="13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CBA95733-3DE6-0D42-8D3F-7FF3CAA0569B}" type="slidenum">
              <a:rPr lang="en-US" sz="1300"/>
              <a:pPr/>
              <a:t>16</a:t>
            </a:fld>
            <a:endParaRPr lang="en-US" sz="13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CASEY</a:t>
            </a: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BC6BBDE0-CC47-4141-95AD-7CE35C0B2F95}" type="slidenum">
              <a:rPr lang="en-US" sz="1300"/>
              <a:pPr/>
              <a:t>18</a:t>
            </a:fld>
            <a:endParaRPr lang="en-US" sz="13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BDEF93E5-D10B-D742-A291-53E4F6665F89}" type="slidenum">
              <a:rPr lang="en-US" sz="1300"/>
              <a:pPr/>
              <a:t>19</a:t>
            </a:fld>
            <a:endParaRPr lang="en-US" sz="13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BDEF93E5-D10B-D742-A291-53E4F6665F89}" type="slidenum">
              <a:rPr lang="en-US" sz="1300"/>
              <a:pPr/>
              <a:t>20</a:t>
            </a:fld>
            <a:endParaRPr lang="en-US" sz="13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8DA510A0-5BDF-9941-AEE0-EABFA5FF94E1}" type="slidenum">
              <a:rPr lang="en-US" sz="1300"/>
              <a:pPr/>
              <a:t>21</a:t>
            </a:fld>
            <a:endParaRPr lang="en-US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5D2089EA-9BB3-1842-AE43-66E042B2A54C}" type="slidenum">
              <a:rPr lang="en-US" sz="1300"/>
              <a:pPr/>
              <a:t>2</a:t>
            </a:fld>
            <a:endParaRPr lang="en-US"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10684F6E-C5F5-0948-9835-4CFDE46D3B9B}" type="slidenum">
              <a:rPr lang="en-US" sz="1300"/>
              <a:pPr/>
              <a:t>3</a:t>
            </a:fld>
            <a:endParaRPr lang="en-US"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latin typeface="Calibri" charset="0"/>
                <a:ea typeface="MS PGothic" charset="0"/>
              </a:rPr>
              <a:t>State</a:t>
            </a:r>
            <a:r>
              <a:rPr lang="en-US" baseline="0" dirty="0" smtClean="0">
                <a:latin typeface="Calibri" charset="0"/>
                <a:ea typeface="MS PGothic" charset="0"/>
              </a:rPr>
              <a:t> of the Union example</a:t>
            </a:r>
            <a:endParaRPr lang="en-US" dirty="0">
              <a:latin typeface="Calibri" charset="0"/>
              <a:ea typeface="MS PGothic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DFF4F6EA-D2B4-FB4C-92BD-0F0ED5DC3E96}" type="slidenum">
              <a:rPr lang="en-US" sz="1300"/>
              <a:pPr/>
              <a:t>4</a:t>
            </a:fld>
            <a:endParaRPr lang="en-US" sz="13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ABCE364B-60DC-2045-8237-2FF0EF4D84CE}" type="slidenum">
              <a:rPr lang="en-US" sz="1300"/>
              <a:pPr/>
              <a:t>5</a:t>
            </a:fld>
            <a:endParaRPr lang="en-US" sz="13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106D5970-95E2-BE4E-9ADB-0E72A0F6A5BB}" type="slidenum">
              <a:rPr lang="en-US" sz="1300"/>
              <a:pPr/>
              <a:t>6</a:t>
            </a:fld>
            <a:endParaRPr lang="en-US" sz="13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MS PGothic" charset="0"/>
            </a:endParaRP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0E3E9388-EC32-B440-8C42-A8E27E92269B}" type="slidenum">
              <a:rPr lang="en-US" sz="1300"/>
              <a:pPr/>
              <a:t>7</a:t>
            </a:fld>
            <a:endParaRPr lang="en-US"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Calibri" charset="0"/>
                <a:ea typeface="MS PGothic" charset="0"/>
              </a:rPr>
              <a:t>CASEY</a:t>
            </a: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49CEBB21-E653-0C4F-8636-2D04A6D22D64}" type="slidenum">
              <a:rPr lang="en-US" sz="1300"/>
              <a:pPr/>
              <a:t>8</a:t>
            </a:fld>
            <a:endParaRPr lang="en-US" sz="13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buFontTx/>
              <a:buChar char="-"/>
            </a:pPr>
            <a:endParaRPr lang="en-US" sz="2500">
              <a:latin typeface="Calibri" charset="0"/>
              <a:ea typeface="MS PGothic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37EC6E42-2189-AC4A-A471-9A1EC6BDDCF8}" type="slidenum">
              <a:rPr lang="en-US" sz="1300"/>
              <a:pPr/>
              <a:t>14</a:t>
            </a:fld>
            <a:endParaRPr lang="en-US" sz="13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7CEEA9-50AB-CF45-A321-724EBFF0E9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53726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65276D-AE0F-5A40-BE93-6AA560FA1E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1941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9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9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0DAB71-7AC5-BC41-8841-9F65754488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76783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CE20F4-0826-E643-BDA8-235AE6E9EF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07694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E9733F-0AD1-064B-840D-F4A8B50773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1100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533A1C-B494-0D4C-A8F6-13C8B88AFA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6228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F96454-41AD-1A46-8C68-78FDE46059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4842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D18A89-2749-E744-AA11-9CEF5A1381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70761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756BB-2623-AE4D-A81B-46B76F9DDC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2162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62BC3-6D32-D84D-B313-5E715DF2FD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5467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C0C80-0E41-9946-90FF-D54E07453E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72729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1D81B-AF72-9D4C-9940-9493259DD97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30571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74C152-4A87-AD43-8EA1-7EB335830F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11749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0F3BA-1694-D14C-8C04-A325FF2D1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693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7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7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AD8B4-20C7-F84C-9EA2-1A1E2285DB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1972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BCC988-3003-0A4E-9770-8F6F525EDB3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7489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9FA167-6653-BC46-BEF8-F8C5BBBCB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82580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10132-30E7-CA4A-884A-2F2359BEBA9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6876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5536F-7E57-964F-8B9C-EAD54323DF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6678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D6F131-3DE5-B043-AA9E-3E44284A45C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641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431378-23CC-F243-8FDB-E75EAF8E35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2185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121910D-C562-994F-9941-D0309FF332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61519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C004F6-E410-034A-83DD-36D8F0E7C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14404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3000C7-0B16-F443-820C-A64E7F0D65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21802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3C8E3-9524-3E42-A8DC-7677036A8C0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03817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3B2881-77CB-9A4F-9CD6-D12B9E09ED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892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130426"/>
            <a:ext cx="1943100" cy="3508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30426"/>
            <a:ext cx="5676900" cy="3508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20AE3-CE1A-8143-8F4D-D7C6F3501B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9688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886200"/>
            <a:ext cx="3124200" cy="1752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11AAB4-C6E6-9640-83EE-1406D4E5324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42792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52562-3E26-3146-A63F-C880BC0F03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4619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97173-F6AF-7C43-ACA2-355A1B7E54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9376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BA835F-8322-F044-89CD-BA98C1924A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897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74867D-3F63-704A-AF07-7301F0DE92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4042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>
              <a:sym typeface="Calibri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Box 3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E7FB92-D1D8-4341-9C1D-FBA879D1C3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99378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2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</a:lstStyle>
          <a:p>
            <a:fld id="{762853DA-F32E-3F46-92E3-A6195791CCD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24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5888"/>
            <a:ext cx="244475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</a:lstStyle>
          <a:p>
            <a:fld id="{074C67ED-5971-9444-9C64-47380F0987F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132013"/>
            <a:ext cx="7772400" cy="146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title style</a:t>
            </a:r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1027" name="Text Box 3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442325" y="6465888"/>
            <a:ext cx="244475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78787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defRPr>
            </a:lvl1pPr>
          </a:lstStyle>
          <a:p>
            <a:fld id="{E43D5023-3F10-F740-9B9B-163562BEF31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titleStyle>
    <p:bodyStyle>
      <a:lvl1pPr marL="342900" indent="-342900" algn="ctr" rtl="0" eaLnBrk="0" fontAlgn="base" hangingPunct="0">
        <a:spcBef>
          <a:spcPts val="800"/>
        </a:spcBef>
        <a:spcAft>
          <a:spcPct val="0"/>
        </a:spcAft>
        <a:defRPr sz="32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1pPr>
      <a:lvl2pPr marL="419100" indent="38100" algn="ctr" rtl="0" eaLnBrk="0" fontAlgn="base" hangingPunct="0">
        <a:spcBef>
          <a:spcPts val="700"/>
        </a:spcBef>
        <a:spcAft>
          <a:spcPct val="0"/>
        </a:spcAft>
        <a:defRPr sz="28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2pPr>
      <a:lvl3pPr marL="876300" indent="38100" algn="ctr" rtl="0" eaLnBrk="0" fontAlgn="base" hangingPunct="0">
        <a:spcBef>
          <a:spcPts val="600"/>
        </a:spcBef>
        <a:spcAft>
          <a:spcPct val="0"/>
        </a:spcAft>
        <a:defRPr sz="24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3pPr>
      <a:lvl4pPr marL="13335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4pPr>
      <a:lvl5pPr marL="1790700" indent="38100" algn="ctr" rtl="0" eaLnBrk="0" fontAlgn="base" hangingPunct="0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5pPr>
      <a:lvl6pPr marL="22479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6pPr>
      <a:lvl7pPr marL="27051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7pPr>
      <a:lvl8pPr marL="31623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8pPr>
      <a:lvl9pPr marL="3619500" algn="ctr" rtl="0" fontAlgn="base">
        <a:spcBef>
          <a:spcPts val="500"/>
        </a:spcBef>
        <a:spcAft>
          <a:spcPct val="0"/>
        </a:spcAft>
        <a:defRPr sz="2000">
          <a:solidFill>
            <a:srgbClr val="8787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3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csc-stockbox-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641600" y="3355975"/>
            <a:ext cx="6502400" cy="381000"/>
          </a:xfrm>
          <a:prstGeom prst="rect">
            <a:avLst/>
          </a:prstGeom>
          <a:solidFill>
            <a:srgbClr val="118CBD">
              <a:alpha val="81960"/>
            </a:srgbClr>
          </a:solidFill>
          <a:ln>
            <a:noFill/>
          </a:ln>
          <a:effectLst/>
          <a:extLst/>
        </p:spPr>
        <p:txBody>
          <a:bodyPr lIns="38100" tIns="38100" rIns="38100" bIns="38100"/>
          <a:lstStyle>
            <a:lvl1pPr marL="342900" indent="-342900" algn="ctr" rtl="0" eaLnBrk="0" fontAlgn="base" hangingPunct="0">
              <a:spcBef>
                <a:spcPts val="800"/>
              </a:spcBef>
              <a:spcAft>
                <a:spcPct val="0"/>
              </a:spcAft>
              <a:defRPr sz="32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1pPr>
            <a:lvl2pPr marL="419100" indent="38100" algn="ctr" rtl="0" eaLnBrk="0" fontAlgn="base" hangingPunct="0">
              <a:spcBef>
                <a:spcPts val="700"/>
              </a:spcBef>
              <a:spcAft>
                <a:spcPct val="0"/>
              </a:spcAft>
              <a:defRPr sz="28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2pPr>
            <a:lvl3pPr marL="876300" indent="38100" algn="ctr" rtl="0" eaLnBrk="0" fontAlgn="base" hangingPunct="0">
              <a:spcBef>
                <a:spcPts val="600"/>
              </a:spcBef>
              <a:spcAft>
                <a:spcPct val="0"/>
              </a:spcAft>
              <a:defRPr sz="24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3pPr>
            <a:lvl4pPr marL="1333500" indent="38100" algn="ctr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4pPr>
            <a:lvl5pPr marL="1790700" indent="38100" algn="ctr" rtl="0" eaLnBrk="0" fontAlgn="base" hangingPunct="0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5pPr>
            <a:lvl6pPr marL="22479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6pPr>
            <a:lvl7pPr marL="27051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7pPr>
            <a:lvl8pPr marL="31623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8pPr>
            <a:lvl9pPr marL="3619500" algn="ctr" rtl="0" fontAlgn="base">
              <a:spcBef>
                <a:spcPts val="500"/>
              </a:spcBef>
              <a:spcAft>
                <a:spcPct val="0"/>
              </a:spcAft>
              <a:defRPr sz="2000">
                <a:solidFill>
                  <a:srgbClr val="878787"/>
                </a:solidFill>
                <a:latin typeface="+mn-lt"/>
                <a:ea typeface="+mn-ea"/>
                <a:cs typeface="+mn-cs"/>
                <a:sym typeface="Calibri" charset="0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2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cs typeface="Times New Roman" charset="0"/>
                <a:sym typeface="Times New Roman" charset="0"/>
              </a:rPr>
              <a:t>Let’s build innovative financial systems for communities</a:t>
            </a:r>
            <a:endParaRPr lang="en-US" sz="2200" dirty="0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j-lt"/>
              <a:ea typeface="ヒラギノ明朝 ProN W3" charset="0"/>
              <a:cs typeface="ヒラギノ明朝 ProN W3" charset="0"/>
              <a:sym typeface="Times New Roman" charset="0"/>
            </a:endParaRP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457200" y="0"/>
            <a:ext cx="1371600" cy="6858000"/>
          </a:xfrm>
          <a:prstGeom prst="rect">
            <a:avLst/>
          </a:prstGeom>
          <a:solidFill>
            <a:srgbClr val="118BC2">
              <a:alpha val="75685"/>
            </a:srgbClr>
          </a:solidFill>
          <a:ln>
            <a:noFill/>
          </a:ln>
          <a:effectLst>
            <a:outerShdw blurRad="63500" dist="23000" dir="5400000" algn="ctr" rotWithShape="0">
              <a:schemeClr val="bg2">
                <a:alpha val="3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9900" y="0"/>
            <a:ext cx="0" cy="68580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460375"/>
            <a:ext cx="1222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287588" y="2819400"/>
            <a:ext cx="6856412" cy="534988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sz="3800" b="1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sym typeface="Bebas" charset="0"/>
              </a:rPr>
              <a:t>COMMUNITY SOURCED CAPITAL</a:t>
            </a:r>
          </a:p>
        </p:txBody>
      </p:sp>
      <p:sp>
        <p:nvSpPr>
          <p:cNvPr id="5129" name="Line 6"/>
          <p:cNvSpPr>
            <a:spLocks noChangeShapeType="1"/>
          </p:cNvSpPr>
          <p:nvPr/>
        </p:nvSpPr>
        <p:spPr bwMode="auto">
          <a:xfrm flipV="1">
            <a:off x="476250" y="0"/>
            <a:ext cx="13525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994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3317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63500"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3" name="Arc 12"/>
          <p:cNvSpPr/>
          <p:nvPr/>
        </p:nvSpPr>
        <p:spPr bwMode="auto">
          <a:xfrm rot="5400000">
            <a:off x="5334000" y="2743200"/>
            <a:ext cx="2743200" cy="2743200"/>
          </a:xfrm>
          <a:prstGeom prst="arc">
            <a:avLst>
              <a:gd name="adj1" fmla="val 16330408"/>
              <a:gd name="adj2" fmla="val 5496596"/>
            </a:avLst>
          </a:prstGeom>
          <a:noFill/>
          <a:ln w="101600" cap="rnd" cmpd="sng" algn="ctr">
            <a:solidFill>
              <a:srgbClr val="FFFFFF"/>
            </a:solidFill>
            <a:prstDash val="solid"/>
            <a:round/>
            <a:headEnd type="none" w="med" len="med"/>
            <a:tailEnd type="triangl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 dirty="0"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476625"/>
            <a:ext cx="8874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$50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86488" y="3476625"/>
            <a:ext cx="885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$50</a:t>
            </a:r>
          </a:p>
        </p:txBody>
      </p:sp>
      <p:grpSp>
        <p:nvGrpSpPr>
          <p:cNvPr id="54279" name="Group 41"/>
          <p:cNvGrpSpPr>
            <a:grpSpLocks/>
          </p:cNvGrpSpPr>
          <p:nvPr/>
        </p:nvGrpSpPr>
        <p:grpSpPr bwMode="auto">
          <a:xfrm>
            <a:off x="6057900" y="3228975"/>
            <a:ext cx="1143000" cy="1143000"/>
            <a:chOff x="457200" y="0"/>
            <a:chExt cx="1143000" cy="1143000"/>
          </a:xfrm>
        </p:grpSpPr>
        <p:sp>
          <p:nvSpPr>
            <p:cNvPr id="13323" name="Rectangle 4"/>
            <p:cNvSpPr>
              <a:spLocks/>
            </p:cNvSpPr>
            <p:nvPr/>
          </p:nvSpPr>
          <p:spPr bwMode="auto">
            <a:xfrm>
              <a:off x="457200" y="0"/>
              <a:ext cx="1143000" cy="11430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428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50" y="383646"/>
              <a:ext cx="1009300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54280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118CBD"/>
                </a:solidFill>
                <a:latin typeface="Calibri" charset="0"/>
              </a:rPr>
              <a:t>Squareholder repayments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Cash out at any time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Recycle into new loans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>
                <a:latin typeface="Calibri" charset="0"/>
              </a:rPr>
              <a:t>25% recycle rate</a:t>
            </a: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And it keeps money moving</a:t>
            </a:r>
          </a:p>
        </p:txBody>
      </p:sp>
      <p:grpSp>
        <p:nvGrpSpPr>
          <p:cNvPr id="54282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8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4284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sym typeface="Ubuntu Titling Bold" charset="0"/>
              </a:rPr>
              <a:t>Fund the world you want to live in </a:t>
            </a:r>
          </a:p>
        </p:txBody>
      </p:sp>
      <p:sp>
        <p:nvSpPr>
          <p:cNvPr id="13" name="TextBox 20"/>
          <p:cNvSpPr txBox="1">
            <a:spLocks noChangeArrowheads="1"/>
          </p:cNvSpPr>
          <p:nvPr/>
        </p:nvSpPr>
        <p:spPr bwMode="auto">
          <a:xfrm>
            <a:off x="1447800" y="2590800"/>
            <a:ext cx="28956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solidFill>
                  <a:schemeClr val="tx1"/>
                </a:solidFill>
                <a:latin typeface="+mj-lt"/>
                <a:cs typeface="Calibri" charset="0"/>
              </a:rPr>
              <a:t>“I simply believe in this entrepreneur” </a:t>
            </a:r>
          </a:p>
        </p:txBody>
      </p:sp>
      <p:sp>
        <p:nvSpPr>
          <p:cNvPr id="70661" name="TextBox 20"/>
          <p:cNvSpPr txBox="1">
            <a:spLocks noChangeArrowheads="1"/>
          </p:cNvSpPr>
          <p:nvPr/>
        </p:nvSpPr>
        <p:spPr bwMode="auto">
          <a:xfrm>
            <a:off x="1447800" y="4495800"/>
            <a:ext cx="3048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ja-JP" altLang="en-US" sz="2000">
                <a:latin typeface="Calibri" charset="0"/>
                <a:cs typeface="Calibri" charset="0"/>
              </a:rPr>
              <a:t>“</a:t>
            </a:r>
            <a:r>
              <a:rPr lang="en-US" sz="2000">
                <a:latin typeface="Calibri" charset="0"/>
                <a:cs typeface="Calibri" charset="0"/>
              </a:rPr>
              <a:t>This business makes my </a:t>
            </a:r>
            <a:br>
              <a:rPr lang="en-US" sz="2000">
                <a:latin typeface="Calibri" charset="0"/>
                <a:cs typeface="Calibri" charset="0"/>
              </a:rPr>
            </a:br>
            <a:r>
              <a:rPr lang="en-US" sz="2000">
                <a:latin typeface="Calibri" charset="0"/>
                <a:cs typeface="Calibri" charset="0"/>
              </a:rPr>
              <a:t>community a better place</a:t>
            </a:r>
            <a:r>
              <a:rPr lang="ja-JP" altLang="en-US" sz="2000">
                <a:latin typeface="Calibri" charset="0"/>
                <a:cs typeface="Calibri" charset="0"/>
              </a:rPr>
              <a:t>”</a:t>
            </a:r>
            <a:endParaRPr lang="en-US" sz="2000">
              <a:latin typeface="Calibri" charset="0"/>
              <a:cs typeface="Calibri" charset="0"/>
            </a:endParaRPr>
          </a:p>
        </p:txBody>
      </p:sp>
      <p:pic>
        <p:nvPicPr>
          <p:cNvPr id="3" name="Picture 2" descr="Community-Sourced-Capital-Small-Business-Borrowers-Urban-Buggy-Seattle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828800"/>
            <a:ext cx="4114800" cy="4114800"/>
          </a:xfrm>
          <a:prstGeom prst="rect">
            <a:avLst/>
          </a:prstGeom>
          <a:ln>
            <a:noFill/>
          </a:ln>
          <a:effectLst>
            <a:outerShdw blurRad="50800" dist="38100" dir="8100000" algn="tl" rotWithShape="0">
              <a:srgbClr val="333333">
                <a:alpha val="40000"/>
              </a:srgbClr>
            </a:outerShdw>
          </a:effectLst>
        </p:spPr>
      </p:pic>
      <p:sp>
        <p:nvSpPr>
          <p:cNvPr id="18" name="TextBox 20"/>
          <p:cNvSpPr txBox="1">
            <a:spLocks noChangeArrowheads="1"/>
          </p:cNvSpPr>
          <p:nvPr/>
        </p:nvSpPr>
        <p:spPr bwMode="auto">
          <a:xfrm>
            <a:off x="1447800" y="3505200"/>
            <a:ext cx="3048000" cy="7080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>
              <a:defRPr/>
            </a:pPr>
            <a:r>
              <a:rPr lang="en-US" sz="2000" dirty="0" smtClean="0">
                <a:latin typeface="+mj-lt"/>
                <a:cs typeface="Calibri" charset="0"/>
              </a:rPr>
              <a:t>“I love this small company and want to see it flourish” </a:t>
            </a:r>
          </a:p>
        </p:txBody>
      </p:sp>
      <p:pic>
        <p:nvPicPr>
          <p:cNvPr id="21" name="Picture 2" descr="Diane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914400" cy="912813"/>
          </a:xfrm>
          <a:prstGeom prst="rect">
            <a:avLst/>
          </a:prstGeom>
          <a:ln>
            <a:noFill/>
          </a:ln>
          <a:effectLst>
            <a:outerShdw blurRad="50800" dist="38100" dir="8100000" algn="tl" rotWithShape="0">
              <a:srgbClr val="333333">
                <a:alpha val="40000"/>
              </a:srgbClr>
            </a:outerShdw>
          </a:effectLst>
          <a:extLst/>
        </p:spPr>
      </p:pic>
      <p:pic>
        <p:nvPicPr>
          <p:cNvPr id="22" name="Picture 1" descr="Alma.jpe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05200"/>
            <a:ext cx="912813" cy="911225"/>
          </a:xfrm>
          <a:prstGeom prst="rect">
            <a:avLst/>
          </a:prstGeom>
          <a:ln>
            <a:noFill/>
          </a:ln>
          <a:effectLst>
            <a:outerShdw blurRad="50800" dist="38100" dir="8100000" algn="tl" rotWithShape="0">
              <a:srgbClr val="333333">
                <a:alpha val="40000"/>
              </a:srgbClr>
            </a:outerShdw>
          </a:effectLst>
          <a:extLst/>
        </p:spPr>
      </p:pic>
      <p:pic>
        <p:nvPicPr>
          <p:cNvPr id="23" name="Picture 11" descr="Demi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4495800"/>
            <a:ext cx="914400" cy="914400"/>
          </a:xfrm>
          <a:prstGeom prst="rect">
            <a:avLst/>
          </a:prstGeom>
          <a:ln>
            <a:noFill/>
          </a:ln>
          <a:effectLst>
            <a:outerShdw blurRad="50800" dist="38100" dir="8100000" algn="tl" rotWithShape="0">
              <a:srgbClr val="333333">
                <a:alpha val="40000"/>
              </a:srgbClr>
            </a:outerShdw>
          </a:effectLst>
          <a:extLst/>
        </p:spPr>
      </p:pic>
      <p:grpSp>
        <p:nvGrpSpPr>
          <p:cNvPr id="70667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24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70669" name="Picture 5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pSp>
        <p:nvGrpSpPr>
          <p:cNvPr id="55299" name="Group 20"/>
          <p:cNvGrpSpPr>
            <a:grpSpLocks/>
          </p:cNvGrpSpPr>
          <p:nvPr/>
        </p:nvGrpSpPr>
        <p:grpSpPr bwMode="auto">
          <a:xfrm>
            <a:off x="304800" y="1982788"/>
            <a:ext cx="8610600" cy="4262437"/>
            <a:chOff x="457200" y="1803400"/>
            <a:chExt cx="8239130" cy="4876800"/>
          </a:xfrm>
        </p:grpSpPr>
        <p:sp>
          <p:nvSpPr>
            <p:cNvPr id="14342" name="Rectangle 28"/>
            <p:cNvSpPr>
              <a:spLocks noChangeArrowheads="1"/>
            </p:cNvSpPr>
            <p:nvPr/>
          </p:nvSpPr>
          <p:spPr bwMode="auto">
            <a:xfrm>
              <a:off x="457200" y="1803400"/>
              <a:ext cx="8230016" cy="48768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5305" name="Rectangle 15"/>
            <p:cNvSpPr>
              <a:spLocks noChangeArrowheads="1"/>
            </p:cNvSpPr>
            <p:nvPr/>
          </p:nvSpPr>
          <p:spPr bwMode="auto">
            <a:xfrm>
              <a:off x="3200400" y="5461000"/>
              <a:ext cx="2743200" cy="1219200"/>
            </a:xfrm>
            <a:prstGeom prst="rect">
              <a:avLst/>
            </a:prstGeom>
            <a:solidFill>
              <a:srgbClr val="118C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3200">
                  <a:solidFill>
                    <a:srgbClr val="FFFFFF"/>
                  </a:solidFill>
                  <a:latin typeface="Calibri" charset="0"/>
                </a:rPr>
                <a:t>$25,000 loan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Calibri" charset="0"/>
                </a:rPr>
                <a:t>180 Squareholders</a:t>
              </a:r>
              <a:endParaRPr lang="en-US" sz="2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306" name="Rectangle 16"/>
            <p:cNvSpPr>
              <a:spLocks noChangeArrowheads="1"/>
            </p:cNvSpPr>
            <p:nvPr/>
          </p:nvSpPr>
          <p:spPr bwMode="auto">
            <a:xfrm>
              <a:off x="5943600" y="5461000"/>
              <a:ext cx="2743200" cy="1219200"/>
            </a:xfrm>
            <a:prstGeom prst="rect">
              <a:avLst/>
            </a:prstGeom>
            <a:solidFill>
              <a:srgbClr val="118C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3200">
                  <a:solidFill>
                    <a:srgbClr val="FFFFFF"/>
                  </a:solidFill>
                  <a:latin typeface="Calibri" charset="0"/>
                </a:rPr>
                <a:t>$18,000 loan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Calibri" charset="0"/>
                </a:rPr>
                <a:t>175 Squareholders</a:t>
              </a:r>
              <a:endParaRPr lang="en-US" sz="2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55307" name="Rectangle 3"/>
            <p:cNvSpPr>
              <a:spLocks noChangeArrowheads="1"/>
            </p:cNvSpPr>
            <p:nvPr/>
          </p:nvSpPr>
          <p:spPr bwMode="auto">
            <a:xfrm>
              <a:off x="457200" y="5461000"/>
              <a:ext cx="2743200" cy="1219200"/>
            </a:xfrm>
            <a:prstGeom prst="rect">
              <a:avLst/>
            </a:prstGeom>
            <a:solidFill>
              <a:srgbClr val="118CBD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 eaLnBrk="1" hangingPunct="1"/>
              <a:r>
                <a:rPr lang="en-US" sz="3200">
                  <a:solidFill>
                    <a:srgbClr val="FFFFFF"/>
                  </a:solidFill>
                  <a:latin typeface="Calibri" charset="0"/>
                </a:rPr>
                <a:t>$12,000 loan</a:t>
              </a:r>
            </a:p>
            <a:p>
              <a:pPr algn="ctr" eaLnBrk="1" hangingPunct="1"/>
              <a:r>
                <a:rPr lang="en-US" sz="1600">
                  <a:solidFill>
                    <a:srgbClr val="FFFFFF"/>
                  </a:solidFill>
                  <a:latin typeface="Calibri" charset="0"/>
                </a:rPr>
                <a:t>110 Squareholders</a:t>
              </a:r>
              <a:endParaRPr lang="en-US" sz="2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55308" name="Group 18"/>
            <p:cNvGrpSpPr>
              <a:grpSpLocks/>
            </p:cNvGrpSpPr>
            <p:nvPr/>
          </p:nvGrpSpPr>
          <p:grpSpPr bwMode="auto">
            <a:xfrm>
              <a:off x="457200" y="1803400"/>
              <a:ext cx="8239130" cy="3657600"/>
              <a:chOff x="457200" y="1803400"/>
              <a:chExt cx="8239130" cy="3657600"/>
            </a:xfrm>
          </p:grpSpPr>
          <p:pic>
            <p:nvPicPr>
              <p:cNvPr id="55309" name="Picture 7" descr="Laurelhurst_WR-5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1803400"/>
                <a:ext cx="2743200" cy="3649133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0" name="Picture 8" descr="Solar Install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00400" y="1803400"/>
                <a:ext cx="2743200" cy="36576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1" name="Picture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803400"/>
                <a:ext cx="2743200" cy="36576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2" name="Picture 10" descr="Adrift Hotel Main Photo.jpg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3600" y="1803400"/>
                <a:ext cx="2736850" cy="36576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3" name="Picture 9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1803400"/>
                <a:ext cx="2743200" cy="3657600"/>
              </a:xfrm>
              <a:prstGeom prst="rect">
                <a:avLst/>
              </a:prstGeom>
              <a:noFill/>
              <a:ln w="9525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5314" name="Picture 11" descr="Adrift-Logo.png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7993" y="1905000"/>
                <a:ext cx="1938337" cy="1117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920E20"/>
                  </a:clrFrom>
                  <a:clrTo>
                    <a:srgbClr val="920E20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533151" y="4647746"/>
                <a:ext cx="2515487" cy="570322"/>
              </a:xfrm>
              <a:prstGeom prst="rect">
                <a:avLst/>
              </a:prstGeom>
              <a:effectLst>
                <a:outerShdw blurRad="63500" dist="38100" dir="4140000" sx="101000" sy="101000" algn="tl" rotWithShape="0">
                  <a:schemeClr val="bg1">
                    <a:alpha val="55000"/>
                  </a:schemeClr>
                </a:outerShdw>
              </a:effectLst>
            </p:spPr>
          </p:pic>
          <p:pic>
            <p:nvPicPr>
              <p:cNvPr id="23" name="Picture 22" descr="A&amp;R Solar logo png.png"/>
              <p:cNvPicPr>
                <a:picLocks noChangeAspect="1"/>
              </p:cNvPicPr>
              <p:nvPr/>
            </p:nvPicPr>
            <p:blipFill>
              <a:blip r:embed="rId9">
                <a:extLst/>
              </a:blip>
              <a:stretch>
                <a:fillRect/>
              </a:stretch>
            </p:blipFill>
            <p:spPr>
              <a:xfrm>
                <a:off x="3352800" y="2413000"/>
                <a:ext cx="2024744" cy="1219200"/>
              </a:xfrm>
              <a:prstGeom prst="rect">
                <a:avLst/>
              </a:prstGeom>
              <a:ln>
                <a:noFill/>
              </a:ln>
              <a:effectLst>
                <a:glow rad="88900">
                  <a:schemeClr val="bg1">
                    <a:lumMod val="85000"/>
                    <a:alpha val="42000"/>
                  </a:schemeClr>
                </a:glow>
                <a:outerShdw blurRad="50800" dist="38100" dir="13500000" algn="br" rotWithShape="0">
                  <a:prstClr val="black">
                    <a:alpha val="40000"/>
                  </a:prstClr>
                </a:outerShdw>
                <a:softEdge rad="12700"/>
              </a:effectLst>
            </p:spPr>
          </p:pic>
        </p:grpSp>
      </p:grpSp>
      <p:sp>
        <p:nvSpPr>
          <p:cNvPr id="26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Great loans for great businesses</a:t>
            </a:r>
          </a:p>
        </p:txBody>
      </p:sp>
      <p:grpSp>
        <p:nvGrpSpPr>
          <p:cNvPr id="55301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28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5303" name="Picture 5"/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endParaRPr lang="en-US" sz="8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30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endParaRPr lang="en-US" sz="8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6324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56325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41148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118CBD"/>
                </a:solidFill>
                <a:latin typeface="Calibri" charset="0"/>
              </a:rPr>
              <a:t>The Food Shed in Kitsap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90% from 40 miles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170 new customers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Stronger relationships</a:t>
            </a:r>
          </a:p>
        </p:txBody>
      </p:sp>
      <p:pic>
        <p:nvPicPr>
          <p:cNvPr id="56326" name="Picture 1" descr="Local-finance-for-Food-Sh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28800"/>
            <a:ext cx="411797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Seriously local finance</a:t>
            </a:r>
          </a:p>
        </p:txBody>
      </p:sp>
      <p:grpSp>
        <p:nvGrpSpPr>
          <p:cNvPr id="56328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4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6330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-Arms-Campaign-Photo-Farmer-Market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28800"/>
            <a:ext cx="4120444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63500" dist="23000" dir="5400000" algn="ctr" rotWithShape="0">
              <a:schemeClr val="bg2">
                <a:alpha val="34998"/>
              </a:schemeClr>
            </a:outerShdw>
          </a:effectLst>
        </p:spPr>
      </p:pic>
      <p:sp>
        <p:nvSpPr>
          <p:cNvPr id="57346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Our structure for success</a:t>
            </a:r>
          </a:p>
        </p:txBody>
      </p:sp>
      <p:sp>
        <p:nvSpPr>
          <p:cNvPr id="57349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41148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118CBD"/>
                </a:solidFill>
                <a:latin typeface="Calibri" charset="0"/>
              </a:rPr>
              <a:t>Campaigns for funding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sz="2400" dirty="0">
                <a:latin typeface="Calibri" charset="0"/>
              </a:rPr>
              <a:t>4 weeks </a:t>
            </a:r>
            <a:r>
              <a:rPr lang="en-US" sz="2400" dirty="0" smtClean="0">
                <a:latin typeface="Calibri" charset="0"/>
              </a:rPr>
              <a:t>to </a:t>
            </a:r>
            <a:r>
              <a:rPr lang="en-US" sz="2400" dirty="0">
                <a:latin typeface="Calibri" charset="0"/>
              </a:rPr>
              <a:t>raise between </a:t>
            </a:r>
            <a:r>
              <a:rPr lang="en-US" sz="2400" dirty="0" smtClean="0">
                <a:latin typeface="Calibri" charset="0"/>
              </a:rPr>
              <a:t>$5k </a:t>
            </a:r>
            <a:r>
              <a:rPr lang="en-US" sz="2400" dirty="0">
                <a:latin typeface="Calibri" charset="0"/>
              </a:rPr>
              <a:t>and $</a:t>
            </a:r>
            <a:r>
              <a:rPr lang="en-US" sz="2400" dirty="0" smtClean="0">
                <a:latin typeface="Calibri" charset="0"/>
              </a:rPr>
              <a:t>50k </a:t>
            </a:r>
            <a:r>
              <a:rPr lang="en-US" sz="2400" dirty="0">
                <a:latin typeface="Calibri" charset="0"/>
              </a:rPr>
              <a:t>for a loan</a:t>
            </a: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sz="2400" dirty="0">
                <a:latin typeface="Calibri" charset="0"/>
              </a:rPr>
              <a:t>Toolkits with examples, templates and outreach tools help </a:t>
            </a:r>
            <a:r>
              <a:rPr lang="en-US" sz="2400" dirty="0" smtClean="0">
                <a:latin typeface="Calibri" charset="0"/>
              </a:rPr>
              <a:t>fundraising (we’re teaching people how to fundraise)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5"/>
              </a:buBlip>
            </a:pPr>
            <a:r>
              <a:rPr lang="en-US" sz="2400" dirty="0">
                <a:latin typeface="Calibri" charset="0"/>
              </a:rPr>
              <a:t>90% of our campaigns are funded, compared with 43% at </a:t>
            </a:r>
            <a:r>
              <a:rPr lang="en-US" sz="2400" dirty="0" err="1">
                <a:latin typeface="Calibri" charset="0"/>
              </a:rPr>
              <a:t>Kickstarter</a:t>
            </a:r>
            <a:endParaRPr lang="en-US" sz="2400" dirty="0">
              <a:latin typeface="Calibri" charset="0"/>
            </a:endParaRPr>
          </a:p>
        </p:txBody>
      </p:sp>
      <p:grpSp>
        <p:nvGrpSpPr>
          <p:cNvPr id="57350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7352" name="Picture 5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4114800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118CBD"/>
                </a:solidFill>
                <a:latin typeface="Calibri" charset="0"/>
              </a:rPr>
              <a:t>Eligible businesses…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>
                <a:latin typeface="Calibri" charset="0"/>
              </a:rPr>
              <a:t>Can use $5k-$50k for a growth project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>
                <a:latin typeface="Calibri" charset="0"/>
              </a:rPr>
              <a:t>Have </a:t>
            </a:r>
            <a:r>
              <a:rPr lang="en-US" sz="2400" dirty="0" smtClean="0">
                <a:latin typeface="Calibri" charset="0"/>
              </a:rPr>
              <a:t>proven revenue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>
                <a:latin typeface="Calibri" charset="0"/>
              </a:rPr>
              <a:t>Can repay in 1-3 years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>
                <a:latin typeface="Calibri" charset="0"/>
              </a:rPr>
              <a:t>Can connect to their community via email, social media or in-person</a:t>
            </a:r>
          </a:p>
        </p:txBody>
      </p:sp>
      <p:sp>
        <p:nvSpPr>
          <p:cNvPr id="13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endParaRPr lang="en-US" sz="80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59396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24413" y="2662238"/>
            <a:ext cx="201930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cs typeface="+mn-cs"/>
              </a:rPr>
              <a:t>Project budget</a:t>
            </a:r>
          </a:p>
        </p:txBody>
      </p:sp>
      <p:cxnSp>
        <p:nvCxnSpPr>
          <p:cNvPr id="59398" name="Straight Connector 6"/>
          <p:cNvCxnSpPr>
            <a:cxnSpLocks noChangeShapeType="1"/>
          </p:cNvCxnSpPr>
          <p:nvPr/>
        </p:nvCxnSpPr>
        <p:spPr bwMode="auto">
          <a:xfrm>
            <a:off x="4876800" y="2514600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4824413" y="3784600"/>
            <a:ext cx="215423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cs typeface="+mn-cs"/>
              </a:rPr>
              <a:t>Financial health</a:t>
            </a:r>
          </a:p>
        </p:txBody>
      </p:sp>
      <p:cxnSp>
        <p:nvCxnSpPr>
          <p:cNvPr id="59400" name="Straight Connector 20"/>
          <p:cNvCxnSpPr>
            <a:cxnSpLocks noChangeShapeType="1"/>
          </p:cNvCxnSpPr>
          <p:nvPr/>
        </p:nvCxnSpPr>
        <p:spPr bwMode="auto">
          <a:xfrm>
            <a:off x="4800600" y="3719513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824413" y="5137150"/>
            <a:ext cx="3100387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  <a:cs typeface="+mn-cs"/>
              </a:rPr>
              <a:t>Community connection</a:t>
            </a:r>
          </a:p>
        </p:txBody>
      </p:sp>
      <p:cxnSp>
        <p:nvCxnSpPr>
          <p:cNvPr id="59402" name="Straight Connector 22"/>
          <p:cNvCxnSpPr>
            <a:cxnSpLocks noChangeShapeType="1"/>
          </p:cNvCxnSpPr>
          <p:nvPr/>
        </p:nvCxnSpPr>
        <p:spPr bwMode="auto">
          <a:xfrm>
            <a:off x="4800600" y="4805363"/>
            <a:ext cx="3657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943600" y="2376488"/>
            <a:ext cx="274637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6354763" y="3581400"/>
            <a:ext cx="274637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6278562" y="4667250"/>
            <a:ext cx="2746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18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Social capital is the core of eligibility</a:t>
            </a:r>
          </a:p>
        </p:txBody>
      </p:sp>
      <p:grpSp>
        <p:nvGrpSpPr>
          <p:cNvPr id="59407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940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18519E-6 L 0.18333 5.18519E-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81481E-6 L 0.15833 -4.81481E-6 " pathEditMode="relative" ptsTypes="AA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0.19341 -0.00162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70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aphicFrame>
        <p:nvGraphicFramePr>
          <p:cNvPr id="11" name="Diagram 10"/>
          <p:cNvGraphicFramePr/>
          <p:nvPr/>
        </p:nvGraphicFramePr>
        <p:xfrm>
          <a:off x="633730" y="1981200"/>
          <a:ext cx="805307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685800" y="3962400"/>
          <a:ext cx="7961868" cy="1882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Part of the </a:t>
            </a:r>
            <a:r>
              <a:rPr lang="en-US" sz="3200" b="1" dirty="0" err="1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crowdfunding</a:t>
            </a: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 continuum</a:t>
            </a:r>
          </a:p>
        </p:txBody>
      </p:sp>
      <p:grpSp>
        <p:nvGrpSpPr>
          <p:cNvPr id="61446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3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61448" name="Picture 5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Notched Right Arrow 20"/>
          <p:cNvSpPr/>
          <p:nvPr/>
        </p:nvSpPr>
        <p:spPr bwMode="auto">
          <a:xfrm>
            <a:off x="1143000" y="3352800"/>
            <a:ext cx="7696200" cy="2286000"/>
          </a:xfrm>
          <a:prstGeom prst="notchedRightArrow">
            <a:avLst/>
          </a:prstGeom>
          <a:solidFill>
            <a:srgbClr val="118CB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fld id="{E38E31F1-E54A-6242-8058-6EE3F43DF5E5}" type="slidenum">
              <a:rPr lang="en-US" sz="1200">
                <a:solidFill>
                  <a:srgbClr val="878787"/>
                </a:solidFill>
                <a:latin typeface="Calibri" charset="0"/>
                <a:ea typeface="MS PGothic" charset="0"/>
                <a:cs typeface="MS PGothic" charset="0"/>
                <a:sym typeface="Calibri" charset="0"/>
              </a:rPr>
              <a:pPr/>
              <a:t>17</a:t>
            </a:fld>
            <a:endParaRPr lang="en-US" sz="1200">
              <a:solidFill>
                <a:srgbClr val="878787"/>
              </a:solidFill>
              <a:latin typeface="Calibri" charset="0"/>
              <a:ea typeface="MS PGothic" charset="0"/>
              <a:cs typeface="MS PGothic" charset="0"/>
              <a:sym typeface="Calibri" charset="0"/>
            </a:endParaRPr>
          </a:p>
        </p:txBody>
      </p:sp>
      <p:sp>
        <p:nvSpPr>
          <p:cNvPr id="6" name="Notched Right Arrow 5"/>
          <p:cNvSpPr/>
          <p:nvPr/>
        </p:nvSpPr>
        <p:spPr bwMode="auto">
          <a:xfrm rot="10800000">
            <a:off x="381000" y="3352800"/>
            <a:ext cx="7696200" cy="2286000"/>
          </a:xfrm>
          <a:prstGeom prst="notchedRightArrow">
            <a:avLst/>
          </a:prstGeom>
          <a:solidFill>
            <a:srgbClr val="118CBD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grpSp>
        <p:nvGrpSpPr>
          <p:cNvPr id="63493" name="Group 6"/>
          <p:cNvGrpSpPr>
            <a:grpSpLocks/>
          </p:cNvGrpSpPr>
          <p:nvPr/>
        </p:nvGrpSpPr>
        <p:grpSpPr bwMode="auto">
          <a:xfrm>
            <a:off x="3467100" y="1905000"/>
            <a:ext cx="2286000" cy="2286000"/>
            <a:chOff x="0" y="0"/>
            <a:chExt cx="872" cy="864"/>
          </a:xfrm>
        </p:grpSpPr>
        <p:sp>
          <p:nvSpPr>
            <p:cNvPr id="31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6350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63494" name="TextBox 27"/>
          <p:cNvSpPr txBox="1">
            <a:spLocks noChangeArrowheads="1"/>
          </p:cNvSpPr>
          <p:nvPr/>
        </p:nvSpPr>
        <p:spPr bwMode="auto">
          <a:xfrm>
            <a:off x="533400" y="42481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Less than $5,000</a:t>
            </a:r>
          </a:p>
        </p:txBody>
      </p:sp>
      <p:sp>
        <p:nvSpPr>
          <p:cNvPr id="63495" name="TextBox 28"/>
          <p:cNvSpPr txBox="1">
            <a:spLocks noChangeArrowheads="1"/>
          </p:cNvSpPr>
          <p:nvPr/>
        </p:nvSpPr>
        <p:spPr bwMode="auto">
          <a:xfrm>
            <a:off x="3124200" y="4200525"/>
            <a:ext cx="289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/>
            <a:r>
              <a:rPr lang="en-US" sz="2800">
                <a:solidFill>
                  <a:schemeClr val="bg1"/>
                </a:solidFill>
              </a:rPr>
              <a:t>$5,000 - $50,000</a:t>
            </a:r>
          </a:p>
        </p:txBody>
      </p:sp>
      <p:sp>
        <p:nvSpPr>
          <p:cNvPr id="63496" name="TextBox 32"/>
          <p:cNvSpPr txBox="1">
            <a:spLocks noChangeArrowheads="1"/>
          </p:cNvSpPr>
          <p:nvPr/>
        </p:nvSpPr>
        <p:spPr bwMode="auto">
          <a:xfrm>
            <a:off x="6553200" y="4248150"/>
            <a:ext cx="2438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r>
              <a:rPr lang="en-US" sz="2000">
                <a:solidFill>
                  <a:schemeClr val="bg1"/>
                </a:solidFill>
              </a:rPr>
              <a:t>More than $50,000</a:t>
            </a:r>
          </a:p>
        </p:txBody>
      </p:sp>
      <p:sp>
        <p:nvSpPr>
          <p:cNvPr id="63497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0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We’re part of the capital continuum</a:t>
            </a:r>
          </a:p>
        </p:txBody>
      </p:sp>
      <p:grpSp>
        <p:nvGrpSpPr>
          <p:cNvPr id="63499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23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63501" name="Picture 5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9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endParaRPr lang="en-US" sz="2800" dirty="0" smtClean="0">
              <a:solidFill>
                <a:schemeClr val="bg1"/>
              </a:solidFill>
              <a:latin typeface="+mj-lt"/>
              <a:cs typeface="+mn-cs"/>
            </a:endParaRPr>
          </a:p>
          <a:p>
            <a:pPr algn="ctr" eaLnBrk="1" hangingPunct="1">
              <a:lnSpc>
                <a:spcPct val="70000"/>
              </a:lnSpc>
              <a:defRPr/>
            </a:pPr>
            <a:r>
              <a:rPr lang="en-US" sz="7200" dirty="0" smtClean="0">
                <a:solidFill>
                  <a:schemeClr val="bg1"/>
                </a:solidFill>
                <a:latin typeface="+mj-lt"/>
                <a:cs typeface="+mn-cs"/>
              </a:rPr>
              <a:t>$634,550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en-US" sz="2800" dirty="0">
                <a:solidFill>
                  <a:schemeClr val="bg1"/>
                </a:solidFill>
                <a:latin typeface="+mj-lt"/>
                <a:cs typeface="+mn-cs"/>
              </a:rPr>
              <a:t>c</a:t>
            </a:r>
            <a:r>
              <a:rPr lang="en-US" sz="2800" dirty="0" smtClean="0">
                <a:solidFill>
                  <a:schemeClr val="bg1"/>
                </a:solidFill>
                <a:latin typeface="+mj-lt"/>
                <a:cs typeface="+mn-cs"/>
              </a:rPr>
              <a:t>apital created by communities for communities</a:t>
            </a:r>
            <a:endParaRPr lang="en-US" sz="7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43011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39624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118CBD"/>
                </a:solidFill>
                <a:latin typeface="Calibri" charset="0"/>
              </a:rPr>
              <a:t>Our first 42 loans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3,333 </a:t>
            </a:r>
            <a:r>
              <a:rPr lang="en-US" sz="2400" dirty="0" err="1">
                <a:latin typeface="Calibri" charset="0"/>
              </a:rPr>
              <a:t>Squareholders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All loans in good standing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$225,000 repaid so far</a:t>
            </a:r>
          </a:p>
        </p:txBody>
      </p:sp>
      <p:sp>
        <p:nvSpPr>
          <p:cNvPr id="10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And we’re just getting started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2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3015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781027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1059" r="14095"/>
          <a:stretch/>
        </p:blipFill>
        <p:spPr>
          <a:xfrm>
            <a:off x="4572000" y="1828800"/>
            <a:ext cx="4106333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</p:pic>
      <p:sp>
        <p:nvSpPr>
          <p:cNvPr id="44034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39624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18CBD"/>
                </a:solidFill>
                <a:latin typeface="Calibri" charset="0"/>
              </a:rPr>
              <a:t>Serving PNW businesses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Simple </a:t>
            </a:r>
            <a:r>
              <a:rPr lang="en-US" sz="2400" dirty="0">
                <a:latin typeface="Calibri" charset="0"/>
              </a:rPr>
              <a:t>membership pricing </a:t>
            </a:r>
            <a:r>
              <a:rPr lang="en-US" sz="2400" dirty="0" smtClean="0">
                <a:latin typeface="Calibri" charset="0"/>
              </a:rPr>
              <a:t>at $250 to launch and </a:t>
            </a:r>
            <a:r>
              <a:rPr lang="en-US" sz="2400" dirty="0">
                <a:latin typeface="Calibri" charset="0"/>
              </a:rPr>
              <a:t>$50/</a:t>
            </a:r>
            <a:r>
              <a:rPr lang="en-US" sz="2400" dirty="0" smtClean="0">
                <a:latin typeface="Calibri" charset="0"/>
              </a:rPr>
              <a:t>month during repayment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Thought-leading content for businesses, </a:t>
            </a:r>
            <a:r>
              <a:rPr lang="en-US" sz="2400" dirty="0">
                <a:latin typeface="Calibri" charset="0"/>
              </a:rPr>
              <a:t>investors and </a:t>
            </a:r>
            <a:r>
              <a:rPr lang="en-US" sz="2400" dirty="0" smtClean="0">
                <a:latin typeface="Calibri" charset="0"/>
              </a:rPr>
              <a:t>partners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Mission-aligned partnerships with local financial institutions</a:t>
            </a:r>
            <a:endParaRPr lang="en-US" sz="2400" dirty="0">
              <a:latin typeface="Calibri" charset="0"/>
            </a:endParaRP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Growing the economy in our backyard</a:t>
            </a:r>
            <a:endParaRPr lang="en-US" sz="3200" b="1" dirty="0">
              <a:solidFill>
                <a:srgbClr val="118CBD"/>
              </a:solidFill>
              <a:latin typeface="+mj-lt"/>
              <a:ea typeface="ＭＳ Ｐゴシック" charset="0"/>
              <a:cs typeface="+mn-cs"/>
              <a:sym typeface="Ubuntu Titling Bold" charset="0"/>
            </a:endParaRP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403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03635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40963" name="TextBox 12"/>
          <p:cNvSpPr txBox="1">
            <a:spLocks noChangeArrowheads="1"/>
          </p:cNvSpPr>
          <p:nvPr/>
        </p:nvSpPr>
        <p:spPr bwMode="auto">
          <a:xfrm>
            <a:off x="701675" y="2387600"/>
            <a:ext cx="800100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lvl="1" eaLnBrk="1" hangingPunct="1"/>
            <a:endParaRPr lang="en-US" sz="2000">
              <a:latin typeface="Calibri" charset="0"/>
            </a:endParaRPr>
          </a:p>
          <a:p>
            <a:pPr lvl="1" eaLnBrk="1" hangingPunct="1"/>
            <a:endParaRPr lang="en-US" sz="2000">
              <a:latin typeface="Calibri" charset="0"/>
            </a:endParaRPr>
          </a:p>
          <a:p>
            <a:pPr lvl="1" eaLnBrk="1" hangingPunct="1"/>
            <a:endParaRPr lang="en-US" sz="1600"/>
          </a:p>
        </p:txBody>
      </p:sp>
      <p:graphicFrame>
        <p:nvGraphicFramePr>
          <p:cNvPr id="2" name="Diagram 1"/>
          <p:cNvGraphicFramePr/>
          <p:nvPr/>
        </p:nvGraphicFramePr>
        <p:xfrm>
          <a:off x="545465" y="1381443"/>
          <a:ext cx="8244388" cy="4411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err="1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Crowdfunding</a:t>
            </a: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 is on the rise</a:t>
            </a:r>
          </a:p>
        </p:txBody>
      </p:sp>
      <p:grpSp>
        <p:nvGrpSpPr>
          <p:cNvPr id="40966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0968" name="Picture 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ex Hole in the Wall BBQ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28800"/>
            <a:ext cx="4120444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</p:pic>
      <p:sp>
        <p:nvSpPr>
          <p:cNvPr id="44034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396240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18CBD"/>
                </a:solidFill>
                <a:latin typeface="Calibri" charset="0"/>
              </a:rPr>
              <a:t>We’re here for a reason</a:t>
            </a:r>
            <a:endParaRPr lang="en-US" sz="2400" dirty="0" smtClean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One of the first social purpose corporations</a:t>
            </a: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Certified B Corporation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Funded by private impact investors at about $400k so far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</a:pPr>
            <a:r>
              <a:rPr lang="en-US" sz="2400" dirty="0" smtClean="0">
                <a:latin typeface="Calibri" charset="0"/>
              </a:rPr>
              <a:t>We’re between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for-profit tech and </a:t>
            </a:r>
            <a:br>
              <a:rPr lang="en-US" sz="2400" dirty="0" smtClean="0">
                <a:latin typeface="Calibri" charset="0"/>
              </a:rPr>
            </a:br>
            <a:r>
              <a:rPr lang="en-US" sz="2400" dirty="0" smtClean="0">
                <a:latin typeface="Calibri" charset="0"/>
              </a:rPr>
              <a:t>non-profit microfinance</a:t>
            </a:r>
          </a:p>
        </p:txBody>
      </p:sp>
      <p:sp>
        <p:nvSpPr>
          <p:cNvPr id="44035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Our own economic growth story</a:t>
            </a:r>
            <a:endParaRPr lang="en-US" sz="3200" b="1" dirty="0">
              <a:solidFill>
                <a:srgbClr val="118CBD"/>
              </a:solidFill>
              <a:latin typeface="+mj-lt"/>
              <a:ea typeface="ＭＳ Ｐゴシック" charset="0"/>
              <a:cs typeface="+mn-cs"/>
              <a:sym typeface="Ubuntu Titling Bold" charset="0"/>
            </a:endParaRPr>
          </a:p>
        </p:txBody>
      </p:sp>
      <p:grpSp>
        <p:nvGrpSpPr>
          <p:cNvPr id="44037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4039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38342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1" descr="csc-delicatus-1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7463" y="7938"/>
            <a:ext cx="9161463" cy="685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828800" y="5638800"/>
            <a:ext cx="7315200" cy="1219200"/>
          </a:xfrm>
          <a:prstGeom prst="rect">
            <a:avLst/>
          </a:prstGeom>
          <a:solidFill>
            <a:schemeClr val="accent1">
              <a:alpha val="49803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37931725" indent="-37474525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algn="ctr" eaLnBrk="1" hangingPunct="1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sym typeface="Bebas" charset="0"/>
              </a:rPr>
              <a:t>facebook.com/Squareholder</a:t>
            </a:r>
          </a:p>
          <a:p>
            <a:pPr algn="ctr" eaLnBrk="1" hangingPunct="1"/>
            <a:r>
              <a:rPr lang="en-US" sz="38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charset="0"/>
                <a:sym typeface="Bebas" charset="0"/>
              </a:rPr>
              <a:t>@Squareholder on twitter</a:t>
            </a:r>
          </a:p>
        </p:txBody>
      </p:sp>
      <p:sp>
        <p:nvSpPr>
          <p:cNvPr id="5124" name="Rectangle 4"/>
          <p:cNvSpPr>
            <a:spLocks/>
          </p:cNvSpPr>
          <p:nvPr/>
        </p:nvSpPr>
        <p:spPr bwMode="auto">
          <a:xfrm>
            <a:off x="457200" y="0"/>
            <a:ext cx="1371600" cy="6858000"/>
          </a:xfrm>
          <a:prstGeom prst="rect">
            <a:avLst/>
          </a:prstGeom>
          <a:solidFill>
            <a:srgbClr val="118BC2">
              <a:alpha val="75685"/>
            </a:srgbClr>
          </a:solidFill>
          <a:ln>
            <a:noFill/>
          </a:ln>
          <a:effectLst>
            <a:outerShdw blurRad="63500" dist="23000" dir="5400000" algn="ctr" rotWithShape="0">
              <a:schemeClr val="bg2">
                <a:alpha val="34998"/>
              </a:schemeClr>
            </a:outerShdw>
          </a:effectLst>
          <a:extLst/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>
            <a:off x="1828800" y="0"/>
            <a:ext cx="0" cy="68580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69900" y="0"/>
            <a:ext cx="0" cy="685800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225" y="460375"/>
            <a:ext cx="122237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9" name="Line 6"/>
          <p:cNvSpPr>
            <a:spLocks noChangeShapeType="1"/>
          </p:cNvSpPr>
          <p:nvPr/>
        </p:nvSpPr>
        <p:spPr bwMode="auto">
          <a:xfrm flipV="1">
            <a:off x="476250" y="0"/>
            <a:ext cx="1352550" cy="0"/>
          </a:xfrm>
          <a:prstGeom prst="line">
            <a:avLst/>
          </a:prstGeom>
          <a:noFill/>
          <a:ln w="3175">
            <a:solidFill>
              <a:srgbClr val="FFFFFF"/>
            </a:solidFill>
            <a:round/>
            <a:headEnd/>
            <a:tailEnd/>
          </a:ln>
          <a:effectLst>
            <a:outerShdw blurRad="63500" dist="19999" dir="5400000" algn="ctr" rotWithShape="0">
              <a:schemeClr val="bg2">
                <a:alpha val="37999"/>
              </a:schemeClr>
            </a:outerShdw>
          </a:effectLst>
          <a:extLst/>
        </p:spPr>
        <p:txBody>
          <a:bodyPr lIns="0" tIns="0" rIns="0" bIns="0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508869916"/>
              </p:ext>
            </p:extLst>
          </p:nvPr>
        </p:nvGraphicFramePr>
        <p:xfrm>
          <a:off x="457199" y="1371601"/>
          <a:ext cx="8229601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How does it apply to small businesses?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1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3015" name="Picture 5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21"/>
          <p:cNvSpPr txBox="1">
            <a:spLocks noChangeArrowheads="1"/>
          </p:cNvSpPr>
          <p:nvPr/>
        </p:nvSpPr>
        <p:spPr bwMode="auto">
          <a:xfrm>
            <a:off x="457200" y="1828800"/>
            <a:ext cx="396240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2pPr marL="0" lvl="1" indent="0" eaLnBrk="1" hangingPunct="1">
              <a:defRPr sz="2800" b="1">
                <a:solidFill>
                  <a:srgbClr val="118CBD"/>
                </a:solidFill>
                <a:latin typeface="Calibri" charset="0"/>
                <a:cs typeface="Calibri" charset="0"/>
              </a:defRPr>
            </a:lvl2pPr>
            <a:lvl3pPr marL="1143000" indent="-228600"/>
            <a:lvl4pPr marL="1600200" indent="-228600"/>
            <a:lvl5pPr marL="2057400" indent="-228600"/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 lvl="1"/>
            <a:r>
              <a:rPr lang="en-US" dirty="0"/>
              <a:t>Current system is </a:t>
            </a:r>
            <a:r>
              <a:rPr lang="en-US" dirty="0" smtClean="0"/>
              <a:t>weird</a:t>
            </a:r>
            <a:endParaRPr lang="en-US" dirty="0"/>
          </a:p>
          <a:p>
            <a:pPr marL="800100" lvl="1" indent="-342900">
              <a:buBlip>
                <a:blip r:embed="rId3"/>
              </a:buBlip>
              <a:defRPr/>
            </a:pPr>
            <a:r>
              <a:rPr lang="en-US" sz="2200" b="0" dirty="0">
                <a:solidFill>
                  <a:srgbClr val="000000"/>
                </a:solidFill>
              </a:rPr>
              <a:t>Most small businesses can’t access bank </a:t>
            </a:r>
            <a:r>
              <a:rPr lang="en-US" sz="2200" b="0" dirty="0" smtClean="0">
                <a:solidFill>
                  <a:srgbClr val="000000"/>
                </a:solidFill>
              </a:rPr>
              <a:t>loans</a:t>
            </a:r>
          </a:p>
          <a:p>
            <a:pPr marL="800100" lvl="1" indent="-342900">
              <a:buBlip>
                <a:blip r:embed="rId3"/>
              </a:buBlip>
              <a:defRPr/>
            </a:pPr>
            <a:r>
              <a:rPr lang="en-US" sz="2200" b="0" dirty="0">
                <a:solidFill>
                  <a:srgbClr val="000000"/>
                </a:solidFill>
              </a:rPr>
              <a:t>Conscientious citizens ask: how is my money being used</a:t>
            </a:r>
            <a:r>
              <a:rPr lang="en-US" sz="2200" b="0" dirty="0" smtClean="0">
                <a:solidFill>
                  <a:srgbClr val="000000"/>
                </a:solidFill>
              </a:rPr>
              <a:t>?</a:t>
            </a:r>
            <a:endParaRPr lang="en-US" sz="2200" b="0" dirty="0">
              <a:solidFill>
                <a:srgbClr val="000000"/>
              </a:solidFill>
            </a:endParaRPr>
          </a:p>
          <a:p>
            <a:pPr marL="800100" lvl="1" indent="-342900">
              <a:buBlip>
                <a:blip r:embed="rId3"/>
              </a:buBlip>
              <a:defRPr/>
            </a:pPr>
            <a:r>
              <a:rPr lang="en-US" sz="2200" b="0" dirty="0">
                <a:solidFill>
                  <a:srgbClr val="000000"/>
                </a:solidFill>
              </a:rPr>
              <a:t>Small </a:t>
            </a:r>
            <a:r>
              <a:rPr lang="en-US" sz="2200" b="0" dirty="0" smtClean="0">
                <a:solidFill>
                  <a:srgbClr val="000000"/>
                </a:solidFill>
              </a:rPr>
              <a:t>companies matter </a:t>
            </a:r>
            <a:r>
              <a:rPr lang="en-US" sz="2200" b="0" dirty="0">
                <a:solidFill>
                  <a:srgbClr val="000000"/>
                </a:solidFill>
              </a:rPr>
              <a:t>to </a:t>
            </a:r>
            <a:r>
              <a:rPr lang="en-US" sz="2200" b="0" dirty="0" smtClean="0">
                <a:solidFill>
                  <a:srgbClr val="000000"/>
                </a:solidFill>
              </a:rPr>
              <a:t>economies and livelihoods – </a:t>
            </a:r>
            <a:r>
              <a:rPr lang="en-US" sz="2200" b="0" dirty="0">
                <a:solidFill>
                  <a:srgbClr val="000000"/>
                </a:solidFill>
              </a:rPr>
              <a:t>yet </a:t>
            </a:r>
            <a:r>
              <a:rPr lang="en-US" sz="2200" b="0" dirty="0" smtClean="0">
                <a:solidFill>
                  <a:srgbClr val="000000"/>
                </a:solidFill>
              </a:rPr>
              <a:t>totally underserved </a:t>
            </a:r>
            <a:r>
              <a:rPr lang="en-US" sz="2200" b="0" dirty="0">
                <a:solidFill>
                  <a:srgbClr val="000000"/>
                </a:solidFill>
              </a:rPr>
              <a:t>by </a:t>
            </a:r>
            <a:r>
              <a:rPr lang="en-US" sz="2200" b="0" dirty="0" smtClean="0">
                <a:solidFill>
                  <a:srgbClr val="000000"/>
                </a:solidFill>
              </a:rPr>
              <a:t>system</a:t>
            </a:r>
            <a:endParaRPr lang="en-US" sz="2200" b="0" dirty="0">
              <a:solidFill>
                <a:srgbClr val="00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12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 sz="2800" dirty="0" smtClean="0">
              <a:solidFill>
                <a:schemeClr val="bg1"/>
              </a:solidFill>
              <a:ea typeface="ヒラギノ角ゴ ProN W3" charset="-128"/>
              <a:cs typeface="+mn-cs"/>
            </a:endParaRPr>
          </a:p>
          <a:p>
            <a:pPr algn="ctr" eaLnBrk="1" hangingPunct="1">
              <a:defRPr/>
            </a:pPr>
            <a:endParaRPr lang="en-US" sz="2800" dirty="0" smtClean="0">
              <a:solidFill>
                <a:schemeClr val="bg1"/>
              </a:solidFill>
              <a:ea typeface="ヒラギノ角ゴ ProN W3" charset="-128"/>
              <a:cs typeface="+mn-cs"/>
            </a:endParaRP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a typeface="ヒラギノ角ゴ ProN W3" charset="-128"/>
                <a:cs typeface="+mn-cs"/>
              </a:rPr>
              <a:t>The only people who can access capital don’t need it </a:t>
            </a:r>
          </a:p>
          <a:p>
            <a:pPr algn="ctr" eaLnBrk="1" hangingPunct="1">
              <a:defRPr/>
            </a:pPr>
            <a:endParaRPr lang="en-US" sz="2800" dirty="0">
              <a:solidFill>
                <a:schemeClr val="bg1"/>
              </a:solidFill>
              <a:ea typeface="ヒラギノ角ゴ ProN W3" charset="-128"/>
              <a:cs typeface="+mn-cs"/>
            </a:endParaRPr>
          </a:p>
          <a:p>
            <a:pPr algn="ctr" eaLnBrk="1" hangingPunct="1">
              <a:defRPr/>
            </a:pPr>
            <a:r>
              <a:rPr lang="en-US" sz="2800" dirty="0" smtClean="0">
                <a:solidFill>
                  <a:schemeClr val="bg1"/>
                </a:solidFill>
                <a:ea typeface="ヒラギノ角ゴ ProN W3" charset="-128"/>
                <a:cs typeface="+mn-cs"/>
              </a:rPr>
              <a:t>The people who want to do something about it… can’t</a:t>
            </a:r>
            <a:endParaRPr lang="en-US" sz="2800" dirty="0">
              <a:solidFill>
                <a:schemeClr val="bg1"/>
              </a:solidFill>
              <a:ea typeface="ヒラギノ角ゴ ProN W3" charset="-128"/>
              <a:cs typeface="+mn-cs"/>
            </a:endParaRPr>
          </a:p>
        </p:txBody>
      </p:sp>
      <p:sp>
        <p:nvSpPr>
          <p:cNvPr id="45060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Local Finance + CSC </a:t>
            </a:r>
          </a:p>
        </p:txBody>
      </p:sp>
      <p:grpSp>
        <p:nvGrpSpPr>
          <p:cNvPr id="45063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6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5065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8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 </a:t>
            </a: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So we build a local lending </a:t>
            </a: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system</a:t>
            </a:r>
          </a:p>
        </p:txBody>
      </p:sp>
      <p:pic>
        <p:nvPicPr>
          <p:cNvPr id="2" name="Picture 1" descr="Screen Shot 2014-11-16 at 12.25.46 PM.png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7200" y="1828800"/>
            <a:ext cx="8229600" cy="4113213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</p:spPr>
      </p:pic>
      <p:grpSp>
        <p:nvGrpSpPr>
          <p:cNvPr id="47109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7111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_MG_6347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828800"/>
            <a:ext cx="412115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</p:spPr>
      </p:pic>
      <p:sp>
        <p:nvSpPr>
          <p:cNvPr id="31746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It works for all sorts of businesses</a:t>
            </a:r>
          </a:p>
        </p:txBody>
      </p:sp>
      <p:sp>
        <p:nvSpPr>
          <p:cNvPr id="12" name="TextBox 21"/>
          <p:cNvSpPr txBox="1">
            <a:spLocks noChangeArrowheads="1"/>
          </p:cNvSpPr>
          <p:nvPr/>
        </p:nvSpPr>
        <p:spPr bwMode="auto">
          <a:xfrm>
            <a:off x="457200" y="1828800"/>
            <a:ext cx="3962400" cy="323165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800100" indent="-3429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lvl="1" indent="0" eaLnBrk="1" hangingPunct="1">
              <a:defRPr/>
            </a:pPr>
            <a:r>
              <a:rPr lang="en-US" sz="2800" b="1" dirty="0" smtClean="0">
                <a:solidFill>
                  <a:srgbClr val="118CBD"/>
                </a:solidFill>
                <a:latin typeface="Calibri" charset="0"/>
                <a:cs typeface="Calibri" charset="0"/>
              </a:rPr>
              <a:t>Plum in Seattle, WA</a:t>
            </a:r>
            <a:endParaRPr lang="en-US" sz="2400" dirty="0" smtClean="0">
              <a:latin typeface="Calibri" charset="0"/>
              <a:cs typeface="Calibri" charset="0"/>
            </a:endParaRP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sz="2200" dirty="0" smtClean="0">
                <a:latin typeface="Calibri" charset="0"/>
                <a:cs typeface="Calibri" charset="0"/>
              </a:rPr>
              <a:t>$47,000 raised for new location, half from matching partner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sz="2200" dirty="0" smtClean="0">
                <a:latin typeface="Calibri" charset="0"/>
                <a:cs typeface="Calibri" charset="0"/>
              </a:rPr>
              <a:t>166 </a:t>
            </a:r>
            <a:r>
              <a:rPr lang="en-US" sz="2200" dirty="0" err="1" smtClean="0">
                <a:latin typeface="Calibri" charset="0"/>
                <a:cs typeface="Calibri" charset="0"/>
              </a:rPr>
              <a:t>Squareholders</a:t>
            </a:r>
            <a:r>
              <a:rPr lang="en-US" sz="2200" dirty="0" smtClean="0">
                <a:latin typeface="Calibri" charset="0"/>
                <a:cs typeface="Calibri" charset="0"/>
              </a:rPr>
              <a:t>, 85% local or connected</a:t>
            </a:r>
          </a:p>
          <a:p>
            <a:pPr lvl="1" eaLnBrk="1" hangingPunct="1">
              <a:buFontTx/>
              <a:buBlip>
                <a:blip r:embed="rId4"/>
              </a:buBlip>
              <a:defRPr/>
            </a:pPr>
            <a:r>
              <a:rPr lang="en-US" sz="2200" dirty="0" smtClean="0">
                <a:latin typeface="Calibri" charset="0"/>
                <a:cs typeface="Calibri" charset="0"/>
              </a:rPr>
              <a:t>At $50/month paid to CSC for 36 months, this is an equivalent APR 2.5%</a:t>
            </a:r>
          </a:p>
        </p:txBody>
      </p:sp>
      <p:grpSp>
        <p:nvGrpSpPr>
          <p:cNvPr id="31749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31751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5610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m_kjell.jpg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4572000" y="1828800"/>
            <a:ext cx="412115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38100" dist="23000" dir="5400000" algn="ctr" rotWithShape="0">
              <a:schemeClr val="bg2">
                <a:alpha val="34998"/>
              </a:schemeClr>
            </a:outerShdw>
          </a:effectLst>
        </p:spPr>
      </p:pic>
      <p:sp>
        <p:nvSpPr>
          <p:cNvPr id="49155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And in many communities</a:t>
            </a:r>
            <a:endParaRPr lang="en-US" sz="3200" b="1" dirty="0">
              <a:solidFill>
                <a:srgbClr val="118CBD"/>
              </a:solidFill>
              <a:latin typeface="+mj-lt"/>
              <a:ea typeface="ＭＳ Ｐゴシック" charset="0"/>
              <a:cs typeface="+mn-cs"/>
              <a:sym typeface="Ubuntu Titling Bold" charset="0"/>
            </a:endParaRPr>
          </a:p>
        </p:txBody>
      </p:sp>
      <p:sp>
        <p:nvSpPr>
          <p:cNvPr id="49157" name="TextBox 21"/>
          <p:cNvSpPr txBox="1">
            <a:spLocks noChangeArrowheads="1"/>
          </p:cNvSpPr>
          <p:nvPr/>
        </p:nvSpPr>
        <p:spPr bwMode="auto">
          <a:xfrm>
            <a:off x="457200" y="1828800"/>
            <a:ext cx="3962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4161750" indent="-24161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0" lvl="1" eaLnBrk="1" hangingPunct="1"/>
            <a:r>
              <a:rPr lang="en-US" sz="2800" b="1" dirty="0" err="1">
                <a:solidFill>
                  <a:srgbClr val="118CBD"/>
                </a:solidFill>
                <a:latin typeface="Calibri" charset="0"/>
                <a:cs typeface="Calibri" charset="0"/>
              </a:rPr>
              <a:t>Plywerk</a:t>
            </a:r>
            <a:r>
              <a:rPr lang="en-US" sz="2800" b="1" dirty="0">
                <a:solidFill>
                  <a:srgbClr val="118CBD"/>
                </a:solidFill>
                <a:latin typeface="Calibri" charset="0"/>
                <a:cs typeface="Calibri" charset="0"/>
              </a:rPr>
              <a:t> in Portland, OR</a:t>
            </a:r>
            <a:endParaRPr lang="en-US" sz="2400" dirty="0">
              <a:latin typeface="Calibri" charset="0"/>
              <a:cs typeface="Calibri" charset="0"/>
            </a:endParaRPr>
          </a:p>
          <a:p>
            <a:pPr marL="800100" lvl="1" indent="-342900" eaLnBrk="1" hangingPunct="1">
              <a:buBlip>
                <a:blip r:embed="rId4"/>
              </a:buBlip>
              <a:defRPr/>
            </a:pPr>
            <a:r>
              <a:rPr lang="en-US" sz="2200" dirty="0">
                <a:latin typeface="Calibri" charset="0"/>
                <a:cs typeface="Calibri" charset="0"/>
              </a:rPr>
              <a:t>$21,300 raised for new equipment and product development</a:t>
            </a:r>
          </a:p>
          <a:p>
            <a:pPr marL="800100" lvl="1" indent="-342900" eaLnBrk="1" hangingPunct="1">
              <a:buBlip>
                <a:blip r:embed="rId4"/>
              </a:buBlip>
              <a:defRPr/>
            </a:pPr>
            <a:r>
              <a:rPr lang="en-US" sz="2200" dirty="0">
                <a:latin typeface="Calibri" charset="0"/>
                <a:cs typeface="Calibri" charset="0"/>
              </a:rPr>
              <a:t>196 </a:t>
            </a:r>
            <a:r>
              <a:rPr lang="en-US" sz="2200" dirty="0" err="1">
                <a:latin typeface="Calibri" charset="0"/>
                <a:cs typeface="Calibri" charset="0"/>
              </a:rPr>
              <a:t>Squareholders</a:t>
            </a:r>
            <a:r>
              <a:rPr lang="en-US" sz="2200" dirty="0">
                <a:latin typeface="Calibri" charset="0"/>
                <a:cs typeface="Calibri" charset="0"/>
              </a:rPr>
              <a:t>, people contributing between $50 and $1,000</a:t>
            </a:r>
          </a:p>
          <a:p>
            <a:pPr marL="800100" lvl="1" indent="-342900" eaLnBrk="1" hangingPunct="1">
              <a:buBlip>
                <a:blip r:embed="rId4"/>
              </a:buBlip>
              <a:defRPr/>
            </a:pPr>
            <a:r>
              <a:rPr lang="en-US" sz="2200" dirty="0">
                <a:latin typeface="Calibri" charset="0"/>
                <a:cs typeface="Calibri" charset="0"/>
              </a:rPr>
              <a:t>Activated a larger stack of capital from </a:t>
            </a:r>
            <a:r>
              <a:rPr lang="en-US" sz="2200" dirty="0" smtClean="0">
                <a:latin typeface="Calibri" charset="0"/>
                <a:cs typeface="Calibri" charset="0"/>
              </a:rPr>
              <a:t>a </a:t>
            </a:r>
            <a:r>
              <a:rPr lang="en-US" sz="2200" dirty="0">
                <a:latin typeface="Calibri" charset="0"/>
                <a:cs typeface="Calibri" charset="0"/>
              </a:rPr>
              <a:t>CDFI </a:t>
            </a:r>
            <a:r>
              <a:rPr lang="en-US" sz="2200" dirty="0" smtClean="0">
                <a:latin typeface="Calibri" charset="0"/>
                <a:cs typeface="Calibri" charset="0"/>
              </a:rPr>
              <a:t>lender</a:t>
            </a:r>
            <a:endParaRPr lang="en-US" sz="2200" dirty="0">
              <a:latin typeface="Calibri" charset="0"/>
              <a:cs typeface="Calibri" charset="0"/>
            </a:endParaRPr>
          </a:p>
          <a:p>
            <a:pPr marL="0" lvl="1" eaLnBrk="1" hangingPunct="1">
              <a:buFontTx/>
              <a:buBlip>
                <a:blip r:embed="rId4"/>
              </a:buBlip>
            </a:pPr>
            <a:endParaRPr lang="en-US" sz="2400" dirty="0">
              <a:latin typeface="Calibri" charset="0"/>
              <a:cs typeface="Calibri" charset="0"/>
            </a:endParaRPr>
          </a:p>
        </p:txBody>
      </p:sp>
      <p:grpSp>
        <p:nvGrpSpPr>
          <p:cNvPr id="49158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49160" name="Picture 5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 anchor="ctr"/>
          <a:lstStyle/>
          <a:p>
            <a:pPr algn="ctr" eaLnBrk="1" hangingPunct="1">
              <a:lnSpc>
                <a:spcPct val="70000"/>
              </a:lnSpc>
              <a:defRPr/>
            </a:pPr>
            <a:endParaRPr lang="en-US" sz="7200" dirty="0">
              <a:solidFill>
                <a:schemeClr val="bg1"/>
              </a:solidFill>
              <a:latin typeface="+mj-lt"/>
              <a:cs typeface="+mn-cs"/>
            </a:endParaRPr>
          </a:p>
        </p:txBody>
      </p:sp>
      <p:sp>
        <p:nvSpPr>
          <p:cNvPr id="29698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3962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18CBD"/>
                </a:solidFill>
                <a:latin typeface="Calibri" charset="0"/>
              </a:rPr>
              <a:t>Partnerships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Co-lending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Formal referrals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Sponsorship programs</a:t>
            </a:r>
          </a:p>
          <a:p>
            <a:pPr eaLnBrk="1" hangingPunct="1"/>
            <a:endParaRPr lang="en-US" sz="2800" b="1" dirty="0">
              <a:solidFill>
                <a:srgbClr val="118CBD"/>
              </a:solidFill>
              <a:latin typeface="Calibri" charset="0"/>
            </a:endParaRPr>
          </a:p>
          <a:p>
            <a:pPr eaLnBrk="1" hangingPunct="1"/>
            <a:r>
              <a:rPr lang="en-US" sz="2800" b="1" dirty="0">
                <a:solidFill>
                  <a:srgbClr val="118CBD"/>
                </a:solidFill>
                <a:latin typeface="Calibri" charset="0"/>
              </a:rPr>
              <a:t>In development</a:t>
            </a:r>
            <a:endParaRPr lang="en-US" sz="2400" dirty="0">
              <a:latin typeface="Calibri" charset="0"/>
            </a:endParaRP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Technical assistance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Technology sharing</a:t>
            </a:r>
          </a:p>
          <a:p>
            <a:pPr lvl="1" eaLnBrk="1" hangingPunct="1">
              <a:buFontTx/>
              <a:buBlip>
                <a:blip r:embed="rId3"/>
              </a:buBlip>
            </a:pPr>
            <a:r>
              <a:rPr lang="en-US" sz="2400" dirty="0">
                <a:latin typeface="Calibri" charset="0"/>
              </a:rPr>
              <a:t>Marketing </a:t>
            </a:r>
            <a:r>
              <a:rPr lang="en-US" sz="2400" dirty="0" smtClean="0">
                <a:latin typeface="Calibri" charset="0"/>
              </a:rPr>
              <a:t>local finance</a:t>
            </a:r>
            <a:endParaRPr lang="en-US" sz="2400" dirty="0">
              <a:latin typeface="Calibri" charset="0"/>
            </a:endParaRPr>
          </a:p>
        </p:txBody>
      </p:sp>
      <p:sp>
        <p:nvSpPr>
          <p:cNvPr id="29699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4572000" y="3429000"/>
            <a:ext cx="4114800" cy="2514600"/>
          </a:xfrm>
          <a:prstGeom prst="rect">
            <a:avLst/>
          </a:prstGeom>
          <a:solidFill>
            <a:srgbClr val="118CBD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4724400" y="3733800"/>
            <a:ext cx="38100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marL="457200" indent="-4572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$250K to deploy through CSC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1:1 match for geographic areas or minority-owned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q"/>
              <a:defRPr/>
            </a:pPr>
            <a:r>
              <a:rPr lang="en-US" sz="2000" dirty="0" smtClean="0">
                <a:solidFill>
                  <a:srgbClr val="FFFFFF"/>
                </a:solidFill>
                <a:latin typeface="+mj-lt"/>
              </a:rPr>
              <a:t>Zero interest / payback terms same as </a:t>
            </a:r>
            <a:r>
              <a:rPr lang="en-US" sz="2000" dirty="0" err="1" smtClean="0">
                <a:solidFill>
                  <a:srgbClr val="FFFFFF"/>
                </a:solidFill>
                <a:latin typeface="+mj-lt"/>
              </a:rPr>
              <a:t>Squareholders</a:t>
            </a:r>
            <a:endParaRPr lang="en-US" sz="2000" dirty="0" smtClean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5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It’s Compatible Capital</a:t>
            </a:r>
            <a:endParaRPr lang="en-US" sz="3200" b="1" dirty="0">
              <a:solidFill>
                <a:srgbClr val="118CBD"/>
              </a:solidFill>
              <a:latin typeface="+mj-lt"/>
              <a:ea typeface="ＭＳ Ｐゴシック" charset="0"/>
              <a:cs typeface="+mn-cs"/>
              <a:sym typeface="Ubuntu Titling Bold" charset="0"/>
            </a:endParaRPr>
          </a:p>
        </p:txBody>
      </p:sp>
      <p:grpSp>
        <p:nvGrpSpPr>
          <p:cNvPr id="29703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7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29707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29704" name="Rectangle 5"/>
          <p:cNvSpPr>
            <a:spLocks noChangeArrowheads="1"/>
          </p:cNvSpPr>
          <p:nvPr/>
        </p:nvSpPr>
        <p:spPr bwMode="auto">
          <a:xfrm>
            <a:off x="4572000" y="1828800"/>
            <a:ext cx="4114800" cy="1828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/>
            <a:endParaRPr lang="en-US"/>
          </a:p>
        </p:txBody>
      </p:sp>
      <p:pic>
        <p:nvPicPr>
          <p:cNvPr id="29705" name="Picture 1" descr="Craft3 logo with tag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2004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728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2" name="Group 1"/>
          <p:cNvGrpSpPr>
            <a:grpSpLocks/>
          </p:cNvGrpSpPr>
          <p:nvPr/>
        </p:nvGrpSpPr>
        <p:grpSpPr bwMode="auto">
          <a:xfrm>
            <a:off x="4572000" y="1828800"/>
            <a:ext cx="4114800" cy="4114800"/>
            <a:chOff x="-762000" y="1905000"/>
            <a:chExt cx="4114800" cy="4114800"/>
          </a:xfrm>
        </p:grpSpPr>
        <p:sp>
          <p:nvSpPr>
            <p:cNvPr id="10255" name="Rectangle 66"/>
            <p:cNvSpPr>
              <a:spLocks/>
            </p:cNvSpPr>
            <p:nvPr/>
          </p:nvSpPr>
          <p:spPr bwMode="auto">
            <a:xfrm>
              <a:off x="-762000" y="1905000"/>
              <a:ext cx="4114800" cy="41148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52488" y="3629025"/>
              <a:ext cx="885825" cy="64611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sz="3600" dirty="0">
                  <a:solidFill>
                    <a:srgbClr val="FFFFFF"/>
                  </a:solidFill>
                  <a:latin typeface="+mj-lt"/>
                  <a:cs typeface="+mn-cs"/>
                </a:rPr>
                <a:t>$50</a:t>
              </a:r>
            </a:p>
          </p:txBody>
        </p:sp>
        <p:sp>
          <p:nvSpPr>
            <p:cNvPr id="10257" name="Rectangle 66"/>
            <p:cNvSpPr>
              <a:spLocks/>
            </p:cNvSpPr>
            <p:nvPr/>
          </p:nvSpPr>
          <p:spPr bwMode="auto">
            <a:xfrm>
              <a:off x="28956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8" name="Rectangle 66"/>
            <p:cNvSpPr>
              <a:spLocks/>
            </p:cNvSpPr>
            <p:nvPr/>
          </p:nvSpPr>
          <p:spPr bwMode="auto">
            <a:xfrm>
              <a:off x="24384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59" name="Rectangle 66"/>
            <p:cNvSpPr>
              <a:spLocks/>
            </p:cNvSpPr>
            <p:nvPr/>
          </p:nvSpPr>
          <p:spPr bwMode="auto">
            <a:xfrm>
              <a:off x="19812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0" name="Rectangle 66"/>
            <p:cNvSpPr>
              <a:spLocks/>
            </p:cNvSpPr>
            <p:nvPr/>
          </p:nvSpPr>
          <p:spPr bwMode="auto">
            <a:xfrm>
              <a:off x="15240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1" name="Rectangle 66"/>
            <p:cNvSpPr>
              <a:spLocks/>
            </p:cNvSpPr>
            <p:nvPr/>
          </p:nvSpPr>
          <p:spPr bwMode="auto">
            <a:xfrm>
              <a:off x="10668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2" name="Rectangle 66"/>
            <p:cNvSpPr>
              <a:spLocks/>
            </p:cNvSpPr>
            <p:nvPr/>
          </p:nvSpPr>
          <p:spPr bwMode="auto">
            <a:xfrm>
              <a:off x="6096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3" name="Rectangle 66"/>
            <p:cNvSpPr>
              <a:spLocks/>
            </p:cNvSpPr>
            <p:nvPr/>
          </p:nvSpPr>
          <p:spPr bwMode="auto">
            <a:xfrm>
              <a:off x="1524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4" name="Rectangle 66"/>
            <p:cNvSpPr>
              <a:spLocks/>
            </p:cNvSpPr>
            <p:nvPr/>
          </p:nvSpPr>
          <p:spPr bwMode="auto">
            <a:xfrm>
              <a:off x="-3048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5" name="Rectangle 66"/>
            <p:cNvSpPr>
              <a:spLocks/>
            </p:cNvSpPr>
            <p:nvPr/>
          </p:nvSpPr>
          <p:spPr bwMode="auto">
            <a:xfrm>
              <a:off x="-762000" y="1905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6" name="Rectangle 66"/>
            <p:cNvSpPr>
              <a:spLocks/>
            </p:cNvSpPr>
            <p:nvPr/>
          </p:nvSpPr>
          <p:spPr bwMode="auto">
            <a:xfrm>
              <a:off x="28956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7" name="Rectangle 66"/>
            <p:cNvSpPr>
              <a:spLocks/>
            </p:cNvSpPr>
            <p:nvPr/>
          </p:nvSpPr>
          <p:spPr bwMode="auto">
            <a:xfrm>
              <a:off x="24384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8" name="Rectangle 66"/>
            <p:cNvSpPr>
              <a:spLocks/>
            </p:cNvSpPr>
            <p:nvPr/>
          </p:nvSpPr>
          <p:spPr bwMode="auto">
            <a:xfrm>
              <a:off x="19812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69" name="Rectangle 66"/>
            <p:cNvSpPr>
              <a:spLocks/>
            </p:cNvSpPr>
            <p:nvPr/>
          </p:nvSpPr>
          <p:spPr bwMode="auto">
            <a:xfrm>
              <a:off x="15240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0" name="Rectangle 66"/>
            <p:cNvSpPr>
              <a:spLocks/>
            </p:cNvSpPr>
            <p:nvPr/>
          </p:nvSpPr>
          <p:spPr bwMode="auto">
            <a:xfrm>
              <a:off x="10668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1" name="Rectangle 66"/>
            <p:cNvSpPr>
              <a:spLocks/>
            </p:cNvSpPr>
            <p:nvPr/>
          </p:nvSpPr>
          <p:spPr bwMode="auto">
            <a:xfrm>
              <a:off x="6096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2" name="Rectangle 66"/>
            <p:cNvSpPr>
              <a:spLocks/>
            </p:cNvSpPr>
            <p:nvPr/>
          </p:nvSpPr>
          <p:spPr bwMode="auto">
            <a:xfrm>
              <a:off x="1524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3" name="Rectangle 66"/>
            <p:cNvSpPr>
              <a:spLocks/>
            </p:cNvSpPr>
            <p:nvPr/>
          </p:nvSpPr>
          <p:spPr bwMode="auto">
            <a:xfrm>
              <a:off x="-3048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4" name="Rectangle 66"/>
            <p:cNvSpPr>
              <a:spLocks/>
            </p:cNvSpPr>
            <p:nvPr/>
          </p:nvSpPr>
          <p:spPr bwMode="auto">
            <a:xfrm>
              <a:off x="-762000" y="2362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5" name="Rectangle 66"/>
            <p:cNvSpPr>
              <a:spLocks/>
            </p:cNvSpPr>
            <p:nvPr/>
          </p:nvSpPr>
          <p:spPr bwMode="auto">
            <a:xfrm>
              <a:off x="28956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6" name="Rectangle 66"/>
            <p:cNvSpPr>
              <a:spLocks/>
            </p:cNvSpPr>
            <p:nvPr/>
          </p:nvSpPr>
          <p:spPr bwMode="auto">
            <a:xfrm>
              <a:off x="24384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7" name="Rectangle 66"/>
            <p:cNvSpPr>
              <a:spLocks/>
            </p:cNvSpPr>
            <p:nvPr/>
          </p:nvSpPr>
          <p:spPr bwMode="auto">
            <a:xfrm>
              <a:off x="19812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8" name="Rectangle 66"/>
            <p:cNvSpPr>
              <a:spLocks/>
            </p:cNvSpPr>
            <p:nvPr/>
          </p:nvSpPr>
          <p:spPr bwMode="auto">
            <a:xfrm>
              <a:off x="15240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79" name="Rectangle 66"/>
            <p:cNvSpPr>
              <a:spLocks/>
            </p:cNvSpPr>
            <p:nvPr/>
          </p:nvSpPr>
          <p:spPr bwMode="auto">
            <a:xfrm>
              <a:off x="10668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0" name="Rectangle 66"/>
            <p:cNvSpPr>
              <a:spLocks/>
            </p:cNvSpPr>
            <p:nvPr/>
          </p:nvSpPr>
          <p:spPr bwMode="auto">
            <a:xfrm>
              <a:off x="6096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1" name="Rectangle 66"/>
            <p:cNvSpPr>
              <a:spLocks/>
            </p:cNvSpPr>
            <p:nvPr/>
          </p:nvSpPr>
          <p:spPr bwMode="auto">
            <a:xfrm>
              <a:off x="1524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2" name="Rectangle 66"/>
            <p:cNvSpPr>
              <a:spLocks/>
            </p:cNvSpPr>
            <p:nvPr/>
          </p:nvSpPr>
          <p:spPr bwMode="auto">
            <a:xfrm>
              <a:off x="-3048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3" name="Rectangle 66"/>
            <p:cNvSpPr>
              <a:spLocks/>
            </p:cNvSpPr>
            <p:nvPr/>
          </p:nvSpPr>
          <p:spPr bwMode="auto">
            <a:xfrm>
              <a:off x="-762000" y="2819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4" name="Rectangle 66"/>
            <p:cNvSpPr>
              <a:spLocks/>
            </p:cNvSpPr>
            <p:nvPr/>
          </p:nvSpPr>
          <p:spPr bwMode="auto">
            <a:xfrm>
              <a:off x="28956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5" name="Rectangle 66"/>
            <p:cNvSpPr>
              <a:spLocks/>
            </p:cNvSpPr>
            <p:nvPr/>
          </p:nvSpPr>
          <p:spPr bwMode="auto">
            <a:xfrm>
              <a:off x="24384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6" name="Rectangle 66"/>
            <p:cNvSpPr>
              <a:spLocks/>
            </p:cNvSpPr>
            <p:nvPr/>
          </p:nvSpPr>
          <p:spPr bwMode="auto">
            <a:xfrm>
              <a:off x="19812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7" name="Rectangle 66"/>
            <p:cNvSpPr>
              <a:spLocks/>
            </p:cNvSpPr>
            <p:nvPr/>
          </p:nvSpPr>
          <p:spPr bwMode="auto">
            <a:xfrm>
              <a:off x="15240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8" name="Rectangle 66"/>
            <p:cNvSpPr>
              <a:spLocks/>
            </p:cNvSpPr>
            <p:nvPr/>
          </p:nvSpPr>
          <p:spPr bwMode="auto">
            <a:xfrm>
              <a:off x="10668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89" name="Rectangle 66"/>
            <p:cNvSpPr>
              <a:spLocks/>
            </p:cNvSpPr>
            <p:nvPr/>
          </p:nvSpPr>
          <p:spPr bwMode="auto">
            <a:xfrm>
              <a:off x="6096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0" name="Rectangle 66"/>
            <p:cNvSpPr>
              <a:spLocks/>
            </p:cNvSpPr>
            <p:nvPr/>
          </p:nvSpPr>
          <p:spPr bwMode="auto">
            <a:xfrm>
              <a:off x="1524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1" name="Rectangle 66"/>
            <p:cNvSpPr>
              <a:spLocks/>
            </p:cNvSpPr>
            <p:nvPr/>
          </p:nvSpPr>
          <p:spPr bwMode="auto">
            <a:xfrm>
              <a:off x="-3048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2" name="Rectangle 66"/>
            <p:cNvSpPr>
              <a:spLocks/>
            </p:cNvSpPr>
            <p:nvPr/>
          </p:nvSpPr>
          <p:spPr bwMode="auto">
            <a:xfrm>
              <a:off x="-762000" y="3276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3" name="Rectangle 66"/>
            <p:cNvSpPr>
              <a:spLocks/>
            </p:cNvSpPr>
            <p:nvPr/>
          </p:nvSpPr>
          <p:spPr bwMode="auto">
            <a:xfrm>
              <a:off x="28956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4" name="Rectangle 66"/>
            <p:cNvSpPr>
              <a:spLocks/>
            </p:cNvSpPr>
            <p:nvPr/>
          </p:nvSpPr>
          <p:spPr bwMode="auto">
            <a:xfrm>
              <a:off x="24384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5" name="Rectangle 66"/>
            <p:cNvSpPr>
              <a:spLocks/>
            </p:cNvSpPr>
            <p:nvPr/>
          </p:nvSpPr>
          <p:spPr bwMode="auto">
            <a:xfrm>
              <a:off x="19812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6" name="Rectangle 66"/>
            <p:cNvSpPr>
              <a:spLocks/>
            </p:cNvSpPr>
            <p:nvPr/>
          </p:nvSpPr>
          <p:spPr bwMode="auto">
            <a:xfrm>
              <a:off x="15240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7" name="Rectangle 66"/>
            <p:cNvSpPr>
              <a:spLocks/>
            </p:cNvSpPr>
            <p:nvPr/>
          </p:nvSpPr>
          <p:spPr bwMode="auto">
            <a:xfrm>
              <a:off x="10668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8" name="Rectangle 66"/>
            <p:cNvSpPr>
              <a:spLocks/>
            </p:cNvSpPr>
            <p:nvPr/>
          </p:nvSpPr>
          <p:spPr bwMode="auto">
            <a:xfrm>
              <a:off x="6096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299" name="Rectangle 66"/>
            <p:cNvSpPr>
              <a:spLocks/>
            </p:cNvSpPr>
            <p:nvPr/>
          </p:nvSpPr>
          <p:spPr bwMode="auto">
            <a:xfrm>
              <a:off x="1524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0" name="Rectangle 66"/>
            <p:cNvSpPr>
              <a:spLocks/>
            </p:cNvSpPr>
            <p:nvPr/>
          </p:nvSpPr>
          <p:spPr bwMode="auto">
            <a:xfrm>
              <a:off x="-3048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1" name="Rectangle 66"/>
            <p:cNvSpPr>
              <a:spLocks/>
            </p:cNvSpPr>
            <p:nvPr/>
          </p:nvSpPr>
          <p:spPr bwMode="auto">
            <a:xfrm>
              <a:off x="-762000" y="37338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2" name="Rectangle 66"/>
            <p:cNvSpPr>
              <a:spLocks/>
            </p:cNvSpPr>
            <p:nvPr/>
          </p:nvSpPr>
          <p:spPr bwMode="auto">
            <a:xfrm>
              <a:off x="28956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3" name="Rectangle 66"/>
            <p:cNvSpPr>
              <a:spLocks/>
            </p:cNvSpPr>
            <p:nvPr/>
          </p:nvSpPr>
          <p:spPr bwMode="auto">
            <a:xfrm>
              <a:off x="24384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4" name="Rectangle 149"/>
            <p:cNvSpPr>
              <a:spLocks/>
            </p:cNvSpPr>
            <p:nvPr/>
          </p:nvSpPr>
          <p:spPr bwMode="auto">
            <a:xfrm>
              <a:off x="19812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5" name="Rectangle 66"/>
            <p:cNvSpPr>
              <a:spLocks/>
            </p:cNvSpPr>
            <p:nvPr/>
          </p:nvSpPr>
          <p:spPr bwMode="auto">
            <a:xfrm>
              <a:off x="15240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6" name="Rectangle 66"/>
            <p:cNvSpPr>
              <a:spLocks/>
            </p:cNvSpPr>
            <p:nvPr/>
          </p:nvSpPr>
          <p:spPr bwMode="auto">
            <a:xfrm>
              <a:off x="10668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7" name="Rectangle 66"/>
            <p:cNvSpPr>
              <a:spLocks/>
            </p:cNvSpPr>
            <p:nvPr/>
          </p:nvSpPr>
          <p:spPr bwMode="auto">
            <a:xfrm>
              <a:off x="6096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8" name="Rectangle 66"/>
            <p:cNvSpPr>
              <a:spLocks/>
            </p:cNvSpPr>
            <p:nvPr/>
          </p:nvSpPr>
          <p:spPr bwMode="auto">
            <a:xfrm>
              <a:off x="1524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09" name="Rectangle 66"/>
            <p:cNvSpPr>
              <a:spLocks/>
            </p:cNvSpPr>
            <p:nvPr/>
          </p:nvSpPr>
          <p:spPr bwMode="auto">
            <a:xfrm>
              <a:off x="-3048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0" name="Rectangle 66"/>
            <p:cNvSpPr>
              <a:spLocks/>
            </p:cNvSpPr>
            <p:nvPr/>
          </p:nvSpPr>
          <p:spPr bwMode="auto">
            <a:xfrm>
              <a:off x="-762000" y="41910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1" name="Rectangle 66"/>
            <p:cNvSpPr>
              <a:spLocks/>
            </p:cNvSpPr>
            <p:nvPr/>
          </p:nvSpPr>
          <p:spPr bwMode="auto">
            <a:xfrm>
              <a:off x="28956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2" name="Rectangle 66"/>
            <p:cNvSpPr>
              <a:spLocks/>
            </p:cNvSpPr>
            <p:nvPr/>
          </p:nvSpPr>
          <p:spPr bwMode="auto">
            <a:xfrm>
              <a:off x="24384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3" name="Rectangle 66"/>
            <p:cNvSpPr>
              <a:spLocks/>
            </p:cNvSpPr>
            <p:nvPr/>
          </p:nvSpPr>
          <p:spPr bwMode="auto">
            <a:xfrm>
              <a:off x="19812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4" name="Rectangle 66"/>
            <p:cNvSpPr>
              <a:spLocks/>
            </p:cNvSpPr>
            <p:nvPr/>
          </p:nvSpPr>
          <p:spPr bwMode="auto">
            <a:xfrm>
              <a:off x="15240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5" name="Rectangle 66"/>
            <p:cNvSpPr>
              <a:spLocks/>
            </p:cNvSpPr>
            <p:nvPr/>
          </p:nvSpPr>
          <p:spPr bwMode="auto">
            <a:xfrm>
              <a:off x="10668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6" name="Rectangle 66"/>
            <p:cNvSpPr>
              <a:spLocks/>
            </p:cNvSpPr>
            <p:nvPr/>
          </p:nvSpPr>
          <p:spPr bwMode="auto">
            <a:xfrm>
              <a:off x="6096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7" name="Rectangle 66"/>
            <p:cNvSpPr>
              <a:spLocks/>
            </p:cNvSpPr>
            <p:nvPr/>
          </p:nvSpPr>
          <p:spPr bwMode="auto">
            <a:xfrm>
              <a:off x="1524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8" name="Rectangle 66"/>
            <p:cNvSpPr>
              <a:spLocks/>
            </p:cNvSpPr>
            <p:nvPr/>
          </p:nvSpPr>
          <p:spPr bwMode="auto">
            <a:xfrm>
              <a:off x="-3048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19" name="Rectangle 66"/>
            <p:cNvSpPr>
              <a:spLocks/>
            </p:cNvSpPr>
            <p:nvPr/>
          </p:nvSpPr>
          <p:spPr bwMode="auto">
            <a:xfrm>
              <a:off x="-762000" y="46482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0" name="Rectangle 66"/>
            <p:cNvSpPr>
              <a:spLocks/>
            </p:cNvSpPr>
            <p:nvPr/>
          </p:nvSpPr>
          <p:spPr bwMode="auto">
            <a:xfrm>
              <a:off x="28956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1" name="Rectangle 66"/>
            <p:cNvSpPr>
              <a:spLocks/>
            </p:cNvSpPr>
            <p:nvPr/>
          </p:nvSpPr>
          <p:spPr bwMode="auto">
            <a:xfrm>
              <a:off x="24384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2" name="Rectangle 66"/>
            <p:cNvSpPr>
              <a:spLocks/>
            </p:cNvSpPr>
            <p:nvPr/>
          </p:nvSpPr>
          <p:spPr bwMode="auto">
            <a:xfrm>
              <a:off x="19812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3" name="Rectangle 66"/>
            <p:cNvSpPr>
              <a:spLocks/>
            </p:cNvSpPr>
            <p:nvPr/>
          </p:nvSpPr>
          <p:spPr bwMode="auto">
            <a:xfrm>
              <a:off x="15240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4" name="Rectangle 66"/>
            <p:cNvSpPr>
              <a:spLocks/>
            </p:cNvSpPr>
            <p:nvPr/>
          </p:nvSpPr>
          <p:spPr bwMode="auto">
            <a:xfrm>
              <a:off x="10668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5" name="Rectangle 66"/>
            <p:cNvSpPr>
              <a:spLocks/>
            </p:cNvSpPr>
            <p:nvPr/>
          </p:nvSpPr>
          <p:spPr bwMode="auto">
            <a:xfrm>
              <a:off x="6096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6" name="Rectangle 66"/>
            <p:cNvSpPr>
              <a:spLocks/>
            </p:cNvSpPr>
            <p:nvPr/>
          </p:nvSpPr>
          <p:spPr bwMode="auto">
            <a:xfrm>
              <a:off x="1524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7" name="Rectangle 66"/>
            <p:cNvSpPr>
              <a:spLocks/>
            </p:cNvSpPr>
            <p:nvPr/>
          </p:nvSpPr>
          <p:spPr bwMode="auto">
            <a:xfrm>
              <a:off x="-3048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8" name="Rectangle 66"/>
            <p:cNvSpPr>
              <a:spLocks/>
            </p:cNvSpPr>
            <p:nvPr/>
          </p:nvSpPr>
          <p:spPr bwMode="auto">
            <a:xfrm>
              <a:off x="-762000" y="51054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29" name="Rectangle 66"/>
            <p:cNvSpPr>
              <a:spLocks/>
            </p:cNvSpPr>
            <p:nvPr/>
          </p:nvSpPr>
          <p:spPr bwMode="auto">
            <a:xfrm>
              <a:off x="28956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0" name="Rectangle 66"/>
            <p:cNvSpPr>
              <a:spLocks/>
            </p:cNvSpPr>
            <p:nvPr/>
          </p:nvSpPr>
          <p:spPr bwMode="auto">
            <a:xfrm>
              <a:off x="24384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1" name="Rectangle 66"/>
            <p:cNvSpPr>
              <a:spLocks/>
            </p:cNvSpPr>
            <p:nvPr/>
          </p:nvSpPr>
          <p:spPr bwMode="auto">
            <a:xfrm>
              <a:off x="19812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2" name="Rectangle 66"/>
            <p:cNvSpPr>
              <a:spLocks/>
            </p:cNvSpPr>
            <p:nvPr/>
          </p:nvSpPr>
          <p:spPr bwMode="auto">
            <a:xfrm>
              <a:off x="15240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3" name="Rectangle 66"/>
            <p:cNvSpPr>
              <a:spLocks/>
            </p:cNvSpPr>
            <p:nvPr/>
          </p:nvSpPr>
          <p:spPr bwMode="auto">
            <a:xfrm>
              <a:off x="10668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4" name="Rectangle 66"/>
            <p:cNvSpPr>
              <a:spLocks/>
            </p:cNvSpPr>
            <p:nvPr/>
          </p:nvSpPr>
          <p:spPr bwMode="auto">
            <a:xfrm>
              <a:off x="6096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5" name="Rectangle 66"/>
            <p:cNvSpPr>
              <a:spLocks/>
            </p:cNvSpPr>
            <p:nvPr/>
          </p:nvSpPr>
          <p:spPr bwMode="auto">
            <a:xfrm>
              <a:off x="1524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6" name="Rectangle 66"/>
            <p:cNvSpPr>
              <a:spLocks/>
            </p:cNvSpPr>
            <p:nvPr/>
          </p:nvSpPr>
          <p:spPr bwMode="auto">
            <a:xfrm>
              <a:off x="-3048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0337" name="Rectangle 66"/>
            <p:cNvSpPr>
              <a:spLocks/>
            </p:cNvSpPr>
            <p:nvPr/>
          </p:nvSpPr>
          <p:spPr bwMode="auto">
            <a:xfrm>
              <a:off x="-762000" y="5562600"/>
              <a:ext cx="457200" cy="4572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3" name="Rectangle 66"/>
          <p:cNvSpPr>
            <a:spLocks/>
          </p:cNvSpPr>
          <p:nvPr/>
        </p:nvSpPr>
        <p:spPr bwMode="auto">
          <a:xfrm>
            <a:off x="4572000" y="1828800"/>
            <a:ext cx="4114800" cy="4114800"/>
          </a:xfrm>
          <a:prstGeom prst="rect">
            <a:avLst/>
          </a:prstGeom>
          <a:solidFill>
            <a:srgbClr val="118BC2"/>
          </a:solidFill>
          <a:ln w="9525">
            <a:solidFill>
              <a:srgbClr val="FFFFFF"/>
            </a:solidFill>
            <a:round/>
            <a:headEnd/>
            <a:tailEnd/>
          </a:ln>
          <a:effectLst>
            <a:outerShdw blurRad="63500" dist="23000" dir="5400000" algn="ctr" rotWithShape="0">
              <a:schemeClr val="bg2">
                <a:alpha val="34998"/>
              </a:schemeClr>
            </a:outerShdw>
          </a:effectLst>
        </p:spPr>
        <p:txBody>
          <a:bodyPr lIns="0" tIns="0" rIns="0" bIns="0"/>
          <a:lstStyle/>
          <a:p>
            <a:pPr algn="ctr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51204" name="Rectangle 3"/>
          <p:cNvSpPr>
            <a:spLocks/>
          </p:cNvSpPr>
          <p:nvPr/>
        </p:nvSpPr>
        <p:spPr bwMode="auto">
          <a:xfrm>
            <a:off x="0" y="893763"/>
            <a:ext cx="9147175" cy="46037"/>
          </a:xfrm>
          <a:prstGeom prst="rect">
            <a:avLst/>
          </a:prstGeom>
          <a:noFill/>
          <a:ln w="9525">
            <a:solidFill>
              <a:srgbClr val="A5A5A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algn="ctr" eaLnBrk="1" hangingPunct="1"/>
            <a:endParaRPr lang="en-US"/>
          </a:p>
        </p:txBody>
      </p:sp>
      <p:sp>
        <p:nvSpPr>
          <p:cNvPr id="51205" name="TextBox 20"/>
          <p:cNvSpPr txBox="1">
            <a:spLocks noChangeArrowheads="1"/>
          </p:cNvSpPr>
          <p:nvPr/>
        </p:nvSpPr>
        <p:spPr bwMode="auto">
          <a:xfrm>
            <a:off x="457200" y="1828800"/>
            <a:ext cx="40386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118CBD"/>
                </a:solidFill>
                <a:latin typeface="Calibri" charset="0"/>
              </a:rPr>
              <a:t>$50 units of a larger loan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Not a donation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Not an investment</a:t>
            </a:r>
          </a:p>
          <a:p>
            <a:pPr lvl="1" eaLnBrk="1" hangingPunct="1">
              <a:buFontTx/>
              <a:buBlip>
                <a:blip r:embed="rId2"/>
              </a:buBlip>
            </a:pPr>
            <a:r>
              <a:rPr lang="en-US" sz="2400">
                <a:latin typeface="Calibri" charset="0"/>
              </a:rPr>
              <a:t>Fair and square</a:t>
            </a:r>
            <a:endParaRPr lang="en-US" sz="2800">
              <a:latin typeface="Calibri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3552825"/>
            <a:ext cx="887413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$50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86488" y="3552825"/>
            <a:ext cx="88582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rgbClr val="FFFFFF"/>
                </a:solidFill>
                <a:latin typeface="+mj-lt"/>
                <a:cs typeface="+mn-cs"/>
              </a:rPr>
              <a:t>$50</a:t>
            </a:r>
          </a:p>
        </p:txBody>
      </p:sp>
      <p:grpSp>
        <p:nvGrpSpPr>
          <p:cNvPr id="51208" name="Group 15"/>
          <p:cNvGrpSpPr>
            <a:grpSpLocks/>
          </p:cNvGrpSpPr>
          <p:nvPr/>
        </p:nvGrpSpPr>
        <p:grpSpPr bwMode="auto">
          <a:xfrm>
            <a:off x="6057900" y="3305175"/>
            <a:ext cx="1143000" cy="1143000"/>
            <a:chOff x="457200" y="0"/>
            <a:chExt cx="1143000" cy="1143000"/>
          </a:xfrm>
        </p:grpSpPr>
        <p:sp>
          <p:nvSpPr>
            <p:cNvPr id="10251" name="Rectangle 4"/>
            <p:cNvSpPr>
              <a:spLocks/>
            </p:cNvSpPr>
            <p:nvPr/>
          </p:nvSpPr>
          <p:spPr bwMode="auto">
            <a:xfrm>
              <a:off x="457200" y="0"/>
              <a:ext cx="1143000" cy="1143000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38100" dir="5400000" algn="t" rotWithShape="0">
                <a:srgbClr val="000000">
                  <a:alpha val="39998"/>
                </a:srgb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1214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050" y="383646"/>
              <a:ext cx="1009300" cy="388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100" name="Rectangle 7"/>
          <p:cNvSpPr>
            <a:spLocks/>
          </p:cNvSpPr>
          <p:nvPr/>
        </p:nvSpPr>
        <p:spPr bwMode="auto">
          <a:xfrm>
            <a:off x="1903413" y="0"/>
            <a:ext cx="6783387" cy="846138"/>
          </a:xfrm>
          <a:prstGeom prst="rect">
            <a:avLst/>
          </a:prstGeom>
          <a:noFill/>
          <a:ln>
            <a:noFill/>
          </a:ln>
          <a:extLst/>
        </p:spPr>
        <p:txBody>
          <a:bodyPr lIns="88900" tIns="88900" rIns="88900" bIns="88900" anchor="b"/>
          <a:lstStyle/>
          <a:p>
            <a:pPr algn="r" eaLnBrk="1" hangingPunct="1">
              <a:defRPr/>
            </a:pPr>
            <a:r>
              <a:rPr lang="en-US" sz="3200" b="1" dirty="0" smtClean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A right</a:t>
            </a:r>
            <a:r>
              <a:rPr lang="en-US" sz="3200" b="1" dirty="0">
                <a:solidFill>
                  <a:srgbClr val="118CBD"/>
                </a:solidFill>
                <a:latin typeface="+mj-lt"/>
                <a:ea typeface="ＭＳ Ｐゴシック" charset="0"/>
                <a:cs typeface="+mn-cs"/>
                <a:sym typeface="Ubuntu Titling Bold" charset="0"/>
              </a:rPr>
              <a:t>-sized lending mechanism</a:t>
            </a:r>
          </a:p>
        </p:txBody>
      </p:sp>
      <p:grpSp>
        <p:nvGrpSpPr>
          <p:cNvPr id="51210" name="Group 6"/>
          <p:cNvGrpSpPr>
            <a:grpSpLocks/>
          </p:cNvGrpSpPr>
          <p:nvPr/>
        </p:nvGrpSpPr>
        <p:grpSpPr bwMode="auto">
          <a:xfrm>
            <a:off x="457200" y="0"/>
            <a:ext cx="1371600" cy="1371600"/>
            <a:chOff x="0" y="0"/>
            <a:chExt cx="872" cy="864"/>
          </a:xfrm>
        </p:grpSpPr>
        <p:sp>
          <p:nvSpPr>
            <p:cNvPr id="104" name="Rectangle 4"/>
            <p:cNvSpPr>
              <a:spLocks/>
            </p:cNvSpPr>
            <p:nvPr/>
          </p:nvSpPr>
          <p:spPr bwMode="auto">
            <a:xfrm>
              <a:off x="0" y="0"/>
              <a:ext cx="872" cy="864"/>
            </a:xfrm>
            <a:prstGeom prst="rect">
              <a:avLst/>
            </a:prstGeom>
            <a:solidFill>
              <a:srgbClr val="118BC2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>
              <a:outerShdw blurRad="63500" dist="23000" dir="5400000" algn="ctr" rotWithShape="0">
                <a:schemeClr val="bg2">
                  <a:alpha val="34998"/>
                </a:schemeClr>
              </a:outerShdw>
            </a:effectLst>
          </p:spPr>
          <p:txBody>
            <a:bodyPr lIns="0" tIns="0" rIns="0" bIns="0"/>
            <a:lstStyle/>
            <a:p>
              <a:pPr algn="ctr" eaLnBrk="1" hangingPunct="1">
                <a:defRPr/>
              </a:pPr>
              <a:endParaRPr lang="en-US">
                <a:cs typeface="+mn-cs"/>
              </a:endParaRPr>
            </a:p>
          </p:txBody>
        </p:sp>
        <p:pic>
          <p:nvPicPr>
            <p:cNvPr id="51212" name="Picture 5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" y="290"/>
              <a:ext cx="770" cy="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4167 0 " pathEditMode="relative" ptsTypes="AA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3.33333E-6 3.33333E-6 L 3.33333E-6 -0.11111 " pathEditMode="relative" ptsTypes="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4" presetID="0" presetClass="path" presetSubtype="0" accel="50000" decel="5000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15379E-6 -0.11109 L -4.15379E-6 4.47582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5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5.2"/>
</p:tagLst>
</file>

<file path=ppt/theme/theme1.xml><?xml version="1.0" encoding="utf-8"?>
<a:theme xmlns:a="http://schemas.openxmlformats.org/drawingml/2006/main" name="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- 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- Title Slide">
      <a:majorFont>
        <a:latin typeface="Calibri"/>
        <a:ea typeface="ヒラギノ角ゴ ProN W3"/>
        <a:cs typeface="ヒラギノ角ゴ ProN W3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25758</TotalTime>
  <Pages>0</Pages>
  <Words>701</Words>
  <Characters>0</Characters>
  <Application>Microsoft Office PowerPoint</Application>
  <PresentationFormat>On-screen Show (4:3)</PresentationFormat>
  <Lines>0</Lines>
  <Paragraphs>151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Default - Title Slide</vt:lpstr>
      <vt:lpstr>1_Default - Title Slide</vt:lpstr>
      <vt:lpstr>2_Default - Title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Casey Dilloway</dc:creator>
  <cp:lastModifiedBy>Wilson, Brittany (GOV)</cp:lastModifiedBy>
  <cp:revision>198</cp:revision>
  <cp:lastPrinted>2014-09-24T14:14:52Z</cp:lastPrinted>
  <dcterms:modified xsi:type="dcterms:W3CDTF">2015-01-22T21:48:02Z</dcterms:modified>
</cp:coreProperties>
</file>