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63" r:id="rId6"/>
    <p:sldId id="269" r:id="rId7"/>
    <p:sldId id="301" r:id="rId8"/>
    <p:sldId id="312" r:id="rId9"/>
    <p:sldId id="313" r:id="rId10"/>
    <p:sldId id="314" r:id="rId11"/>
    <p:sldId id="315" r:id="rId12"/>
    <p:sldId id="298" r:id="rId13"/>
    <p:sldId id="274" r:id="rId14"/>
    <p:sldId id="271" r:id="rId15"/>
    <p:sldId id="272" r:id="rId16"/>
    <p:sldId id="275" r:id="rId17"/>
    <p:sldId id="300" r:id="rId18"/>
    <p:sldId id="276" r:id="rId19"/>
    <p:sldId id="295" r:id="rId20"/>
    <p:sldId id="310" r:id="rId21"/>
    <p:sldId id="311" r:id="rId22"/>
    <p:sldId id="297" r:id="rId23"/>
    <p:sldId id="281" r:id="rId24"/>
    <p:sldId id="279" r:id="rId25"/>
    <p:sldId id="317"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t, Curt (DES)" initials="HC("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DB33F"/>
    <a:srgbClr val="CC9900"/>
    <a:srgbClr val="032B6D"/>
    <a:srgbClr val="ADA6B4"/>
    <a:srgbClr val="A4A3B7"/>
    <a:srgbClr val="021F4E"/>
    <a:srgbClr val="243962"/>
    <a:srgbClr val="28315E"/>
    <a:srgbClr val="055B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90409" autoAdjust="0"/>
  </p:normalViewPr>
  <p:slideViewPr>
    <p:cSldViewPr>
      <p:cViewPr>
        <p:scale>
          <a:sx n="120" d="100"/>
          <a:sy n="120" d="100"/>
        </p:scale>
        <p:origin x="-72" y="504"/>
      </p:cViewPr>
      <p:guideLst>
        <p:guide orient="horz" pos="2160"/>
        <p:guide pos="2880"/>
      </p:guideLst>
    </p:cSldViewPr>
  </p:slideViewPr>
  <p:notesTextViewPr>
    <p:cViewPr>
      <p:scale>
        <a:sx n="200" d="100"/>
        <a:sy n="200" d="100"/>
      </p:scale>
      <p:origin x="0" y="0"/>
    </p:cViewPr>
  </p:notesTextViewPr>
  <p:notesViewPr>
    <p:cSldViewPr>
      <p:cViewPr>
        <p:scale>
          <a:sx n="100" d="100"/>
          <a:sy n="100" d="100"/>
        </p:scale>
        <p:origin x="-1842" y="45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8900343642611683E-2"/>
          <c:y val="2.8409090909090908E-2"/>
          <c:w val="0.68024447330681603"/>
          <c:h val="0.79580484967788112"/>
        </c:manualLayout>
      </c:layout>
      <c:barChart>
        <c:barDir val="col"/>
        <c:grouping val="clustered"/>
        <c:varyColors val="0"/>
        <c:ser>
          <c:idx val="0"/>
          <c:order val="0"/>
          <c:tx>
            <c:strRef>
              <c:f>Sheet1!$B$1</c:f>
              <c:strCache>
                <c:ptCount val="1"/>
                <c:pt idx="0">
                  <c:v># of Contracts</c:v>
                </c:pt>
              </c:strCache>
            </c:strRef>
          </c:tx>
          <c:invertIfNegative val="0"/>
          <c:dLbls>
            <c:dLbl>
              <c:idx val="0"/>
              <c:layout>
                <c:manualLayout>
                  <c:x val="1.7182175210963913E-3"/>
                  <c:y val="-1.7045503401557298E-2"/>
                </c:manualLayout>
              </c:layout>
              <c:dLblPos val="outEnd"/>
              <c:showLegendKey val="0"/>
              <c:showVal val="1"/>
              <c:showCatName val="0"/>
              <c:showSerName val="0"/>
              <c:showPercent val="0"/>
              <c:showBubbleSize val="0"/>
            </c:dLbl>
            <c:dLbl>
              <c:idx val="1"/>
              <c:layout>
                <c:manualLayout>
                  <c:x val="1.2294570059569754E-3"/>
                  <c:y val="1.4891340118990015E-2"/>
                </c:manualLayout>
              </c:layout>
              <c:tx>
                <c:rich>
                  <a:bodyPr/>
                  <a:lstStyle/>
                  <a:p>
                    <a:r>
                      <a:rPr lang="en-US" dirty="0" smtClean="0"/>
                      <a:t>238</a:t>
                    </a:r>
                    <a:endParaRPr lang="en-US" dirty="0"/>
                  </a:p>
                </c:rich>
              </c:tx>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Sheet1!$A$2:$A$5</c:f>
              <c:strCache>
                <c:ptCount val="4"/>
                <c:pt idx="0">
                  <c:v>&lt; $35,000</c:v>
                </c:pt>
                <c:pt idx="1">
                  <c:v>$35,000 to $300,000</c:v>
                </c:pt>
                <c:pt idx="2">
                  <c:v>$300,000 to $1 Million</c:v>
                </c:pt>
                <c:pt idx="3">
                  <c:v>&gt; $1 Million</c:v>
                </c:pt>
              </c:strCache>
            </c:strRef>
          </c:cat>
          <c:val>
            <c:numRef>
              <c:f>Sheet1!$B$2:$B$5</c:f>
              <c:numCache>
                <c:formatCode>General</c:formatCode>
                <c:ptCount val="4"/>
                <c:pt idx="0">
                  <c:v>91</c:v>
                </c:pt>
                <c:pt idx="1">
                  <c:v>238</c:v>
                </c:pt>
                <c:pt idx="2">
                  <c:v>76</c:v>
                </c:pt>
                <c:pt idx="3">
                  <c:v>25</c:v>
                </c:pt>
              </c:numCache>
            </c:numRef>
          </c:val>
        </c:ser>
        <c:ser>
          <c:idx val="1"/>
          <c:order val="1"/>
          <c:tx>
            <c:strRef>
              <c:f>Sheet1!$C$1</c:f>
              <c:strCache>
                <c:ptCount val="1"/>
                <c:pt idx="0">
                  <c:v>Value (In Millions)</c:v>
                </c:pt>
              </c:strCache>
            </c:strRef>
          </c:tx>
          <c:spPr>
            <a:solidFill>
              <a:srgbClr val="6DB33F"/>
            </a:solidFill>
          </c:spPr>
          <c:invertIfNegative val="0"/>
          <c:dLbls>
            <c:dLbl>
              <c:idx val="0"/>
              <c:layout>
                <c:manualLayout>
                  <c:x val="1.4949342451825803E-2"/>
                  <c:y val="7.6391402263952714E-3"/>
                </c:manualLayout>
              </c:layout>
              <c:tx>
                <c:rich>
                  <a:bodyPr/>
                  <a:lstStyle/>
                  <a:p>
                    <a:r>
                      <a:rPr lang="en-US" dirty="0" smtClean="0"/>
                      <a:t>$1.6 M</a:t>
                    </a:r>
                  </a:p>
                </c:rich>
              </c:tx>
              <c:showLegendKey val="0"/>
              <c:showVal val="1"/>
              <c:showCatName val="0"/>
              <c:showSerName val="0"/>
              <c:showPercent val="0"/>
              <c:showBubbleSize val="0"/>
            </c:dLbl>
            <c:dLbl>
              <c:idx val="1"/>
              <c:layout>
                <c:manualLayout>
                  <c:x val="1.4657975072269264E-2"/>
                  <c:y val="6.2500635129335786E-3"/>
                </c:manualLayout>
              </c:layout>
              <c:tx>
                <c:rich>
                  <a:bodyPr/>
                  <a:lstStyle/>
                  <a:p>
                    <a:r>
                      <a:rPr lang="en-US" dirty="0" smtClean="0"/>
                      <a:t> $29 M</a:t>
                    </a:r>
                  </a:p>
                </c:rich>
              </c:tx>
              <c:showLegendKey val="0"/>
              <c:showVal val="1"/>
              <c:showCatName val="0"/>
              <c:showSerName val="0"/>
              <c:showPercent val="0"/>
              <c:showBubbleSize val="0"/>
            </c:dLbl>
            <c:dLbl>
              <c:idx val="2"/>
              <c:layout>
                <c:manualLayout>
                  <c:x val="9.8684761981893201E-3"/>
                  <c:y val="1.7700956876086072E-2"/>
                </c:manualLayout>
              </c:layout>
              <c:tx>
                <c:rich>
                  <a:bodyPr/>
                  <a:lstStyle/>
                  <a:p>
                    <a:r>
                      <a:rPr lang="en-US" dirty="0" smtClean="0"/>
                      <a:t> $37 M </a:t>
                    </a:r>
                    <a:endParaRPr lang="en-US" dirty="0"/>
                  </a:p>
                </c:rich>
              </c:tx>
              <c:showLegendKey val="0"/>
              <c:showVal val="1"/>
              <c:showCatName val="0"/>
              <c:showSerName val="0"/>
              <c:showPercent val="0"/>
              <c:showBubbleSize val="0"/>
            </c:dLbl>
            <c:dLbl>
              <c:idx val="3"/>
              <c:layout>
                <c:manualLayout>
                  <c:x val="2.9986756242853059E-3"/>
                  <c:y val="7.4456700594950076E-3"/>
                </c:manualLayout>
              </c:layout>
              <c:tx>
                <c:rich>
                  <a:bodyPr/>
                  <a:lstStyle/>
                  <a:p>
                    <a:r>
                      <a:rPr lang="en-US" dirty="0" smtClean="0"/>
                      <a:t>$170 M</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&lt; $35,000</c:v>
                </c:pt>
                <c:pt idx="1">
                  <c:v>$35,000 to $300,000</c:v>
                </c:pt>
                <c:pt idx="2">
                  <c:v>$300,000 to $1 Million</c:v>
                </c:pt>
                <c:pt idx="3">
                  <c:v>&gt; $1 Million</c:v>
                </c:pt>
              </c:strCache>
            </c:strRef>
          </c:cat>
          <c:val>
            <c:numRef>
              <c:f>Sheet1!$C$2:$C$5</c:f>
              <c:numCache>
                <c:formatCode>"$"#,##0_);[Red]\("$"#,##0\)</c:formatCode>
                <c:ptCount val="4"/>
                <c:pt idx="0" formatCode="&quot;$&quot;#,##0.0_);[Red]\(&quot;$&quot;#,##0.0\)">
                  <c:v>1.6</c:v>
                </c:pt>
                <c:pt idx="1">
                  <c:v>29</c:v>
                </c:pt>
                <c:pt idx="2">
                  <c:v>37.6</c:v>
                </c:pt>
                <c:pt idx="3">
                  <c:v>170</c:v>
                </c:pt>
              </c:numCache>
            </c:numRef>
          </c:val>
        </c:ser>
        <c:dLbls>
          <c:showLegendKey val="0"/>
          <c:showVal val="0"/>
          <c:showCatName val="0"/>
          <c:showSerName val="0"/>
          <c:showPercent val="0"/>
          <c:showBubbleSize val="0"/>
        </c:dLbls>
        <c:gapWidth val="150"/>
        <c:axId val="122360192"/>
        <c:axId val="122361728"/>
      </c:barChart>
      <c:catAx>
        <c:axId val="122360192"/>
        <c:scaling>
          <c:orientation val="minMax"/>
        </c:scaling>
        <c:delete val="0"/>
        <c:axPos val="b"/>
        <c:majorTickMark val="out"/>
        <c:minorTickMark val="none"/>
        <c:tickLblPos val="nextTo"/>
        <c:crossAx val="122361728"/>
        <c:crosses val="autoZero"/>
        <c:auto val="1"/>
        <c:lblAlgn val="ctr"/>
        <c:lblOffset val="100"/>
        <c:noMultiLvlLbl val="0"/>
      </c:catAx>
      <c:valAx>
        <c:axId val="122361728"/>
        <c:scaling>
          <c:orientation val="minMax"/>
        </c:scaling>
        <c:delete val="1"/>
        <c:axPos val="l"/>
        <c:majorGridlines/>
        <c:numFmt formatCode="General" sourceLinked="1"/>
        <c:majorTickMark val="out"/>
        <c:minorTickMark val="none"/>
        <c:tickLblPos val="nextTo"/>
        <c:crossAx val="12236019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294D073-375B-4414-951B-1CB3216E2BB8}" type="datetimeFigureOut">
              <a:rPr lang="en-US" smtClean="0"/>
              <a:pPr/>
              <a:t>8/27/2015</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906C41FE-50D3-409A-B028-0F48A32A3A64}" type="slidenum">
              <a:rPr lang="en-US" smtClean="0"/>
              <a:pPr/>
              <a:t>‹#›</a:t>
            </a:fld>
            <a:endParaRPr lang="en-US" dirty="0"/>
          </a:p>
        </p:txBody>
      </p:sp>
    </p:spTree>
    <p:extLst>
      <p:ext uri="{BB962C8B-B14F-4D97-AF65-F5344CB8AC3E}">
        <p14:creationId xmlns:p14="http://schemas.microsoft.com/office/powerpoint/2010/main" val="4278454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a:t>
            </a:fld>
            <a:endParaRPr lang="en-US" dirty="0"/>
          </a:p>
        </p:txBody>
      </p:sp>
    </p:spTree>
    <p:extLst>
      <p:ext uri="{BB962C8B-B14F-4D97-AF65-F5344CB8AC3E}">
        <p14:creationId xmlns:p14="http://schemas.microsoft.com/office/powerpoint/2010/main" val="1525944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529">
              <a:defRPr/>
            </a:pPr>
            <a:r>
              <a:rPr lang="en-US" b="1" dirty="0" smtClean="0"/>
              <a:t>We began our focus on legislation aimed at increasing opportunity for small businesses this session (</a:t>
            </a:r>
            <a:r>
              <a:rPr lang="en-US" dirty="0"/>
              <a:t>The proposal amends RCW 39.10.440</a:t>
            </a:r>
            <a:r>
              <a:rPr lang="en-US" b="1" dirty="0"/>
              <a:t>)</a:t>
            </a:r>
            <a:endParaRPr lang="en-US" b="1" dirty="0" smtClean="0"/>
          </a:p>
          <a:p>
            <a:pPr defTabSz="966529">
              <a:defRPr/>
            </a:pPr>
            <a:r>
              <a:rPr lang="en-US" sz="1700" b="1" dirty="0">
                <a:solidFill>
                  <a:srgbClr val="C00000"/>
                </a:solidFill>
              </a:rPr>
              <a:t>**Give status of bill</a:t>
            </a:r>
          </a:p>
          <a:p>
            <a:pPr marL="0" lvl="1" defTabSz="966529">
              <a:defRPr/>
            </a:pPr>
            <a:endParaRPr lang="en-US" b="1" dirty="0" smtClean="0"/>
          </a:p>
          <a:p>
            <a:pPr marL="0" lvl="1" defTabSz="966529">
              <a:defRPr/>
            </a:pPr>
            <a:r>
              <a:rPr lang="en-US" b="1" dirty="0" smtClean="0"/>
              <a:t>Job order contracts bill: </a:t>
            </a:r>
          </a:p>
          <a:p>
            <a:pPr marL="0" lvl="1" defTabSz="966529">
              <a:defRPr/>
            </a:pPr>
            <a:r>
              <a:rPr lang="en-US" dirty="0" smtClean="0"/>
              <a:t>Job order contracts are a good medium for diverse vendor participation because such contracts require 90 percent of work to be subcontracted out. </a:t>
            </a:r>
          </a:p>
          <a:p>
            <a:pPr defTabSz="966529">
              <a:defRPr/>
            </a:pPr>
            <a:endParaRPr lang="en-US" b="1" dirty="0" smtClean="0"/>
          </a:p>
          <a:p>
            <a:pPr lvl="0" fontAlgn="ctr"/>
            <a:r>
              <a:rPr lang="en-US" dirty="0" smtClean="0"/>
              <a:t>The bill requests DES authority change from four (4) job order contracts valued at $4 million each to six (6) job order contracts valued at $6 million each. </a:t>
            </a:r>
          </a:p>
          <a:p>
            <a:pPr lvl="0" fontAlgn="ctr"/>
            <a:endParaRPr lang="en-US" dirty="0" smtClean="0"/>
          </a:p>
          <a:p>
            <a:pPr lvl="1"/>
            <a:r>
              <a:rPr lang="en-US" dirty="0" smtClean="0"/>
              <a:t>-DES sought and gained support from the </a:t>
            </a:r>
            <a:r>
              <a:rPr lang="en-US" b="1" dirty="0" smtClean="0"/>
              <a:t>Capital Projects Advisory Review Board</a:t>
            </a:r>
            <a:r>
              <a:rPr lang="en-US" dirty="0" smtClean="0"/>
              <a:t> </a:t>
            </a:r>
          </a:p>
          <a:p>
            <a:pPr lvl="2"/>
            <a:r>
              <a:rPr lang="en-US" dirty="0" smtClean="0"/>
              <a:t>--There are representatives from OMWBE, private industry, state agencies, counties, cities and ports, hospital and school districts, and labor as well as the House and Senate.</a:t>
            </a:r>
          </a:p>
          <a:p>
            <a:pPr lvl="1"/>
            <a:r>
              <a:rPr lang="en-US" dirty="0" smtClean="0"/>
              <a:t>-We’d like to do more extensive outreach on future legislation that we are considering.</a:t>
            </a:r>
          </a:p>
          <a:p>
            <a:pPr defTabSz="966529">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10</a:t>
            </a:fld>
            <a:endParaRPr lang="en-US" dirty="0"/>
          </a:p>
        </p:txBody>
      </p:sp>
    </p:spTree>
    <p:extLst>
      <p:ext uri="{BB962C8B-B14F-4D97-AF65-F5344CB8AC3E}">
        <p14:creationId xmlns:p14="http://schemas.microsoft.com/office/powerpoint/2010/main" val="2896150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lvl="0"/>
            <a:r>
              <a:rPr lang="en-US" dirty="0"/>
              <a:t>We want to better understand your barriers for participating in state contracts and procurements so we can explore ways to remove them </a:t>
            </a:r>
          </a:p>
          <a:p>
            <a:pPr lvl="0"/>
            <a:endParaRPr lang="en-US" dirty="0"/>
          </a:p>
          <a:p>
            <a:pPr lvl="0"/>
            <a:r>
              <a:rPr lang="en-US" dirty="0"/>
              <a:t>We want to hear your ideas for creating or improving opportunities for Washington state certified diverse businesses</a:t>
            </a:r>
          </a:p>
          <a:p>
            <a:pPr lvl="0"/>
            <a:endParaRPr lang="en-US" dirty="0"/>
          </a:p>
          <a:p>
            <a:pPr lvl="0"/>
            <a:r>
              <a:rPr lang="en-US" dirty="0"/>
              <a:t>We want to better understand your interest in participating in Washington state contracts   </a:t>
            </a:r>
          </a:p>
          <a:p>
            <a:pPr lvl="1"/>
            <a:r>
              <a:rPr lang="en-US" dirty="0"/>
              <a:t>Is the interest in participating as a prime contractor, as a subcontractor, or both? What is your contracting capacity? </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11</a:t>
            </a:fld>
            <a:endParaRPr lang="en-US" dirty="0"/>
          </a:p>
        </p:txBody>
      </p:sp>
    </p:spTree>
    <p:extLst>
      <p:ext uri="{BB962C8B-B14F-4D97-AF65-F5344CB8AC3E}">
        <p14:creationId xmlns:p14="http://schemas.microsoft.com/office/powerpoint/2010/main" val="2272202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We have heard interest in increasing the small public works limit from $300,000 to $500,000.</a:t>
            </a:r>
            <a:r>
              <a:rPr lang="en-US" dirty="0" smtClean="0"/>
              <a:t>  (RCW </a:t>
            </a:r>
            <a:r>
              <a:rPr lang="en-US" dirty="0"/>
              <a:t>39.04.155)</a:t>
            </a:r>
            <a:endParaRPr lang="en-US" dirty="0" smtClean="0"/>
          </a:p>
          <a:p>
            <a:pPr lvl="0"/>
            <a:endParaRPr lang="en-US" dirty="0" smtClean="0"/>
          </a:p>
          <a:p>
            <a:pPr lvl="0"/>
            <a:r>
              <a:rPr lang="en-US" dirty="0" smtClean="0"/>
              <a:t>We still need to reach</a:t>
            </a:r>
            <a:r>
              <a:rPr lang="en-US" baseline="0" dirty="0" smtClean="0"/>
              <a:t> out to cities, counties and other public works entities about this concept.</a:t>
            </a:r>
          </a:p>
          <a:p>
            <a:pPr lvl="0"/>
            <a:endParaRPr lang="en-US" dirty="0" smtClean="0"/>
          </a:p>
          <a:p>
            <a:pPr lvl="0"/>
            <a:r>
              <a:rPr lang="en-US" baseline="0" dirty="0" smtClean="0"/>
              <a:t>Small public works statute allows</a:t>
            </a:r>
            <a:r>
              <a:rPr lang="en-US" dirty="0" smtClean="0"/>
              <a:t>:</a:t>
            </a:r>
            <a:r>
              <a:rPr lang="en-US" baseline="0" dirty="0" smtClean="0"/>
              <a:t> </a:t>
            </a:r>
            <a:r>
              <a:rPr lang="en-US" dirty="0" smtClean="0"/>
              <a:t>For contracts that are less than the limit, an agency may solicit bids from a minimum of five (5) contractors on the small works roster in lieu of advertising. </a:t>
            </a:r>
          </a:p>
          <a:p>
            <a:pPr lvl="0"/>
            <a:endParaRPr lang="en-US" dirty="0" smtClean="0"/>
          </a:p>
          <a:p>
            <a:pPr lvl="0"/>
            <a:r>
              <a:rPr lang="en-US" b="1" dirty="0" smtClean="0"/>
              <a:t>Increasing the limited public works maximum from $35,000 to $150,000.</a:t>
            </a:r>
            <a:r>
              <a:rPr lang="en-US" dirty="0" smtClean="0"/>
              <a:t> </a:t>
            </a:r>
          </a:p>
          <a:p>
            <a:pPr lvl="0"/>
            <a:r>
              <a:rPr lang="en-US" dirty="0" smtClean="0"/>
              <a:t>-For contracts less than the $35,000 limit, an agency may solicit bids from a minimum of three (3) contractors on the small works roster. </a:t>
            </a:r>
          </a:p>
          <a:p>
            <a:pPr lvl="0"/>
            <a:r>
              <a:rPr lang="en-US" b="1" dirty="0" smtClean="0"/>
              <a:t>-An agency may use the limited public works process to award contracts to small businesses.</a:t>
            </a:r>
          </a:p>
          <a:p>
            <a:pPr lvl="0"/>
            <a:r>
              <a:rPr lang="en-US" dirty="0" smtClean="0"/>
              <a:t>-For a limited public works contract the agency may waive performance bond, and retainage requirements. </a:t>
            </a:r>
          </a:p>
          <a:p>
            <a:endParaRPr lang="en-US" dirty="0" smtClean="0"/>
          </a:p>
          <a:p>
            <a:pPr defTabSz="948507">
              <a:defRPr/>
            </a:pPr>
            <a:r>
              <a:rPr lang="en-US" dirty="0"/>
              <a:t>Note: Incremental change has best chance of success</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12</a:t>
            </a:fld>
            <a:endParaRPr lang="en-US" dirty="0"/>
          </a:p>
        </p:txBody>
      </p:sp>
    </p:spTree>
    <p:extLst>
      <p:ext uri="{BB962C8B-B14F-4D97-AF65-F5344CB8AC3E}">
        <p14:creationId xmlns:p14="http://schemas.microsoft.com/office/powerpoint/2010/main" val="700128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Introduce next speaker</a:t>
            </a:r>
            <a:endParaRPr lang="en-US" b="1"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13</a:t>
            </a:fld>
            <a:endParaRPr lang="en-US" dirty="0"/>
          </a:p>
        </p:txBody>
      </p:sp>
    </p:spTree>
    <p:extLst>
      <p:ext uri="{BB962C8B-B14F-4D97-AF65-F5344CB8AC3E}">
        <p14:creationId xmlns:p14="http://schemas.microsoft.com/office/powerpoint/2010/main" val="301480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14</a:t>
            </a:fld>
            <a:endParaRPr lang="en-US" dirty="0"/>
          </a:p>
        </p:txBody>
      </p:sp>
    </p:spTree>
    <p:extLst>
      <p:ext uri="{BB962C8B-B14F-4D97-AF65-F5344CB8AC3E}">
        <p14:creationId xmlns:p14="http://schemas.microsoft.com/office/powerpoint/2010/main" val="4286057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7845" indent="-177845">
              <a:buFont typeface="Arial" panose="020B0604020202020204" pitchFamily="34" charset="0"/>
              <a:buChar char="•"/>
            </a:pPr>
            <a:r>
              <a:rPr lang="en-US" dirty="0"/>
              <a:t>I am Bill Frare</a:t>
            </a:r>
          </a:p>
          <a:p>
            <a:pPr marL="177845" indent="-177845">
              <a:buFont typeface="Arial" panose="020B0604020202020204" pitchFamily="34" charset="0"/>
              <a:buChar char="•"/>
            </a:pPr>
            <a:r>
              <a:rPr lang="en-US" dirty="0"/>
              <a:t>We provide capital construction project management for the state</a:t>
            </a:r>
          </a:p>
          <a:p>
            <a:pPr marL="177845" indent="-177845">
              <a:buFont typeface="Arial" panose="020B0604020202020204" pitchFamily="34" charset="0"/>
              <a:buChar char="•"/>
            </a:pPr>
            <a:r>
              <a:rPr lang="en-US" dirty="0"/>
              <a:t>Our clients include most state agencies and the community colleges </a:t>
            </a:r>
          </a:p>
          <a:p>
            <a:pPr marL="177845" indent="-177845">
              <a:buFont typeface="Arial" panose="020B0604020202020204" pitchFamily="34" charset="0"/>
              <a:buChar char="•"/>
            </a:pPr>
            <a:r>
              <a:rPr lang="en-US" dirty="0"/>
              <a:t>In a typical biennium the program manages 800 design and construction contracts, Worth over $500 million  </a:t>
            </a:r>
          </a:p>
          <a:p>
            <a:pPr marL="177845" indent="-177845">
              <a:buFont typeface="Arial" panose="020B0604020202020204" pitchFamily="34" charset="0"/>
              <a:buChar char="•"/>
            </a:pPr>
            <a:r>
              <a:rPr lang="en-US" dirty="0"/>
              <a:t>Historically small and diverse businesses have been under represented in our contracts</a:t>
            </a:r>
          </a:p>
          <a:p>
            <a:pPr marL="177845" indent="-177845">
              <a:buFont typeface="Arial" panose="020B0604020202020204" pitchFamily="34" charset="0"/>
              <a:buChar char="•"/>
            </a:pPr>
            <a:r>
              <a:rPr lang="en-US" dirty="0"/>
              <a:t>Our goal is to identify and remove barriers to small and diverse firms when contracting with the state</a:t>
            </a:r>
          </a:p>
          <a:p>
            <a:pPr lvl="0"/>
            <a:endParaRPr lang="en-US" dirty="0" smtClean="0"/>
          </a:p>
          <a:p>
            <a:pPr lvl="0"/>
            <a:r>
              <a:rPr lang="en-US" dirty="0" smtClean="0"/>
              <a:t>Who are we?</a:t>
            </a:r>
            <a:r>
              <a:rPr lang="en-US" baseline="0" dirty="0" smtClean="0"/>
              <a:t> </a:t>
            </a:r>
          </a:p>
          <a:p>
            <a:pPr lvl="0"/>
            <a:r>
              <a:rPr lang="en-US" baseline="0" dirty="0" smtClean="0"/>
              <a:t>What do we do?</a:t>
            </a:r>
          </a:p>
          <a:p>
            <a:pPr lvl="0"/>
            <a:r>
              <a:rPr lang="en-US" baseline="0" dirty="0" smtClean="0"/>
              <a:t>What is our goal?</a:t>
            </a:r>
          </a:p>
          <a:p>
            <a:pPr lvl="0"/>
            <a:endParaRPr lang="en-US" baseline="0" dirty="0" smtClean="0"/>
          </a:p>
          <a:p>
            <a:pPr lvl="0"/>
            <a:r>
              <a:rPr lang="en-US" dirty="0" smtClean="0"/>
              <a:t>For the two-year 2013-15 budget cycle, DES managed nearly 800 design and construction projects, which present opportunities for small and diverse subcontractors. </a:t>
            </a:r>
          </a:p>
          <a:p>
            <a:pPr defTabSz="948507">
              <a:defRPr/>
            </a:pPr>
            <a:r>
              <a:rPr lang="en-US" dirty="0">
                <a:latin typeface="Calibri" panose="020F0502020204030204" pitchFamily="34" charset="0"/>
              </a:rPr>
              <a:t>--Engineering, lighting design, landscape architecture, acoustical design, graphic design, fire protection design, etc.</a:t>
            </a:r>
          </a:p>
          <a:p>
            <a:pPr lvl="0"/>
            <a:endParaRPr lang="en-US" dirty="0" smtClean="0"/>
          </a:p>
          <a:p>
            <a:pPr lvl="0"/>
            <a:r>
              <a:rPr lang="en-US" dirty="0" smtClean="0"/>
              <a:t>The ultimate goal is a sustained increase in contracts with diverse businesses – that ideally will match the level of actual vendor availability throughout the state. </a:t>
            </a:r>
          </a:p>
          <a:p>
            <a:pPr lvl="0"/>
            <a:endParaRPr lang="en-US" dirty="0" smtClean="0"/>
          </a:p>
          <a:p>
            <a:pPr lvl="0"/>
            <a:r>
              <a:rPr lang="en-US" dirty="0" smtClean="0"/>
              <a:t>DES is actively working toward this priority.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15</a:t>
            </a:fld>
            <a:endParaRPr lang="en-US" dirty="0"/>
          </a:p>
        </p:txBody>
      </p:sp>
    </p:spTree>
    <p:extLst>
      <p:ext uri="{BB962C8B-B14F-4D97-AF65-F5344CB8AC3E}">
        <p14:creationId xmlns:p14="http://schemas.microsoft.com/office/powerpoint/2010/main" val="2014276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177561" indent="-177561">
              <a:buFont typeface="Arial" panose="020B0604020202020204" pitchFamily="34" charset="0"/>
              <a:buChar char="•"/>
            </a:pPr>
            <a:r>
              <a:rPr lang="en-US" dirty="0" smtClean="0"/>
              <a:t>I’ve been coming</a:t>
            </a:r>
            <a:r>
              <a:rPr lang="en-US" baseline="0" dirty="0" smtClean="0"/>
              <a:t> to this meeting and others like it for over a year.</a:t>
            </a:r>
          </a:p>
          <a:p>
            <a:pPr marL="177561" indent="-177561">
              <a:buFont typeface="Arial" panose="020B0604020202020204" pitchFamily="34" charset="0"/>
              <a:buChar char="•"/>
            </a:pPr>
            <a:r>
              <a:rPr lang="en-US" baseline="0" dirty="0" smtClean="0"/>
              <a:t>I’ve been meeting you, having conversations, and learning the issues from your perspective.</a:t>
            </a:r>
          </a:p>
          <a:p>
            <a:pPr marL="177561" indent="-177561">
              <a:buFont typeface="Arial" panose="020B0604020202020204" pitchFamily="34" charset="0"/>
              <a:buChar char="•"/>
            </a:pPr>
            <a:r>
              <a:rPr lang="en-US" baseline="0" dirty="0" smtClean="0"/>
              <a:t>We have talked to the cities of Seattle, Tacoma and others and learned from their experience</a:t>
            </a:r>
          </a:p>
          <a:p>
            <a:pPr marL="177561" indent="-177561">
              <a:buFont typeface="Arial" panose="020B0604020202020204" pitchFamily="34" charset="0"/>
              <a:buChar char="•"/>
            </a:pPr>
            <a:r>
              <a:rPr lang="en-US" baseline="0" dirty="0" smtClean="0"/>
              <a:t>These are a few of the issues we talked about</a:t>
            </a:r>
          </a:p>
          <a:p>
            <a:pPr marL="177561" indent="-177561">
              <a:buFont typeface="Arial" panose="020B0604020202020204" pitchFamily="34" charset="0"/>
              <a:buChar char="•"/>
            </a:pPr>
            <a:r>
              <a:rPr lang="en-US" baseline="0" dirty="0" smtClean="0"/>
              <a:t>Large and established firms don’t have these problems</a:t>
            </a:r>
          </a:p>
          <a:p>
            <a:pPr marL="177561" indent="-177561">
              <a:buFont typeface="Arial" panose="020B0604020202020204" pitchFamily="34" charset="0"/>
              <a:buChar char="•"/>
            </a:pPr>
            <a:r>
              <a:rPr lang="en-US" baseline="0" dirty="0" smtClean="0"/>
              <a:t>How do we level the playing field</a:t>
            </a:r>
          </a:p>
          <a:p>
            <a:pPr marL="177561" indent="-177561">
              <a:buFont typeface="Arial" panose="020B0604020202020204" pitchFamily="34" charset="0"/>
              <a:buChar char="•"/>
            </a:pPr>
            <a:r>
              <a:rPr lang="en-US" baseline="0" dirty="0" smtClean="0"/>
              <a:t>These are a few of the barriers we have discussed</a:t>
            </a:r>
          </a:p>
          <a:p>
            <a:pPr marL="710242" lvl="1" indent="-236747">
              <a:buFont typeface="+mj-lt"/>
              <a:buAutoNum type="arabicPeriod"/>
            </a:pPr>
            <a:r>
              <a:rPr lang="en-US" baseline="0" dirty="0" smtClean="0"/>
              <a:t>If I don’t know about the project I can’t bid it</a:t>
            </a:r>
          </a:p>
          <a:p>
            <a:pPr marL="710242" lvl="1" indent="-236747">
              <a:buFont typeface="+mj-lt"/>
              <a:buAutoNum type="arabicPeriod"/>
            </a:pPr>
            <a:r>
              <a:rPr lang="en-US" baseline="0" dirty="0" smtClean="0"/>
              <a:t>Without business relationships, I don’t know who to contact with the prime contractors or at the state</a:t>
            </a:r>
          </a:p>
          <a:p>
            <a:pPr marL="710242" lvl="1" indent="-236747">
              <a:buFont typeface="+mj-lt"/>
              <a:buAutoNum type="arabicPeriod"/>
            </a:pPr>
            <a:r>
              <a:rPr lang="en-US" baseline="0" dirty="0" smtClean="0"/>
              <a:t>If I’m unfamiliar with the process I may make an error that disqualifies my bid</a:t>
            </a:r>
          </a:p>
          <a:p>
            <a:r>
              <a:rPr lang="en-US" baseline="0" dirty="0" smtClean="0"/>
              <a:t>These are issues the established, larger contractor does not have</a:t>
            </a:r>
          </a:p>
          <a:p>
            <a:r>
              <a:rPr lang="en-US" baseline="0" dirty="0" smtClean="0"/>
              <a:t>Other issues are</a:t>
            </a:r>
          </a:p>
          <a:p>
            <a:pPr marL="177561" indent="-177561">
              <a:buFont typeface="Arial" panose="020B0604020202020204" pitchFamily="34" charset="0"/>
              <a:buChar char="•"/>
            </a:pPr>
            <a:r>
              <a:rPr lang="en-US" baseline="0" dirty="0" smtClean="0"/>
              <a:t>Cash flow</a:t>
            </a:r>
          </a:p>
          <a:p>
            <a:pPr marL="177561" indent="-177561">
              <a:buFont typeface="Arial" panose="020B0604020202020204" pitchFamily="34" charset="0"/>
              <a:buChar char="•"/>
            </a:pPr>
            <a:r>
              <a:rPr lang="en-US" baseline="0" dirty="0" smtClean="0"/>
              <a:t>Bonding and insurance limits</a:t>
            </a:r>
          </a:p>
          <a:p>
            <a:pPr marL="177561" indent="-177561">
              <a:buFont typeface="Arial" panose="020B0604020202020204" pitchFamily="34" charset="0"/>
              <a:buChar char="•"/>
            </a:pPr>
            <a:r>
              <a:rPr lang="en-US" baseline="0" dirty="0" smtClean="0"/>
              <a:t>Contract size</a:t>
            </a:r>
          </a:p>
          <a:p>
            <a:pPr marL="177561" indent="-177561">
              <a:buFont typeface="Arial" panose="020B0604020202020204" pitchFamily="34" charset="0"/>
              <a:buChar char="•"/>
            </a:pPr>
            <a:endParaRPr lang="en-US" baseline="0" dirty="0" smtClean="0"/>
          </a:p>
          <a:p>
            <a:r>
              <a:rPr lang="en-US" baseline="0" dirty="0" smtClean="0"/>
              <a:t>How can we address these issues?</a:t>
            </a:r>
          </a:p>
          <a:p>
            <a:r>
              <a:rPr lang="en-US" baseline="0" dirty="0" smtClean="0"/>
              <a:t>We need to make sure we stay within the law.</a:t>
            </a:r>
          </a:p>
          <a:p>
            <a:r>
              <a:rPr lang="en-US" baseline="0" dirty="0" smtClean="0"/>
              <a:t>But</a:t>
            </a:r>
          </a:p>
          <a:p>
            <a:r>
              <a:rPr lang="en-US" baseline="0" dirty="0" smtClean="0"/>
              <a:t>There are several things we can do right away through building awareness and policy changes.</a:t>
            </a:r>
          </a:p>
          <a:p>
            <a:r>
              <a:rPr lang="en-US" baseline="0" dirty="0" smtClean="0"/>
              <a:t>Contract language changes take a little more time</a:t>
            </a:r>
          </a:p>
          <a:p>
            <a:r>
              <a:rPr lang="en-US" baseline="0" dirty="0" smtClean="0"/>
              <a:t>And we can also work to change the law </a:t>
            </a:r>
          </a:p>
          <a:p>
            <a:r>
              <a:rPr lang="en-US" baseline="0" dirty="0" smtClean="0"/>
              <a:t/>
            </a:r>
            <a:br>
              <a:rPr lang="en-US" baseline="0" dirty="0" smtClean="0"/>
            </a:br>
            <a:r>
              <a:rPr lang="en-US" baseline="0" dirty="0" smtClean="0"/>
              <a:t>Part B:</a:t>
            </a:r>
          </a:p>
          <a:p>
            <a:endParaRPr lang="en-US" baseline="0" dirty="0" smtClean="0"/>
          </a:p>
          <a:p>
            <a:pPr marL="177845" indent="-177845">
              <a:buFont typeface="Arial" panose="020B0604020202020204" pitchFamily="34" charset="0"/>
              <a:buChar char="•"/>
            </a:pPr>
            <a:r>
              <a:rPr lang="en-US" baseline="0" dirty="0" smtClean="0"/>
              <a:t>We talked about legislation but that is a long process</a:t>
            </a:r>
          </a:p>
          <a:p>
            <a:pPr marL="177845" indent="-177845">
              <a:buFont typeface="Arial" panose="020B0604020202020204" pitchFamily="34" charset="0"/>
              <a:buChar char="•"/>
            </a:pPr>
            <a:r>
              <a:rPr lang="en-US" baseline="0" dirty="0" smtClean="0"/>
              <a:t>There are things we can do in the interim</a:t>
            </a:r>
          </a:p>
          <a:p>
            <a:pPr marL="177845" indent="-177845">
              <a:buFont typeface="Arial" panose="020B0604020202020204" pitchFamily="34" charset="0"/>
              <a:buChar char="•"/>
            </a:pPr>
            <a:r>
              <a:rPr lang="en-US" baseline="0" dirty="0" smtClean="0"/>
              <a:t>Such as building awareness</a:t>
            </a:r>
          </a:p>
          <a:p>
            <a:pPr marL="177845" indent="-177845">
              <a:buFont typeface="Arial" panose="020B0604020202020204" pitchFamily="34" charset="0"/>
              <a:buChar char="•"/>
            </a:pPr>
            <a:r>
              <a:rPr lang="en-US" baseline="0" dirty="0" smtClean="0"/>
              <a:t>Policy changes</a:t>
            </a:r>
          </a:p>
          <a:p>
            <a:pPr marL="177845" indent="-177845">
              <a:buFont typeface="Arial" panose="020B0604020202020204" pitchFamily="34" charset="0"/>
              <a:buChar char="•"/>
            </a:pPr>
            <a:r>
              <a:rPr lang="en-US" baseline="0" dirty="0" smtClean="0"/>
              <a:t>Changes to contract language</a:t>
            </a:r>
          </a:p>
          <a:p>
            <a:pPr marL="177845" indent="-177845">
              <a:buFont typeface="Arial" panose="020B0604020202020204" pitchFamily="34" charset="0"/>
              <a:buChar char="•"/>
            </a:pPr>
            <a:r>
              <a:rPr lang="en-US" baseline="0" dirty="0" smtClean="0"/>
              <a:t>Before we seek legislative change</a:t>
            </a:r>
          </a:p>
          <a:p>
            <a:pPr marL="177845" indent="-177845">
              <a:buFont typeface="Arial" panose="020B0604020202020204" pitchFamily="34" charset="0"/>
              <a:buChar char="•"/>
            </a:pPr>
            <a:r>
              <a:rPr lang="en-US" baseline="0" dirty="0" smtClean="0"/>
              <a:t>So where do we begin</a:t>
            </a:r>
          </a:p>
          <a:p>
            <a:pPr marL="177845" indent="-177845">
              <a:buFont typeface="Arial" panose="020B0604020202020204" pitchFamily="34" charset="0"/>
              <a:buChar char="•"/>
            </a:pPr>
            <a:endParaRPr lang="en-US" baseline="0" dirty="0" smtClean="0"/>
          </a:p>
          <a:p>
            <a:endParaRPr lang="en-US" baseline="0" dirty="0" smtClean="0"/>
          </a:p>
          <a:p>
            <a:pPr marL="236747" indent="-236747">
              <a:buFont typeface="+mj-lt"/>
              <a:buAutoNum type="arabicPeriod"/>
            </a:pP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16</a:t>
            </a:fld>
            <a:endParaRPr lang="en-US" dirty="0"/>
          </a:p>
        </p:txBody>
      </p:sp>
    </p:spTree>
    <p:extLst>
      <p:ext uri="{BB962C8B-B14F-4D97-AF65-F5344CB8AC3E}">
        <p14:creationId xmlns:p14="http://schemas.microsoft.com/office/powerpoint/2010/main" val="1008428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defTabSz="948507">
              <a:defRPr/>
            </a:pPr>
            <a:r>
              <a:rPr lang="en-US" dirty="0" smtClean="0"/>
              <a:t>By</a:t>
            </a:r>
            <a:r>
              <a:rPr lang="en-US" baseline="0" dirty="0" smtClean="0"/>
              <a:t> number: 94</a:t>
            </a:r>
            <a:r>
              <a:rPr lang="en-US" dirty="0" smtClean="0"/>
              <a:t> percent of contracts are under $1 million, but these only make</a:t>
            </a:r>
            <a:r>
              <a:rPr lang="en-US" baseline="0" dirty="0" smtClean="0"/>
              <a:t> up 30 percent of overall contract value</a:t>
            </a:r>
            <a:endParaRPr lang="en-US" dirty="0" smtClean="0"/>
          </a:p>
          <a:p>
            <a:pPr lvl="0"/>
            <a:endParaRPr lang="en-US" dirty="0" smtClean="0"/>
          </a:p>
          <a:p>
            <a:pPr lvl="0"/>
            <a:r>
              <a:rPr lang="en-US" dirty="0" smtClean="0"/>
              <a:t>Big picture of our business</a:t>
            </a:r>
          </a:p>
          <a:p>
            <a:pPr lvl="0"/>
            <a:endParaRPr lang="en-US" dirty="0" smtClean="0"/>
          </a:p>
          <a:p>
            <a:pPr lvl="0"/>
            <a:r>
              <a:rPr lang="en-US" dirty="0" smtClean="0"/>
              <a:t>Number of contracts</a:t>
            </a:r>
          </a:p>
          <a:p>
            <a:pPr lvl="0"/>
            <a:endParaRPr lang="en-US" dirty="0" smtClean="0"/>
          </a:p>
          <a:p>
            <a:pPr lvl="0"/>
            <a:r>
              <a:rPr lang="en-US" dirty="0" smtClean="0"/>
              <a:t>Value of contracts</a:t>
            </a:r>
          </a:p>
          <a:p>
            <a:pPr lvl="0"/>
            <a:endParaRPr lang="en-US" dirty="0" smtClean="0"/>
          </a:p>
          <a:p>
            <a:pPr lvl="0"/>
            <a:r>
              <a:rPr lang="en-US" dirty="0" smtClean="0"/>
              <a:t>Where to begin?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17</a:t>
            </a:fld>
            <a:endParaRPr lang="en-US" dirty="0"/>
          </a:p>
        </p:txBody>
      </p:sp>
    </p:spTree>
    <p:extLst>
      <p:ext uri="{BB962C8B-B14F-4D97-AF65-F5344CB8AC3E}">
        <p14:creationId xmlns:p14="http://schemas.microsoft.com/office/powerpoint/2010/main" val="30750033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Note: Numbers updated April 28</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18</a:t>
            </a:fld>
            <a:endParaRPr lang="en-US" dirty="0"/>
          </a:p>
        </p:txBody>
      </p:sp>
    </p:spTree>
    <p:extLst>
      <p:ext uri="{BB962C8B-B14F-4D97-AF65-F5344CB8AC3E}">
        <p14:creationId xmlns:p14="http://schemas.microsoft.com/office/powerpoint/2010/main" val="31204033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Numbers updated May 5</a:t>
            </a:r>
          </a:p>
          <a:p>
            <a:endParaRPr lang="en-US" dirty="0"/>
          </a:p>
          <a:p>
            <a:r>
              <a:rPr lang="en-US" dirty="0" smtClean="0"/>
              <a:t>First</a:t>
            </a:r>
            <a:r>
              <a:rPr lang="en-US" baseline="0" dirty="0" smtClean="0"/>
              <a:t> we began to build awareness through outreach events</a:t>
            </a:r>
          </a:p>
          <a:p>
            <a:r>
              <a:rPr lang="en-US" baseline="0" dirty="0" smtClean="0"/>
              <a:t>These events serve to:</a:t>
            </a:r>
          </a:p>
          <a:p>
            <a:pPr marL="710242" lvl="1" indent="-236747">
              <a:buFont typeface="+mj-lt"/>
              <a:buAutoNum type="arabicPeriod"/>
            </a:pPr>
            <a:r>
              <a:rPr lang="en-US" baseline="0" dirty="0" smtClean="0"/>
              <a:t>Provide upcoming project information</a:t>
            </a:r>
          </a:p>
          <a:p>
            <a:pPr marL="710242" lvl="1" indent="-236747">
              <a:buFont typeface="+mj-lt"/>
              <a:buAutoNum type="arabicPeriod"/>
            </a:pPr>
            <a:r>
              <a:rPr lang="en-US" baseline="0" dirty="0" smtClean="0"/>
              <a:t>An opportunity to meet the DES project managers</a:t>
            </a:r>
          </a:p>
          <a:p>
            <a:pPr marL="710242" lvl="1" indent="-236747">
              <a:buFont typeface="+mj-lt"/>
              <a:buAutoNum type="arabicPeriod"/>
            </a:pPr>
            <a:r>
              <a:rPr lang="en-US" baseline="0" dirty="0" smtClean="0"/>
              <a:t>An opportunity to network with the Primes</a:t>
            </a:r>
          </a:p>
          <a:p>
            <a:pPr marL="710242" lvl="1" indent="-236747">
              <a:buFont typeface="+mj-lt"/>
              <a:buAutoNum type="arabicPeriod"/>
            </a:pPr>
            <a:r>
              <a:rPr lang="en-US" baseline="0" dirty="0" smtClean="0"/>
              <a:t>Provide process training and answer questions</a:t>
            </a:r>
          </a:p>
        </p:txBody>
      </p:sp>
      <p:sp>
        <p:nvSpPr>
          <p:cNvPr id="4" name="Slide Number Placeholder 3"/>
          <p:cNvSpPr>
            <a:spLocks noGrp="1"/>
          </p:cNvSpPr>
          <p:nvPr>
            <p:ph type="sldNum" sz="quarter" idx="10"/>
          </p:nvPr>
        </p:nvSpPr>
        <p:spPr/>
        <p:txBody>
          <a:bodyPr/>
          <a:lstStyle/>
          <a:p>
            <a:fld id="{906C41FE-50D3-409A-B028-0F48A32A3A64}" type="slidenum">
              <a:rPr lang="en-US" smtClean="0"/>
              <a:pPr/>
              <a:t>19</a:t>
            </a:fld>
            <a:endParaRPr lang="en-US" dirty="0"/>
          </a:p>
        </p:txBody>
      </p:sp>
    </p:spTree>
    <p:extLst>
      <p:ext uri="{BB962C8B-B14F-4D97-AF65-F5344CB8AC3E}">
        <p14:creationId xmlns:p14="http://schemas.microsoft.com/office/powerpoint/2010/main" val="1527401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2</a:t>
            </a:fld>
            <a:endParaRPr lang="en-US" dirty="0"/>
          </a:p>
        </p:txBody>
      </p:sp>
    </p:spTree>
    <p:extLst>
      <p:ext uri="{BB962C8B-B14F-4D97-AF65-F5344CB8AC3E}">
        <p14:creationId xmlns:p14="http://schemas.microsoft.com/office/powerpoint/2010/main" val="3530809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defTabSz="948507">
              <a:defRPr/>
            </a:pPr>
            <a:r>
              <a:rPr lang="en-US" b="1" dirty="0"/>
              <a:t>This is what we’ve heard from you is important, and is what we are going to work on</a:t>
            </a:r>
          </a:p>
          <a:p>
            <a:endParaRPr lang="en-US" b="1" dirty="0"/>
          </a:p>
          <a:p>
            <a:r>
              <a:rPr lang="en-US" b="1" dirty="0"/>
              <a:t>Some ideas we are pursuing:</a:t>
            </a:r>
            <a:endParaRPr lang="en-US" dirty="0"/>
          </a:p>
          <a:p>
            <a:pPr lvl="0"/>
            <a:r>
              <a:rPr lang="en-US" dirty="0"/>
              <a:t>We are looking at better data collection and IT systems for reporting</a:t>
            </a:r>
          </a:p>
          <a:p>
            <a:pPr lvl="0"/>
            <a:r>
              <a:rPr lang="en-US" dirty="0"/>
              <a:t>We want the plans to better incorporate technical support and outreach</a:t>
            </a:r>
          </a:p>
          <a:p>
            <a:pPr lvl="0"/>
            <a:r>
              <a:rPr lang="en-US" dirty="0"/>
              <a:t>***The inclusion plan language will become a scored element of contractor selection.</a:t>
            </a:r>
          </a:p>
          <a:p>
            <a:pPr lvl="0"/>
            <a:r>
              <a:rPr lang="en-US" dirty="0"/>
              <a:t>New contract language for timely payment</a:t>
            </a:r>
          </a:p>
          <a:p>
            <a:pPr lvl="0"/>
            <a:r>
              <a:rPr lang="en-US" dirty="0"/>
              <a:t>Contract language or legislation for retainage and bonding </a:t>
            </a:r>
          </a:p>
          <a:p>
            <a:pPr lvl="0"/>
            <a:r>
              <a:rPr lang="en-US" dirty="0"/>
              <a:t> </a:t>
            </a:r>
          </a:p>
          <a:p>
            <a:r>
              <a:rPr lang="en-US" dirty="0" smtClean="0"/>
              <a:t> </a:t>
            </a:r>
          </a:p>
          <a:p>
            <a:r>
              <a:rPr lang="en-US" b="1" dirty="0"/>
              <a:t>Where else should we be focusing our effort?</a:t>
            </a:r>
            <a:endParaRPr lang="en-US" dirty="0"/>
          </a:p>
          <a:p>
            <a:r>
              <a:rPr lang="en-US" b="1" dirty="0"/>
              <a:t> </a:t>
            </a:r>
            <a:endParaRPr lang="en-US" dirty="0"/>
          </a:p>
          <a:p>
            <a:r>
              <a:rPr lang="en-US" b="1" dirty="0"/>
              <a:t>We’re also working to understand what makes the most sense when it comes to measuring success:</a:t>
            </a:r>
            <a:endParaRPr lang="en-US" dirty="0"/>
          </a:p>
          <a:p>
            <a:r>
              <a:rPr lang="en-US" dirty="0"/>
              <a:t>--What metrics are helpful: For example, percent of dollars vs other measures such as hiring locally? </a:t>
            </a:r>
          </a:p>
          <a:p>
            <a:r>
              <a:rPr lang="en-US" dirty="0"/>
              <a:t>--This will help us create a system to capture data on subcontractors that allows for meaningful analysis </a:t>
            </a:r>
          </a:p>
          <a:p>
            <a:r>
              <a:rPr lang="en-US" dirty="0"/>
              <a:t> </a:t>
            </a:r>
          </a:p>
          <a:p>
            <a:r>
              <a:rPr lang="en-US" b="1" dirty="0"/>
              <a:t>***--The inclusion plan language will become a scored element of contractor selection.</a:t>
            </a:r>
            <a:endParaRPr lang="en-US" dirty="0"/>
          </a:p>
          <a:p>
            <a:r>
              <a:rPr lang="en-US" b="1" dirty="0"/>
              <a:t>IF ASKED: When will this be a requirement? </a:t>
            </a:r>
            <a:r>
              <a:rPr lang="en-US" dirty="0"/>
              <a:t>After the first year we may have enough data to start developing.  We will be able to assess that WHEN with the help of the state Attorney General. We need to do this right – that means a plan that is sustainable and legally defensible.</a:t>
            </a:r>
          </a:p>
          <a:p>
            <a:endParaRPr lang="en-US" b="1" dirty="0" smtClean="0"/>
          </a:p>
          <a:p>
            <a:r>
              <a:rPr lang="en-US" dirty="0"/>
              <a:t> </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20</a:t>
            </a:fld>
            <a:endParaRPr lang="en-US" dirty="0"/>
          </a:p>
        </p:txBody>
      </p:sp>
    </p:spTree>
    <p:extLst>
      <p:ext uri="{BB962C8B-B14F-4D97-AF65-F5344CB8AC3E}">
        <p14:creationId xmlns:p14="http://schemas.microsoft.com/office/powerpoint/2010/main" val="2882326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What</a:t>
            </a:r>
            <a:r>
              <a:rPr lang="en-US" baseline="0" dirty="0" smtClean="0"/>
              <a:t> can we do on smaller projects</a:t>
            </a:r>
          </a:p>
          <a:p>
            <a:pPr lvl="0"/>
            <a:endParaRPr lang="en-US" baseline="0" dirty="0" smtClean="0"/>
          </a:p>
          <a:p>
            <a:pPr marL="177561" indent="-177561">
              <a:buFont typeface="Arial" panose="020B0604020202020204" pitchFamily="34" charset="0"/>
              <a:buChar char="•"/>
            </a:pPr>
            <a:r>
              <a:rPr lang="en-US" baseline="0" dirty="0" smtClean="0"/>
              <a:t>We talked about legislations to modify small and limited public works which will include retainage and bonding changes</a:t>
            </a:r>
          </a:p>
          <a:p>
            <a:pPr marL="177561" indent="-177561">
              <a:buFont typeface="Arial" panose="020B0604020202020204" pitchFamily="34" charset="0"/>
              <a:buChar char="•"/>
            </a:pPr>
            <a:endParaRPr lang="en-US" baseline="0" dirty="0" smtClean="0"/>
          </a:p>
          <a:p>
            <a:r>
              <a:rPr lang="en-US" baseline="0" dirty="0" smtClean="0"/>
              <a:t>I need to know from you</a:t>
            </a:r>
          </a:p>
          <a:p>
            <a:pPr marL="177561" indent="-177561">
              <a:buFont typeface="Arial" panose="020B0604020202020204" pitchFamily="34" charset="0"/>
              <a:buChar char="•"/>
            </a:pPr>
            <a:r>
              <a:rPr lang="en-US" baseline="0" dirty="0" smtClean="0"/>
              <a:t>Do you bid as a prime contractor for smaller projects?</a:t>
            </a:r>
          </a:p>
          <a:p>
            <a:pPr marL="177561" indent="-177561">
              <a:buFont typeface="Arial" panose="020B0604020202020204" pitchFamily="34" charset="0"/>
              <a:buChar char="•"/>
            </a:pPr>
            <a:r>
              <a:rPr lang="en-US" baseline="0" dirty="0" smtClean="0"/>
              <a:t>Inclusion plans for sub-contract work or</a:t>
            </a:r>
          </a:p>
          <a:p>
            <a:pPr marL="177561" indent="-177561">
              <a:buFont typeface="Arial" panose="020B0604020202020204" pitchFamily="34" charset="0"/>
              <a:buChar char="•"/>
            </a:pPr>
            <a:r>
              <a:rPr lang="en-US" baseline="0" dirty="0" smtClean="0"/>
              <a:t>Contracting directly with us</a:t>
            </a:r>
          </a:p>
          <a:p>
            <a:pPr marL="177561" indent="-177561">
              <a:buFont typeface="Arial" panose="020B0604020202020204" pitchFamily="34" charset="0"/>
              <a:buChar char="•"/>
            </a:pPr>
            <a:endParaRPr lang="en-US" baseline="0" dirty="0" smtClean="0"/>
          </a:p>
          <a:p>
            <a:r>
              <a:rPr lang="en-US" b="1" baseline="0" dirty="0" smtClean="0"/>
              <a:t>Introduce next speaker</a:t>
            </a:r>
          </a:p>
          <a:p>
            <a:pPr lvl="0"/>
            <a:endParaRPr lang="en-US" dirty="0" smtClean="0"/>
          </a:p>
        </p:txBody>
      </p:sp>
      <p:sp>
        <p:nvSpPr>
          <p:cNvPr id="4" name="Slide Number Placeholder 3"/>
          <p:cNvSpPr>
            <a:spLocks noGrp="1"/>
          </p:cNvSpPr>
          <p:nvPr>
            <p:ph type="sldNum" sz="quarter" idx="10"/>
          </p:nvPr>
        </p:nvSpPr>
        <p:spPr/>
        <p:txBody>
          <a:bodyPr/>
          <a:lstStyle/>
          <a:p>
            <a:fld id="{906C41FE-50D3-409A-B028-0F48A32A3A64}" type="slidenum">
              <a:rPr lang="en-US" smtClean="0"/>
              <a:pPr/>
              <a:t>21</a:t>
            </a:fld>
            <a:endParaRPr lang="en-US" dirty="0"/>
          </a:p>
        </p:txBody>
      </p:sp>
    </p:spTree>
    <p:extLst>
      <p:ext uri="{BB962C8B-B14F-4D97-AF65-F5344CB8AC3E}">
        <p14:creationId xmlns:p14="http://schemas.microsoft.com/office/powerpoint/2010/main" val="4289265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a:t>We are working to boost support to the small and diverse vendor community</a:t>
            </a:r>
            <a:endParaRPr lang="en-US" dirty="0"/>
          </a:p>
          <a:p>
            <a:pPr lvl="0"/>
            <a:r>
              <a:rPr lang="en-US" dirty="0"/>
              <a:t>We are </a:t>
            </a:r>
            <a:r>
              <a:rPr lang="en-US" b="1" dirty="0"/>
              <a:t>increasing our outreach efforts,</a:t>
            </a:r>
            <a:r>
              <a:rPr lang="en-US" dirty="0"/>
              <a:t> especially among the small and diverse business </a:t>
            </a:r>
            <a:r>
              <a:rPr lang="en-US" dirty="0" smtClean="0"/>
              <a:t>community.</a:t>
            </a:r>
            <a:endParaRPr lang="en-US" dirty="0"/>
          </a:p>
          <a:p>
            <a:pPr lvl="1"/>
            <a:r>
              <a:rPr lang="en-US" dirty="0"/>
              <a:t>We asking vendors for more feedback on what is useful to </a:t>
            </a:r>
            <a:r>
              <a:rPr lang="en-US" dirty="0" smtClean="0"/>
              <a:t>them.</a:t>
            </a:r>
            <a:endParaRPr lang="en-US" dirty="0"/>
          </a:p>
          <a:p>
            <a:r>
              <a:rPr lang="en-US" dirty="0"/>
              <a:t>	</a:t>
            </a:r>
          </a:p>
          <a:p>
            <a:pPr lvl="0"/>
            <a:r>
              <a:rPr lang="en-US" b="1" dirty="0"/>
              <a:t>We are developing ways to measure the results of our outreach so we can see if changes are effective and improve when we need to </a:t>
            </a:r>
          </a:p>
          <a:p>
            <a:pPr lvl="1"/>
            <a:r>
              <a:rPr lang="en-US" dirty="0"/>
              <a:t>For example, vendor training is now in the evening. We will know if this change is helpful if training attendance increases and if those who attended gained contracts.</a:t>
            </a:r>
          </a:p>
          <a:p>
            <a:pPr lvl="0"/>
            <a:endParaRPr lang="en-US" b="1" dirty="0" smtClean="0"/>
          </a:p>
          <a:p>
            <a:pPr lvl="0"/>
            <a:r>
              <a:rPr lang="en-US" b="1" dirty="0" smtClean="0"/>
              <a:t>DES  offers </a:t>
            </a:r>
            <a:r>
              <a:rPr lang="en-US" b="1" dirty="0"/>
              <a:t>training on how to do business with the </a:t>
            </a:r>
            <a:r>
              <a:rPr lang="en-US" b="1" dirty="0" smtClean="0"/>
              <a:t>state.</a:t>
            </a:r>
            <a:endParaRPr lang="en-US" b="1" dirty="0"/>
          </a:p>
          <a:p>
            <a:pPr lvl="0"/>
            <a:endParaRPr lang="en-US" dirty="0"/>
          </a:p>
          <a:p>
            <a:pPr lvl="0"/>
            <a:r>
              <a:rPr lang="en-US" b="1" dirty="0"/>
              <a:t>DES  also offers an annual training conference and trade show, </a:t>
            </a:r>
            <a:r>
              <a:rPr lang="en-US" dirty="0"/>
              <a:t>giving  vendors the opportunity to market their goods and services to potential government customers and  learn more about doing business with the state. </a:t>
            </a:r>
            <a:endParaRPr lang="en-US" dirty="0" smtClean="0"/>
          </a:p>
          <a:p>
            <a:pPr lvl="0"/>
            <a:endParaRPr lang="en-US" dirty="0" smtClean="0"/>
          </a:p>
          <a:p>
            <a:pPr lvl="0"/>
            <a:r>
              <a:rPr lang="en-US" b="1" dirty="0" smtClean="0"/>
              <a:t>We need to know more </a:t>
            </a:r>
            <a:r>
              <a:rPr lang="en-US" dirty="0" smtClean="0"/>
              <a:t>about your business so we can see how your business would fit into our programs.</a:t>
            </a:r>
          </a:p>
          <a:p>
            <a:pPr lvl="0"/>
            <a:endParaRPr lang="en-US" dirty="0"/>
          </a:p>
          <a:p>
            <a:pPr lvl="0"/>
            <a:r>
              <a:rPr lang="en-US" b="1" dirty="0"/>
              <a:t>We are exploring </a:t>
            </a:r>
            <a:r>
              <a:rPr lang="en-US" b="1" dirty="0" smtClean="0"/>
              <a:t>other </a:t>
            </a:r>
            <a:r>
              <a:rPr lang="en-US" b="1" dirty="0"/>
              <a:t>ideas …and want to hear ideas from our stakeholders </a:t>
            </a:r>
          </a:p>
          <a:p>
            <a:pPr lvl="1"/>
            <a:r>
              <a:rPr lang="en-US" dirty="0"/>
              <a:t>That’s why we are engaging our partners including those at Tabor 100, the National Association of Minority Contractors (NAMC), the National Minority Supplier Development Council (NMSDC) and prime contractors. </a:t>
            </a:r>
          </a:p>
          <a:p>
            <a:pPr lvl="0"/>
            <a:endParaRPr lang="en-US" dirty="0"/>
          </a:p>
          <a:p>
            <a:endParaRPr lang="en-US" dirty="0" smtClean="0"/>
          </a:p>
          <a:p>
            <a:r>
              <a:rPr lang="en-US" b="1" dirty="0" smtClean="0"/>
              <a:t>We</a:t>
            </a:r>
            <a:r>
              <a:rPr lang="en-US" b="1" baseline="0" dirty="0" smtClean="0"/>
              <a:t> want to hear more from you! We will take questions</a:t>
            </a:r>
            <a:r>
              <a:rPr lang="en-US" b="1" dirty="0" smtClean="0"/>
              <a:t> </a:t>
            </a:r>
            <a:r>
              <a:rPr lang="en-US" b="1" baseline="0" dirty="0" smtClean="0"/>
              <a:t>now, AND we will stick around so we’re available</a:t>
            </a:r>
            <a:r>
              <a:rPr lang="en-US" b="1" dirty="0" smtClean="0"/>
              <a:t> </a:t>
            </a:r>
            <a:r>
              <a:rPr lang="en-US" b="1" baseline="0" dirty="0" smtClean="0"/>
              <a:t>to talk one-on-one or in small groups today.</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22</a:t>
            </a:fld>
            <a:endParaRPr lang="en-US" dirty="0"/>
          </a:p>
        </p:txBody>
      </p:sp>
    </p:spTree>
    <p:extLst>
      <p:ext uri="{BB962C8B-B14F-4D97-AF65-F5344CB8AC3E}">
        <p14:creationId xmlns:p14="http://schemas.microsoft.com/office/powerpoint/2010/main" val="58239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29">
              <a:defRPr/>
            </a:pPr>
            <a:r>
              <a:rPr lang="en-US" b="1" dirty="0" smtClean="0"/>
              <a:t>It’s time to re-examine contracting in Washington </a:t>
            </a:r>
          </a:p>
          <a:p>
            <a:pPr lvl="0"/>
            <a:r>
              <a:rPr lang="en-US" dirty="0"/>
              <a:t>We know the number of small and diverse businesses in Washington is growing, and it’s critical that the manner in which state dollars are spent reflects this trend.</a:t>
            </a:r>
          </a:p>
          <a:p>
            <a:pPr lvl="0"/>
            <a:endParaRPr lang="en-US" dirty="0"/>
          </a:p>
          <a:p>
            <a:r>
              <a:rPr lang="en-US" b="1" dirty="0"/>
              <a:t>We realize that traditional state procurement values for reducing costs and risk to Washington present challenges for businesses that cannot:</a:t>
            </a:r>
            <a:endParaRPr lang="en-US" dirty="0"/>
          </a:p>
          <a:p>
            <a:pPr lvl="0"/>
            <a:r>
              <a:rPr lang="en-US" dirty="0"/>
              <a:t>-Compete at low margins.</a:t>
            </a:r>
          </a:p>
          <a:p>
            <a:pPr lvl="0"/>
            <a:r>
              <a:rPr lang="en-US" dirty="0"/>
              <a:t>-Wait long cycles for final payments.</a:t>
            </a:r>
          </a:p>
          <a:p>
            <a:pPr lvl="0"/>
            <a:r>
              <a:rPr lang="en-US" dirty="0"/>
              <a:t>-Qualify for multiple bonding and insurance requirements or meet special experience history requirements.  </a:t>
            </a:r>
          </a:p>
          <a:p>
            <a:pPr lvl="0"/>
            <a:r>
              <a:rPr lang="en-US" dirty="0"/>
              <a:t>-Provide service statewide. </a:t>
            </a:r>
          </a:p>
          <a:p>
            <a:endParaRPr lang="en-US" dirty="0" smtClean="0"/>
          </a:p>
          <a:p>
            <a:r>
              <a:rPr lang="en-US" b="1" dirty="0"/>
              <a:t>Typically, these challenges discouraged small and diverse businesses </a:t>
            </a:r>
            <a:endParaRPr lang="en-US" dirty="0"/>
          </a:p>
          <a:p>
            <a:pPr lvl="0"/>
            <a:r>
              <a:rPr lang="en-US" dirty="0" smtClean="0"/>
              <a:t>-That’s </a:t>
            </a:r>
            <a:r>
              <a:rPr lang="en-US" dirty="0"/>
              <a:t>why DES is actively re-examining contracting in Washington.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3</a:t>
            </a:fld>
            <a:endParaRPr lang="en-US" dirty="0"/>
          </a:p>
        </p:txBody>
      </p:sp>
    </p:spTree>
    <p:extLst>
      <p:ext uri="{BB962C8B-B14F-4D97-AF65-F5344CB8AC3E}">
        <p14:creationId xmlns:p14="http://schemas.microsoft.com/office/powerpoint/2010/main" val="1034460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smtClean="0"/>
          </a:p>
          <a:p>
            <a:r>
              <a:rPr lang="en-US" b="1" dirty="0" smtClean="0"/>
              <a:t>DES has identified an innovative and multi-faceted approach for increasing opportunity for small and diverse businesses. We’ll be working to:</a:t>
            </a:r>
            <a:endParaRPr lang="en-US" dirty="0" smtClean="0"/>
          </a:p>
          <a:p>
            <a:pPr lvl="0"/>
            <a:r>
              <a:rPr lang="en-US" dirty="0" smtClean="0"/>
              <a:t>-Propose legislation – we are using a new and innovative approach to engage with the community and stakeholders</a:t>
            </a:r>
          </a:p>
          <a:p>
            <a:pPr lvl="0"/>
            <a:r>
              <a:rPr lang="en-US" dirty="0" smtClean="0"/>
              <a:t>-Improve ways we offer education and technical assistance</a:t>
            </a:r>
          </a:p>
          <a:p>
            <a:pPr lvl="0"/>
            <a:r>
              <a:rPr lang="en-US" dirty="0" smtClean="0"/>
              <a:t>-Require inclusion plans for the large design and construction projects that we manage</a:t>
            </a:r>
          </a:p>
          <a:p>
            <a:pPr lvl="0"/>
            <a:r>
              <a:rPr lang="en-US" dirty="0" smtClean="0"/>
              <a:t>-Expand inclusion plans to include smaller projects</a:t>
            </a:r>
          </a:p>
          <a:p>
            <a:pPr lvl="0"/>
            <a:r>
              <a:rPr lang="en-US" dirty="0" smtClean="0"/>
              <a:t>-Remove barriers to increase direct contracting opportunities for small and diverse businesses </a:t>
            </a:r>
          </a:p>
          <a:p>
            <a:pPr lvl="0"/>
            <a:r>
              <a:rPr lang="en-US" dirty="0" smtClean="0"/>
              <a:t>-Develop systems to accurately collect prime contractor and sub-contractor participation data so we can measure progress</a:t>
            </a:r>
          </a:p>
          <a:p>
            <a:pPr lvl="0"/>
            <a:r>
              <a:rPr lang="en-US" dirty="0" smtClean="0"/>
              <a:t>-Step up our networking and outreach efforts</a:t>
            </a:r>
          </a:p>
          <a:p>
            <a:pPr lvl="0"/>
            <a:endParaRPr lang="en-US" dirty="0" smtClean="0"/>
          </a:p>
          <a:p>
            <a:r>
              <a:rPr lang="en-US" b="1" dirty="0" smtClean="0"/>
              <a:t>We have been quietly and diligently laying the foundation for these efforts.</a:t>
            </a:r>
            <a:endParaRPr lang="en-US" dirty="0" smtClean="0"/>
          </a:p>
          <a:p>
            <a:r>
              <a:rPr lang="en-US" b="1" dirty="0" smtClean="0"/>
              <a:t> </a:t>
            </a:r>
            <a:endParaRPr lang="en-US" dirty="0" smtClean="0"/>
          </a:p>
          <a:p>
            <a:r>
              <a:rPr lang="en-US" b="1" dirty="0" smtClean="0"/>
              <a:t>It’s time to complete that foundation and start building. </a:t>
            </a:r>
          </a:p>
          <a:p>
            <a:pPr lvl="0"/>
            <a:endParaRPr lang="en-US" dirty="0" smtClean="0"/>
          </a:p>
          <a:p>
            <a:pPr defTabSz="948507">
              <a:defRPr/>
            </a:pPr>
            <a:r>
              <a:rPr lang="en-US" b="1" dirty="0" smtClean="0"/>
              <a:t>We will be available after this presentation to answer questions and give further information</a:t>
            </a:r>
            <a:endParaRPr lang="en-US" dirty="0" smtClean="0"/>
          </a:p>
          <a:p>
            <a:pPr lvl="0"/>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4</a:t>
            </a:fld>
            <a:endParaRPr lang="en-US" dirty="0"/>
          </a:p>
        </p:txBody>
      </p:sp>
    </p:spTree>
    <p:extLst>
      <p:ext uri="{BB962C8B-B14F-4D97-AF65-F5344CB8AC3E}">
        <p14:creationId xmlns:p14="http://schemas.microsoft.com/office/powerpoint/2010/main" val="204856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5</a:t>
            </a:fld>
            <a:endParaRPr lang="en-US" dirty="0"/>
          </a:p>
        </p:txBody>
      </p:sp>
    </p:spTree>
    <p:extLst>
      <p:ext uri="{BB962C8B-B14F-4D97-AF65-F5344CB8AC3E}">
        <p14:creationId xmlns:p14="http://schemas.microsoft.com/office/powerpoint/2010/main" val="1614020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latin typeface="+mn-lt"/>
              </a:rPr>
              <a:t>State agencies, federal, local and tribal governments, state higher education institutions and  public benefit  nonprofit corporations all have access to master contracts</a:t>
            </a:r>
          </a:p>
          <a:p>
            <a:pPr lvl="0"/>
            <a:endParaRPr lang="en-US" dirty="0" smtClean="0">
              <a:latin typeface="+mn-lt"/>
            </a:endParaRPr>
          </a:p>
          <a:p>
            <a:pPr lvl="0"/>
            <a:r>
              <a:rPr lang="en-US" sz="1500" b="1" dirty="0"/>
              <a:t>WEBS notifies you of opportunities.</a:t>
            </a:r>
          </a:p>
          <a:p>
            <a:r>
              <a:rPr lang="en-US" sz="1500" dirty="0"/>
              <a:t>--Please don’t forget to update your spam filters</a:t>
            </a:r>
          </a:p>
          <a:p>
            <a:pPr lvl="0"/>
            <a:endParaRPr lang="en-US" dirty="0" smtClean="0">
              <a:latin typeface="+mn-lt"/>
            </a:endParaRPr>
          </a:p>
          <a:p>
            <a:pPr lvl="0"/>
            <a:r>
              <a:rPr lang="en-US" dirty="0" smtClean="0">
                <a:latin typeface="+mn-lt"/>
              </a:rPr>
              <a:t>Certification:</a:t>
            </a:r>
          </a:p>
          <a:p>
            <a:pPr marL="1067071" lvl="1" indent="-592817">
              <a:buFont typeface="Arial" panose="020B0604020202020204" pitchFamily="34" charset="0"/>
              <a:buChar char="•"/>
            </a:pPr>
            <a:r>
              <a:rPr lang="en-US" sz="2100" dirty="0"/>
              <a:t>Department of Veterans Affairs</a:t>
            </a:r>
          </a:p>
          <a:p>
            <a:pPr marL="1067071" lvl="1" indent="-592817">
              <a:buFont typeface="Arial" panose="020B0604020202020204" pitchFamily="34" charset="0"/>
              <a:buChar char="•"/>
            </a:pPr>
            <a:r>
              <a:rPr lang="en-US" sz="2100" dirty="0"/>
              <a:t>Office of Minority &amp; Women’s Business Enterprises </a:t>
            </a:r>
          </a:p>
          <a:p>
            <a:pPr marL="1067071" lvl="1" indent="-592817">
              <a:buFont typeface="Arial" panose="020B0604020202020204" pitchFamily="34" charset="0"/>
              <a:buChar char="•"/>
            </a:pPr>
            <a:r>
              <a:rPr lang="en-US" sz="2100" dirty="0"/>
              <a:t>Small business self-certification in WEBS</a:t>
            </a:r>
          </a:p>
          <a:p>
            <a:pPr lvl="0"/>
            <a:endParaRPr lang="en-US" dirty="0" smtClean="0">
              <a:latin typeface="+mn-lt"/>
            </a:endParaRPr>
          </a:p>
        </p:txBody>
      </p:sp>
      <p:sp>
        <p:nvSpPr>
          <p:cNvPr id="4" name="Slide Number Placeholder 3"/>
          <p:cNvSpPr>
            <a:spLocks noGrp="1"/>
          </p:cNvSpPr>
          <p:nvPr>
            <p:ph type="sldNum" sz="quarter" idx="10"/>
          </p:nvPr>
        </p:nvSpPr>
        <p:spPr/>
        <p:txBody>
          <a:bodyPr/>
          <a:lstStyle/>
          <a:p>
            <a:fld id="{906C41FE-50D3-409A-B028-0F48A32A3A64}" type="slidenum">
              <a:rPr lang="en-US" smtClean="0"/>
              <a:pPr/>
              <a:t>6</a:t>
            </a:fld>
            <a:endParaRPr lang="en-US" dirty="0"/>
          </a:p>
        </p:txBody>
      </p:sp>
    </p:spTree>
    <p:extLst>
      <p:ext uri="{BB962C8B-B14F-4D97-AF65-F5344CB8AC3E}">
        <p14:creationId xmlns:p14="http://schemas.microsoft.com/office/powerpoint/2010/main" val="1380630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dirty="0"/>
              <a:t>These current opportunities may be of interest to you - Contracts for:</a:t>
            </a:r>
          </a:p>
          <a:p>
            <a:r>
              <a:rPr lang="en-US" sz="1700" dirty="0"/>
              <a:t>Scrap metal, </a:t>
            </a:r>
          </a:p>
          <a:p>
            <a:r>
              <a:rPr lang="en-US" sz="1700" dirty="0"/>
              <a:t>Security technology services, </a:t>
            </a:r>
          </a:p>
          <a:p>
            <a:r>
              <a:rPr lang="en-US" sz="1700" dirty="0"/>
              <a:t>Hazardous waste handling and disposal</a:t>
            </a:r>
          </a:p>
          <a:p>
            <a:endParaRPr lang="en-US" dirty="0" smtClean="0"/>
          </a:p>
          <a:p>
            <a:r>
              <a:rPr lang="en-US" dirty="0" smtClean="0"/>
              <a:t>You’ll see a current list on our website	$0 = Estimate Pending</a:t>
            </a:r>
          </a:p>
          <a:p>
            <a:endParaRPr lang="en-US" dirty="0" smtClean="0"/>
          </a:p>
          <a:p>
            <a:r>
              <a:rPr lang="en-US" dirty="0" smtClean="0"/>
              <a:t>This is an example</a:t>
            </a:r>
            <a:r>
              <a:rPr lang="en-US" baseline="0" dirty="0" smtClean="0"/>
              <a:t> of </a:t>
            </a:r>
            <a:r>
              <a:rPr lang="en-US" dirty="0" smtClean="0"/>
              <a:t>upcoming procurements (as of April 23). </a:t>
            </a:r>
          </a:p>
          <a:p>
            <a:endParaRPr lang="en-US" dirty="0" smtClean="0"/>
          </a:p>
          <a:p>
            <a:r>
              <a:rPr lang="en-US" dirty="0" smtClean="0"/>
              <a:t>This is one example of information available on our website. </a:t>
            </a:r>
            <a:r>
              <a:rPr lang="en-US" baseline="0" dirty="0" smtClean="0"/>
              <a:t> </a:t>
            </a:r>
          </a:p>
          <a:p>
            <a:endParaRPr lang="en-US" baseline="0" dirty="0" smtClean="0"/>
          </a:p>
          <a:p>
            <a:r>
              <a:rPr lang="en-US" dirty="0" smtClean="0"/>
              <a:t>Our handouts today have a number of helpful web links on them.</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7</a:t>
            </a:fld>
            <a:endParaRPr lang="en-US" dirty="0"/>
          </a:p>
        </p:txBody>
      </p:sp>
    </p:spTree>
    <p:extLst>
      <p:ext uri="{BB962C8B-B14F-4D97-AF65-F5344CB8AC3E}">
        <p14:creationId xmlns:p14="http://schemas.microsoft.com/office/powerpoint/2010/main" val="2826588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a:t>State procurement contributes to our mission of making contracting with the state easier:  </a:t>
            </a:r>
          </a:p>
          <a:p>
            <a:endParaRPr lang="en-US" dirty="0"/>
          </a:p>
          <a:p>
            <a:r>
              <a:rPr lang="en-US" b="1" dirty="0"/>
              <a:t>Improves transparency: </a:t>
            </a:r>
            <a:r>
              <a:rPr lang="en-US" dirty="0"/>
              <a:t>Every state agency must report all of its contracts, DES makes information available online. </a:t>
            </a:r>
            <a:r>
              <a:rPr lang="en-US" u="sng" dirty="0"/>
              <a:t>This information is on our handout.</a:t>
            </a:r>
            <a:endParaRPr lang="en-US" dirty="0"/>
          </a:p>
          <a:p>
            <a:r>
              <a:rPr lang="en-US" dirty="0"/>
              <a:t>------Potential vendors can find out which agencies are using contracts as well as what they’re buying and spending. </a:t>
            </a:r>
          </a:p>
          <a:p>
            <a:endParaRPr lang="en-US" dirty="0"/>
          </a:p>
          <a:p>
            <a:r>
              <a:rPr lang="en-US" dirty="0"/>
              <a:t>------</a:t>
            </a:r>
            <a:r>
              <a:rPr lang="en-US" b="1" dirty="0"/>
              <a:t>Brings the concept of “best value” to public procurement. Best value is not just about price,</a:t>
            </a:r>
            <a:r>
              <a:rPr lang="en-US" dirty="0"/>
              <a:t> it’s also about “doing the right thing” for human health, the environment and the state economy -- including enhancing opportunity for small and diverse businesses. </a:t>
            </a:r>
          </a:p>
          <a:p>
            <a:endParaRPr lang="en-US" b="1" dirty="0"/>
          </a:p>
          <a:p>
            <a:r>
              <a:rPr lang="en-US" b="1" dirty="0"/>
              <a:t>Allows contracting processes to be streamlined</a:t>
            </a:r>
            <a:endParaRPr lang="en-US" dirty="0"/>
          </a:p>
          <a:p>
            <a:endParaRPr lang="en-US" b="1" dirty="0"/>
          </a:p>
          <a:p>
            <a:r>
              <a:rPr lang="en-US" b="1" dirty="0"/>
              <a:t>The direct buy limit</a:t>
            </a:r>
            <a:r>
              <a:rPr lang="en-US" dirty="0"/>
              <a:t> is $10,000 but has been raised to $13,000 for small businesses, which creates incentive to choose </a:t>
            </a:r>
            <a:r>
              <a:rPr lang="en-US" b="1" dirty="0"/>
              <a:t>certified </a:t>
            </a:r>
            <a:r>
              <a:rPr lang="en-US" dirty="0"/>
              <a:t>small businesses. </a:t>
            </a:r>
          </a:p>
          <a:p>
            <a:r>
              <a:rPr lang="en-US" dirty="0"/>
              <a:t>--Direct buy is used for goods and services NOT already on a WA master contract.</a:t>
            </a:r>
          </a:p>
          <a:p>
            <a:endParaRPr lang="en-US" b="1" dirty="0"/>
          </a:p>
          <a:p>
            <a:r>
              <a:rPr lang="en-US" b="1" dirty="0"/>
              <a:t>TRAINING: </a:t>
            </a:r>
            <a:r>
              <a:rPr lang="en-US" dirty="0"/>
              <a:t>Being developed and delivered.  </a:t>
            </a:r>
          </a:p>
          <a:p>
            <a:pPr lvl="0"/>
            <a:r>
              <a:rPr lang="en-US" dirty="0"/>
              <a:t>--Help ensure that businesses have a </a:t>
            </a:r>
            <a:r>
              <a:rPr lang="en-US" b="1" dirty="0"/>
              <a:t>consistent experience </a:t>
            </a:r>
            <a:r>
              <a:rPr lang="en-US" dirty="0"/>
              <a:t>when dealing with WA agencies. </a:t>
            </a:r>
          </a:p>
          <a:p>
            <a:r>
              <a:rPr lang="en-US" dirty="0"/>
              <a:t> </a:t>
            </a:r>
          </a:p>
          <a:p>
            <a:r>
              <a:rPr lang="en-US" dirty="0"/>
              <a:t>Now I’d like to introduce Arlen Harris, our Government Relations Manager, to discuss the legislative work we are doing.</a:t>
            </a:r>
          </a:p>
          <a:p>
            <a:endParaRPr lang="en-US" b="1" dirty="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8</a:t>
            </a:fld>
            <a:endParaRPr lang="en-US" dirty="0"/>
          </a:p>
        </p:txBody>
      </p:sp>
    </p:spTree>
    <p:extLst>
      <p:ext uri="{BB962C8B-B14F-4D97-AF65-F5344CB8AC3E}">
        <p14:creationId xmlns:p14="http://schemas.microsoft.com/office/powerpoint/2010/main" val="153795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9</a:t>
            </a:fld>
            <a:endParaRPr lang="en-US" dirty="0"/>
          </a:p>
        </p:txBody>
      </p:sp>
    </p:spTree>
    <p:extLst>
      <p:ext uri="{BB962C8B-B14F-4D97-AF65-F5344CB8AC3E}">
        <p14:creationId xmlns:p14="http://schemas.microsoft.com/office/powerpoint/2010/main" val="153412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a:prstGeom prst="rect">
            <a:avLst/>
          </a:prstGeom>
        </p:spPr>
        <p:txBody>
          <a:bodyPr>
            <a:normAutofit/>
          </a:bodyPr>
          <a:lstStyle>
            <a:lvl1pPr>
              <a:defRPr sz="42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3800"/>
            <a:ext cx="6400800" cy="1295400"/>
          </a:xfrm>
        </p:spPr>
        <p:txBody>
          <a:bodyPr/>
          <a:lstStyle>
            <a:lvl1pPr marL="0" indent="0" algn="ctr">
              <a:buNone/>
              <a:defRPr i="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8/27/2015</a:t>
            </a:fld>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F4633DB-60EA-4E8C-BBF5-C6905058522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8/27/2015</a:t>
            </a:fld>
            <a:endParaRPr lang="en-US" dirty="0"/>
          </a:p>
        </p:txBody>
      </p:sp>
      <p:sp>
        <p:nvSpPr>
          <p:cNvPr id="6" name="Slide Number Placeholder 5"/>
          <p:cNvSpPr>
            <a:spLocks noGrp="1"/>
          </p:cNvSpPr>
          <p:nvPr>
            <p:ph type="sldNum" sz="quarter" idx="12"/>
          </p:nvPr>
        </p:nvSpPr>
        <p:spPr>
          <a:xfrm>
            <a:off x="2667000" y="6356350"/>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8/27/2015</a:t>
            </a:fld>
            <a:endParaRPr lang="en-US" dirty="0"/>
          </a:p>
        </p:txBody>
      </p:sp>
      <p:sp>
        <p:nvSpPr>
          <p:cNvPr id="6" name="Slide Number Placeholder 5"/>
          <p:cNvSpPr>
            <a:spLocks noGrp="1"/>
          </p:cNvSpPr>
          <p:nvPr>
            <p:ph type="sldNum" sz="quarter" idx="12"/>
          </p:nvPr>
        </p:nvSpPr>
        <p:spPr>
          <a:xfrm>
            <a:off x="2667000" y="6356350"/>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2C409-97E4-4FBA-B694-9CF34CD0FA2E}" type="datetimeFigureOut">
              <a:rPr lang="en-US" smtClean="0"/>
              <a:pPr/>
              <a:t>8/27/2015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633DB-60EA-4E8C-BBF5-C6905058522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Green.png"/>
          <p:cNvPicPr>
            <a:picLocks noChangeAspect="1"/>
          </p:cNvPicPr>
          <p:nvPr/>
        </p:nvPicPr>
        <p:blipFill>
          <a:blip r:embed="rId3" cstate="print"/>
          <a:stretch>
            <a:fillRect/>
          </a:stretch>
        </p:blipFill>
        <p:spPr>
          <a:xfrm>
            <a:off x="474216" y="2209800"/>
            <a:ext cx="8305800" cy="1676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74378"/>
          </a:xfrm>
        </p:spPr>
        <p:txBody>
          <a:bodyPr>
            <a:normAutofit fontScale="55000" lnSpcReduction="20000"/>
          </a:bodyPr>
          <a:lstStyle/>
          <a:p>
            <a:pPr marL="0" indent="0">
              <a:buNone/>
            </a:pPr>
            <a:r>
              <a:rPr lang="en-US" sz="5800" b="1" dirty="0">
                <a:latin typeface="+mn-lt"/>
              </a:rPr>
              <a:t>Senate Bill 5203</a:t>
            </a:r>
            <a:r>
              <a:rPr lang="en-US" sz="5800" dirty="0">
                <a:latin typeface="+mn-lt"/>
              </a:rPr>
              <a:t> </a:t>
            </a:r>
            <a:r>
              <a:rPr lang="en-US" sz="5800" dirty="0" smtClean="0">
                <a:latin typeface="+mn-lt"/>
              </a:rPr>
              <a:t>increases </a:t>
            </a:r>
            <a:r>
              <a:rPr lang="en-US" sz="5800" dirty="0">
                <a:latin typeface="+mn-lt"/>
              </a:rPr>
              <a:t>total value of work issued under Job Order Contracts from $16 million to $36 million.</a:t>
            </a:r>
          </a:p>
          <a:p>
            <a:pPr marL="341313" indent="-341313">
              <a:buNone/>
            </a:pPr>
            <a:endParaRPr lang="en-US" sz="3900" dirty="0">
              <a:latin typeface="+mn-lt"/>
            </a:endParaRPr>
          </a:p>
          <a:p>
            <a:pPr marL="0" lvl="0" indent="0">
              <a:buNone/>
            </a:pPr>
            <a:r>
              <a:rPr lang="en-US" sz="5800" b="1" dirty="0">
                <a:latin typeface="+mn-lt"/>
              </a:rPr>
              <a:t>Job Order </a:t>
            </a:r>
            <a:r>
              <a:rPr lang="en-US" sz="5800" b="1" dirty="0" smtClean="0">
                <a:latin typeface="+mn-lt"/>
              </a:rPr>
              <a:t>Contracts: </a:t>
            </a:r>
            <a:endParaRPr lang="en-US" sz="5800" b="1" dirty="0">
              <a:latin typeface="+mn-lt"/>
            </a:endParaRPr>
          </a:p>
          <a:p>
            <a:pPr lvl="0"/>
            <a:r>
              <a:rPr lang="en-US" sz="5500" dirty="0">
                <a:latin typeface="+mn-lt"/>
              </a:rPr>
              <a:t>Are </a:t>
            </a:r>
            <a:r>
              <a:rPr lang="en-US" sz="5500" dirty="0" smtClean="0">
                <a:latin typeface="+mn-lt"/>
              </a:rPr>
              <a:t>administratively efficient.</a:t>
            </a:r>
            <a:endParaRPr lang="en-US" sz="5500" dirty="0">
              <a:latin typeface="+mn-lt"/>
            </a:endParaRPr>
          </a:p>
          <a:p>
            <a:pPr lvl="0"/>
            <a:r>
              <a:rPr lang="en-US" sz="5500" dirty="0" smtClean="0">
                <a:latin typeface="+mn-lt"/>
              </a:rPr>
              <a:t>Require 90 percent of work to be subcontracted out. </a:t>
            </a:r>
          </a:p>
          <a:p>
            <a:pPr lvl="0"/>
            <a:r>
              <a:rPr lang="en-US" sz="5500" dirty="0" smtClean="0">
                <a:latin typeface="+mn-lt"/>
              </a:rPr>
              <a:t>36 </a:t>
            </a:r>
            <a:r>
              <a:rPr lang="en-US" sz="5500" dirty="0">
                <a:latin typeface="+mn-lt"/>
              </a:rPr>
              <a:t>percent of subcontract work planned to go to diverse businesses</a:t>
            </a:r>
            <a:r>
              <a:rPr lang="en-US" sz="5500" dirty="0" smtClean="0">
                <a:latin typeface="+mn-lt"/>
              </a:rPr>
              <a:t>.</a:t>
            </a:r>
          </a:p>
          <a:p>
            <a:r>
              <a:rPr lang="en-US" sz="5500" dirty="0">
                <a:latin typeface="+mn-lt"/>
              </a:rPr>
              <a:t>Individual work orders are less than $350,000.</a:t>
            </a:r>
          </a:p>
          <a:p>
            <a:pPr lvl="0"/>
            <a:endParaRPr lang="en-US" sz="5500" dirty="0" smtClean="0">
              <a:solidFill>
                <a:srgbClr val="FF0000"/>
              </a:solidFill>
              <a:latin typeface="+mn-lt"/>
            </a:endParaRPr>
          </a:p>
        </p:txBody>
      </p:sp>
      <p:sp>
        <p:nvSpPr>
          <p:cNvPr id="3" name="Title 2"/>
          <p:cNvSpPr>
            <a:spLocks noGrp="1"/>
          </p:cNvSpPr>
          <p:nvPr>
            <p:ph type="title"/>
          </p:nvPr>
        </p:nvSpPr>
        <p:spPr/>
        <p:txBody>
          <a:bodyPr/>
          <a:lstStyle/>
          <a:p>
            <a:pPr algn="l"/>
            <a:r>
              <a:rPr lang="en-US" dirty="0" smtClean="0">
                <a:solidFill>
                  <a:schemeClr val="tx2"/>
                </a:solidFill>
              </a:rPr>
              <a:t>2015 Legislation </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Legislative Work</a:t>
            </a:r>
            <a:endParaRPr lang="en-US" dirty="0"/>
          </a:p>
        </p:txBody>
      </p:sp>
    </p:spTree>
    <p:extLst>
      <p:ext uri="{BB962C8B-B14F-4D97-AF65-F5344CB8AC3E}">
        <p14:creationId xmlns:p14="http://schemas.microsoft.com/office/powerpoint/2010/main" val="2191556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l"/>
            <a:r>
              <a:rPr lang="en-US" dirty="0" smtClean="0">
                <a:solidFill>
                  <a:schemeClr val="tx2"/>
                </a:solidFill>
              </a:rPr>
              <a:t>2016 Legislative </a:t>
            </a:r>
            <a:r>
              <a:rPr lang="en-US" dirty="0">
                <a:solidFill>
                  <a:schemeClr val="tx2"/>
                </a:solidFill>
              </a:rPr>
              <a:t>W</a:t>
            </a:r>
            <a:r>
              <a:rPr lang="en-US" dirty="0" smtClean="0">
                <a:solidFill>
                  <a:schemeClr val="tx2"/>
                </a:solidFill>
              </a:rPr>
              <a:t>ork</a:t>
            </a:r>
            <a:endParaRPr lang="en-US" dirty="0">
              <a:solidFill>
                <a:schemeClr val="tx2"/>
              </a:solidFill>
            </a:endParaRPr>
          </a:p>
        </p:txBody>
      </p:sp>
      <p:pic>
        <p:nvPicPr>
          <p:cNvPr id="5"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2" name="Rectangle 1"/>
          <p:cNvSpPr/>
          <p:nvPr/>
        </p:nvSpPr>
        <p:spPr>
          <a:xfrm>
            <a:off x="511669" y="1447800"/>
            <a:ext cx="8251331" cy="4708981"/>
          </a:xfrm>
          <a:prstGeom prst="rect">
            <a:avLst/>
          </a:prstGeom>
        </p:spPr>
        <p:txBody>
          <a:bodyPr wrap="square">
            <a:spAutoFit/>
          </a:bodyPr>
          <a:lstStyle/>
          <a:p>
            <a:pPr marL="457200" indent="-457200">
              <a:buFont typeface="Arial" panose="020B0604020202020204" pitchFamily="34" charset="0"/>
              <a:buChar char="•"/>
            </a:pPr>
            <a:r>
              <a:rPr lang="en-US" sz="3000" b="1" dirty="0"/>
              <a:t>We are developing </a:t>
            </a:r>
            <a:r>
              <a:rPr lang="en-US" sz="3000" b="1" dirty="0" smtClean="0"/>
              <a:t>an action </a:t>
            </a:r>
            <a:r>
              <a:rPr lang="en-US" sz="3000" b="1" dirty="0"/>
              <a:t>plan for </a:t>
            </a:r>
            <a:r>
              <a:rPr lang="en-US" sz="3000" b="1" dirty="0" smtClean="0"/>
              <a:t>the 2016 </a:t>
            </a:r>
            <a:r>
              <a:rPr lang="en-US" sz="3000" b="1" dirty="0"/>
              <a:t>legislative </a:t>
            </a:r>
            <a:r>
              <a:rPr lang="en-US" sz="3000" b="1" dirty="0" smtClean="0"/>
              <a:t>session.</a:t>
            </a:r>
          </a:p>
          <a:p>
            <a:pPr marL="457200" indent="-457200">
              <a:buFont typeface="Arial" panose="020B0604020202020204" pitchFamily="34" charset="0"/>
              <a:buChar char="•"/>
            </a:pPr>
            <a:endParaRPr lang="en-US" sz="3000" b="1" dirty="0" smtClean="0"/>
          </a:p>
          <a:p>
            <a:pPr marL="457200" indent="-457200">
              <a:buFont typeface="Arial" panose="020B0604020202020204" pitchFamily="34" charset="0"/>
              <a:buChar char="•"/>
            </a:pPr>
            <a:r>
              <a:rPr lang="en-US" sz="3000" b="1" dirty="0" smtClean="0"/>
              <a:t>We are working to educate legislators.</a:t>
            </a:r>
            <a:endParaRPr lang="en-US" sz="3000" dirty="0"/>
          </a:p>
          <a:p>
            <a:pPr marL="457200" indent="-457200">
              <a:buFont typeface="Arial" panose="020B0604020202020204" pitchFamily="34" charset="0"/>
              <a:buChar char="•"/>
            </a:pPr>
            <a:endParaRPr lang="en-US" sz="3000" dirty="0"/>
          </a:p>
          <a:p>
            <a:pPr marL="457200" indent="-457200">
              <a:buFont typeface="Arial" panose="020B0604020202020204" pitchFamily="34" charset="0"/>
              <a:buChar char="•"/>
            </a:pPr>
            <a:r>
              <a:rPr lang="en-US" sz="3000" b="1" dirty="0"/>
              <a:t>Our </a:t>
            </a:r>
            <a:r>
              <a:rPr lang="en-US" sz="3000" b="1" dirty="0" smtClean="0"/>
              <a:t>goal: Remove </a:t>
            </a:r>
            <a:r>
              <a:rPr lang="en-US" sz="3000" b="1" dirty="0"/>
              <a:t>barriers so small and diverse businesses can </a:t>
            </a:r>
            <a:r>
              <a:rPr lang="en-US" sz="3000" b="1" dirty="0" smtClean="0"/>
              <a:t>more effectively </a:t>
            </a:r>
            <a:r>
              <a:rPr lang="en-US" sz="3000" b="1" dirty="0"/>
              <a:t>compete for state </a:t>
            </a:r>
            <a:r>
              <a:rPr lang="en-US" sz="3000" b="1" dirty="0" smtClean="0"/>
              <a:t>contracts.</a:t>
            </a:r>
            <a:endParaRPr lang="en-US" sz="3000" b="1" dirty="0"/>
          </a:p>
          <a:p>
            <a:pPr marL="457200" indent="-457200">
              <a:buFont typeface="Arial" panose="020B0604020202020204" pitchFamily="34" charset="0"/>
              <a:buChar char="•"/>
            </a:pPr>
            <a:endParaRPr lang="en-US" sz="3000" b="1" dirty="0"/>
          </a:p>
          <a:p>
            <a:pPr marL="457200" indent="-457200">
              <a:buFont typeface="Arial" panose="020B0604020202020204" pitchFamily="34" charset="0"/>
              <a:buChar char="•"/>
            </a:pPr>
            <a:r>
              <a:rPr lang="en-US" sz="3000" b="1" dirty="0"/>
              <a:t>Y</a:t>
            </a:r>
            <a:r>
              <a:rPr lang="en-US" sz="3000" b="1" dirty="0" smtClean="0"/>
              <a:t>our input is critical.</a:t>
            </a:r>
            <a:endParaRPr lang="en-US" sz="3000" dirty="0"/>
          </a:p>
        </p:txBody>
      </p:sp>
      <p:sp>
        <p:nvSpPr>
          <p:cNvPr id="7" name="Rectangle 6"/>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Legislative Work</a:t>
            </a:r>
            <a:endParaRPr lang="en-US" dirty="0"/>
          </a:p>
        </p:txBody>
      </p:sp>
    </p:spTree>
    <p:extLst>
      <p:ext uri="{BB962C8B-B14F-4D97-AF65-F5344CB8AC3E}">
        <p14:creationId xmlns:p14="http://schemas.microsoft.com/office/powerpoint/2010/main" val="1379558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3600" dirty="0" smtClean="0">
                <a:latin typeface="+mn-lt"/>
              </a:rPr>
              <a:t>DES is considering current small </a:t>
            </a:r>
            <a:r>
              <a:rPr lang="en-US" sz="3600" dirty="0">
                <a:latin typeface="+mn-lt"/>
              </a:rPr>
              <a:t>and limited public works </a:t>
            </a:r>
            <a:r>
              <a:rPr lang="en-US" sz="3600" dirty="0" smtClean="0">
                <a:latin typeface="+mn-lt"/>
              </a:rPr>
              <a:t>statutes:</a:t>
            </a:r>
          </a:p>
          <a:p>
            <a:pPr marL="0" indent="0">
              <a:buNone/>
            </a:pPr>
            <a:endParaRPr lang="en-US" sz="1400" dirty="0" smtClean="0">
              <a:latin typeface="+mn-lt"/>
            </a:endParaRPr>
          </a:p>
          <a:p>
            <a:pPr lvl="0"/>
            <a:r>
              <a:rPr lang="en-US" sz="3600" b="1" dirty="0" smtClean="0">
                <a:latin typeface="+mn-lt"/>
              </a:rPr>
              <a:t>Increase </a:t>
            </a:r>
            <a:r>
              <a:rPr lang="en-US" sz="3600" b="1" dirty="0">
                <a:latin typeface="+mn-lt"/>
              </a:rPr>
              <a:t>the small public works </a:t>
            </a:r>
            <a:r>
              <a:rPr lang="en-US" sz="3600" b="1" dirty="0" smtClean="0">
                <a:latin typeface="+mn-lt"/>
              </a:rPr>
              <a:t>maximum from </a:t>
            </a:r>
            <a:r>
              <a:rPr lang="en-US" sz="3600" b="1" dirty="0">
                <a:latin typeface="+mn-lt"/>
              </a:rPr>
              <a:t>$300,000 to $500,000.</a:t>
            </a:r>
            <a:r>
              <a:rPr lang="en-US" sz="3600" dirty="0">
                <a:latin typeface="+mn-lt"/>
              </a:rPr>
              <a:t>  </a:t>
            </a:r>
            <a:endParaRPr lang="en-US" sz="3600" dirty="0" smtClean="0">
              <a:latin typeface="+mn-lt"/>
            </a:endParaRPr>
          </a:p>
          <a:p>
            <a:pPr lvl="0"/>
            <a:endParaRPr lang="en-US" sz="2000" b="1" dirty="0">
              <a:latin typeface="+mn-lt"/>
            </a:endParaRPr>
          </a:p>
          <a:p>
            <a:pPr lvl="0"/>
            <a:r>
              <a:rPr lang="en-US" sz="3600" b="1" dirty="0" smtClean="0">
                <a:latin typeface="+mn-lt"/>
              </a:rPr>
              <a:t>Increase </a:t>
            </a:r>
            <a:r>
              <a:rPr lang="en-US" sz="3600" b="1" dirty="0">
                <a:latin typeface="+mn-lt"/>
              </a:rPr>
              <a:t>the limited public works </a:t>
            </a:r>
            <a:r>
              <a:rPr lang="en-US" sz="3600" b="1" dirty="0" smtClean="0">
                <a:latin typeface="+mn-lt"/>
              </a:rPr>
              <a:t>maximum </a:t>
            </a:r>
            <a:r>
              <a:rPr lang="en-US" sz="3600" b="1" dirty="0">
                <a:latin typeface="+mn-lt"/>
              </a:rPr>
              <a:t>from $35,000 to $150,000.</a:t>
            </a:r>
            <a:r>
              <a:rPr lang="en-US" sz="3600" dirty="0">
                <a:latin typeface="+mn-lt"/>
              </a:rPr>
              <a:t> </a:t>
            </a:r>
          </a:p>
        </p:txBody>
      </p:sp>
      <p:sp>
        <p:nvSpPr>
          <p:cNvPr id="3" name="Title 2"/>
          <p:cNvSpPr>
            <a:spLocks noGrp="1"/>
          </p:cNvSpPr>
          <p:nvPr>
            <p:ph type="title"/>
          </p:nvPr>
        </p:nvSpPr>
        <p:spPr/>
        <p:txBody>
          <a:bodyPr>
            <a:noAutofit/>
          </a:bodyPr>
          <a:lstStyle/>
          <a:p>
            <a:pPr algn="l"/>
            <a:r>
              <a:rPr lang="en-US" sz="3800" dirty="0" smtClean="0">
                <a:solidFill>
                  <a:schemeClr val="tx2"/>
                </a:solidFill>
              </a:rPr>
              <a:t>Ideas for 2016 Legislative </a:t>
            </a:r>
            <a:r>
              <a:rPr lang="en-US" sz="3800" dirty="0">
                <a:solidFill>
                  <a:schemeClr val="tx2"/>
                </a:solidFill>
              </a:rPr>
              <a:t>S</a:t>
            </a:r>
            <a:r>
              <a:rPr lang="en-US" sz="3800" dirty="0" smtClean="0">
                <a:solidFill>
                  <a:schemeClr val="tx2"/>
                </a:solidFill>
              </a:rPr>
              <a:t>ession</a:t>
            </a:r>
            <a:endParaRPr lang="en-US" sz="3800"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Legislative Work</a:t>
            </a:r>
            <a:endParaRPr lang="en-US" dirty="0"/>
          </a:p>
        </p:txBody>
      </p:sp>
    </p:spTree>
    <p:extLst>
      <p:ext uri="{BB962C8B-B14F-4D97-AF65-F5344CB8AC3E}">
        <p14:creationId xmlns:p14="http://schemas.microsoft.com/office/powerpoint/2010/main" val="1505261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lvl="1" indent="0">
              <a:buNone/>
            </a:pPr>
            <a:r>
              <a:rPr lang="en-US" sz="3600" b="1" dirty="0" smtClean="0">
                <a:latin typeface="+mn-lt"/>
              </a:rPr>
              <a:t>We’re working on ideas now to meet coming deadlines for submitting proposed 2016 legislation.</a:t>
            </a:r>
          </a:p>
          <a:p>
            <a:pPr marL="0" lvl="1" indent="0">
              <a:buNone/>
            </a:pPr>
            <a:endParaRPr lang="en-US" sz="2000" dirty="0">
              <a:latin typeface="+mn-lt"/>
            </a:endParaRPr>
          </a:p>
          <a:p>
            <a:pPr marL="571500" lvl="1" indent="-571500">
              <a:buFont typeface="Arial" panose="020B0604020202020204" pitchFamily="34" charset="0"/>
              <a:buChar char="•"/>
            </a:pPr>
            <a:r>
              <a:rPr lang="en-US" sz="3600" dirty="0" smtClean="0">
                <a:latin typeface="+mn-lt"/>
              </a:rPr>
              <a:t>Did you know? To successfully pass a bill, it takes at least 18 months and extensive stakeholder work.</a:t>
            </a:r>
          </a:p>
          <a:p>
            <a:pPr marL="0" lvl="1" indent="0">
              <a:buNone/>
            </a:pPr>
            <a:endParaRPr lang="en-US" dirty="0">
              <a:latin typeface="+mn-lt"/>
            </a:endParaRPr>
          </a:p>
          <a:p>
            <a:endParaRPr lang="en-US"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We Need </a:t>
            </a:r>
            <a:r>
              <a:rPr lang="en-US" dirty="0">
                <a:solidFill>
                  <a:schemeClr val="tx2"/>
                </a:solidFill>
              </a:rPr>
              <a:t>Y</a:t>
            </a:r>
            <a:r>
              <a:rPr lang="en-US" dirty="0" smtClean="0">
                <a:solidFill>
                  <a:schemeClr val="tx2"/>
                </a:solidFill>
              </a:rPr>
              <a:t>our </a:t>
            </a:r>
            <a:r>
              <a:rPr lang="en-US" dirty="0">
                <a:solidFill>
                  <a:schemeClr val="tx2"/>
                </a:solidFill>
              </a:rPr>
              <a:t>F</a:t>
            </a:r>
            <a:r>
              <a:rPr lang="en-US" dirty="0" smtClean="0">
                <a:solidFill>
                  <a:schemeClr val="tx2"/>
                </a:solidFill>
              </a:rPr>
              <a:t>eedback </a:t>
            </a:r>
            <a:r>
              <a:rPr lang="en-US" dirty="0">
                <a:solidFill>
                  <a:schemeClr val="tx2"/>
                </a:solidFill>
              </a:rPr>
              <a:t>N</a:t>
            </a:r>
            <a:r>
              <a:rPr lang="en-US" dirty="0" smtClean="0">
                <a:solidFill>
                  <a:schemeClr val="tx2"/>
                </a:solidFill>
              </a:rPr>
              <a:t>ow</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Legislative Work</a:t>
            </a:r>
            <a:endParaRPr lang="en-US" dirty="0"/>
          </a:p>
        </p:txBody>
      </p:sp>
    </p:spTree>
    <p:extLst>
      <p:ext uri="{BB962C8B-B14F-4D97-AF65-F5344CB8AC3E}">
        <p14:creationId xmlns:p14="http://schemas.microsoft.com/office/powerpoint/2010/main" val="2778778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1669" y="2057400"/>
            <a:ext cx="8229600" cy="4114800"/>
          </a:xfrm>
        </p:spPr>
        <p:txBody>
          <a:bodyPr/>
          <a:lstStyle/>
          <a:p>
            <a:pPr marL="0" indent="0" algn="ctr">
              <a:buNone/>
            </a:pPr>
            <a:r>
              <a:rPr lang="en-US" sz="9000" b="1" dirty="0" smtClean="0">
                <a:solidFill>
                  <a:schemeClr val="tx2"/>
                </a:solidFill>
                <a:latin typeface="+mj-lt"/>
              </a:rPr>
              <a:t>Public Works </a:t>
            </a:r>
            <a:r>
              <a:rPr lang="en-US" sz="9000" b="1" dirty="0">
                <a:solidFill>
                  <a:schemeClr val="tx2"/>
                </a:solidFill>
                <a:latin typeface="+mj-lt"/>
              </a:rPr>
              <a:t>C</a:t>
            </a:r>
            <a:r>
              <a:rPr lang="en-US" sz="9000" b="1" dirty="0" smtClean="0">
                <a:solidFill>
                  <a:schemeClr val="tx2"/>
                </a:solidFill>
                <a:latin typeface="+mj-lt"/>
              </a:rPr>
              <a:t>ontracting</a:t>
            </a:r>
            <a:endParaRPr lang="en-US" sz="9000" b="1" dirty="0">
              <a:solidFill>
                <a:schemeClr val="tx2"/>
              </a:solidFill>
              <a:latin typeface="+mj-lt"/>
            </a:endParaRPr>
          </a:p>
          <a:p>
            <a:endParaRPr lang="en-US" dirty="0"/>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Tree>
    <p:extLst>
      <p:ext uri="{BB962C8B-B14F-4D97-AF65-F5344CB8AC3E}">
        <p14:creationId xmlns:p14="http://schemas.microsoft.com/office/powerpoint/2010/main" val="3916976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lvl="0" indent="0">
              <a:buNone/>
            </a:pPr>
            <a:r>
              <a:rPr lang="en-US" b="1" dirty="0">
                <a:latin typeface="+mn-lt"/>
              </a:rPr>
              <a:t>Public Works </a:t>
            </a:r>
            <a:endParaRPr lang="en-US" dirty="0">
              <a:latin typeface="+mn-lt"/>
            </a:endParaRPr>
          </a:p>
          <a:p>
            <a:r>
              <a:rPr lang="en-US" dirty="0" smtClean="0">
                <a:latin typeface="+mn-lt"/>
              </a:rPr>
              <a:t>DES provides capital design and construction </a:t>
            </a:r>
            <a:r>
              <a:rPr lang="en-US" dirty="0">
                <a:latin typeface="+mn-lt"/>
              </a:rPr>
              <a:t>management services for </a:t>
            </a:r>
            <a:r>
              <a:rPr lang="en-US" dirty="0" smtClean="0">
                <a:latin typeface="+mn-lt"/>
              </a:rPr>
              <a:t>many colleges and </a:t>
            </a:r>
            <a:r>
              <a:rPr lang="en-US" dirty="0">
                <a:latin typeface="+mn-lt"/>
              </a:rPr>
              <a:t>state agencies. </a:t>
            </a:r>
          </a:p>
          <a:p>
            <a:r>
              <a:rPr lang="en-US" dirty="0" smtClean="0">
                <a:latin typeface="+mn-lt"/>
              </a:rPr>
              <a:t>In the current two-year fiscal period, there </a:t>
            </a:r>
            <a:r>
              <a:rPr lang="en-US" dirty="0">
                <a:latin typeface="+mn-lt"/>
              </a:rPr>
              <a:t>were nearly 800 design and construction projects worth more than $</a:t>
            </a:r>
            <a:r>
              <a:rPr lang="en-US" dirty="0" smtClean="0">
                <a:latin typeface="+mn-lt"/>
              </a:rPr>
              <a:t>500 </a:t>
            </a:r>
            <a:r>
              <a:rPr lang="en-US" dirty="0">
                <a:latin typeface="+mn-lt"/>
              </a:rPr>
              <a:t>million. </a:t>
            </a:r>
          </a:p>
          <a:p>
            <a:pPr marL="0" indent="0">
              <a:buNone/>
            </a:pPr>
            <a:endParaRPr lang="en-US" sz="1800" b="1" dirty="0" smtClean="0">
              <a:latin typeface="+mn-lt"/>
            </a:endParaRPr>
          </a:p>
          <a:p>
            <a:pPr marL="0" indent="0">
              <a:buNone/>
            </a:pPr>
            <a:r>
              <a:rPr lang="en-US" sz="3500" b="1" dirty="0" smtClean="0">
                <a:latin typeface="+mn-lt"/>
              </a:rPr>
              <a:t>Goal: Remove barriers so that </a:t>
            </a:r>
            <a:r>
              <a:rPr lang="en-US" sz="3500" b="1" dirty="0">
                <a:latin typeface="+mn-lt"/>
              </a:rPr>
              <a:t>small and diverse businesses can </a:t>
            </a:r>
            <a:r>
              <a:rPr lang="en-US" sz="3500" b="1" dirty="0" smtClean="0">
                <a:latin typeface="+mn-lt"/>
              </a:rPr>
              <a:t>more effectively </a:t>
            </a:r>
            <a:r>
              <a:rPr lang="en-US" sz="3500" b="1" dirty="0">
                <a:latin typeface="+mn-lt"/>
              </a:rPr>
              <a:t>compete for </a:t>
            </a:r>
            <a:r>
              <a:rPr lang="en-US" sz="3500" b="1" dirty="0" smtClean="0">
                <a:latin typeface="+mn-lt"/>
              </a:rPr>
              <a:t>DES public </a:t>
            </a:r>
            <a:r>
              <a:rPr lang="en-US" sz="3500" b="1" dirty="0">
                <a:latin typeface="+mn-lt"/>
              </a:rPr>
              <a:t>works design and construction contracts.</a:t>
            </a:r>
          </a:p>
          <a:p>
            <a:pPr marL="0" indent="0">
              <a:buNone/>
            </a:pPr>
            <a:endParaRPr lang="en-US"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Public Works </a:t>
            </a:r>
            <a:r>
              <a:rPr lang="en-US" dirty="0">
                <a:solidFill>
                  <a:schemeClr val="tx2"/>
                </a:solidFill>
              </a:rPr>
              <a:t>C</a:t>
            </a:r>
            <a:r>
              <a:rPr lang="en-US" dirty="0" smtClean="0">
                <a:solidFill>
                  <a:schemeClr val="tx2"/>
                </a:solidFill>
              </a:rPr>
              <a:t>ontracting</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2357037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solidFill>
                  <a:schemeClr val="tx2"/>
                </a:solidFill>
              </a:rPr>
              <a:t>Public Works </a:t>
            </a:r>
            <a:r>
              <a:rPr lang="en-US" dirty="0">
                <a:solidFill>
                  <a:schemeClr val="tx2"/>
                </a:solidFill>
              </a:rPr>
              <a:t>C</a:t>
            </a:r>
            <a:r>
              <a:rPr lang="en-US" dirty="0" smtClean="0">
                <a:solidFill>
                  <a:schemeClr val="tx2"/>
                </a:solidFill>
              </a:rPr>
              <a:t>ontracting</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8" name="Content Placeholder 1"/>
          <p:cNvSpPr>
            <a:spLocks noGrp="1"/>
          </p:cNvSpPr>
          <p:nvPr>
            <p:ph idx="1"/>
          </p:nvPr>
        </p:nvSpPr>
        <p:spPr>
          <a:xfrm>
            <a:off x="457200" y="1295400"/>
            <a:ext cx="8229600" cy="4876800"/>
          </a:xfrm>
        </p:spPr>
        <p:txBody>
          <a:bodyPr>
            <a:normAutofit/>
          </a:bodyPr>
          <a:lstStyle/>
          <a:p>
            <a:pPr marL="0" lvl="0" indent="0">
              <a:buNone/>
            </a:pPr>
            <a:r>
              <a:rPr lang="en-US" sz="3000" b="1" dirty="0" smtClean="0">
                <a:latin typeface="+mn-lt"/>
              </a:rPr>
              <a:t>Barriers Identified:</a:t>
            </a:r>
            <a:endParaRPr lang="en-US" sz="3000" b="1" dirty="0">
              <a:latin typeface="+mn-lt"/>
            </a:endParaRPr>
          </a:p>
          <a:p>
            <a:r>
              <a:rPr lang="en-US" sz="2400" dirty="0">
                <a:latin typeface="+mn-lt"/>
              </a:rPr>
              <a:t>Lack of project </a:t>
            </a:r>
            <a:r>
              <a:rPr lang="en-US" sz="2400" dirty="0" smtClean="0">
                <a:latin typeface="+mn-lt"/>
              </a:rPr>
              <a:t>information</a:t>
            </a:r>
            <a:endParaRPr lang="en-US" sz="2400" dirty="0">
              <a:latin typeface="+mn-lt"/>
            </a:endParaRPr>
          </a:p>
          <a:p>
            <a:r>
              <a:rPr lang="en-US" sz="2400" dirty="0">
                <a:latin typeface="+mn-lt"/>
              </a:rPr>
              <a:t>Lack of established business relationships</a:t>
            </a:r>
          </a:p>
          <a:p>
            <a:r>
              <a:rPr lang="en-US" sz="2400" dirty="0">
                <a:latin typeface="+mn-lt"/>
              </a:rPr>
              <a:t>Lack of familiarity with state processes</a:t>
            </a:r>
          </a:p>
          <a:p>
            <a:r>
              <a:rPr lang="en-US" sz="2400" dirty="0" smtClean="0">
                <a:latin typeface="+mn-lt"/>
              </a:rPr>
              <a:t>Untimely </a:t>
            </a:r>
            <a:r>
              <a:rPr lang="en-US" sz="2400" dirty="0">
                <a:latin typeface="+mn-lt"/>
              </a:rPr>
              <a:t>payment</a:t>
            </a:r>
          </a:p>
          <a:p>
            <a:r>
              <a:rPr lang="en-US" sz="2400" dirty="0">
                <a:latin typeface="+mn-lt"/>
              </a:rPr>
              <a:t>Contract size</a:t>
            </a:r>
          </a:p>
          <a:p>
            <a:r>
              <a:rPr lang="en-US" sz="2400" dirty="0">
                <a:latin typeface="+mn-lt"/>
              </a:rPr>
              <a:t>Bonding limitations</a:t>
            </a:r>
          </a:p>
          <a:p>
            <a:r>
              <a:rPr lang="en-US" sz="2400" dirty="0">
                <a:latin typeface="+mn-lt"/>
              </a:rPr>
              <a:t>Retainage on payment</a:t>
            </a:r>
          </a:p>
          <a:p>
            <a:endParaRPr lang="en-US" dirty="0">
              <a:latin typeface="+mn-lt"/>
            </a:endParaRPr>
          </a:p>
        </p:txBody>
      </p:sp>
      <p:sp>
        <p:nvSpPr>
          <p:cNvPr id="9" name="Content Placeholder 1"/>
          <p:cNvSpPr txBox="1">
            <a:spLocks/>
          </p:cNvSpPr>
          <p:nvPr/>
        </p:nvSpPr>
        <p:spPr>
          <a:xfrm>
            <a:off x="5257800" y="3533171"/>
            <a:ext cx="32766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3000" b="1" dirty="0" smtClean="0">
                <a:latin typeface="+mn-lt"/>
              </a:rPr>
              <a:t>Strategies:</a:t>
            </a:r>
          </a:p>
          <a:p>
            <a:r>
              <a:rPr lang="en-US" sz="2400" dirty="0" smtClean="0">
                <a:latin typeface="+mn-lt"/>
              </a:rPr>
              <a:t>Build awareness</a:t>
            </a:r>
          </a:p>
          <a:p>
            <a:r>
              <a:rPr lang="en-US" sz="2400" dirty="0" smtClean="0">
                <a:latin typeface="+mn-lt"/>
              </a:rPr>
              <a:t>Policy</a:t>
            </a:r>
          </a:p>
          <a:p>
            <a:r>
              <a:rPr lang="en-US" sz="2400" dirty="0" smtClean="0">
                <a:latin typeface="+mn-lt"/>
              </a:rPr>
              <a:t>Contract language</a:t>
            </a:r>
          </a:p>
          <a:p>
            <a:r>
              <a:rPr lang="en-US" sz="2400" dirty="0" smtClean="0">
                <a:latin typeface="+mn-lt"/>
              </a:rPr>
              <a:t>Legislation</a:t>
            </a:r>
            <a:endParaRPr lang="en-US" dirty="0">
              <a:latin typeface="+mn-lt"/>
            </a:endParaRPr>
          </a:p>
        </p:txBody>
      </p:sp>
      <p:sp>
        <p:nvSpPr>
          <p:cNvPr id="7" name="Rectangle 6"/>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362221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5139" y="76200"/>
            <a:ext cx="8882661" cy="914400"/>
          </a:xfrm>
        </p:spPr>
        <p:txBody>
          <a:bodyPr>
            <a:normAutofit fontScale="90000"/>
          </a:bodyPr>
          <a:lstStyle/>
          <a:p>
            <a:r>
              <a:rPr lang="en-US" sz="3100" dirty="0" smtClean="0">
                <a:solidFill>
                  <a:srgbClr val="0070C0"/>
                </a:solidFill>
              </a:rPr>
              <a:t>Total Construction Contract Values by Value Range</a:t>
            </a:r>
            <a:r>
              <a:rPr lang="en-US" sz="2600" dirty="0" smtClean="0">
                <a:solidFill>
                  <a:srgbClr val="0070C0"/>
                </a:solidFill>
              </a:rPr>
              <a:t/>
            </a:r>
            <a:br>
              <a:rPr lang="en-US" sz="2600" dirty="0" smtClean="0">
                <a:solidFill>
                  <a:srgbClr val="0070C0"/>
                </a:solidFill>
              </a:rPr>
            </a:br>
            <a:r>
              <a:rPr lang="en-US" sz="2000" dirty="0" smtClean="0">
                <a:solidFill>
                  <a:srgbClr val="0070C0"/>
                </a:solidFill>
              </a:rPr>
              <a:t>Since Jan. 1, 2014</a:t>
            </a:r>
            <a:endParaRPr lang="en-US" sz="2000" dirty="0">
              <a:solidFill>
                <a:srgbClr val="0070C0"/>
              </a:solidFill>
            </a:endParaRPr>
          </a:p>
        </p:txBody>
      </p:sp>
      <p:pic>
        <p:nvPicPr>
          <p:cNvPr id="6"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7" name="Rectangle 6"/>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graphicFrame>
        <p:nvGraphicFramePr>
          <p:cNvPr id="8" name="Chart 7"/>
          <p:cNvGraphicFramePr/>
          <p:nvPr>
            <p:extLst>
              <p:ext uri="{D42A27DB-BD31-4B8C-83A1-F6EECF244321}">
                <p14:modId xmlns:p14="http://schemas.microsoft.com/office/powerpoint/2010/main" val="2960656206"/>
              </p:ext>
            </p:extLst>
          </p:nvPr>
        </p:nvGraphicFramePr>
        <p:xfrm>
          <a:off x="521194" y="1219200"/>
          <a:ext cx="8470406" cy="51170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30190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0070C0"/>
                </a:solidFill>
              </a:rPr>
              <a:t>Contract Count and Values </a:t>
            </a:r>
            <a:r>
              <a:rPr lang="en-US" dirty="0">
                <a:solidFill>
                  <a:srgbClr val="0070C0"/>
                </a:solidFill>
              </a:rPr>
              <a:t>by Range</a:t>
            </a:r>
            <a:br>
              <a:rPr lang="en-US" dirty="0">
                <a:solidFill>
                  <a:srgbClr val="0070C0"/>
                </a:solidFill>
              </a:rPr>
            </a:br>
            <a:r>
              <a:rPr lang="en-US" sz="2700" dirty="0">
                <a:solidFill>
                  <a:srgbClr val="0070C0"/>
                </a:solidFill>
              </a:rPr>
              <a:t>Since </a:t>
            </a:r>
            <a:r>
              <a:rPr lang="en-US" sz="2700" dirty="0" smtClean="0">
                <a:solidFill>
                  <a:srgbClr val="0070C0"/>
                </a:solidFill>
              </a:rPr>
              <a:t>Jan. 1, </a:t>
            </a:r>
            <a:r>
              <a:rPr lang="en-US" sz="2700" dirty="0">
                <a:solidFill>
                  <a:srgbClr val="0070C0"/>
                </a:solidFill>
              </a:rPr>
              <a:t>2014</a:t>
            </a:r>
          </a:p>
        </p:txBody>
      </p:sp>
      <p:graphicFrame>
        <p:nvGraphicFramePr>
          <p:cNvPr id="6" name="Table 5"/>
          <p:cNvGraphicFramePr>
            <a:graphicFrameLocks noGrp="1"/>
          </p:cNvGraphicFramePr>
          <p:nvPr>
            <p:extLst>
              <p:ext uri="{D42A27DB-BD31-4B8C-83A1-F6EECF244321}">
                <p14:modId xmlns:p14="http://schemas.microsoft.com/office/powerpoint/2010/main" val="3267120926"/>
              </p:ext>
            </p:extLst>
          </p:nvPr>
        </p:nvGraphicFramePr>
        <p:xfrm>
          <a:off x="185140" y="1600200"/>
          <a:ext cx="8806461" cy="3612140"/>
        </p:xfrm>
        <a:graphic>
          <a:graphicData uri="http://schemas.openxmlformats.org/drawingml/2006/table">
            <a:tbl>
              <a:tblPr firstRow="1" firstCol="1" bandRow="1">
                <a:tableStyleId>{5C22544A-7EE6-4342-B048-85BDC9FD1C3A}</a:tableStyleId>
              </a:tblPr>
              <a:tblGrid>
                <a:gridCol w="2465786"/>
                <a:gridCol w="1297461"/>
                <a:gridCol w="1592031"/>
                <a:gridCol w="1785094"/>
                <a:gridCol w="1666089"/>
              </a:tblGrid>
              <a:tr h="1021340">
                <a:tc>
                  <a:txBody>
                    <a:bodyPr/>
                    <a:lstStyle/>
                    <a:p>
                      <a:pPr marL="0" marR="0" algn="ctr">
                        <a:lnSpc>
                          <a:spcPct val="115000"/>
                        </a:lnSpc>
                        <a:spcBef>
                          <a:spcPts val="0"/>
                        </a:spcBef>
                        <a:spcAft>
                          <a:spcPts val="0"/>
                        </a:spcAft>
                      </a:pPr>
                      <a:r>
                        <a:rPr lang="en-US" sz="2000" b="1" dirty="0">
                          <a:effectLst/>
                        </a:rPr>
                        <a:t>Contract </a:t>
                      </a:r>
                      <a:r>
                        <a:rPr lang="en-US" sz="2000" b="1" dirty="0" smtClean="0">
                          <a:effectLst/>
                        </a:rPr>
                        <a:t>Amount</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a:effectLst/>
                        </a:rPr>
                        <a:t>Contract Count</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a:effectLst/>
                        </a:rPr>
                        <a:t>% Contract Count</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a:effectLst/>
                        </a:rPr>
                        <a:t>Dollar value</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a:effectLst/>
                        </a:rPr>
                        <a:t>% total value</a:t>
                      </a:r>
                      <a:endParaRPr lang="en-US" sz="2000" b="1" dirty="0">
                        <a:effectLst/>
                        <a:latin typeface="Calibri"/>
                        <a:ea typeface="Calibri"/>
                        <a:cs typeface="Times New Roman"/>
                      </a:endParaRPr>
                    </a:p>
                  </a:txBody>
                  <a:tcPr marL="68580" marR="68580" marT="0" marB="0" anchor="ctr"/>
                </a:tc>
              </a:tr>
              <a:tr h="510670">
                <a:tc>
                  <a:txBody>
                    <a:bodyPr/>
                    <a:lstStyle/>
                    <a:p>
                      <a:pPr marL="0" marR="0" algn="l">
                        <a:lnSpc>
                          <a:spcPct val="115000"/>
                        </a:lnSpc>
                        <a:spcBef>
                          <a:spcPts val="0"/>
                        </a:spcBef>
                        <a:spcAft>
                          <a:spcPts val="0"/>
                        </a:spcAft>
                      </a:pPr>
                      <a:r>
                        <a:rPr lang="en-US" sz="1800" b="1" dirty="0">
                          <a:effectLst/>
                        </a:rPr>
                        <a:t>&lt;$35,000</a:t>
                      </a:r>
                      <a:endParaRPr lang="en-US" sz="18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91</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21%</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$1.6 million</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0.68%</a:t>
                      </a:r>
                      <a:endParaRPr lang="en-US" sz="2000" b="1" dirty="0">
                        <a:effectLst/>
                        <a:latin typeface="Calibri"/>
                        <a:ea typeface="Calibri"/>
                        <a:cs typeface="Times New Roman"/>
                      </a:endParaRPr>
                    </a:p>
                  </a:txBody>
                  <a:tcPr marL="68580" marR="68580" marT="0" marB="0" anchor="ctr"/>
                </a:tc>
              </a:tr>
              <a:tr h="510670">
                <a:tc>
                  <a:txBody>
                    <a:bodyPr/>
                    <a:lstStyle/>
                    <a:p>
                      <a:pPr marL="0" marR="0" algn="l">
                        <a:lnSpc>
                          <a:spcPct val="115000"/>
                        </a:lnSpc>
                        <a:spcBef>
                          <a:spcPts val="0"/>
                        </a:spcBef>
                        <a:spcAft>
                          <a:spcPts val="0"/>
                        </a:spcAft>
                      </a:pPr>
                      <a:r>
                        <a:rPr lang="en-US" sz="1800" b="1" dirty="0">
                          <a:effectLst/>
                        </a:rPr>
                        <a:t>$</a:t>
                      </a:r>
                      <a:r>
                        <a:rPr lang="en-US" sz="1800" b="1" dirty="0" smtClean="0">
                          <a:effectLst/>
                        </a:rPr>
                        <a:t>35,000 to</a:t>
                      </a:r>
                      <a:r>
                        <a:rPr lang="en-US" sz="1800" b="1" baseline="0" dirty="0" smtClean="0">
                          <a:effectLst/>
                        </a:rPr>
                        <a:t> </a:t>
                      </a:r>
                      <a:r>
                        <a:rPr lang="en-US" sz="1800" b="1" dirty="0" smtClean="0">
                          <a:effectLst/>
                        </a:rPr>
                        <a:t>$300,000</a:t>
                      </a:r>
                      <a:endParaRPr lang="en-US" sz="18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238</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55%</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latin typeface="+mn-lt"/>
                          <a:ea typeface="+mn-ea"/>
                          <a:cs typeface="+mn-cs"/>
                        </a:rPr>
                        <a:t>$29</a:t>
                      </a:r>
                      <a:r>
                        <a:rPr lang="en-US" sz="2000" b="1" baseline="0" dirty="0" smtClean="0">
                          <a:effectLst/>
                          <a:latin typeface="+mn-lt"/>
                          <a:ea typeface="+mn-ea"/>
                          <a:cs typeface="+mn-cs"/>
                        </a:rPr>
                        <a:t> million</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12.18%</a:t>
                      </a:r>
                      <a:endParaRPr lang="en-US" sz="2000" b="1" dirty="0">
                        <a:effectLst/>
                        <a:latin typeface="Calibri"/>
                        <a:ea typeface="Calibri"/>
                        <a:cs typeface="Times New Roman"/>
                      </a:endParaRPr>
                    </a:p>
                  </a:txBody>
                  <a:tcPr marL="68580" marR="68580" marT="0" marB="0" anchor="ctr"/>
                </a:tc>
              </a:tr>
              <a:tr h="548120">
                <a:tc>
                  <a:txBody>
                    <a:bodyPr/>
                    <a:lstStyle/>
                    <a:p>
                      <a:pPr marL="0" marR="0" algn="l">
                        <a:lnSpc>
                          <a:spcPct val="115000"/>
                        </a:lnSpc>
                        <a:spcBef>
                          <a:spcPts val="0"/>
                        </a:spcBef>
                        <a:spcAft>
                          <a:spcPts val="0"/>
                        </a:spcAft>
                      </a:pPr>
                      <a:r>
                        <a:rPr lang="en-US" sz="1800" b="1" dirty="0">
                          <a:effectLst/>
                        </a:rPr>
                        <a:t>$</a:t>
                      </a:r>
                      <a:r>
                        <a:rPr lang="en-US" sz="1800" b="1" dirty="0" smtClean="0">
                          <a:effectLst/>
                        </a:rPr>
                        <a:t>300,000  to</a:t>
                      </a:r>
                      <a:r>
                        <a:rPr lang="en-US" sz="1800" b="1" baseline="0" dirty="0" smtClean="0">
                          <a:effectLst/>
                        </a:rPr>
                        <a:t> </a:t>
                      </a:r>
                      <a:r>
                        <a:rPr lang="en-US" sz="1800" b="1" dirty="0" smtClean="0">
                          <a:effectLst/>
                        </a:rPr>
                        <a:t>$1</a:t>
                      </a:r>
                      <a:r>
                        <a:rPr lang="en-US" sz="1800" b="1" baseline="0" dirty="0" smtClean="0">
                          <a:effectLst/>
                        </a:rPr>
                        <a:t> million</a:t>
                      </a:r>
                      <a:endParaRPr lang="en-US" sz="18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76</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18%</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$37.7 million</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15.80%</a:t>
                      </a:r>
                      <a:endParaRPr lang="en-US" sz="2000" b="1" dirty="0">
                        <a:effectLst/>
                        <a:latin typeface="Calibri"/>
                        <a:ea typeface="Calibri"/>
                        <a:cs typeface="Times New Roman"/>
                      </a:endParaRPr>
                    </a:p>
                  </a:txBody>
                  <a:tcPr marL="68580" marR="68580" marT="0" marB="0" anchor="ctr"/>
                </a:tc>
              </a:tr>
              <a:tr h="510670">
                <a:tc>
                  <a:txBody>
                    <a:bodyPr/>
                    <a:lstStyle/>
                    <a:p>
                      <a:pPr marL="0" marR="0" algn="l">
                        <a:lnSpc>
                          <a:spcPct val="115000"/>
                        </a:lnSpc>
                        <a:spcBef>
                          <a:spcPts val="0"/>
                        </a:spcBef>
                        <a:spcAft>
                          <a:spcPts val="0"/>
                        </a:spcAft>
                      </a:pPr>
                      <a:r>
                        <a:rPr lang="en-US" sz="1800" b="1" dirty="0">
                          <a:effectLst/>
                        </a:rPr>
                        <a:t>&gt;$</a:t>
                      </a:r>
                      <a:r>
                        <a:rPr lang="en-US" sz="1800" b="1" dirty="0" smtClean="0">
                          <a:effectLst/>
                        </a:rPr>
                        <a:t>1</a:t>
                      </a:r>
                      <a:r>
                        <a:rPr lang="en-US" sz="1800" b="1" baseline="0" dirty="0" smtClean="0">
                          <a:effectLst/>
                        </a:rPr>
                        <a:t> million</a:t>
                      </a:r>
                      <a:endParaRPr lang="en-US" sz="18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25</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6%</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$170.1 million</a:t>
                      </a:r>
                      <a:endParaRPr lang="en-US" sz="20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b="1" dirty="0" smtClean="0">
                          <a:effectLst/>
                        </a:rPr>
                        <a:t>71.34%</a:t>
                      </a:r>
                      <a:endParaRPr lang="en-US" sz="2000" b="1" dirty="0">
                        <a:effectLst/>
                        <a:latin typeface="Calibri"/>
                        <a:ea typeface="Calibri"/>
                        <a:cs typeface="Times New Roman"/>
                      </a:endParaRPr>
                    </a:p>
                  </a:txBody>
                  <a:tcPr marL="68580" marR="68580" marT="0" marB="0" anchor="ctr"/>
                </a:tc>
              </a:tr>
              <a:tr h="510670">
                <a:tc>
                  <a:txBody>
                    <a:bodyPr/>
                    <a:lstStyle/>
                    <a:p>
                      <a:pPr marL="0" marR="0" algn="l">
                        <a:lnSpc>
                          <a:spcPct val="115000"/>
                        </a:lnSpc>
                        <a:spcBef>
                          <a:spcPts val="0"/>
                        </a:spcBef>
                        <a:spcAft>
                          <a:spcPts val="0"/>
                        </a:spcAft>
                      </a:pPr>
                      <a:r>
                        <a:rPr lang="en-US" sz="2000" b="1" dirty="0">
                          <a:solidFill>
                            <a:srgbClr val="28315E"/>
                          </a:solidFill>
                          <a:effectLst/>
                        </a:rPr>
                        <a:t>Totals </a:t>
                      </a:r>
                      <a:endParaRPr lang="en-US" sz="2000" b="1" dirty="0">
                        <a:solidFill>
                          <a:srgbClr val="28315E"/>
                        </a:solidFill>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2000" b="1" dirty="0" smtClean="0">
                          <a:effectLst/>
                        </a:rPr>
                        <a:t>430</a:t>
                      </a:r>
                      <a:endParaRPr lang="en-US" sz="2000" b="1" dirty="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2000" b="1" dirty="0">
                          <a:effectLst/>
                        </a:rPr>
                        <a:t>100%</a:t>
                      </a:r>
                      <a:endParaRPr lang="en-US" sz="2000" b="1" dirty="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2000" b="1" dirty="0" smtClean="0">
                          <a:effectLst/>
                        </a:rPr>
                        <a:t>$238.5 million</a:t>
                      </a:r>
                      <a:endParaRPr lang="en-US" sz="2000" b="1" dirty="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2000" b="1" dirty="0">
                          <a:effectLst/>
                        </a:rPr>
                        <a:t>100%</a:t>
                      </a:r>
                      <a:endParaRPr lang="en-US" sz="2000" b="1" dirty="0">
                        <a:effectLst/>
                        <a:latin typeface="Calibri"/>
                        <a:ea typeface="Calibri"/>
                        <a:cs typeface="Times New Roman"/>
                      </a:endParaRPr>
                    </a:p>
                  </a:txBody>
                  <a:tcPr marL="68580" marR="68580" marT="0" marB="0" anchor="ctr">
                    <a:solidFill>
                      <a:srgbClr val="92D050"/>
                    </a:solidFill>
                  </a:tcPr>
                </a:tc>
              </a:tr>
            </a:tbl>
          </a:graphicData>
        </a:graphic>
      </p:graphicFrame>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5" name="Rectangle 4"/>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1910484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US" sz="3900" b="1" dirty="0">
                <a:latin typeface="+mn-lt"/>
              </a:rPr>
              <a:t>Outreach:</a:t>
            </a:r>
          </a:p>
          <a:p>
            <a:r>
              <a:rPr lang="en-US" sz="3900" dirty="0">
                <a:latin typeface="+mn-lt"/>
              </a:rPr>
              <a:t>Quarterly events, project events and training.</a:t>
            </a:r>
          </a:p>
          <a:p>
            <a:endParaRPr lang="en-US" sz="3900" dirty="0">
              <a:latin typeface="+mn-lt"/>
            </a:endParaRPr>
          </a:p>
          <a:p>
            <a:pPr marL="0" indent="0">
              <a:buNone/>
            </a:pPr>
            <a:r>
              <a:rPr lang="en-US" sz="3900" b="1" dirty="0">
                <a:latin typeface="+mn-lt"/>
              </a:rPr>
              <a:t>Inclusion plans: </a:t>
            </a:r>
          </a:p>
          <a:p>
            <a:pPr lvl="0"/>
            <a:r>
              <a:rPr lang="en-US" sz="3900" dirty="0">
                <a:latin typeface="+mn-lt"/>
              </a:rPr>
              <a:t>Required on contracts worth $1 million or more.</a:t>
            </a:r>
          </a:p>
          <a:p>
            <a:pPr lvl="0"/>
            <a:r>
              <a:rPr lang="en-US" sz="3900" dirty="0">
                <a:latin typeface="+mn-lt"/>
              </a:rPr>
              <a:t>DES has </a:t>
            </a:r>
            <a:r>
              <a:rPr lang="en-US" sz="3900" dirty="0" smtClean="0">
                <a:latin typeface="+mn-lt"/>
              </a:rPr>
              <a:t>29 </a:t>
            </a:r>
            <a:r>
              <a:rPr lang="en-US" sz="3900" dirty="0">
                <a:latin typeface="+mn-lt"/>
              </a:rPr>
              <a:t>contracts valued at $</a:t>
            </a:r>
            <a:r>
              <a:rPr lang="en-US" sz="3900" dirty="0" smtClean="0">
                <a:latin typeface="+mn-lt"/>
              </a:rPr>
              <a:t>176 </a:t>
            </a:r>
            <a:r>
              <a:rPr lang="en-US" sz="3900" dirty="0">
                <a:latin typeface="+mn-lt"/>
              </a:rPr>
              <a:t>million.</a:t>
            </a:r>
          </a:p>
          <a:p>
            <a:pPr lvl="0"/>
            <a:r>
              <a:rPr lang="en-US" sz="3900" dirty="0">
                <a:latin typeface="+mn-lt"/>
              </a:rPr>
              <a:t>Boosting small and diverse business participation to </a:t>
            </a:r>
            <a:r>
              <a:rPr lang="en-US" sz="3900" dirty="0" smtClean="0">
                <a:latin typeface="+mn-lt"/>
              </a:rPr>
              <a:t>15 </a:t>
            </a:r>
            <a:r>
              <a:rPr lang="en-US" sz="3900" dirty="0">
                <a:latin typeface="+mn-lt"/>
              </a:rPr>
              <a:t>percent = </a:t>
            </a:r>
            <a:r>
              <a:rPr lang="en-US" sz="3900" dirty="0" smtClean="0">
                <a:latin typeface="+mn-lt"/>
              </a:rPr>
              <a:t>$26 </a:t>
            </a:r>
            <a:r>
              <a:rPr lang="en-US" sz="3900" dirty="0">
                <a:latin typeface="+mn-lt"/>
              </a:rPr>
              <a:t>million in opportunities.</a:t>
            </a:r>
          </a:p>
          <a:p>
            <a:pPr lvl="0"/>
            <a:r>
              <a:rPr lang="en-US" sz="3900" dirty="0" smtClean="0">
                <a:latin typeface="+mn-lt"/>
              </a:rPr>
              <a:t>12 </a:t>
            </a:r>
            <a:r>
              <a:rPr lang="en-US" sz="3900" dirty="0">
                <a:latin typeface="+mn-lt"/>
              </a:rPr>
              <a:t>more projects valued at </a:t>
            </a:r>
            <a:r>
              <a:rPr lang="en-US" sz="3900" dirty="0" smtClean="0">
                <a:latin typeface="+mn-lt"/>
              </a:rPr>
              <a:t>$159 </a:t>
            </a:r>
            <a:r>
              <a:rPr lang="en-US" sz="3900" dirty="0">
                <a:latin typeface="+mn-lt"/>
              </a:rPr>
              <a:t>million are </a:t>
            </a:r>
            <a:r>
              <a:rPr lang="en-US" sz="3900" dirty="0" smtClean="0">
                <a:latin typeface="+mn-lt"/>
              </a:rPr>
              <a:t>pending.</a:t>
            </a:r>
            <a:endParaRPr lang="en-US" sz="3900" dirty="0">
              <a:latin typeface="+mn-lt"/>
            </a:endParaRPr>
          </a:p>
          <a:p>
            <a:endParaRPr lang="en-US" dirty="0"/>
          </a:p>
        </p:txBody>
      </p:sp>
      <p:sp>
        <p:nvSpPr>
          <p:cNvPr id="3" name="Title 2"/>
          <p:cNvSpPr>
            <a:spLocks noGrp="1"/>
          </p:cNvSpPr>
          <p:nvPr>
            <p:ph type="title"/>
          </p:nvPr>
        </p:nvSpPr>
        <p:spPr/>
        <p:txBody>
          <a:bodyPr/>
          <a:lstStyle/>
          <a:p>
            <a:pPr algn="l"/>
            <a:r>
              <a:rPr lang="en-US" dirty="0" smtClean="0">
                <a:solidFill>
                  <a:schemeClr val="tx2"/>
                </a:solidFill>
              </a:rPr>
              <a:t>Public Works </a:t>
            </a:r>
            <a:r>
              <a:rPr lang="en-US" dirty="0">
                <a:solidFill>
                  <a:schemeClr val="tx2"/>
                </a:solidFill>
              </a:rPr>
              <a:t>C</a:t>
            </a:r>
            <a:r>
              <a:rPr lang="en-US" dirty="0" smtClean="0">
                <a:solidFill>
                  <a:schemeClr val="tx2"/>
                </a:solidFill>
              </a:rPr>
              <a:t>ontracting</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1072319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838200"/>
          </a:xfrm>
        </p:spPr>
        <p:txBody>
          <a:bodyPr>
            <a:noAutofit/>
          </a:bodyPr>
          <a:lstStyle/>
          <a:p>
            <a:pPr marL="0" indent="0">
              <a:buNone/>
            </a:pPr>
            <a:r>
              <a:rPr lang="en-US" sz="3400" b="1" dirty="0" smtClean="0">
                <a:latin typeface="+mn-lt"/>
              </a:rPr>
              <a:t>DES </a:t>
            </a:r>
            <a:r>
              <a:rPr lang="en-US" sz="3400" b="1" dirty="0">
                <a:latin typeface="+mn-lt"/>
              </a:rPr>
              <a:t>provides </a:t>
            </a:r>
            <a:r>
              <a:rPr lang="en-US" sz="3400" b="1" dirty="0" smtClean="0">
                <a:latin typeface="+mn-lt"/>
              </a:rPr>
              <a:t>a variety </a:t>
            </a:r>
            <a:r>
              <a:rPr lang="en-US" sz="3400" b="1" dirty="0">
                <a:latin typeface="+mn-lt"/>
              </a:rPr>
              <a:t>of support services to state </a:t>
            </a:r>
            <a:r>
              <a:rPr lang="en-US" sz="3400" b="1" dirty="0" smtClean="0">
                <a:latin typeface="+mn-lt"/>
              </a:rPr>
              <a:t>government and Washington </a:t>
            </a:r>
            <a:r>
              <a:rPr lang="en-US" sz="3400" b="1" dirty="0">
                <a:latin typeface="+mn-lt"/>
              </a:rPr>
              <a:t>residents. </a:t>
            </a:r>
            <a:endParaRPr lang="en-US" sz="3400" b="1" dirty="0" smtClean="0">
              <a:latin typeface="+mn-lt"/>
            </a:endParaRPr>
          </a:p>
        </p:txBody>
      </p:sp>
      <p:sp>
        <p:nvSpPr>
          <p:cNvPr id="3" name="Title 2"/>
          <p:cNvSpPr>
            <a:spLocks noGrp="1"/>
          </p:cNvSpPr>
          <p:nvPr>
            <p:ph type="title"/>
          </p:nvPr>
        </p:nvSpPr>
        <p:spPr>
          <a:xfrm>
            <a:off x="457200" y="381000"/>
            <a:ext cx="8229600" cy="914400"/>
          </a:xfrm>
        </p:spPr>
        <p:txBody>
          <a:bodyPr/>
          <a:lstStyle/>
          <a:p>
            <a:pPr algn="l"/>
            <a:r>
              <a:rPr lang="en-US" dirty="0" smtClean="0">
                <a:solidFill>
                  <a:schemeClr val="tx2"/>
                </a:solidFill>
              </a:rPr>
              <a:t>Did You </a:t>
            </a:r>
            <a:r>
              <a:rPr lang="en-US" dirty="0">
                <a:solidFill>
                  <a:schemeClr val="tx2"/>
                </a:solidFill>
              </a:rPr>
              <a:t>K</a:t>
            </a:r>
            <a:r>
              <a:rPr lang="en-US" dirty="0" smtClean="0">
                <a:solidFill>
                  <a:schemeClr val="tx2"/>
                </a:solidFill>
              </a:rPr>
              <a:t>now?</a:t>
            </a:r>
            <a:endParaRPr lang="en-US" dirty="0">
              <a:solidFill>
                <a:schemeClr val="tx2"/>
              </a:solidFill>
            </a:endParaRPr>
          </a:p>
        </p:txBody>
      </p:sp>
      <p:pic>
        <p:nvPicPr>
          <p:cNvPr id="5"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TextBox 5"/>
          <p:cNvSpPr txBox="1"/>
          <p:nvPr/>
        </p:nvSpPr>
        <p:spPr>
          <a:xfrm>
            <a:off x="511669" y="2694325"/>
            <a:ext cx="8098931" cy="3816429"/>
          </a:xfrm>
          <a:prstGeom prst="rect">
            <a:avLst/>
          </a:prstGeom>
          <a:noFill/>
        </p:spPr>
        <p:txBody>
          <a:bodyPr wrap="square" numCol="2" spcCol="182880" rtlCol="0">
            <a:spAutoFit/>
          </a:bodyPr>
          <a:lstStyle/>
          <a:p>
            <a:pPr marL="342900" indent="-342900">
              <a:buFont typeface="Arial" panose="020B0604020202020204" pitchFamily="34" charset="0"/>
              <a:buChar char="•"/>
            </a:pPr>
            <a:r>
              <a:rPr lang="en-US" sz="2200" b="1" dirty="0" smtClean="0"/>
              <a:t>Expertise </a:t>
            </a:r>
            <a:r>
              <a:rPr lang="en-US" sz="2200" b="1" dirty="0"/>
              <a:t>in information technology and printing </a:t>
            </a:r>
            <a:endParaRPr lang="en-US" sz="2200" dirty="0"/>
          </a:p>
          <a:p>
            <a:pPr marL="342900" indent="-342900" algn="ctr">
              <a:buFont typeface="Arial" panose="020B0604020202020204" pitchFamily="34" charset="0"/>
              <a:buChar char="•"/>
            </a:pPr>
            <a:endParaRPr lang="en-US" sz="2200" b="1" dirty="0" smtClean="0"/>
          </a:p>
          <a:p>
            <a:pPr marL="342900" indent="-342900">
              <a:buFont typeface="Arial" panose="020B0604020202020204" pitchFamily="34" charset="0"/>
              <a:buChar char="•"/>
            </a:pPr>
            <a:r>
              <a:rPr lang="en-US" sz="2200" b="1" dirty="0" smtClean="0"/>
              <a:t>Guidance </a:t>
            </a:r>
            <a:r>
              <a:rPr lang="en-US" sz="2200" b="1" dirty="0"/>
              <a:t>for </a:t>
            </a:r>
            <a:r>
              <a:rPr lang="en-US" sz="2200" b="1" dirty="0" smtClean="0"/>
              <a:t>human resources </a:t>
            </a:r>
            <a:r>
              <a:rPr lang="en-US" sz="2200" b="1" dirty="0"/>
              <a:t>and employee services</a:t>
            </a:r>
            <a:endParaRPr lang="en-US" sz="2200" dirty="0"/>
          </a:p>
          <a:p>
            <a:pPr marL="342900" indent="-342900">
              <a:buFont typeface="Arial" panose="020B0604020202020204" pitchFamily="34" charset="0"/>
              <a:buChar char="•"/>
            </a:pPr>
            <a:endParaRPr lang="en-US" sz="2200" b="1" dirty="0" smtClean="0"/>
          </a:p>
          <a:p>
            <a:pPr marL="342900" indent="-342900">
              <a:buFont typeface="Arial" panose="020B0604020202020204" pitchFamily="34" charset="0"/>
              <a:buChar char="•"/>
            </a:pPr>
            <a:r>
              <a:rPr lang="en-US" sz="2200" b="1" dirty="0" smtClean="0"/>
              <a:t>Financial services</a:t>
            </a:r>
            <a:endParaRPr lang="en-US" sz="2200" dirty="0"/>
          </a:p>
          <a:p>
            <a:pPr marL="342900" indent="-342900">
              <a:buFont typeface="Arial" panose="020B0604020202020204" pitchFamily="34" charset="0"/>
              <a:buChar char="•"/>
            </a:pPr>
            <a:endParaRPr lang="en-US" sz="2200" b="1" dirty="0" smtClean="0"/>
          </a:p>
          <a:p>
            <a:pPr marL="342900" indent="-342900">
              <a:buFont typeface="Arial" panose="020B0604020202020204" pitchFamily="34" charset="0"/>
              <a:buChar char="•"/>
            </a:pPr>
            <a:endParaRPr lang="en-US" sz="2200" b="1" dirty="0" smtClean="0"/>
          </a:p>
          <a:p>
            <a:pPr marL="342900" indent="-342900">
              <a:buFont typeface="Arial" panose="020B0604020202020204" pitchFamily="34" charset="0"/>
              <a:buChar char="•"/>
            </a:pPr>
            <a:endParaRPr lang="en-US" sz="2200" b="1" dirty="0" smtClean="0"/>
          </a:p>
          <a:p>
            <a:pPr marL="342900" indent="-342900">
              <a:buFont typeface="Arial" panose="020B0604020202020204" pitchFamily="34" charset="0"/>
              <a:buChar char="•"/>
            </a:pPr>
            <a:r>
              <a:rPr lang="en-US" sz="2200" b="1" dirty="0" smtClean="0"/>
              <a:t>Stewardship</a:t>
            </a:r>
            <a:r>
              <a:rPr lang="en-US" sz="2200" b="1" dirty="0"/>
              <a:t>, oversight and planning of state facilities</a:t>
            </a:r>
            <a:endParaRPr lang="en-US" sz="2200" dirty="0"/>
          </a:p>
          <a:p>
            <a:pPr marL="342900" indent="-342900">
              <a:buFont typeface="Arial" panose="020B0604020202020204" pitchFamily="34" charset="0"/>
              <a:buChar char="•"/>
            </a:pPr>
            <a:endParaRPr lang="en-US" sz="2200" b="1" dirty="0" smtClean="0"/>
          </a:p>
          <a:p>
            <a:pPr marL="342900" indent="-342900">
              <a:buFont typeface="Arial" panose="020B0604020202020204" pitchFamily="34" charset="0"/>
              <a:buChar char="•"/>
            </a:pPr>
            <a:r>
              <a:rPr lang="en-US" sz="2200" b="1" dirty="0" smtClean="0"/>
              <a:t>Managing </a:t>
            </a:r>
            <a:r>
              <a:rPr lang="en-US" sz="2200" b="1" dirty="0"/>
              <a:t>mail, vehicles and surplus operations</a:t>
            </a:r>
            <a:endParaRPr lang="en-US" sz="2200" dirty="0"/>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b="1" dirty="0" smtClean="0"/>
              <a:t>Public works projects and goods and services contracts</a:t>
            </a:r>
            <a:endParaRPr lang="en-US" sz="2200" b="1" dirty="0"/>
          </a:p>
          <a:p>
            <a:pPr marL="342900" indent="-342900">
              <a:buFont typeface="Arial" panose="020B0604020202020204" pitchFamily="34" charset="0"/>
              <a:buChar char="•"/>
            </a:pPr>
            <a:endParaRPr lang="en-US" sz="2200" dirty="0"/>
          </a:p>
          <a:p>
            <a:pPr marL="342900" indent="-342900" algn="ctr">
              <a:buFont typeface="Arial" panose="020B0604020202020204" pitchFamily="34" charset="0"/>
              <a:buChar char="•"/>
            </a:pPr>
            <a:endParaRPr lang="en-US" sz="2200" dirty="0"/>
          </a:p>
        </p:txBody>
      </p:sp>
      <p:sp>
        <p:nvSpPr>
          <p:cNvPr id="7" name="TextBox 6"/>
          <p:cNvSpPr txBox="1"/>
          <p:nvPr/>
        </p:nvSpPr>
        <p:spPr>
          <a:xfrm>
            <a:off x="0" y="6172200"/>
            <a:ext cx="9144000" cy="369332"/>
          </a:xfrm>
          <a:prstGeom prst="rect">
            <a:avLst/>
          </a:prstGeom>
          <a:noFill/>
        </p:spPr>
        <p:txBody>
          <a:bodyPr wrap="square" rtlCol="0">
            <a:spAutoFit/>
          </a:bodyPr>
          <a:lstStyle/>
          <a:p>
            <a:pPr algn="ctr"/>
            <a:r>
              <a:rPr lang="en-US" b="1" dirty="0" smtClean="0">
                <a:solidFill>
                  <a:srgbClr val="92D050"/>
                </a:solidFill>
              </a:rPr>
              <a:t>Introduction</a:t>
            </a:r>
            <a:endParaRPr lang="en-US" b="1" dirty="0">
              <a:solidFill>
                <a:srgbClr val="92D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4000" b="1" dirty="0" smtClean="0">
                <a:latin typeface="+mn-lt"/>
              </a:rPr>
              <a:t>Future</a:t>
            </a:r>
            <a:r>
              <a:rPr lang="en-US" sz="3600" b="1" dirty="0" smtClean="0">
                <a:latin typeface="+mn-lt"/>
              </a:rPr>
              <a:t> </a:t>
            </a:r>
            <a:r>
              <a:rPr lang="en-US" sz="4000" b="1" dirty="0" smtClean="0">
                <a:latin typeface="+mn-lt"/>
              </a:rPr>
              <a:t>Improvements </a:t>
            </a:r>
            <a:endParaRPr lang="en-US" sz="4000" b="1" dirty="0">
              <a:latin typeface="+mn-lt"/>
            </a:endParaRPr>
          </a:p>
          <a:p>
            <a:r>
              <a:rPr lang="en-US" dirty="0">
                <a:latin typeface="+mn-lt"/>
              </a:rPr>
              <a:t>Improved data collection and </a:t>
            </a:r>
            <a:r>
              <a:rPr lang="en-US" dirty="0" smtClean="0">
                <a:latin typeface="+mn-lt"/>
              </a:rPr>
              <a:t>systems </a:t>
            </a:r>
            <a:r>
              <a:rPr lang="en-US" dirty="0">
                <a:latin typeface="+mn-lt"/>
              </a:rPr>
              <a:t>for measuring results</a:t>
            </a:r>
          </a:p>
          <a:p>
            <a:r>
              <a:rPr lang="en-US" dirty="0">
                <a:latin typeface="+mn-lt"/>
              </a:rPr>
              <a:t>More technical support and outreach</a:t>
            </a:r>
          </a:p>
          <a:p>
            <a:r>
              <a:rPr lang="en-US" dirty="0">
                <a:latin typeface="+mn-lt"/>
              </a:rPr>
              <a:t>Scored inclusion plans for contractor selection</a:t>
            </a:r>
          </a:p>
          <a:p>
            <a:r>
              <a:rPr lang="en-US" dirty="0">
                <a:latin typeface="+mn-lt"/>
              </a:rPr>
              <a:t>Past performance </a:t>
            </a:r>
          </a:p>
          <a:p>
            <a:r>
              <a:rPr lang="en-US" dirty="0">
                <a:latin typeface="+mn-lt"/>
              </a:rPr>
              <a:t>Timely payment requirements</a:t>
            </a:r>
          </a:p>
          <a:p>
            <a:r>
              <a:rPr lang="en-US" dirty="0">
                <a:latin typeface="+mn-lt"/>
              </a:rPr>
              <a:t>Retainage and bonding changes</a:t>
            </a:r>
          </a:p>
          <a:p>
            <a:pPr marL="0" indent="0">
              <a:buNone/>
            </a:pPr>
            <a:endParaRPr lang="en-US"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Public Works </a:t>
            </a:r>
            <a:r>
              <a:rPr lang="en-US" dirty="0">
                <a:solidFill>
                  <a:schemeClr val="tx2"/>
                </a:solidFill>
              </a:rPr>
              <a:t>C</a:t>
            </a:r>
            <a:r>
              <a:rPr lang="en-US" dirty="0" smtClean="0">
                <a:solidFill>
                  <a:schemeClr val="tx2"/>
                </a:solidFill>
              </a:rPr>
              <a:t>ontracting</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1264765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05400"/>
          </a:xfrm>
        </p:spPr>
        <p:txBody>
          <a:bodyPr>
            <a:normAutofit/>
          </a:bodyPr>
          <a:lstStyle/>
          <a:p>
            <a:pPr marL="0" lvl="0" indent="0">
              <a:buNone/>
            </a:pPr>
            <a:r>
              <a:rPr lang="en-US" b="1" dirty="0">
                <a:latin typeface="+mn-lt"/>
              </a:rPr>
              <a:t>Smaller Construction Contracts</a:t>
            </a:r>
            <a:endParaRPr lang="en-US" dirty="0">
              <a:latin typeface="+mn-lt"/>
            </a:endParaRPr>
          </a:p>
          <a:p>
            <a:r>
              <a:rPr lang="en-US" dirty="0">
                <a:latin typeface="+mn-lt"/>
              </a:rPr>
              <a:t>Contracts </a:t>
            </a:r>
            <a:r>
              <a:rPr lang="en-US" dirty="0" smtClean="0">
                <a:latin typeface="+mn-lt"/>
              </a:rPr>
              <a:t>under </a:t>
            </a:r>
            <a:r>
              <a:rPr lang="en-US" dirty="0">
                <a:latin typeface="+mn-lt"/>
              </a:rPr>
              <a:t>$</a:t>
            </a:r>
            <a:r>
              <a:rPr lang="en-US" dirty="0" smtClean="0">
                <a:latin typeface="+mn-lt"/>
              </a:rPr>
              <a:t>1,000,000</a:t>
            </a:r>
          </a:p>
          <a:p>
            <a:r>
              <a:rPr lang="en-US" dirty="0" smtClean="0">
                <a:latin typeface="+mn-lt"/>
              </a:rPr>
              <a:t>Small Works - $300,000 or less</a:t>
            </a:r>
            <a:endParaRPr lang="en-US" dirty="0">
              <a:latin typeface="+mn-lt"/>
            </a:endParaRPr>
          </a:p>
          <a:p>
            <a:r>
              <a:rPr lang="en-US" dirty="0" smtClean="0">
                <a:latin typeface="+mn-lt"/>
              </a:rPr>
              <a:t>Limited </a:t>
            </a:r>
            <a:r>
              <a:rPr lang="en-US" dirty="0">
                <a:latin typeface="+mn-lt"/>
              </a:rPr>
              <a:t>Public Works – $35,000 or </a:t>
            </a:r>
            <a:r>
              <a:rPr lang="en-US" dirty="0" smtClean="0">
                <a:latin typeface="+mn-lt"/>
              </a:rPr>
              <a:t>less</a:t>
            </a:r>
            <a:endParaRPr lang="en-US" dirty="0">
              <a:latin typeface="+mn-lt"/>
            </a:endParaRPr>
          </a:p>
          <a:p>
            <a:pPr marL="0" indent="0">
              <a:buNone/>
            </a:pPr>
            <a:r>
              <a:rPr lang="en-US" b="1" dirty="0">
                <a:latin typeface="+mn-lt"/>
              </a:rPr>
              <a:t>Professional Design Contracts</a:t>
            </a:r>
          </a:p>
          <a:p>
            <a:r>
              <a:rPr lang="en-US" dirty="0">
                <a:latin typeface="+mn-lt"/>
              </a:rPr>
              <a:t>Quick Select – $35,000 or less</a:t>
            </a:r>
          </a:p>
          <a:p>
            <a:r>
              <a:rPr lang="en-US" dirty="0" smtClean="0">
                <a:latin typeface="+mn-lt"/>
              </a:rPr>
              <a:t>On-call </a:t>
            </a:r>
            <a:r>
              <a:rPr lang="en-US" dirty="0">
                <a:latin typeface="+mn-lt"/>
              </a:rPr>
              <a:t>Professional Services - $150,000</a:t>
            </a:r>
          </a:p>
          <a:p>
            <a:r>
              <a:rPr lang="en-US" dirty="0">
                <a:latin typeface="+mn-lt"/>
              </a:rPr>
              <a:t>Project Specific Selection – no limit</a:t>
            </a:r>
          </a:p>
          <a:p>
            <a:endParaRPr lang="en-US" dirty="0"/>
          </a:p>
        </p:txBody>
      </p:sp>
      <p:sp>
        <p:nvSpPr>
          <p:cNvPr id="3" name="Title 2"/>
          <p:cNvSpPr>
            <a:spLocks noGrp="1"/>
          </p:cNvSpPr>
          <p:nvPr>
            <p:ph type="title"/>
          </p:nvPr>
        </p:nvSpPr>
        <p:spPr/>
        <p:txBody>
          <a:bodyPr/>
          <a:lstStyle/>
          <a:p>
            <a:pPr algn="l"/>
            <a:r>
              <a:rPr lang="en-US" dirty="0" smtClean="0">
                <a:solidFill>
                  <a:schemeClr val="tx2"/>
                </a:solidFill>
              </a:rPr>
              <a:t>What’s Next?</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Public Works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4117775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4000" b="1" dirty="0" smtClean="0">
                <a:latin typeface="+mn-lt"/>
              </a:rPr>
              <a:t>As we work </a:t>
            </a:r>
            <a:r>
              <a:rPr lang="en-US" sz="4000" b="1" dirty="0">
                <a:latin typeface="+mn-lt"/>
              </a:rPr>
              <a:t>to boost support to the small and diverse vendor </a:t>
            </a:r>
            <a:r>
              <a:rPr lang="en-US" sz="4000" b="1" dirty="0" smtClean="0">
                <a:latin typeface="+mn-lt"/>
              </a:rPr>
              <a:t>community:</a:t>
            </a:r>
          </a:p>
          <a:p>
            <a:pPr marL="0" indent="0">
              <a:buNone/>
            </a:pPr>
            <a:endParaRPr lang="en-US" dirty="0" smtClean="0">
              <a:latin typeface="+mn-lt"/>
            </a:endParaRPr>
          </a:p>
          <a:p>
            <a:pPr marL="0" indent="0">
              <a:buNone/>
            </a:pPr>
            <a:r>
              <a:rPr lang="en-US" sz="4000" b="1" dirty="0" smtClean="0">
                <a:latin typeface="+mn-lt"/>
              </a:rPr>
              <a:t>Your feedback and ideas are vital for success.</a:t>
            </a:r>
          </a:p>
          <a:p>
            <a:endParaRPr lang="en-US" sz="900" dirty="0"/>
          </a:p>
          <a:p>
            <a:pPr marL="0" lvl="0" indent="0">
              <a:buNone/>
            </a:pPr>
            <a:r>
              <a:rPr lang="en-US" b="1" dirty="0" smtClean="0"/>
              <a:t>Please contact </a:t>
            </a:r>
            <a:r>
              <a:rPr lang="en-US" b="1" dirty="0"/>
              <a:t>us:</a:t>
            </a:r>
          </a:p>
          <a:p>
            <a:pPr marL="0" lvl="0" indent="0">
              <a:buNone/>
            </a:pPr>
            <a:r>
              <a:rPr lang="en-US" b="1" dirty="0"/>
              <a:t>PublicInput@des.wa.gov</a:t>
            </a:r>
          </a:p>
          <a:p>
            <a:pPr marL="0" lvl="0" indent="0">
              <a:buNone/>
            </a:pPr>
            <a:r>
              <a:rPr lang="en-US" b="1" dirty="0" smtClean="0"/>
              <a:t>(360) 407-8275 </a:t>
            </a:r>
            <a:endParaRPr lang="en-US" dirty="0"/>
          </a:p>
          <a:p>
            <a:pPr marL="0" indent="0">
              <a:buNone/>
            </a:pPr>
            <a:endParaRPr lang="en-US" dirty="0" smtClean="0">
              <a:latin typeface="+mn-lt"/>
            </a:endParaRPr>
          </a:p>
          <a:p>
            <a:pPr marL="0" indent="0">
              <a:buNone/>
            </a:pPr>
            <a:endParaRPr lang="en-US" dirty="0">
              <a:latin typeface="+mn-lt"/>
            </a:endParaRPr>
          </a:p>
          <a:p>
            <a:endParaRPr lang="en-US"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Moving Forward</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Tree>
    <p:extLst>
      <p:ext uri="{BB962C8B-B14F-4D97-AF65-F5344CB8AC3E}">
        <p14:creationId xmlns:p14="http://schemas.microsoft.com/office/powerpoint/2010/main" val="178914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447800"/>
            <a:ext cx="7543800" cy="4953000"/>
          </a:xfrm>
        </p:spPr>
        <p:txBody>
          <a:bodyPr>
            <a:normAutofit/>
          </a:bodyPr>
          <a:lstStyle/>
          <a:p>
            <a:pPr marL="0" indent="0">
              <a:buNone/>
            </a:pPr>
            <a:r>
              <a:rPr lang="en-US" sz="2600" b="1" dirty="0" smtClean="0">
                <a:latin typeface="+mn-lt"/>
              </a:rPr>
              <a:t>Public </a:t>
            </a:r>
            <a:r>
              <a:rPr lang="en-US" sz="2600" b="1" dirty="0">
                <a:latin typeface="+mn-lt"/>
              </a:rPr>
              <a:t>works contracting:</a:t>
            </a:r>
            <a:r>
              <a:rPr lang="en-US" sz="2600" dirty="0">
                <a:latin typeface="+mn-lt"/>
              </a:rPr>
              <a:t> </a:t>
            </a:r>
            <a:r>
              <a:rPr lang="en-US" sz="2600" dirty="0" smtClean="0">
                <a:latin typeface="+mn-lt"/>
              </a:rPr>
              <a:t>Across the state, DES </a:t>
            </a:r>
            <a:r>
              <a:rPr lang="en-US" sz="2600" dirty="0">
                <a:latin typeface="+mn-lt"/>
              </a:rPr>
              <a:t>manages </a:t>
            </a:r>
            <a:r>
              <a:rPr lang="en-US" sz="2600" dirty="0" smtClean="0">
                <a:latin typeface="+mn-lt"/>
              </a:rPr>
              <a:t>nearly 800 design </a:t>
            </a:r>
            <a:r>
              <a:rPr lang="en-US" sz="2600" dirty="0">
                <a:latin typeface="+mn-lt"/>
              </a:rPr>
              <a:t>and construction </a:t>
            </a:r>
            <a:r>
              <a:rPr lang="en-US" sz="2600" dirty="0" smtClean="0">
                <a:latin typeface="+mn-lt"/>
              </a:rPr>
              <a:t>projects worth more than $500 million per biennium (two year budget cycle).</a:t>
            </a:r>
            <a:endParaRPr lang="en-US" sz="2600" dirty="0">
              <a:latin typeface="+mn-lt"/>
            </a:endParaRPr>
          </a:p>
          <a:p>
            <a:endParaRPr lang="en-US" sz="2600" dirty="0">
              <a:latin typeface="+mn-lt"/>
            </a:endParaRPr>
          </a:p>
          <a:p>
            <a:pPr marL="0" lvl="0" indent="0">
              <a:buNone/>
            </a:pPr>
            <a:r>
              <a:rPr lang="en-US" sz="2600" b="1" dirty="0">
                <a:latin typeface="+mn-lt"/>
              </a:rPr>
              <a:t>Good and services contracting:</a:t>
            </a:r>
            <a:r>
              <a:rPr lang="en-US" sz="2600" dirty="0">
                <a:latin typeface="+mn-lt"/>
              </a:rPr>
              <a:t> DES oversees state master contracts with more than 1,200 private vendors who </a:t>
            </a:r>
            <a:r>
              <a:rPr lang="en-US" sz="2600" dirty="0" smtClean="0">
                <a:latin typeface="+mn-lt"/>
              </a:rPr>
              <a:t>provide more than $2.6 billion worth of goods </a:t>
            </a:r>
            <a:r>
              <a:rPr lang="en-US" sz="2600" dirty="0">
                <a:latin typeface="+mn-lt"/>
              </a:rPr>
              <a:t>and services </a:t>
            </a:r>
            <a:r>
              <a:rPr lang="en-US" sz="2600" dirty="0" smtClean="0">
                <a:latin typeface="+mn-lt"/>
              </a:rPr>
              <a:t>per biennium.</a:t>
            </a:r>
            <a:endParaRPr lang="en-US" sz="2600" dirty="0">
              <a:latin typeface="+mn-lt"/>
            </a:endParaRPr>
          </a:p>
          <a:p>
            <a:pPr marL="0" indent="0">
              <a:buNone/>
            </a:pPr>
            <a:endParaRPr lang="en-US" sz="2600" b="1" dirty="0" smtClean="0">
              <a:latin typeface="+mn-lt"/>
            </a:endParaRPr>
          </a:p>
        </p:txBody>
      </p:sp>
      <p:sp>
        <p:nvSpPr>
          <p:cNvPr id="3" name="Title 2"/>
          <p:cNvSpPr>
            <a:spLocks noGrp="1"/>
          </p:cNvSpPr>
          <p:nvPr>
            <p:ph type="title"/>
          </p:nvPr>
        </p:nvSpPr>
        <p:spPr>
          <a:xfrm>
            <a:off x="457200" y="304800"/>
            <a:ext cx="8229600" cy="762000"/>
          </a:xfrm>
        </p:spPr>
        <p:txBody>
          <a:bodyPr>
            <a:noAutofit/>
          </a:bodyPr>
          <a:lstStyle/>
          <a:p>
            <a:pPr algn="l"/>
            <a:r>
              <a:rPr lang="en-US" sz="3600" dirty="0" smtClean="0">
                <a:solidFill>
                  <a:schemeClr val="tx2"/>
                </a:solidFill>
              </a:rPr>
              <a:t>Categories of Procurement at </a:t>
            </a:r>
            <a:r>
              <a:rPr lang="en-US" sz="3600" dirty="0">
                <a:solidFill>
                  <a:schemeClr val="tx2"/>
                </a:solidFill>
              </a:rPr>
              <a:t>DES</a:t>
            </a: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5" name="Rectangle 4"/>
          <p:cNvSpPr/>
          <p:nvPr/>
        </p:nvSpPr>
        <p:spPr>
          <a:xfrm>
            <a:off x="36115" y="6134480"/>
            <a:ext cx="9107885" cy="369332"/>
          </a:xfrm>
          <a:prstGeom prst="rect">
            <a:avLst/>
          </a:prstGeom>
        </p:spPr>
        <p:txBody>
          <a:bodyPr wrap="square">
            <a:spAutoFit/>
          </a:bodyPr>
          <a:lstStyle/>
          <a:p>
            <a:pPr algn="ctr"/>
            <a:r>
              <a:rPr lang="en-US" b="1" dirty="0">
                <a:solidFill>
                  <a:srgbClr val="92D050"/>
                </a:solidFill>
              </a:rPr>
              <a:t>Introduction</a:t>
            </a:r>
            <a:endParaRPr lang="en-US" dirty="0"/>
          </a:p>
        </p:txBody>
      </p:sp>
    </p:spTree>
    <p:extLst>
      <p:ext uri="{BB962C8B-B14F-4D97-AF65-F5344CB8AC3E}">
        <p14:creationId xmlns:p14="http://schemas.microsoft.com/office/powerpoint/2010/main" val="1782220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b="1" dirty="0">
                <a:latin typeface="+mn-lt"/>
              </a:rPr>
              <a:t>DES has identified </a:t>
            </a:r>
            <a:r>
              <a:rPr lang="en-US" b="1" dirty="0" smtClean="0">
                <a:latin typeface="+mn-lt"/>
              </a:rPr>
              <a:t>an innovative</a:t>
            </a:r>
            <a:r>
              <a:rPr lang="en-US" b="1" dirty="0">
                <a:latin typeface="+mn-lt"/>
              </a:rPr>
              <a:t>, multi-faceted approach to increase opportunities for small and diverse businesses.</a:t>
            </a:r>
          </a:p>
          <a:p>
            <a:pPr marL="0" indent="0">
              <a:buNone/>
            </a:pPr>
            <a:endParaRPr lang="en-US" sz="1600" b="1" dirty="0"/>
          </a:p>
          <a:p>
            <a:pPr marL="0" indent="0">
              <a:buNone/>
            </a:pPr>
            <a:r>
              <a:rPr lang="en-US" dirty="0">
                <a:latin typeface="+mn-lt"/>
              </a:rPr>
              <a:t>We want to share our efforts in three areas:</a:t>
            </a:r>
          </a:p>
          <a:p>
            <a:endParaRPr lang="en-US" sz="1600" dirty="0">
              <a:latin typeface="+mn-lt"/>
            </a:endParaRPr>
          </a:p>
          <a:p>
            <a:r>
              <a:rPr lang="en-US" dirty="0">
                <a:latin typeface="+mn-lt"/>
              </a:rPr>
              <a:t>Goods and services contracts</a:t>
            </a:r>
          </a:p>
          <a:p>
            <a:r>
              <a:rPr lang="en-US" dirty="0" smtClean="0">
                <a:latin typeface="+mn-lt"/>
              </a:rPr>
              <a:t>Legislative </a:t>
            </a:r>
            <a:r>
              <a:rPr lang="en-US" dirty="0">
                <a:latin typeface="+mn-lt"/>
              </a:rPr>
              <a:t>work</a:t>
            </a:r>
          </a:p>
          <a:p>
            <a:r>
              <a:rPr lang="en-US" dirty="0">
                <a:latin typeface="+mn-lt"/>
              </a:rPr>
              <a:t>Public works contracts</a:t>
            </a:r>
          </a:p>
          <a:p>
            <a:endParaRPr lang="en-US"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Our Future</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5" name="Rectangle 4"/>
          <p:cNvSpPr/>
          <p:nvPr/>
        </p:nvSpPr>
        <p:spPr>
          <a:xfrm>
            <a:off x="1" y="6260068"/>
            <a:ext cx="9144000" cy="369332"/>
          </a:xfrm>
          <a:prstGeom prst="rect">
            <a:avLst/>
          </a:prstGeom>
        </p:spPr>
        <p:txBody>
          <a:bodyPr wrap="square">
            <a:spAutoFit/>
          </a:bodyPr>
          <a:lstStyle/>
          <a:p>
            <a:pPr algn="ctr"/>
            <a:r>
              <a:rPr lang="en-US" b="1" dirty="0">
                <a:solidFill>
                  <a:srgbClr val="92D050"/>
                </a:solidFill>
              </a:rPr>
              <a:t>Introduction</a:t>
            </a:r>
            <a:endParaRPr lang="en-US" dirty="0"/>
          </a:p>
        </p:txBody>
      </p:sp>
    </p:spTree>
    <p:extLst>
      <p:ext uri="{BB962C8B-B14F-4D97-AF65-F5344CB8AC3E}">
        <p14:creationId xmlns:p14="http://schemas.microsoft.com/office/powerpoint/2010/main" val="2892215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8500" b="1" dirty="0">
                <a:solidFill>
                  <a:schemeClr val="tx2"/>
                </a:solidFill>
              </a:rPr>
              <a:t>Goods and Services Contracting</a:t>
            </a:r>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3238636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3100" b="1" dirty="0">
                <a:latin typeface="+mn-lt"/>
              </a:rPr>
              <a:t>Government procurement </a:t>
            </a:r>
            <a:r>
              <a:rPr lang="en-US" sz="3100" b="1" dirty="0" smtClean="0">
                <a:latin typeface="+mn-lt"/>
              </a:rPr>
              <a:t>creates </a:t>
            </a:r>
            <a:r>
              <a:rPr lang="en-US" sz="3100" b="1" dirty="0">
                <a:latin typeface="+mn-lt"/>
              </a:rPr>
              <a:t>economic opportunities for Washington </a:t>
            </a:r>
            <a:r>
              <a:rPr lang="en-US" sz="3100" b="1" dirty="0" smtClean="0">
                <a:latin typeface="+mn-lt"/>
              </a:rPr>
              <a:t>businesses. </a:t>
            </a:r>
            <a:endParaRPr lang="en-US" sz="3100" dirty="0">
              <a:latin typeface="+mn-lt"/>
            </a:endParaRPr>
          </a:p>
          <a:p>
            <a:pPr marL="0" lvl="0" indent="0">
              <a:buNone/>
            </a:pPr>
            <a:endParaRPr lang="en-US" sz="2000" dirty="0" smtClean="0">
              <a:latin typeface="+mn-lt"/>
            </a:endParaRPr>
          </a:p>
          <a:p>
            <a:pPr marL="0" lvl="0" indent="0">
              <a:buNone/>
            </a:pPr>
            <a:r>
              <a:rPr lang="en-US" sz="2200" dirty="0" smtClean="0">
                <a:latin typeface="+mn-lt"/>
              </a:rPr>
              <a:t>DES </a:t>
            </a:r>
            <a:r>
              <a:rPr lang="en-US" sz="2200" dirty="0">
                <a:latin typeface="+mn-lt"/>
              </a:rPr>
              <a:t>manages master contracts </a:t>
            </a:r>
            <a:r>
              <a:rPr lang="en-US" sz="2200" dirty="0" smtClean="0">
                <a:latin typeface="+mn-lt"/>
              </a:rPr>
              <a:t>for a wide </a:t>
            </a:r>
            <a:r>
              <a:rPr lang="en-US" sz="2200" dirty="0">
                <a:latin typeface="+mn-lt"/>
              </a:rPr>
              <a:t>range of </a:t>
            </a:r>
            <a:r>
              <a:rPr lang="en-US" sz="2200" dirty="0" smtClean="0">
                <a:latin typeface="+mn-lt"/>
              </a:rPr>
              <a:t>needs, from information technology to professional services to facilities supplies.</a:t>
            </a:r>
          </a:p>
          <a:p>
            <a:endParaRPr lang="en-US" sz="1500" dirty="0" smtClean="0"/>
          </a:p>
          <a:p>
            <a:r>
              <a:rPr lang="en-US" sz="2000" dirty="0"/>
              <a:t>Sign up on WEBS: Washington’s Electronic Business Solution (WEBS) is the state’s online business registration and posting system.</a:t>
            </a:r>
          </a:p>
          <a:p>
            <a:pPr lvl="1"/>
            <a:endParaRPr lang="en-US" sz="1500" dirty="0"/>
          </a:p>
          <a:p>
            <a:r>
              <a:rPr lang="en-US" sz="2000" dirty="0"/>
              <a:t>Keep your information </a:t>
            </a:r>
            <a:r>
              <a:rPr lang="en-US" sz="2000" dirty="0" smtClean="0"/>
              <a:t>current – update annually!</a:t>
            </a:r>
            <a:endParaRPr lang="en-US" sz="2000" dirty="0"/>
          </a:p>
          <a:p>
            <a:pPr lvl="0"/>
            <a:endParaRPr lang="en-US" sz="2000" dirty="0"/>
          </a:p>
          <a:p>
            <a:pPr lvl="0"/>
            <a:r>
              <a:rPr lang="en-US" sz="2000" dirty="0"/>
              <a:t>Get certified!</a:t>
            </a:r>
          </a:p>
          <a:p>
            <a:endParaRPr lang="en-US" sz="2000" dirty="0">
              <a:latin typeface="+mn-lt"/>
            </a:endParaRPr>
          </a:p>
        </p:txBody>
      </p:sp>
      <p:sp>
        <p:nvSpPr>
          <p:cNvPr id="3" name="Title 2"/>
          <p:cNvSpPr>
            <a:spLocks noGrp="1"/>
          </p:cNvSpPr>
          <p:nvPr>
            <p:ph type="title"/>
          </p:nvPr>
        </p:nvSpPr>
        <p:spPr/>
        <p:txBody>
          <a:bodyPr/>
          <a:lstStyle/>
          <a:p>
            <a:pPr algn="l"/>
            <a:r>
              <a:rPr lang="en-US" dirty="0" smtClean="0">
                <a:solidFill>
                  <a:schemeClr val="tx2"/>
                </a:solidFill>
              </a:rPr>
              <a:t>Goods and Services </a:t>
            </a:r>
            <a:r>
              <a:rPr lang="en-US" dirty="0">
                <a:solidFill>
                  <a:schemeClr val="tx2"/>
                </a:solidFill>
              </a:rPr>
              <a:t>C</a:t>
            </a:r>
            <a:r>
              <a:rPr lang="en-US" dirty="0" smtClean="0">
                <a:solidFill>
                  <a:schemeClr val="tx2"/>
                </a:solidFill>
              </a:rPr>
              <a:t>ontracts</a:t>
            </a:r>
            <a:endParaRPr lang="en-US" dirty="0">
              <a:solidFill>
                <a:schemeClr val="tx2"/>
              </a:solidFill>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
        <p:nvSpPr>
          <p:cNvPr id="6" name="Rectangle 5"/>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Goods and Services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2374687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545370838"/>
              </p:ext>
            </p:extLst>
          </p:nvPr>
        </p:nvGraphicFramePr>
        <p:xfrm>
          <a:off x="576899" y="1424221"/>
          <a:ext cx="7957501" cy="3985979"/>
        </p:xfrm>
        <a:graphic>
          <a:graphicData uri="http://schemas.openxmlformats.org/drawingml/2006/table">
            <a:tbl>
              <a:tblPr firstRow="1" firstCol="1" bandRow="1">
                <a:tableStyleId>{5C22544A-7EE6-4342-B048-85BDC9FD1C3A}</a:tableStyleId>
              </a:tblPr>
              <a:tblGrid>
                <a:gridCol w="1264002"/>
                <a:gridCol w="4809636"/>
                <a:gridCol w="1883863"/>
              </a:tblGrid>
              <a:tr h="522082">
                <a:tc>
                  <a:txBody>
                    <a:bodyPr/>
                    <a:lstStyle/>
                    <a:p>
                      <a:pPr marL="0" marR="0" algn="l">
                        <a:lnSpc>
                          <a:spcPct val="115000"/>
                        </a:lnSpc>
                        <a:spcBef>
                          <a:spcPts val="0"/>
                        </a:spcBef>
                        <a:spcAft>
                          <a:spcPts val="0"/>
                        </a:spcAft>
                      </a:pPr>
                      <a:r>
                        <a:rPr lang="en-US" sz="1800" b="1" dirty="0">
                          <a:effectLst/>
                        </a:rPr>
                        <a:t>Contract #</a:t>
                      </a:r>
                      <a:endParaRPr lang="en-US" sz="1100" b="1"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1" dirty="0">
                          <a:effectLst/>
                        </a:rPr>
                        <a:t>Contract Title</a:t>
                      </a:r>
                      <a:endParaRPr lang="en-US" sz="1100" b="1"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1" dirty="0">
                          <a:effectLst/>
                        </a:rPr>
                        <a:t>Est Term Worth </a:t>
                      </a:r>
                      <a:endParaRPr lang="en-US" sz="1100" b="1"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00215</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WSCA-NASPO Managed Print Services</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TBA</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00515</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Scrap Metal Collection &amp; Recycling </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$1,800,000</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02814</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WSCA-NASPO Online Auction Services</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$7,250,000</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03215</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Commercial Food Service Equipment</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TBA</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03515</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Food Catering for WSP</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TBA</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03614</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Hazardous Waste Handling &amp; Disposal Svc</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TBA</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07714</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Frozen, Chilled, Dried and Canned Food</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$34,250,000</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08714</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Food Service Disposables</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TBA</a:t>
                      </a:r>
                      <a:endParaRPr lang="en-US" sz="1100" b="0" dirty="0">
                        <a:solidFill>
                          <a:srgbClr val="365F91"/>
                        </a:solidFill>
                        <a:effectLst/>
                        <a:latin typeface="Calibri"/>
                        <a:ea typeface="Calibri"/>
                        <a:cs typeface="Times New Roman"/>
                      </a:endParaRPr>
                    </a:p>
                  </a:txBody>
                  <a:tcPr marL="68580" marR="68580" marT="0" marB="0"/>
                </a:tc>
              </a:tr>
              <a:tr h="302886">
                <a:tc>
                  <a:txBody>
                    <a:bodyPr/>
                    <a:lstStyle/>
                    <a:p>
                      <a:pPr marL="0" marR="0" algn="l">
                        <a:lnSpc>
                          <a:spcPct val="115000"/>
                        </a:lnSpc>
                        <a:spcBef>
                          <a:spcPts val="0"/>
                        </a:spcBef>
                        <a:spcAft>
                          <a:spcPts val="0"/>
                        </a:spcAft>
                      </a:pPr>
                      <a:r>
                        <a:rPr lang="en-US" sz="1800" b="0" dirty="0">
                          <a:effectLst/>
                        </a:rPr>
                        <a:t>04814</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Security Technology Services</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$1,000,000</a:t>
                      </a:r>
                      <a:endParaRPr lang="en-US" sz="1100" b="0" dirty="0">
                        <a:solidFill>
                          <a:srgbClr val="365F91"/>
                        </a:solidFill>
                        <a:effectLst/>
                        <a:latin typeface="Calibri"/>
                        <a:ea typeface="Calibri"/>
                        <a:cs typeface="Times New Roman"/>
                      </a:endParaRPr>
                    </a:p>
                  </a:txBody>
                  <a:tcPr marL="68580" marR="68580" marT="0" marB="0"/>
                </a:tc>
              </a:tr>
              <a:tr h="624685">
                <a:tc>
                  <a:txBody>
                    <a:bodyPr/>
                    <a:lstStyle/>
                    <a:p>
                      <a:pPr marL="0" marR="0" algn="l">
                        <a:lnSpc>
                          <a:spcPct val="115000"/>
                        </a:lnSpc>
                        <a:spcBef>
                          <a:spcPts val="0"/>
                        </a:spcBef>
                        <a:spcAft>
                          <a:spcPts val="0"/>
                        </a:spcAft>
                      </a:pPr>
                      <a:r>
                        <a:rPr lang="en-US" sz="1800" b="0" dirty="0">
                          <a:effectLst/>
                        </a:rPr>
                        <a:t>07912</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WSCA Multifunction Copiers &amp; Related Software</a:t>
                      </a:r>
                      <a:endParaRPr lang="en-US" sz="1100" b="0" dirty="0">
                        <a:solidFill>
                          <a:srgbClr val="365F9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b="0" dirty="0">
                          <a:effectLst/>
                        </a:rPr>
                        <a:t>$30,000,000</a:t>
                      </a:r>
                      <a:endParaRPr lang="en-US" sz="1100" b="0" dirty="0">
                        <a:solidFill>
                          <a:srgbClr val="365F91"/>
                        </a:solidFill>
                        <a:effectLst/>
                        <a:latin typeface="Calibri"/>
                        <a:ea typeface="Calibri"/>
                        <a:cs typeface="Times New Roman"/>
                      </a:endParaRPr>
                    </a:p>
                  </a:txBody>
                  <a:tcPr marL="68580" marR="68580" marT="0" marB="0"/>
                </a:tc>
              </a:tr>
            </a:tbl>
          </a:graphicData>
        </a:graphic>
      </p:graphicFrame>
      <p:sp>
        <p:nvSpPr>
          <p:cNvPr id="4" name="Title 2"/>
          <p:cNvSpPr txBox="1">
            <a:spLocks/>
          </p:cNvSpPr>
          <p:nvPr/>
        </p:nvSpPr>
        <p:spPr>
          <a:xfrm>
            <a:off x="457200" y="76200"/>
            <a:ext cx="8229600" cy="914400"/>
          </a:xfrm>
          <a:prstGeom prst="rect">
            <a:avLst/>
          </a:prstGeom>
        </p:spPr>
        <p:txBody>
          <a:bodyPr>
            <a:normAutofit fontScale="90000" lnSpcReduction="20000"/>
          </a:bodyPr>
          <a:lstStyle>
            <a:lvl1pPr algn="ctr" defTabSz="914400" rtl="0" eaLnBrk="1" latinLnBrk="0" hangingPunct="1">
              <a:spcBef>
                <a:spcPct val="0"/>
              </a:spcBef>
              <a:buNone/>
              <a:defRPr sz="4000" b="1" i="1" kern="1200">
                <a:solidFill>
                  <a:srgbClr val="6DB33F"/>
                </a:solidFill>
                <a:latin typeface="Arial" pitchFamily="34" charset="0"/>
                <a:ea typeface="+mj-ea"/>
                <a:cs typeface="Arial" pitchFamily="34" charset="0"/>
              </a:defRPr>
            </a:lvl1pPr>
          </a:lstStyle>
          <a:p>
            <a:pPr algn="l"/>
            <a:r>
              <a:rPr lang="en-US" dirty="0" smtClean="0">
                <a:solidFill>
                  <a:schemeClr val="tx2"/>
                </a:solidFill>
              </a:rPr>
              <a:t>Look for Upcoming Procurements</a:t>
            </a:r>
            <a:br>
              <a:rPr lang="en-US" dirty="0" smtClean="0">
                <a:solidFill>
                  <a:schemeClr val="tx2"/>
                </a:solidFill>
              </a:rPr>
            </a:br>
            <a:r>
              <a:rPr lang="en-US" sz="3300" i="0" dirty="0" smtClean="0">
                <a:solidFill>
                  <a:schemeClr val="tx2"/>
                </a:solidFill>
              </a:rPr>
              <a:t>SAMPLE </a:t>
            </a:r>
            <a:r>
              <a:rPr lang="en-US" sz="2200" i="0" dirty="0" smtClean="0">
                <a:solidFill>
                  <a:schemeClr val="tx2"/>
                </a:solidFill>
              </a:rPr>
              <a:t>(4-23-15)</a:t>
            </a:r>
            <a:r>
              <a:rPr lang="en-US" sz="3300" i="0" dirty="0" smtClean="0">
                <a:solidFill>
                  <a:schemeClr val="tx2"/>
                </a:solidFill>
              </a:rPr>
              <a:t>:</a:t>
            </a:r>
            <a:endParaRPr lang="en-US" sz="3300" i="0" dirty="0">
              <a:solidFill>
                <a:schemeClr val="tx2"/>
              </a:solidFill>
            </a:endParaRPr>
          </a:p>
        </p:txBody>
      </p:sp>
      <p:sp>
        <p:nvSpPr>
          <p:cNvPr id="5" name="TextBox 4"/>
          <p:cNvSpPr txBox="1"/>
          <p:nvPr/>
        </p:nvSpPr>
        <p:spPr>
          <a:xfrm>
            <a:off x="609600" y="5486399"/>
            <a:ext cx="8382000" cy="954107"/>
          </a:xfrm>
          <a:prstGeom prst="rect">
            <a:avLst/>
          </a:prstGeom>
          <a:noFill/>
        </p:spPr>
        <p:txBody>
          <a:bodyPr wrap="square" rtlCol="0">
            <a:spAutoFit/>
          </a:bodyPr>
          <a:lstStyle/>
          <a:p>
            <a:r>
              <a:rPr lang="en-US" sz="2800" dirty="0" smtClean="0"/>
              <a:t>Current list is on the DES web </a:t>
            </a:r>
            <a:r>
              <a:rPr lang="en-US" sz="2800" dirty="0"/>
              <a:t>p</a:t>
            </a:r>
            <a:r>
              <a:rPr lang="en-US" sz="2800" dirty="0" smtClean="0"/>
              <a:t>age: </a:t>
            </a:r>
            <a:r>
              <a:rPr lang="en-US" sz="2800" dirty="0"/>
              <a:t>http://bit.ly/UpcomingProcurementsDES</a:t>
            </a:r>
          </a:p>
        </p:txBody>
      </p:sp>
      <p:sp>
        <p:nvSpPr>
          <p:cNvPr id="7" name="Rectangle 6"/>
          <p:cNvSpPr/>
          <p:nvPr/>
        </p:nvSpPr>
        <p:spPr>
          <a:xfrm>
            <a:off x="0" y="6412468"/>
            <a:ext cx="9143999" cy="369332"/>
          </a:xfrm>
          <a:prstGeom prst="rect">
            <a:avLst/>
          </a:prstGeom>
        </p:spPr>
        <p:txBody>
          <a:bodyPr wrap="square">
            <a:spAutoFit/>
          </a:bodyPr>
          <a:lstStyle/>
          <a:p>
            <a:pPr algn="ctr"/>
            <a:r>
              <a:rPr lang="en-US" b="1" dirty="0" smtClean="0">
                <a:solidFill>
                  <a:srgbClr val="92D050"/>
                </a:solidFill>
              </a:rPr>
              <a:t>Goods and Services </a:t>
            </a:r>
            <a:r>
              <a:rPr lang="en-US" b="1" dirty="0">
                <a:solidFill>
                  <a:srgbClr val="92D050"/>
                </a:solidFill>
              </a:rPr>
              <a:t>C</a:t>
            </a:r>
            <a:r>
              <a:rPr lang="en-US" b="1" dirty="0" smtClean="0">
                <a:solidFill>
                  <a:srgbClr val="92D050"/>
                </a:solidFill>
              </a:rPr>
              <a:t>ontracting</a:t>
            </a:r>
            <a:endParaRPr lang="en-US" dirty="0"/>
          </a:p>
        </p:txBody>
      </p:sp>
      <p:sp>
        <p:nvSpPr>
          <p:cNvPr id="6" name="Rectangle 1"/>
          <p:cNvSpPr>
            <a:spLocks noChangeArrowheads="1"/>
          </p:cNvSpPr>
          <p:nvPr/>
        </p:nvSpPr>
        <p:spPr bwMode="auto">
          <a:xfrm>
            <a:off x="1033463" y="1736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01352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2"/>
                </a:solidFill>
              </a:rPr>
              <a:t>Procurement Reform</a:t>
            </a:r>
            <a:endParaRPr lang="en-US" dirty="0"/>
          </a:p>
        </p:txBody>
      </p:sp>
      <p:sp>
        <p:nvSpPr>
          <p:cNvPr id="4" name="Content Placeholder 1"/>
          <p:cNvSpPr txBox="1">
            <a:spLocks/>
          </p:cNvSpPr>
          <p:nvPr/>
        </p:nvSpPr>
        <p:spPr>
          <a:xfrm>
            <a:off x="457200" y="1371600"/>
            <a:ext cx="8229600" cy="5486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sz="3000" b="1" dirty="0" smtClean="0">
                <a:latin typeface="+mn-lt"/>
              </a:rPr>
              <a:t>Improves transparency </a:t>
            </a:r>
          </a:p>
          <a:p>
            <a:pPr>
              <a:buFont typeface="Wingdings" panose="05000000000000000000" pitchFamily="2" charset="2"/>
              <a:buChar char="ü"/>
            </a:pPr>
            <a:r>
              <a:rPr lang="en-US" sz="3000" b="1" dirty="0" smtClean="0">
                <a:latin typeface="+mn-lt"/>
              </a:rPr>
              <a:t>Emphasizes: Best value for goods and services is not just about price!</a:t>
            </a:r>
          </a:p>
          <a:p>
            <a:pPr>
              <a:buFont typeface="Wingdings" panose="05000000000000000000" pitchFamily="2" charset="2"/>
              <a:buChar char="ü"/>
            </a:pPr>
            <a:r>
              <a:rPr lang="en-US" sz="3000" b="1" dirty="0" smtClean="0">
                <a:latin typeface="+mn-lt"/>
              </a:rPr>
              <a:t>Helps streamline contracting processes</a:t>
            </a:r>
          </a:p>
          <a:p>
            <a:pPr>
              <a:buFont typeface="Wingdings" panose="05000000000000000000" pitchFamily="2" charset="2"/>
              <a:buChar char="ü"/>
            </a:pPr>
            <a:r>
              <a:rPr lang="en-US" sz="3000" b="1" dirty="0" smtClean="0">
                <a:latin typeface="+mn-lt"/>
              </a:rPr>
              <a:t>Direct buy policy</a:t>
            </a:r>
          </a:p>
          <a:p>
            <a:pPr>
              <a:buFont typeface="Wingdings" panose="05000000000000000000" pitchFamily="2" charset="2"/>
              <a:buChar char="ü"/>
            </a:pPr>
            <a:r>
              <a:rPr lang="en-US" sz="3000" b="1" dirty="0" smtClean="0">
                <a:latin typeface="+mn-lt"/>
              </a:rPr>
              <a:t>Requires training</a:t>
            </a:r>
          </a:p>
          <a:p>
            <a:pPr lvl="1"/>
            <a:r>
              <a:rPr lang="en-US" sz="1900" dirty="0" smtClean="0">
                <a:latin typeface="+mn-lt"/>
              </a:rPr>
              <a:t>To help ensure businesses have consistent experience when dealing with any Washington state agency. </a:t>
            </a:r>
            <a:endParaRPr lang="en-US" sz="1900" dirty="0">
              <a:latin typeface="+mn-lt"/>
            </a:endParaRPr>
          </a:p>
        </p:txBody>
      </p:sp>
      <p:sp>
        <p:nvSpPr>
          <p:cNvPr id="5" name="Rectangle 4"/>
          <p:cNvSpPr/>
          <p:nvPr/>
        </p:nvSpPr>
        <p:spPr>
          <a:xfrm>
            <a:off x="0" y="6336268"/>
            <a:ext cx="9143999" cy="369332"/>
          </a:xfrm>
          <a:prstGeom prst="rect">
            <a:avLst/>
          </a:prstGeom>
        </p:spPr>
        <p:txBody>
          <a:bodyPr wrap="square">
            <a:spAutoFit/>
          </a:bodyPr>
          <a:lstStyle/>
          <a:p>
            <a:pPr algn="ctr"/>
            <a:r>
              <a:rPr lang="en-US" b="1" dirty="0" smtClean="0">
                <a:solidFill>
                  <a:srgbClr val="92D050"/>
                </a:solidFill>
              </a:rPr>
              <a:t>Goods and Services </a:t>
            </a:r>
            <a:r>
              <a:rPr lang="en-US" b="1" dirty="0">
                <a:solidFill>
                  <a:srgbClr val="92D050"/>
                </a:solidFill>
              </a:rPr>
              <a:t>C</a:t>
            </a:r>
            <a:r>
              <a:rPr lang="en-US" b="1" dirty="0" smtClean="0">
                <a:solidFill>
                  <a:srgbClr val="92D050"/>
                </a:solidFill>
              </a:rPr>
              <a:t>ontracting</a:t>
            </a:r>
            <a:endParaRPr lang="en-US" dirty="0"/>
          </a:p>
        </p:txBody>
      </p:sp>
    </p:spTree>
    <p:extLst>
      <p:ext uri="{BB962C8B-B14F-4D97-AF65-F5344CB8AC3E}">
        <p14:creationId xmlns:p14="http://schemas.microsoft.com/office/powerpoint/2010/main" val="1809540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0"/>
            <a:ext cx="8229600" cy="3886200"/>
          </a:xfrm>
        </p:spPr>
        <p:txBody>
          <a:bodyPr>
            <a:normAutofit/>
          </a:bodyPr>
          <a:lstStyle/>
          <a:p>
            <a:pPr marL="0" indent="0" algn="ctr">
              <a:buNone/>
            </a:pPr>
            <a:r>
              <a:rPr lang="en-US" sz="9000" b="1" dirty="0" smtClean="0">
                <a:solidFill>
                  <a:schemeClr val="tx2"/>
                </a:solidFill>
                <a:latin typeface="+mn-lt"/>
              </a:rPr>
              <a:t>Legislative Work</a:t>
            </a:r>
            <a:endParaRPr lang="en-US" sz="9000" b="1" dirty="0">
              <a:solidFill>
                <a:schemeClr val="tx2"/>
              </a:solidFill>
              <a:latin typeface="+mn-lt"/>
            </a:endParaRPr>
          </a:p>
        </p:txBody>
      </p:sp>
      <p:pic>
        <p:nvPicPr>
          <p:cNvPr id="4" name="Content Placeholder 5" descr="Button_Orange.png"/>
          <p:cNvPicPr>
            <a:picLocks noChangeAspect="1"/>
          </p:cNvPicPr>
          <p:nvPr/>
        </p:nvPicPr>
        <p:blipFill>
          <a:blip r:embed="rId3" cstate="print"/>
          <a:stretch>
            <a:fillRect/>
          </a:stretch>
        </p:blipFill>
        <p:spPr>
          <a:xfrm>
            <a:off x="185139" y="6070532"/>
            <a:ext cx="653061" cy="598492"/>
          </a:xfrm>
          <a:prstGeom prst="rect">
            <a:avLst/>
          </a:prstGeom>
        </p:spPr>
      </p:pic>
    </p:spTree>
    <p:extLst>
      <p:ext uri="{BB962C8B-B14F-4D97-AF65-F5344CB8AC3E}">
        <p14:creationId xmlns:p14="http://schemas.microsoft.com/office/powerpoint/2010/main" val="3663654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41456A3907454B9D0659646D59AF0A" ma:contentTypeVersion="" ma:contentTypeDescription="Create a new document." ma:contentTypeScope="" ma:versionID="480ba2b7b8968dd50b13721ef309ff7a">
  <xsd:schema xmlns:xsd="http://www.w3.org/2001/XMLSchema" xmlns:xs="http://www.w3.org/2001/XMLSchema" xmlns:p="http://schemas.microsoft.com/office/2006/metadata/properties" xmlns:ns2="cae55669-3918-453f-b1ae-66f192c13483" targetNamespace="http://schemas.microsoft.com/office/2006/metadata/properties" ma:root="true" ma:fieldsID="4abbd3874dfc5049148ac3cae1ece847" ns2:_="">
    <xsd:import namespace="cae55669-3918-453f-b1ae-66f192c13483"/>
    <xsd:element name="properties">
      <xsd:complexType>
        <xsd:sequence>
          <xsd:element name="documentManagement">
            <xsd:complexType>
              <xsd:all>
                <xsd:element ref="ns2:Document_x0020_Typ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55669-3918-453f-b1ae-66f192c13483" elementFormDefault="qualified">
    <xsd:import namespace="http://schemas.microsoft.com/office/2006/documentManagement/types"/>
    <xsd:import namespace="http://schemas.microsoft.com/office/infopath/2007/PartnerControls"/>
    <xsd:element name="Document_x0020_Type" ma:index="8" ma:displayName="Document Type" ma:format="Dropdown" ma:internalName="Document_x0020_Type">
      <xsd:simpleType>
        <xsd:restriction base="dms:Choice">
          <xsd:enumeration value="Communication"/>
          <xsd:enumeration value="Legislation/Policy"/>
          <xsd:enumeration value="Metrics"/>
          <xsd:enumeration value="Presentation Materials"/>
          <xsd:enumeration value="Research"/>
          <xsd:enumeration value="Team"/>
          <xsd:enumeration value="Template"/>
          <xsd:enumeration value="Scrum"/>
          <xsd:enumeration value="Governors Reque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Document_x0020_Type xmlns="cae55669-3918-453f-b1ae-66f192c13483">Presentation Materials</Document_x0020_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954BA8-1179-4B97-AAD6-49A0E9BFB7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55669-3918-453f-b1ae-66f192c134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CE7D81-4E8A-47AC-BB6E-4D2F8F316D45}">
  <ds:schemaRefs>
    <ds:schemaRef ds:uri="http://purl.org/dc/terms/"/>
    <ds:schemaRef ds:uri="http://www.w3.org/XML/1998/namespace"/>
    <ds:schemaRef ds:uri="http://schemas.microsoft.com/office/infopath/2007/PartnerControls"/>
    <ds:schemaRef ds:uri="http://purl.org/dc/elements/1.1/"/>
    <ds:schemaRef ds:uri="http://schemas.microsoft.com/office/2006/documentManagement/types"/>
    <ds:schemaRef ds:uri="cae55669-3918-453f-b1ae-66f192c13483"/>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A5F5B747-C14C-49C7-92DF-4153A47C5F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DES-PPT-Template</Template>
  <TotalTime>1783</TotalTime>
  <Words>2546</Words>
  <Application>Microsoft Office PowerPoint</Application>
  <PresentationFormat>On-screen Show (4:3)</PresentationFormat>
  <Paragraphs>449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DES-PPT-Template</vt:lpstr>
      <vt:lpstr>PowerPoint Presentation</vt:lpstr>
      <vt:lpstr>Did You Know?</vt:lpstr>
      <vt:lpstr>Categories of Procurement at DES</vt:lpstr>
      <vt:lpstr>Our Future</vt:lpstr>
      <vt:lpstr>  </vt:lpstr>
      <vt:lpstr>Goods and Services Contracts</vt:lpstr>
      <vt:lpstr>PowerPoint Presentation</vt:lpstr>
      <vt:lpstr>Procurement Reform</vt:lpstr>
      <vt:lpstr>PowerPoint Presentation</vt:lpstr>
      <vt:lpstr>2015 Legislation </vt:lpstr>
      <vt:lpstr>2016 Legislative Work</vt:lpstr>
      <vt:lpstr>Ideas for 2016 Legislative Session</vt:lpstr>
      <vt:lpstr>We Need Your Feedback Now</vt:lpstr>
      <vt:lpstr>PowerPoint Presentation</vt:lpstr>
      <vt:lpstr>Public Works Contracting</vt:lpstr>
      <vt:lpstr>Public Works Contracting</vt:lpstr>
      <vt:lpstr>Total Construction Contract Values by Value Range Since Jan. 1, 2014</vt:lpstr>
      <vt:lpstr>Contract Count and Values by Range Since Jan. 1, 2014</vt:lpstr>
      <vt:lpstr>Public Works Contracting</vt:lpstr>
      <vt:lpstr>Public Works Contracting</vt:lpstr>
      <vt:lpstr>What’s Next?</vt:lpstr>
      <vt:lpstr>Moving Forward</vt:lpstr>
    </vt:vector>
  </TitlesOfParts>
  <Company>Department of Enterprise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NAMC PowerPoint - Final as of 5.7</dc:title>
  <dc:creator>jonp</dc:creator>
  <cp:lastModifiedBy>Wilson, Brittany (GOV)</cp:lastModifiedBy>
  <cp:revision>225</cp:revision>
  <cp:lastPrinted>2015-05-07T19:35:57Z</cp:lastPrinted>
  <dcterms:created xsi:type="dcterms:W3CDTF">2012-07-19T21:11:51Z</dcterms:created>
  <dcterms:modified xsi:type="dcterms:W3CDTF">2015-08-27T20:02:58Z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0x010100EC41456A3907454B9D0659646D59AF0A</vt:lpwstr>
  </property>
  <property fmtid="{D5CDD505-2E9C-101B-9397-08002B2CF9AE}" pid="3" name="Category">
    <vt:lpwstr>Template</vt:lpwstr>
  </property>
</Properties>
</file>