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364" r:id="rId5"/>
    <p:sldId id="360" r:id="rId6"/>
    <p:sldId id="365" r:id="rId7"/>
    <p:sldId id="358" r:id="rId8"/>
    <p:sldId id="353" r:id="rId9"/>
    <p:sldId id="361" r:id="rId10"/>
    <p:sldId id="352" r:id="rId11"/>
    <p:sldId id="362" r:id="rId12"/>
    <p:sldId id="3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cks, Jarrett (DES)" initials="JS" lastIdx="12" clrIdx="0"/>
  <p:cmAuthor id="1" name="Kent, Linda (DES)" initials="KL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65F5"/>
    <a:srgbClr val="48065A"/>
    <a:srgbClr val="000099"/>
    <a:srgbClr val="66FF99"/>
    <a:srgbClr val="808000"/>
    <a:srgbClr val="996633"/>
    <a:srgbClr val="BADDF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0" autoAdjust="0"/>
    <p:restoredTop sz="82752" autoAdjust="0"/>
  </p:normalViewPr>
  <p:slideViewPr>
    <p:cSldViewPr>
      <p:cViewPr>
        <p:scale>
          <a:sx n="80" d="100"/>
          <a:sy n="80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10" d="100"/>
          <a:sy n="110" d="100"/>
        </p:scale>
        <p:origin x="-576" y="125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7C8C46E3-1556-458E-990F-9F7DF6FB839F}" type="datetimeFigureOut">
              <a:rPr lang="en-US" smtClean="0"/>
              <a:t>8/27/2015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D4317B2E-4AE7-410E-8074-55C322C379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1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BA21934A-1856-489A-A437-448A9F756155}" type="datetimeFigureOut">
              <a:rPr lang="en-US" smtClean="0"/>
              <a:t>8/27/2015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0AE5CE95-D67D-4413-993E-E5657B3282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87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Barriers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Bonding, access to capital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Review state statutes and policies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Opportunities: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Leverage private sector and agency best practices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Broaden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19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Subcabinet is a policy</a:t>
            </a:r>
            <a:r>
              <a:rPr lang="en-US" baseline="0" dirty="0" smtClean="0"/>
              <a:t> making body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Support team tackles the how</a:t>
            </a:r>
          </a:p>
          <a:p>
            <a:endParaRPr lang="en-US" dirty="0" smtClean="0"/>
          </a:p>
          <a:p>
            <a:r>
              <a:rPr lang="en-US" dirty="0" smtClean="0"/>
              <a:t>Actually working with our “customer group”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agencies</a:t>
            </a:r>
            <a:r>
              <a:rPr lang="en-US" baseline="0" dirty="0" smtClean="0"/>
              <a:t> were picked on the basis of their volume of contracting, procurement or public works projects </a:t>
            </a:r>
          </a:p>
          <a:p>
            <a:r>
              <a:rPr lang="en-US" baseline="0" dirty="0" smtClean="0"/>
              <a:t>Based on calendar year 2014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community</a:t>
            </a:r>
            <a:r>
              <a:rPr lang="en-US" baseline="0" dirty="0" smtClean="0"/>
              <a:t> member group: </a:t>
            </a:r>
            <a:r>
              <a:rPr lang="en-US" dirty="0" smtClean="0"/>
              <a:t>Civil Rights Coalition of 25</a:t>
            </a:r>
          </a:p>
          <a:p>
            <a:r>
              <a:rPr lang="en-US" dirty="0" smtClean="0"/>
              <a:t>Other examples: National Association</a:t>
            </a:r>
            <a:r>
              <a:rPr lang="en-US" baseline="0" dirty="0" smtClean="0"/>
              <a:t> of Minority Contractors, Tabor 100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#3. Training and education is both inward facing and outward facing.</a:t>
            </a:r>
          </a:p>
          <a:p>
            <a:endParaRPr lang="en-US" dirty="0" smtClean="0"/>
          </a:p>
          <a:p>
            <a:r>
              <a:rPr lang="en-US" dirty="0" smtClean="0"/>
              <a:t>#5. Lots of work goes into data</a:t>
            </a:r>
            <a:r>
              <a:rPr lang="en-US" baseline="0" dirty="0" smtClean="0"/>
              <a:t>. There are many steps, from making sure it </a:t>
            </a:r>
            <a:r>
              <a:rPr lang="en-US" dirty="0" smtClean="0"/>
              <a:t>gets to the right place to varying processes</a:t>
            </a:r>
            <a:r>
              <a:rPr lang="en-US" baseline="0" dirty="0" smtClean="0"/>
              <a:t> among agencies for recording and collecting data.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August 14 date based on 4 weeks from start date (half of the 8 week period)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August 14 date based on 4 weeks from start date (half of the 8 week period)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5CE95-D67D-4413-993E-E5657B32826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1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F5DB-821C-4D39-823C-33316C805F5D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2504-AD3F-45BE-B2EB-5CC0766539BF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71C9-68E2-469C-B722-557CDF2B1642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22-B204-4ACB-889B-1E8B0EE14F3E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8154-F718-414E-B61E-397BF3CB02DA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B4C0-FBE0-43E5-94E2-AED373C9993C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2647-8649-46E0-A4DA-7F2887BB5744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C0C8-A23F-4567-827D-B1F55385E9A7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13DC-B0B5-4CDD-9B70-13445B143EA2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400800"/>
            <a:ext cx="1066800" cy="32918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6314E744-70F6-4E16-80E5-66D8DBF5BD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55DA-0906-427B-97C8-CA0E41F4F128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7D86-F01D-4B24-9E58-35E739ED05D6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BF6517A-2BCD-439D-992C-A20CFD4ACC9B}" type="datetime1">
              <a:rPr lang="en-US" smtClean="0"/>
              <a:t>8/27/2015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14E744-70F6-4E16-80E5-66D8DBF5BDB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Businessdiversity@des.w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" y="2209800"/>
            <a:ext cx="88392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>
                <a:solidFill>
                  <a:srgbClr val="002060"/>
                </a:solidFill>
              </a:rPr>
              <a:t>Diversity in Washington State </a:t>
            </a:r>
          </a:p>
          <a:p>
            <a:pPr algn="ctr"/>
            <a:r>
              <a:rPr lang="en-US" sz="4400" b="1" dirty="0">
                <a:solidFill>
                  <a:srgbClr val="002060"/>
                </a:solidFill>
              </a:rPr>
              <a:t>Contracts, Procurement, Public Works and Transportation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"/>
            <a:ext cx="3657600" cy="1501196"/>
          </a:xfrm>
          <a:prstGeom prst="rect">
            <a:avLst/>
          </a:prstGeom>
        </p:spPr>
      </p:pic>
      <p:sp>
        <p:nvSpPr>
          <p:cNvPr id="5" name="Text Placeholder 6"/>
          <p:cNvSpPr txBox="1">
            <a:spLocks/>
          </p:cNvSpPr>
          <p:nvPr/>
        </p:nvSpPr>
        <p:spPr>
          <a:xfrm>
            <a:off x="359393" y="4343400"/>
            <a:ext cx="8437604" cy="1905000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363538" indent="-188913" algn="l" rtl="0" eaLnBrk="1" fontAlgn="base" hangingPunct="1">
              <a:spcBef>
                <a:spcPts val="300"/>
              </a:spcBef>
              <a:spcAft>
                <a:spcPts val="30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538163" indent="-174625" algn="l" rtl="0" eaLnBrk="1" fontAlgn="base" hangingPunct="1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712788" indent="-174625" algn="l" rtl="0" eaLnBrk="1" fontAlgn="base" hangingPunct="1">
              <a:spcBef>
                <a:spcPts val="300"/>
              </a:spcBef>
              <a:spcAft>
                <a:spcPts val="30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90170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/>
              <a:t>Department of Enterprise Services</a:t>
            </a:r>
          </a:p>
          <a:p>
            <a:pPr marL="0" indent="0" algn="ctr">
              <a:buNone/>
            </a:pPr>
            <a:endParaRPr lang="en-US" sz="1800" b="1" dirty="0" smtClean="0"/>
          </a:p>
          <a:p>
            <a:pPr marL="0" indent="0" algn="ctr">
              <a:buNone/>
            </a:pPr>
            <a:r>
              <a:rPr lang="en-US" sz="2400" b="1" dirty="0" smtClean="0"/>
              <a:t>Chris Liu</a:t>
            </a:r>
          </a:p>
          <a:p>
            <a:pPr marL="0" indent="0" algn="ctr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2400" b="1" dirty="0" smtClean="0"/>
              <a:t>July 29, 2015</a:t>
            </a:r>
            <a:endParaRPr lang="en-US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 bwMode="gray">
          <a:xfrm>
            <a:off x="8796997" y="6553200"/>
            <a:ext cx="194603" cy="3048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</p:spTree>
    <p:extLst>
      <p:ext uri="{BB962C8B-B14F-4D97-AF65-F5344CB8AC3E}">
        <p14:creationId xmlns:p14="http://schemas.microsoft.com/office/powerpoint/2010/main" val="52071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" action="ppaction://noaction"/>
          </p:cNvPr>
          <p:cNvSpPr/>
          <p:nvPr/>
        </p:nvSpPr>
        <p:spPr>
          <a:xfrm>
            <a:off x="7239000" y="0"/>
            <a:ext cx="1905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419100" y="685800"/>
            <a:ext cx="8458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spc="-1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What </a:t>
            </a:r>
            <a:r>
              <a:rPr lang="en-US" sz="4400" b="1" spc="-1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we </a:t>
            </a:r>
            <a:r>
              <a:rPr lang="en-US" sz="4400" b="1" spc="-1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are </a:t>
            </a:r>
            <a:r>
              <a:rPr lang="en-US" sz="4400" b="1" spc="-1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hearing from our customers </a:t>
            </a:r>
            <a:r>
              <a:rPr lang="en-US" sz="4400" b="1" spc="-1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and </a:t>
            </a:r>
            <a:r>
              <a:rPr lang="en-US" sz="4400" b="1" spc="-1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communities</a:t>
            </a:r>
            <a:endParaRPr lang="en-US" sz="4400" b="1" spc="-1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sz="1800" b="1" dirty="0" smtClean="0"/>
          </a:p>
          <a:p>
            <a:r>
              <a:rPr lang="en-US" sz="3600" dirty="0" smtClean="0"/>
              <a:t>Barriers to doing business</a:t>
            </a:r>
          </a:p>
          <a:p>
            <a:endParaRPr lang="en-US" sz="2000" dirty="0" smtClean="0"/>
          </a:p>
          <a:p>
            <a:r>
              <a:rPr lang="en-US" sz="3600" dirty="0" smtClean="0"/>
              <a:t>Difficult and inconsistent processes</a:t>
            </a:r>
          </a:p>
          <a:p>
            <a:endParaRPr lang="en-US" sz="2000" dirty="0" smtClean="0"/>
          </a:p>
          <a:p>
            <a:r>
              <a:rPr lang="en-US" sz="3600" dirty="0" smtClean="0"/>
              <a:t>Current performance numbers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600" dirty="0" smtClean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12" name="Picture 11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7774" y="5943600"/>
            <a:ext cx="2707626" cy="68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</p:spTree>
    <p:extLst>
      <p:ext uri="{BB962C8B-B14F-4D97-AF65-F5344CB8AC3E}">
        <p14:creationId xmlns:p14="http://schemas.microsoft.com/office/powerpoint/2010/main" val="133900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Current state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3058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not standardized</a:t>
            </a:r>
          </a:p>
          <a:p>
            <a:endParaRPr lang="en-US" sz="1500" dirty="0" smtClean="0"/>
          </a:p>
          <a:p>
            <a:r>
              <a:rPr lang="en-US" sz="3600" dirty="0" smtClean="0"/>
              <a:t>Many independent efforts but no central focus</a:t>
            </a:r>
          </a:p>
          <a:p>
            <a:endParaRPr lang="en-US" sz="1500" dirty="0" smtClean="0"/>
          </a:p>
          <a:p>
            <a:r>
              <a:rPr lang="en-US" sz="3600" dirty="0" smtClean="0"/>
              <a:t>No common language</a:t>
            </a:r>
          </a:p>
          <a:p>
            <a:endParaRPr lang="en-US" sz="1500" dirty="0" smtClean="0"/>
          </a:p>
          <a:p>
            <a:r>
              <a:rPr lang="en-US" sz="3600" dirty="0" smtClean="0"/>
              <a:t>No statewide community of practice</a:t>
            </a:r>
            <a:endParaRPr lang="en-US" sz="3600" dirty="0"/>
          </a:p>
        </p:txBody>
      </p:sp>
      <p:pic>
        <p:nvPicPr>
          <p:cNvPr id="5" name="Picture 4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7774" y="5943600"/>
            <a:ext cx="2707626" cy="685800"/>
          </a:xfrm>
          <a:prstGeom prst="rect">
            <a:avLst/>
          </a:prstGeom>
        </p:spPr>
      </p:pic>
      <p:sp>
        <p:nvSpPr>
          <p:cNvPr id="6" name="Title 4"/>
          <p:cNvSpPr txBox="1">
            <a:spLocks/>
          </p:cNvSpPr>
          <p:nvPr/>
        </p:nvSpPr>
        <p:spPr>
          <a:xfrm>
            <a:off x="0" y="457200"/>
            <a:ext cx="90678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400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</p:spTree>
    <p:extLst>
      <p:ext uri="{BB962C8B-B14F-4D97-AF65-F5344CB8AC3E}">
        <p14:creationId xmlns:p14="http://schemas.microsoft.com/office/powerpoint/2010/main" val="415184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4"/>
          <p:cNvSpPr txBox="1">
            <a:spLocks/>
          </p:cNvSpPr>
          <p:nvPr/>
        </p:nvSpPr>
        <p:spPr>
          <a:xfrm>
            <a:off x="152400" y="741793"/>
            <a:ext cx="8458200" cy="816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indent="-1371600"/>
            <a:r>
              <a:rPr lang="en-US" sz="4400" b="1" dirty="0" smtClean="0">
                <a:solidFill>
                  <a:srgbClr val="002060"/>
                </a:solidFill>
              </a:rPr>
              <a:t>Strategy and next steps</a:t>
            </a:r>
            <a:endParaRPr lang="en-US" sz="4400" i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  <p:sp>
        <p:nvSpPr>
          <p:cNvPr id="31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4724400" cy="4800600"/>
          </a:xfrm>
        </p:spPr>
        <p:txBody>
          <a:bodyPr>
            <a:noAutofit/>
          </a:bodyPr>
          <a:lstStyle/>
          <a:p>
            <a:r>
              <a:rPr lang="en-US" dirty="0"/>
              <a:t>Work with </a:t>
            </a:r>
            <a:r>
              <a:rPr lang="en-US" b="1" dirty="0"/>
              <a:t>community members</a:t>
            </a:r>
            <a:r>
              <a:rPr lang="en-US" dirty="0"/>
              <a:t> to develop a common understanding of the issue.</a:t>
            </a:r>
          </a:p>
          <a:p>
            <a:r>
              <a:rPr lang="en-US" dirty="0" smtClean="0"/>
              <a:t>Form a </a:t>
            </a:r>
            <a:r>
              <a:rPr lang="en-US" b="1" dirty="0" smtClean="0"/>
              <a:t>subcabinet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Mobilize a </a:t>
            </a:r>
            <a:r>
              <a:rPr lang="en-US" b="1" dirty="0" smtClean="0"/>
              <a:t>team to support </a:t>
            </a:r>
            <a:r>
              <a:rPr lang="en-US" dirty="0" smtClean="0"/>
              <a:t>the subcabinet (address </a:t>
            </a:r>
            <a:r>
              <a:rPr lang="en-US" dirty="0"/>
              <a:t>the </a:t>
            </a:r>
            <a:r>
              <a:rPr lang="en-US" dirty="0" smtClean="0"/>
              <a:t>“how”).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181600" y="968829"/>
            <a:ext cx="3504199" cy="5131162"/>
            <a:chOff x="2362200" y="-13552"/>
            <a:chExt cx="4495800" cy="6041136"/>
          </a:xfrm>
        </p:grpSpPr>
        <p:grpSp>
          <p:nvGrpSpPr>
            <p:cNvPr id="11" name="Group 10"/>
            <p:cNvGrpSpPr/>
            <p:nvPr/>
          </p:nvGrpSpPr>
          <p:grpSpPr>
            <a:xfrm>
              <a:off x="2362200" y="685800"/>
              <a:ext cx="4495800" cy="5341784"/>
              <a:chOff x="2362200" y="1495434"/>
              <a:chExt cx="4495800" cy="5341784"/>
            </a:xfrm>
          </p:grpSpPr>
          <p:pic>
            <p:nvPicPr>
              <p:cNvPr id="13" name="Picture 3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6000"/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62200" y="1495434"/>
                <a:ext cx="4495800" cy="534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Oval 13"/>
              <p:cNvSpPr/>
              <p:nvPr/>
            </p:nvSpPr>
            <p:spPr>
              <a:xfrm>
                <a:off x="3837710" y="3913910"/>
                <a:ext cx="1600200" cy="152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Explosion 2 11"/>
            <p:cNvSpPr/>
            <p:nvPr/>
          </p:nvSpPr>
          <p:spPr>
            <a:xfrm rot="3262251">
              <a:off x="4052636" y="-153193"/>
              <a:ext cx="1061872" cy="1341153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5" name="Picture 14" descr="Logo Gre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60174" y="6248400"/>
            <a:ext cx="2707626" cy="457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459997" y="4033406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Lean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8319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19100" y="5715000"/>
            <a:ext cx="8536926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9100" y="5181600"/>
            <a:ext cx="8536926" cy="53340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9100" y="3417332"/>
            <a:ext cx="8536926" cy="17642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9100" y="2819400"/>
            <a:ext cx="8536926" cy="5979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100" y="1066800"/>
            <a:ext cx="8536926" cy="1752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  <p:sp>
        <p:nvSpPr>
          <p:cNvPr id="31" name="Content Placeholder 1"/>
          <p:cNvSpPr>
            <a:spLocks noGrp="1"/>
          </p:cNvSpPr>
          <p:nvPr>
            <p:ph idx="1"/>
          </p:nvPr>
        </p:nvSpPr>
        <p:spPr>
          <a:xfrm>
            <a:off x="405245" y="1150018"/>
            <a:ext cx="4700155" cy="55626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Dept. </a:t>
            </a:r>
            <a:r>
              <a:rPr lang="en-US" sz="2000" dirty="0"/>
              <a:t>of </a:t>
            </a:r>
            <a:r>
              <a:rPr lang="en-US" sz="2000" dirty="0" smtClean="0"/>
              <a:t>Transportation, </a:t>
            </a:r>
            <a:r>
              <a:rPr lang="en-US" sz="2000" dirty="0"/>
              <a:t>Lynn </a:t>
            </a:r>
            <a:r>
              <a:rPr lang="en-US" sz="2000" dirty="0" smtClean="0"/>
              <a:t>Peterson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Dept. </a:t>
            </a:r>
            <a:r>
              <a:rPr lang="en-US" sz="2000" dirty="0"/>
              <a:t>of Social and Health Services, Kevin </a:t>
            </a:r>
            <a:r>
              <a:rPr lang="en-US" sz="2000" dirty="0" smtClean="0"/>
              <a:t>Quigley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Health </a:t>
            </a:r>
            <a:r>
              <a:rPr lang="en-US" sz="2000" dirty="0"/>
              <a:t>Care </a:t>
            </a:r>
            <a:r>
              <a:rPr lang="en-US" sz="2000" dirty="0" smtClean="0"/>
              <a:t>Authority, </a:t>
            </a:r>
            <a:r>
              <a:rPr lang="en-US" sz="2000" dirty="0"/>
              <a:t>Dorothy </a:t>
            </a:r>
            <a:r>
              <a:rPr lang="en-US" sz="2000" dirty="0" smtClean="0"/>
              <a:t>Teeter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Dept. </a:t>
            </a:r>
            <a:r>
              <a:rPr lang="en-US" sz="2000" dirty="0"/>
              <a:t>of Enterprise </a:t>
            </a:r>
            <a:r>
              <a:rPr lang="en-US" sz="2000" dirty="0" smtClean="0"/>
              <a:t>Services, </a:t>
            </a:r>
            <a:r>
              <a:rPr lang="en-US" sz="2000" dirty="0"/>
              <a:t>Chris </a:t>
            </a:r>
            <a:r>
              <a:rPr lang="en-US" sz="2000" dirty="0" smtClean="0"/>
              <a:t>Liu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Dept. </a:t>
            </a:r>
            <a:r>
              <a:rPr lang="en-US" sz="2000" dirty="0"/>
              <a:t>of </a:t>
            </a:r>
            <a:r>
              <a:rPr lang="en-US" sz="2000" dirty="0" smtClean="0"/>
              <a:t>Corrections, </a:t>
            </a:r>
            <a:r>
              <a:rPr lang="en-US" sz="2000" dirty="0"/>
              <a:t>Bernie </a:t>
            </a:r>
            <a:r>
              <a:rPr lang="en-US" sz="2000" dirty="0" smtClean="0"/>
              <a:t>Warner</a:t>
            </a:r>
            <a:endParaRPr lang="en-US" sz="2000" dirty="0"/>
          </a:p>
          <a:p>
            <a:pPr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Dept. of </a:t>
            </a:r>
            <a:r>
              <a:rPr lang="en-US" sz="2000" dirty="0"/>
              <a:t>Labor &amp; </a:t>
            </a:r>
            <a:r>
              <a:rPr lang="en-US" sz="2000" dirty="0" smtClean="0"/>
              <a:t>Industries, </a:t>
            </a:r>
            <a:r>
              <a:rPr lang="en-US" sz="2000" dirty="0"/>
              <a:t>Joel </a:t>
            </a:r>
            <a:r>
              <a:rPr lang="en-US" sz="2000" dirty="0" smtClean="0"/>
              <a:t>Sacks</a:t>
            </a:r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/>
              <a:t>Dept. of Veteran </a:t>
            </a:r>
            <a:r>
              <a:rPr lang="en-US" sz="2000" dirty="0" smtClean="0"/>
              <a:t>Affairs, Alfie Alvarado-Ramos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Office </a:t>
            </a:r>
            <a:r>
              <a:rPr lang="en-US" sz="2000" dirty="0"/>
              <a:t>of Minority &amp; Women’s Enterprises, Alexis </a:t>
            </a:r>
            <a:r>
              <a:rPr lang="en-US" sz="2000" dirty="0" smtClean="0"/>
              <a:t>Oliver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Commission </a:t>
            </a:r>
            <a:r>
              <a:rPr lang="en-US" sz="2000" dirty="0"/>
              <a:t>on African American Affairs, Ed </a:t>
            </a:r>
            <a:r>
              <a:rPr lang="en-US" sz="2000" dirty="0" smtClean="0"/>
              <a:t>Prince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Commission </a:t>
            </a:r>
            <a:r>
              <a:rPr lang="en-US" sz="2000" dirty="0"/>
              <a:t>on Asian Pacific American </a:t>
            </a:r>
            <a:r>
              <a:rPr lang="en-US" sz="2000" dirty="0" smtClean="0"/>
              <a:t>Affairs,  </a:t>
            </a:r>
            <a:r>
              <a:rPr lang="en-US" sz="2000" dirty="0"/>
              <a:t>Michael </a:t>
            </a:r>
            <a:r>
              <a:rPr lang="en-US" sz="2000" dirty="0" smtClean="0"/>
              <a:t>Itti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Commission </a:t>
            </a:r>
            <a:r>
              <a:rPr lang="en-US" sz="2000" dirty="0"/>
              <a:t>on Hispanic Affairs, Uriel </a:t>
            </a:r>
            <a:r>
              <a:rPr lang="en-US" sz="2000" dirty="0" smtClean="0"/>
              <a:t>Iniguez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en-US" sz="700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endParaRPr lang="en-US" sz="3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Attorney General’s </a:t>
            </a:r>
            <a:r>
              <a:rPr lang="en-US" sz="2000" dirty="0"/>
              <a:t>Office, Laura </a:t>
            </a:r>
            <a:r>
              <a:rPr lang="en-US" sz="2000" dirty="0" smtClean="0"/>
              <a:t>Watson</a:t>
            </a:r>
          </a:p>
          <a:p>
            <a:pPr marL="0" indent="0">
              <a:spcAft>
                <a:spcPts val="600"/>
              </a:spcAft>
              <a:buNone/>
            </a:pPr>
            <a:endParaRPr lang="en-US" sz="1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Governor’s </a:t>
            </a:r>
            <a:r>
              <a:rPr lang="en-US" sz="2000" dirty="0"/>
              <a:t>Office </a:t>
            </a:r>
            <a:r>
              <a:rPr lang="en-US" sz="2000" dirty="0" smtClean="0"/>
              <a:t>representative(s) </a:t>
            </a:r>
            <a:endParaRPr lang="en-US" sz="2000" dirty="0"/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37" name="Title 4"/>
          <p:cNvSpPr txBox="1">
            <a:spLocks/>
          </p:cNvSpPr>
          <p:nvPr/>
        </p:nvSpPr>
        <p:spPr>
          <a:xfrm>
            <a:off x="1" y="304800"/>
            <a:ext cx="9119062" cy="8164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indent="-1371600" algn="ctr"/>
            <a:r>
              <a:rPr lang="en-US" b="1" dirty="0" smtClean="0">
                <a:solidFill>
                  <a:srgbClr val="002060"/>
                </a:solidFill>
              </a:rPr>
              <a:t>Subcabinet Agency Members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6" name="Picture 5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0" y="6248400"/>
            <a:ext cx="2707626" cy="457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248399" y="1258669"/>
            <a:ext cx="28706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Represent more than 2/3  of state spending</a:t>
            </a:r>
            <a:endParaRPr lang="en-US" sz="1700" dirty="0"/>
          </a:p>
        </p:txBody>
      </p:sp>
      <p:sp>
        <p:nvSpPr>
          <p:cNvPr id="3" name="TextBox 2"/>
          <p:cNvSpPr txBox="1"/>
          <p:nvPr/>
        </p:nvSpPr>
        <p:spPr>
          <a:xfrm>
            <a:off x="6248398" y="2895600"/>
            <a:ext cx="287066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Community of practice </a:t>
            </a:r>
            <a:endParaRPr lang="en-US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6248399" y="3657600"/>
            <a:ext cx="287066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Community transparency, reporting and  communication</a:t>
            </a:r>
            <a:endParaRPr lang="en-US" sz="1700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257800"/>
            <a:ext cx="287066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Single source legal counsel</a:t>
            </a:r>
            <a:endParaRPr lang="en-US" sz="1700" dirty="0"/>
          </a:p>
        </p:txBody>
      </p:sp>
      <p:sp>
        <p:nvSpPr>
          <p:cNvPr id="8" name="Right Arrow 7"/>
          <p:cNvSpPr/>
          <p:nvPr/>
        </p:nvSpPr>
        <p:spPr>
          <a:xfrm>
            <a:off x="5105400" y="1447800"/>
            <a:ext cx="990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5105400" y="3048000"/>
            <a:ext cx="990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5105400" y="3810000"/>
            <a:ext cx="990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5105400" y="5410200"/>
            <a:ext cx="990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6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  <p:sp>
        <p:nvSpPr>
          <p:cNvPr id="31" name="Content Placeholder 1"/>
          <p:cNvSpPr>
            <a:spLocks noGrp="1"/>
          </p:cNvSpPr>
          <p:nvPr>
            <p:ph idx="1"/>
          </p:nvPr>
        </p:nvSpPr>
        <p:spPr>
          <a:xfrm>
            <a:off x="419100" y="1524000"/>
            <a:ext cx="4471555" cy="456498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Regular meetings with community </a:t>
            </a:r>
            <a:r>
              <a:rPr lang="en-US" b="1" dirty="0" smtClean="0"/>
              <a:t>members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Subcabinet formed     July 15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Subcabinet meets Aug. 4; then every third week</a:t>
            </a:r>
          </a:p>
          <a:p>
            <a:endParaRPr lang="en-US" b="1" dirty="0" smtClean="0"/>
          </a:p>
          <a:p>
            <a:r>
              <a:rPr lang="en-US" b="1" dirty="0" smtClean="0"/>
              <a:t>Support team for subcabinet formed July 20; meets daily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37" name="Title 4"/>
          <p:cNvSpPr txBox="1">
            <a:spLocks/>
          </p:cNvSpPr>
          <p:nvPr/>
        </p:nvSpPr>
        <p:spPr>
          <a:xfrm>
            <a:off x="1" y="381000"/>
            <a:ext cx="9119062" cy="8164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indent="-1371600" algn="ctr"/>
            <a:r>
              <a:rPr lang="en-US" sz="4400" b="1" dirty="0" smtClean="0">
                <a:solidFill>
                  <a:srgbClr val="002060"/>
                </a:solidFill>
              </a:rPr>
              <a:t>Organizational structure</a:t>
            </a:r>
            <a:endParaRPr lang="en-US" sz="4400" b="1" dirty="0">
              <a:solidFill>
                <a:srgbClr val="002060"/>
              </a:solidFill>
            </a:endParaRPr>
          </a:p>
        </p:txBody>
      </p:sp>
      <p:pic>
        <p:nvPicPr>
          <p:cNvPr id="14" name="Picture 13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7774" y="6172200"/>
            <a:ext cx="2707626" cy="457200"/>
          </a:xfrm>
          <a:prstGeom prst="rect">
            <a:avLst/>
          </a:prstGeom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876800" y="1827213"/>
            <a:ext cx="3944937" cy="3125787"/>
            <a:chOff x="108188423" y="106985944"/>
            <a:chExt cx="3943985" cy="3125470"/>
          </a:xfrm>
        </p:grpSpPr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108188423" y="106985944"/>
              <a:ext cx="3943985" cy="443865"/>
            </a:xfrm>
            <a:prstGeom prst="rect">
              <a:avLst/>
            </a:prstGeom>
            <a:solidFill>
              <a:srgbClr val="CC66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Community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08481158" y="107925744"/>
              <a:ext cx="3350260" cy="396240"/>
            </a:xfrm>
            <a:prstGeom prst="rect">
              <a:avLst/>
            </a:prstGeom>
            <a:solidFill>
              <a:srgbClr val="FF9966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Support team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08761828" y="108827444"/>
              <a:ext cx="2807970" cy="393192"/>
            </a:xfrm>
            <a:prstGeom prst="rect">
              <a:avLst/>
            </a:prstGeom>
            <a:solidFill>
              <a:srgbClr val="92D050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Subcabinet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09009478" y="109715174"/>
              <a:ext cx="2377440" cy="396240"/>
            </a:xfrm>
            <a:prstGeom prst="rect">
              <a:avLst/>
            </a:prstGeom>
            <a:solidFill>
              <a:srgbClr val="8DB3E2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Governor’s Office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89373" y="107442364"/>
              <a:ext cx="135138" cy="472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5723" y="108344064"/>
              <a:ext cx="135138" cy="472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130648" y="109233064"/>
              <a:ext cx="135138" cy="472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720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4"/>
          <p:cNvSpPr txBox="1">
            <a:spLocks/>
          </p:cNvSpPr>
          <p:nvPr/>
        </p:nvSpPr>
        <p:spPr>
          <a:xfrm>
            <a:off x="19670" y="762000"/>
            <a:ext cx="912433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indent="-1371600" algn="ctr"/>
            <a:r>
              <a:rPr lang="en-US" sz="4500" b="1" dirty="0">
                <a:solidFill>
                  <a:srgbClr val="002060"/>
                </a:solidFill>
              </a:rPr>
              <a:t>Anticipated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4500" b="1" dirty="0">
                <a:solidFill>
                  <a:srgbClr val="002060"/>
                </a:solidFill>
              </a:rPr>
              <a:t>Areas of Focus</a:t>
            </a:r>
          </a:p>
          <a:p>
            <a:pPr marL="1371600" indent="-1371600" algn="ctr"/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  <p:sp>
        <p:nvSpPr>
          <p:cNvPr id="31" name="Content Placeholder 1"/>
          <p:cNvSpPr>
            <a:spLocks noGrp="1"/>
          </p:cNvSpPr>
          <p:nvPr>
            <p:ph idx="1"/>
          </p:nvPr>
        </p:nvSpPr>
        <p:spPr>
          <a:xfrm>
            <a:off x="501563" y="1447800"/>
            <a:ext cx="8382000" cy="4114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1. Contracting </a:t>
            </a:r>
            <a:r>
              <a:rPr lang="en-US" dirty="0"/>
              <a:t>and procurement </a:t>
            </a:r>
            <a:r>
              <a:rPr lang="en-US" dirty="0" smtClean="0"/>
              <a:t>practices</a:t>
            </a:r>
          </a:p>
          <a:p>
            <a:pPr marL="0" indent="0">
              <a:buNone/>
            </a:pPr>
            <a:r>
              <a:rPr lang="en-US" dirty="0" smtClean="0"/>
              <a:t>2. Public works / transportation practices</a:t>
            </a:r>
          </a:p>
          <a:p>
            <a:pPr marL="0" indent="0">
              <a:buNone/>
            </a:pPr>
            <a:r>
              <a:rPr lang="en-US" dirty="0" smtClean="0"/>
              <a:t>3. Training / education practices</a:t>
            </a:r>
            <a:endParaRPr lang="en-US" sz="2600" dirty="0"/>
          </a:p>
          <a:p>
            <a:pPr marL="0" indent="0">
              <a:buNone/>
            </a:pPr>
            <a:r>
              <a:rPr lang="en-US" dirty="0" smtClean="0"/>
              <a:t>4. Policy / legislative initiatives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5. Data collection / report systems</a:t>
            </a:r>
          </a:p>
          <a:p>
            <a:pPr marL="0" indent="0">
              <a:buNone/>
            </a:pPr>
            <a:r>
              <a:rPr lang="en-US" dirty="0" smtClean="0"/>
              <a:t>6. Diversity </a:t>
            </a:r>
            <a:r>
              <a:rPr lang="en-US" dirty="0"/>
              <a:t>architecture </a:t>
            </a:r>
            <a:r>
              <a:rPr lang="en-US" dirty="0" smtClean="0"/>
              <a:t>(community of practice)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7. Communication and outreach</a:t>
            </a:r>
            <a:endParaRPr lang="en-US" dirty="0"/>
          </a:p>
          <a:p>
            <a:endParaRPr lang="en-US" sz="2400" dirty="0"/>
          </a:p>
        </p:txBody>
      </p:sp>
      <p:sp>
        <p:nvSpPr>
          <p:cNvPr id="37" name="Title 4"/>
          <p:cNvSpPr txBox="1">
            <a:spLocks/>
          </p:cNvSpPr>
          <p:nvPr/>
        </p:nvSpPr>
        <p:spPr>
          <a:xfrm>
            <a:off x="1828799" y="381000"/>
            <a:ext cx="7290263" cy="816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71600" indent="-1371600"/>
            <a:endParaRPr lang="en-US" sz="6100" i="1" dirty="0">
              <a:solidFill>
                <a:srgbClr val="002060"/>
              </a:solidFill>
            </a:endParaRPr>
          </a:p>
        </p:txBody>
      </p:sp>
      <p:pic>
        <p:nvPicPr>
          <p:cNvPr id="6" name="Picture 5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9174" y="6172200"/>
            <a:ext cx="2707626" cy="457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33400" y="5562600"/>
            <a:ext cx="83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This will not be a linear process – work in focus areas will be concurrent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6481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4"/>
          <p:cNvSpPr txBox="1">
            <a:spLocks/>
          </p:cNvSpPr>
          <p:nvPr/>
        </p:nvSpPr>
        <p:spPr>
          <a:xfrm>
            <a:off x="0" y="381000"/>
            <a:ext cx="9156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002060"/>
                </a:solidFill>
              </a:rPr>
              <a:t>Detailed Action Plan</a:t>
            </a:r>
            <a:endParaRPr lang="en-US" sz="44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29323"/>
              </p:ext>
            </p:extLst>
          </p:nvPr>
        </p:nvGraphicFramePr>
        <p:xfrm>
          <a:off x="304800" y="1142999"/>
          <a:ext cx="8534400" cy="428843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600200"/>
                <a:gridCol w="1371600"/>
                <a:gridCol w="1600200"/>
                <a:gridCol w="1952841"/>
                <a:gridCol w="1069647"/>
                <a:gridCol w="939912"/>
              </a:tblGrid>
              <a:tr h="271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Task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Task Lead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Partners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Expected Outcome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Status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Due Date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11000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Define immediate,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mid-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long- term needs 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Support team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Communit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y members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Define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and agree on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issues and timeframes. 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 progress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August 2015 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000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Based on needs,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etermine the scope of work 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Support team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and subcabinet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Communit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y members and stakeholders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Common, across the board understanding of issues and how to address them.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 progress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August 2015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Identify barriers / conduct 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&amp; root cause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analysis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Support team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Community members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Standardize data, identification of the root cause.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 progress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Sept. 2015 *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53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Identify funding strategies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Subcabinet,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Governor’s Office, OFM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Ensure sustainability for business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diversity efforts.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 progress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Sept. 2015 *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  <p:pic>
        <p:nvPicPr>
          <p:cNvPr id="5" name="Picture 4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1574" y="5943600"/>
            <a:ext cx="2707626" cy="685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48600" y="548342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Estimated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322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4"/>
          <p:cNvSpPr txBox="1">
            <a:spLocks/>
          </p:cNvSpPr>
          <p:nvPr/>
        </p:nvSpPr>
        <p:spPr>
          <a:xfrm>
            <a:off x="0" y="381000"/>
            <a:ext cx="9156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002060"/>
                </a:solidFill>
              </a:rPr>
              <a:t>Detailed Action Plan</a:t>
            </a:r>
            <a:endParaRPr lang="en-US" sz="44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211751"/>
              </p:ext>
            </p:extLst>
          </p:nvPr>
        </p:nvGraphicFramePr>
        <p:xfrm>
          <a:off x="304800" y="1142999"/>
          <a:ext cx="8534400" cy="259842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600200"/>
                <a:gridCol w="1371600"/>
                <a:gridCol w="1600200"/>
                <a:gridCol w="1952841"/>
                <a:gridCol w="1069647"/>
                <a:gridCol w="939912"/>
              </a:tblGrid>
              <a:tr h="271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Task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Task Lead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Partners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Expected Outcome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Status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Due Date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11000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Create community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of practice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Support team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Subcabinet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community members, state agencies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Standardize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practices statewide and create diversity architecture.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TBD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Long term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Expand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and develop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business diversity inclusion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plans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Support team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Subcabinet, community members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Increase small and diverse business participation in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goods and services</a:t>
                      </a:r>
                      <a:r>
                        <a:rPr lang="en-US" sz="14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and public works contracts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 progress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On-going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9100" y="76200"/>
            <a:ext cx="84582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G2: 4.1.a Increased State Certification Utilization</a:t>
            </a:r>
          </a:p>
        </p:txBody>
      </p:sp>
      <p:pic>
        <p:nvPicPr>
          <p:cNvPr id="6" name="Picture 5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7774" y="5943600"/>
            <a:ext cx="2707626" cy="685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4800" y="4008912"/>
            <a:ext cx="8572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Questions and Inquiries:</a:t>
            </a:r>
          </a:p>
          <a:p>
            <a:pPr algn="ctr"/>
            <a:r>
              <a:rPr lang="en-US" sz="4000" dirty="0" smtClean="0">
                <a:hlinkClick r:id="rId4"/>
              </a:rPr>
              <a:t>BusinessDiversity@des.wa.gov</a:t>
            </a:r>
            <a:r>
              <a:rPr lang="en-US" sz="4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603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00206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cae55669-3918-453f-b1ae-66f192c13483">Presentation Materials</Document_x0020_Typ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41456A3907454B9D0659646D59AF0A" ma:contentTypeVersion="" ma:contentTypeDescription="Create a new document." ma:contentTypeScope="" ma:versionID="480ba2b7b8968dd50b13721ef309ff7a">
  <xsd:schema xmlns:xsd="http://www.w3.org/2001/XMLSchema" xmlns:xs="http://www.w3.org/2001/XMLSchema" xmlns:p="http://schemas.microsoft.com/office/2006/metadata/properties" xmlns:ns2="cae55669-3918-453f-b1ae-66f192c13483" targetNamespace="http://schemas.microsoft.com/office/2006/metadata/properties" ma:root="true" ma:fieldsID="4abbd3874dfc5049148ac3cae1ece847" ns2:_="">
    <xsd:import namespace="cae55669-3918-453f-b1ae-66f192c13483"/>
    <xsd:element name="properties">
      <xsd:complexType>
        <xsd:sequence>
          <xsd:element name="documentManagement">
            <xsd:complexType>
              <xsd:all>
                <xsd:element ref="ns2:Document_x0020_Typ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55669-3918-453f-b1ae-66f192c13483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ma:displayName="Document Type" ma:format="Dropdown" ma:internalName="Document_x0020_Type">
      <xsd:simpleType>
        <xsd:restriction base="dms:Choice">
          <xsd:enumeration value="Communication"/>
          <xsd:enumeration value="Legislation/Policy"/>
          <xsd:enumeration value="Metrics"/>
          <xsd:enumeration value="Presentation Materials"/>
          <xsd:enumeration value="Research"/>
          <xsd:enumeration value="Team"/>
          <xsd:enumeration value="Template"/>
          <xsd:enumeration value="Scrum"/>
          <xsd:enumeration value="Governors Reques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C45CD1-3EC3-4621-A7AF-D91CEEC07BAD}">
  <ds:schemaRefs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cae55669-3918-453f-b1ae-66f192c1348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E681871-9A66-42F0-A874-8385F50FB6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e55669-3918-453f-b1ae-66f192c134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A36FB9-9286-496C-8B54-2E6461EE66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14670</TotalTime>
  <Words>757</Words>
  <Application>Microsoft Office PowerPoint</Application>
  <PresentationFormat>On-screen Show (4:3)</PresentationFormat>
  <Paragraphs>169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PowerPoint Presentation</vt:lpstr>
      <vt:lpstr>PowerPoint Presentation</vt:lpstr>
      <vt:lpstr>Current state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WA Goal 2 presentation - July 29</dc:title>
  <dc:creator>Pannkuk, Pam (GOV)</dc:creator>
  <cp:lastModifiedBy>Wilson, Brittany (GOV)</cp:lastModifiedBy>
  <cp:revision>402</cp:revision>
  <cp:lastPrinted>2015-08-27T03:00:31Z</cp:lastPrinted>
  <dcterms:created xsi:type="dcterms:W3CDTF">2015-03-19T19:12:20Z</dcterms:created>
  <dcterms:modified xsi:type="dcterms:W3CDTF">2015-08-27T20:02:42Z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0x010100EC41456A3907454B9D0659646D59AF0A</vt:lpwstr>
  </property>
</Properties>
</file>