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272"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E1E8C3-34C4-4E2A-BC7D-DF87AA20C99B}" type="datetimeFigureOut">
              <a:rPr lang="en-US" smtClean="0"/>
              <a:pPr/>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A54C6-56EF-459C-AE29-E5BA305BE1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E1E8C3-34C4-4E2A-BC7D-DF87AA20C99B}" type="datetimeFigureOut">
              <a:rPr lang="en-US" smtClean="0"/>
              <a:pPr/>
              <a:t>12/15/2014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A54C6-56EF-459C-AE29-E5BA305BE1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772400" cy="2057400"/>
          </a:xfrm>
        </p:spPr>
        <p:txBody>
          <a:bodyPr>
            <a:noAutofit/>
          </a:bodyPr>
          <a:lstStyle/>
          <a:p>
            <a:r>
              <a:rPr lang="en-US" sz="1800" b="1" dirty="0">
                <a:latin typeface="Times New Roman" pitchFamily="18" charset="0"/>
                <a:cs typeface="Times New Roman" pitchFamily="18" charset="0"/>
              </a:rPr>
              <a:t>SURVEY OF LATINO BUSINESS OWNERS IN NORTH CENTRAL &amp; NORTHEAST </a:t>
            </a:r>
            <a:r>
              <a:rPr lang="en-US" sz="1800" b="1" dirty="0" smtClean="0">
                <a:latin typeface="Times New Roman" pitchFamily="18" charset="0"/>
                <a:cs typeface="Times New Roman" pitchFamily="18" charset="0"/>
              </a:rPr>
              <a:t>WASHINGTON</a:t>
            </a:r>
            <a:br>
              <a:rPr lang="en-US" sz="1800" b="1" dirty="0" smtClean="0">
                <a:latin typeface="Times New Roman" pitchFamily="18" charset="0"/>
                <a:cs typeface="Times New Roman" pitchFamily="18" charset="0"/>
              </a:rPr>
            </a:b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r>
              <a:rPr lang="en-US" sz="1800" b="1" dirty="0">
                <a:latin typeface="Times New Roman" pitchFamily="18" charset="0"/>
                <a:cs typeface="Times New Roman" pitchFamily="18" charset="0"/>
              </a:rPr>
              <a:t>Through the Eastern Washington University</a:t>
            </a: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r>
              <a:rPr lang="en-US" sz="1800" b="1" dirty="0">
                <a:latin typeface="Times New Roman" pitchFamily="18" charset="0"/>
                <a:cs typeface="Times New Roman" pitchFamily="18" charset="0"/>
              </a:rPr>
              <a:t>Institute for Public Policy and Economic </a:t>
            </a:r>
            <a:r>
              <a:rPr lang="en-US" sz="1800" b="1" dirty="0" smtClean="0">
                <a:latin typeface="Times New Roman" pitchFamily="18" charset="0"/>
                <a:cs typeface="Times New Roman" pitchFamily="18" charset="0"/>
              </a:rPr>
              <a:t>Analysis</a:t>
            </a: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r>
              <a:rPr lang="en-US" sz="1800" b="1" dirty="0">
                <a:latin typeface="Times New Roman" pitchFamily="18" charset="0"/>
                <a:cs typeface="Times New Roman" pitchFamily="18" charset="0"/>
              </a:rPr>
              <a:t>JUNE </a:t>
            </a:r>
            <a:r>
              <a:rPr lang="en-US" sz="1800" b="1" dirty="0" smtClean="0">
                <a:latin typeface="Times New Roman" pitchFamily="18" charset="0"/>
                <a:cs typeface="Times New Roman" pitchFamily="18" charset="0"/>
              </a:rPr>
              <a:t>2014</a:t>
            </a:r>
            <a:endParaRPr lang="en-US" sz="1800"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2600" b="1" dirty="0">
                <a:solidFill>
                  <a:schemeClr val="tx1"/>
                </a:solidFill>
                <a:latin typeface="Times New Roman" pitchFamily="18" charset="0"/>
                <a:cs typeface="Times New Roman" pitchFamily="18" charset="0"/>
              </a:rPr>
              <a:t>REVIEW BY </a:t>
            </a:r>
            <a:endParaRPr lang="en-US" sz="2600" dirty="0">
              <a:solidFill>
                <a:schemeClr val="tx1"/>
              </a:solidFill>
              <a:latin typeface="Times New Roman" pitchFamily="18" charset="0"/>
              <a:cs typeface="Times New Roman" pitchFamily="18" charset="0"/>
            </a:endParaRPr>
          </a:p>
          <a:p>
            <a:r>
              <a:rPr lang="en-US" sz="2600" b="1" dirty="0">
                <a:solidFill>
                  <a:schemeClr val="tx1"/>
                </a:solidFill>
                <a:latin typeface="Times New Roman" pitchFamily="18" charset="0"/>
                <a:cs typeface="Times New Roman" pitchFamily="18" charset="0"/>
              </a:rPr>
              <a:t>TOMAS SANDOVAL </a:t>
            </a:r>
            <a:endParaRPr lang="en-US" sz="2600" dirty="0">
              <a:solidFill>
                <a:schemeClr val="tx1"/>
              </a:solidFill>
              <a:latin typeface="Times New Roman" pitchFamily="18" charset="0"/>
              <a:cs typeface="Times New Roman" pitchFamily="18" charset="0"/>
            </a:endParaRPr>
          </a:p>
          <a:p>
            <a:r>
              <a:rPr lang="en-US" sz="2600" b="1" dirty="0">
                <a:solidFill>
                  <a:schemeClr val="tx1"/>
                </a:solidFill>
                <a:latin typeface="Times New Roman" pitchFamily="18" charset="0"/>
                <a:cs typeface="Times New Roman" pitchFamily="18" charset="0"/>
              </a:rPr>
              <a:t>FOR THE BOARD OF THE NCWHCC</a:t>
            </a:r>
            <a:endParaRPr lang="en-US" sz="2600" dirty="0">
              <a:solidFill>
                <a:schemeClr val="tx1"/>
              </a:solidFill>
              <a:latin typeface="Times New Roman" pitchFamily="18" charset="0"/>
              <a:cs typeface="Times New Roman" pitchFamily="18"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RESULTS</a:t>
            </a:r>
            <a:endParaRPr lang="en-US" dirty="0"/>
          </a:p>
        </p:txBody>
      </p:sp>
      <p:sp>
        <p:nvSpPr>
          <p:cNvPr id="3" name="Content Placeholder 2"/>
          <p:cNvSpPr>
            <a:spLocks noGrp="1"/>
          </p:cNvSpPr>
          <p:nvPr>
            <p:ph idx="1"/>
          </p:nvPr>
        </p:nvSpPr>
        <p:spPr>
          <a:xfrm>
            <a:off x="457200" y="914400"/>
            <a:ext cx="8229600" cy="5334000"/>
          </a:xfrm>
        </p:spPr>
        <p:txBody>
          <a:bodyPr>
            <a:normAutofit fontScale="25000" lnSpcReduction="20000"/>
          </a:bodyPr>
          <a:lstStyle/>
          <a:p>
            <a:pPr>
              <a:buNone/>
            </a:pPr>
            <a:endParaRPr lang="en-US" sz="6400" dirty="0">
              <a:latin typeface="Times New Roman" pitchFamily="18" charset="0"/>
              <a:cs typeface="Times New Roman" pitchFamily="18" charset="0"/>
            </a:endParaRPr>
          </a:p>
          <a:p>
            <a:pPr>
              <a:buNone/>
            </a:pPr>
            <a:r>
              <a:rPr lang="en-US" sz="6400" dirty="0">
                <a:latin typeface="Times New Roman" pitchFamily="18" charset="0"/>
                <a:cs typeface="Times New Roman" pitchFamily="18" charset="0"/>
              </a:rPr>
              <a:t>The report broke down the results into </a:t>
            </a:r>
            <a:r>
              <a:rPr lang="en-US" sz="6400" dirty="0" smtClean="0">
                <a:latin typeface="Times New Roman" pitchFamily="18" charset="0"/>
                <a:cs typeface="Times New Roman" pitchFamily="18" charset="0"/>
              </a:rPr>
              <a:t> the </a:t>
            </a:r>
            <a:endParaRPr lang="en-US" sz="6400" dirty="0">
              <a:latin typeface="Times New Roman" pitchFamily="18" charset="0"/>
              <a:cs typeface="Times New Roman" pitchFamily="18" charset="0"/>
            </a:endParaRPr>
          </a:p>
          <a:p>
            <a:pPr>
              <a:buNone/>
            </a:pPr>
            <a:r>
              <a:rPr lang="en-US" sz="6400" dirty="0" smtClean="0">
                <a:latin typeface="Times New Roman" pitchFamily="18" charset="0"/>
                <a:cs typeface="Times New Roman" pitchFamily="18" charset="0"/>
              </a:rPr>
              <a:t>Socio-Economic </a:t>
            </a:r>
            <a:r>
              <a:rPr lang="en-US" sz="6400" dirty="0">
                <a:latin typeface="Times New Roman" pitchFamily="18" charset="0"/>
                <a:cs typeface="Times New Roman" pitchFamily="18" charset="0"/>
              </a:rPr>
              <a:t>Characteristics of the Five Counties</a:t>
            </a:r>
          </a:p>
          <a:p>
            <a:endParaRPr lang="en-US" sz="6400" dirty="0" smtClean="0">
              <a:latin typeface="Times New Roman" pitchFamily="18" charset="0"/>
              <a:cs typeface="Times New Roman" pitchFamily="18" charset="0"/>
            </a:endParaRPr>
          </a:p>
          <a:p>
            <a:pPr>
              <a:buNone/>
            </a:pPr>
            <a:r>
              <a:rPr lang="en-US" sz="6400" dirty="0" smtClean="0">
                <a:latin typeface="Times New Roman" pitchFamily="18" charset="0"/>
                <a:cs typeface="Times New Roman" pitchFamily="18" charset="0"/>
              </a:rPr>
              <a:t>Adams </a:t>
            </a:r>
            <a:r>
              <a:rPr lang="en-US" sz="6400" dirty="0">
                <a:latin typeface="Times New Roman" pitchFamily="18" charset="0"/>
                <a:cs typeface="Times New Roman" pitchFamily="18" charset="0"/>
              </a:rPr>
              <a:t>– Latino businesses owned sample of 37% in the report</a:t>
            </a:r>
          </a:p>
          <a:p>
            <a:pPr lvl="0"/>
            <a:r>
              <a:rPr lang="en-US" sz="6400" dirty="0">
                <a:latin typeface="Times New Roman" pitchFamily="18" charset="0"/>
                <a:cs typeface="Times New Roman" pitchFamily="18" charset="0"/>
              </a:rPr>
              <a:t>Foreign born population was 24.6%</a:t>
            </a:r>
          </a:p>
          <a:p>
            <a:pPr lvl="0"/>
            <a:r>
              <a:rPr lang="en-US" sz="6400" dirty="0">
                <a:latin typeface="Times New Roman" pitchFamily="18" charset="0"/>
                <a:cs typeface="Times New Roman" pitchFamily="18" charset="0"/>
              </a:rPr>
              <a:t>23.1% Living below the poverty level</a:t>
            </a:r>
          </a:p>
          <a:p>
            <a:pPr lvl="0"/>
            <a:r>
              <a:rPr lang="en-US" sz="6400" dirty="0">
                <a:latin typeface="Times New Roman" pitchFamily="18" charset="0"/>
                <a:cs typeface="Times New Roman" pitchFamily="18" charset="0"/>
              </a:rPr>
              <a:t>Per capita income of $37,357 (2012)</a:t>
            </a:r>
          </a:p>
          <a:p>
            <a:pPr lvl="0"/>
            <a:r>
              <a:rPr lang="en-US" sz="6400" dirty="0">
                <a:latin typeface="Times New Roman" pitchFamily="18" charset="0"/>
                <a:cs typeface="Times New Roman" pitchFamily="18" charset="0"/>
              </a:rPr>
              <a:t>50% population speaking another language other than English</a:t>
            </a:r>
          </a:p>
          <a:p>
            <a:pPr lvl="0"/>
            <a:r>
              <a:rPr lang="en-US" sz="6400" dirty="0">
                <a:latin typeface="Times New Roman" pitchFamily="18" charset="0"/>
                <a:cs typeface="Times New Roman" pitchFamily="18" charset="0"/>
              </a:rPr>
              <a:t>66% of the adult population had a High school education</a:t>
            </a:r>
          </a:p>
          <a:p>
            <a:pPr lvl="0"/>
            <a:r>
              <a:rPr lang="en-US" sz="6400" dirty="0">
                <a:latin typeface="Times New Roman" pitchFamily="18" charset="0"/>
                <a:cs typeface="Times New Roman" pitchFamily="18" charset="0"/>
              </a:rPr>
              <a:t>12% of the adult population had a Bachelor’s degree or higher</a:t>
            </a:r>
          </a:p>
          <a:p>
            <a:endParaRPr lang="en-US" sz="6400" dirty="0" smtClean="0">
              <a:latin typeface="Times New Roman" pitchFamily="18" charset="0"/>
              <a:cs typeface="Times New Roman" pitchFamily="18" charset="0"/>
            </a:endParaRPr>
          </a:p>
          <a:p>
            <a:r>
              <a:rPr lang="en-US" sz="6400" dirty="0" smtClean="0">
                <a:latin typeface="Times New Roman" pitchFamily="18" charset="0"/>
                <a:cs typeface="Times New Roman" pitchFamily="18" charset="0"/>
              </a:rPr>
              <a:t>Chelan </a:t>
            </a:r>
            <a:r>
              <a:rPr lang="en-US" sz="6400" dirty="0">
                <a:latin typeface="Times New Roman" pitchFamily="18" charset="0"/>
                <a:cs typeface="Times New Roman" pitchFamily="18" charset="0"/>
              </a:rPr>
              <a:t>– largest number of Latino businesses owned sample of 48% in the report</a:t>
            </a:r>
          </a:p>
          <a:p>
            <a:pPr lvl="0"/>
            <a:r>
              <a:rPr lang="en-US" sz="6400" dirty="0">
                <a:latin typeface="Times New Roman" pitchFamily="18" charset="0"/>
                <a:cs typeface="Times New Roman" pitchFamily="18" charset="0"/>
              </a:rPr>
              <a:t>Foreign born population was 12% (2012)</a:t>
            </a:r>
          </a:p>
          <a:p>
            <a:pPr lvl="0"/>
            <a:r>
              <a:rPr lang="en-US" sz="6400" dirty="0">
                <a:latin typeface="Times New Roman" pitchFamily="18" charset="0"/>
                <a:cs typeface="Times New Roman" pitchFamily="18" charset="0"/>
              </a:rPr>
              <a:t>With 14.4% Living below the poverty level</a:t>
            </a:r>
          </a:p>
          <a:p>
            <a:pPr lvl="0"/>
            <a:r>
              <a:rPr lang="en-US" sz="6400" dirty="0">
                <a:latin typeface="Times New Roman" pitchFamily="18" charset="0"/>
                <a:cs typeface="Times New Roman" pitchFamily="18" charset="0"/>
              </a:rPr>
              <a:t>Per capita income of $39,797 (2012)</a:t>
            </a:r>
          </a:p>
          <a:p>
            <a:pPr lvl="0"/>
            <a:r>
              <a:rPr lang="en-US" sz="6400" dirty="0">
                <a:latin typeface="Times New Roman" pitchFamily="18" charset="0"/>
                <a:cs typeface="Times New Roman" pitchFamily="18" charset="0"/>
              </a:rPr>
              <a:t>23.1% population speaking another language other than English</a:t>
            </a:r>
          </a:p>
          <a:p>
            <a:pPr lvl="0"/>
            <a:r>
              <a:rPr lang="en-US" sz="6400" dirty="0">
                <a:latin typeface="Times New Roman" pitchFamily="18" charset="0"/>
                <a:cs typeface="Times New Roman" pitchFamily="18" charset="0"/>
              </a:rPr>
              <a:t>83.7% of the adult population had a High school education</a:t>
            </a:r>
          </a:p>
          <a:p>
            <a:pPr lvl="0"/>
            <a:r>
              <a:rPr lang="en-US" sz="6400" dirty="0">
                <a:latin typeface="Times New Roman" pitchFamily="18" charset="0"/>
                <a:cs typeface="Times New Roman" pitchFamily="18" charset="0"/>
              </a:rPr>
              <a:t>20.6% of the adult population had a Bachelor’s degree or higher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RESULTS - Continued</a:t>
            </a:r>
            <a:endParaRPr lang="en-US" sz="3200" dirty="0"/>
          </a:p>
        </p:txBody>
      </p:sp>
      <p:sp>
        <p:nvSpPr>
          <p:cNvPr id="3" name="Content Placeholder 2"/>
          <p:cNvSpPr>
            <a:spLocks noGrp="1"/>
          </p:cNvSpPr>
          <p:nvPr>
            <p:ph idx="1"/>
          </p:nvPr>
        </p:nvSpPr>
        <p:spPr>
          <a:xfrm>
            <a:off x="457200" y="1219200"/>
            <a:ext cx="8229600" cy="4525963"/>
          </a:xfrm>
        </p:spPr>
        <p:txBody>
          <a:bodyPr>
            <a:normAutofit fontScale="25000" lnSpcReduction="20000"/>
          </a:bodyPr>
          <a:lstStyle/>
          <a:p>
            <a:r>
              <a:rPr lang="en-US" sz="4900" dirty="0" smtClean="0">
                <a:latin typeface="Times New Roman" pitchFamily="18" charset="0"/>
                <a:cs typeface="Times New Roman" pitchFamily="18" charset="0"/>
              </a:rPr>
              <a:t>Douglas – largest number of Latino businesses owned sample of 48% in the report</a:t>
            </a:r>
          </a:p>
          <a:p>
            <a:pPr lvl="0"/>
            <a:r>
              <a:rPr lang="en-US" sz="4900" dirty="0" smtClean="0">
                <a:latin typeface="Times New Roman" pitchFamily="18" charset="0"/>
                <a:cs typeface="Times New Roman" pitchFamily="18" charset="0"/>
              </a:rPr>
              <a:t>Foreign born population was 16.1%</a:t>
            </a:r>
          </a:p>
          <a:p>
            <a:pPr lvl="0"/>
            <a:r>
              <a:rPr lang="en-US" sz="4900" dirty="0" smtClean="0">
                <a:latin typeface="Times New Roman" pitchFamily="18" charset="0"/>
                <a:cs typeface="Times New Roman" pitchFamily="18" charset="0"/>
              </a:rPr>
              <a:t>16.4% Living below the poverty level</a:t>
            </a:r>
          </a:p>
          <a:p>
            <a:pPr lvl="0"/>
            <a:r>
              <a:rPr lang="en-US" sz="4900" dirty="0" smtClean="0">
                <a:latin typeface="Times New Roman" pitchFamily="18" charset="0"/>
                <a:cs typeface="Times New Roman" pitchFamily="18" charset="0"/>
              </a:rPr>
              <a:t>Per capita income of $31,954</a:t>
            </a:r>
          </a:p>
          <a:p>
            <a:pPr lvl="0"/>
            <a:r>
              <a:rPr lang="en-US" sz="4900" dirty="0" smtClean="0">
                <a:latin typeface="Times New Roman" pitchFamily="18" charset="0"/>
                <a:cs typeface="Times New Roman" pitchFamily="18" charset="0"/>
              </a:rPr>
              <a:t>27.3% population speaking another language other than English</a:t>
            </a:r>
          </a:p>
          <a:p>
            <a:pPr lvl="0"/>
            <a:r>
              <a:rPr lang="en-US" sz="4900" dirty="0" smtClean="0">
                <a:latin typeface="Times New Roman" pitchFamily="18" charset="0"/>
                <a:cs typeface="Times New Roman" pitchFamily="18" charset="0"/>
              </a:rPr>
              <a:t>80.5% of the adult population had a High school education</a:t>
            </a:r>
          </a:p>
          <a:p>
            <a:pPr lvl="0"/>
            <a:r>
              <a:rPr lang="en-US" sz="4900" dirty="0" smtClean="0">
                <a:latin typeface="Times New Roman" pitchFamily="18" charset="0"/>
                <a:cs typeface="Times New Roman" pitchFamily="18" charset="0"/>
              </a:rPr>
              <a:t>17.4% of the adult population had a Bachelor’s degree or higher</a:t>
            </a:r>
          </a:p>
          <a:p>
            <a:endParaRPr lang="en-US" sz="4900" dirty="0" smtClean="0">
              <a:latin typeface="Times New Roman" pitchFamily="18" charset="0"/>
              <a:cs typeface="Times New Roman" pitchFamily="18" charset="0"/>
            </a:endParaRPr>
          </a:p>
          <a:p>
            <a:r>
              <a:rPr lang="en-US" sz="4900" dirty="0" smtClean="0">
                <a:latin typeface="Times New Roman" pitchFamily="18" charset="0"/>
                <a:cs typeface="Times New Roman" pitchFamily="18" charset="0"/>
              </a:rPr>
              <a:t>Grant – Latino businesses owned sample of 37% in the report</a:t>
            </a:r>
          </a:p>
          <a:p>
            <a:pPr lvl="0"/>
            <a:r>
              <a:rPr lang="en-US" sz="4900" dirty="0" smtClean="0">
                <a:latin typeface="Times New Roman" pitchFamily="18" charset="0"/>
                <a:cs typeface="Times New Roman" pitchFamily="18" charset="0"/>
              </a:rPr>
              <a:t>Foreign born population was 19.5%</a:t>
            </a:r>
          </a:p>
          <a:p>
            <a:pPr lvl="0"/>
            <a:r>
              <a:rPr lang="en-US" sz="4900" dirty="0" smtClean="0">
                <a:latin typeface="Times New Roman" pitchFamily="18" charset="0"/>
                <a:cs typeface="Times New Roman" pitchFamily="18" charset="0"/>
              </a:rPr>
              <a:t>19.2% Living below the poverty level</a:t>
            </a:r>
          </a:p>
          <a:p>
            <a:pPr lvl="0"/>
            <a:r>
              <a:rPr lang="en-US" sz="4900" dirty="0" smtClean="0">
                <a:latin typeface="Times New Roman" pitchFamily="18" charset="0"/>
                <a:cs typeface="Times New Roman" pitchFamily="18" charset="0"/>
              </a:rPr>
              <a:t>Per capita income of $32,342 (2012)</a:t>
            </a:r>
          </a:p>
          <a:p>
            <a:pPr lvl="0"/>
            <a:r>
              <a:rPr lang="en-US" sz="4900" dirty="0" smtClean="0">
                <a:latin typeface="Times New Roman" pitchFamily="18" charset="0"/>
                <a:cs typeface="Times New Roman" pitchFamily="18" charset="0"/>
              </a:rPr>
              <a:t>_unreported___% population speaking another language other than English</a:t>
            </a:r>
          </a:p>
          <a:p>
            <a:pPr lvl="0"/>
            <a:r>
              <a:rPr lang="en-US" sz="4900" dirty="0" smtClean="0">
                <a:latin typeface="Times New Roman" pitchFamily="18" charset="0"/>
                <a:cs typeface="Times New Roman" pitchFamily="18" charset="0"/>
              </a:rPr>
              <a:t>_unreported____% of the adult population had a High school education</a:t>
            </a:r>
          </a:p>
          <a:p>
            <a:pPr lvl="0"/>
            <a:r>
              <a:rPr lang="en-US" sz="4900" dirty="0" smtClean="0">
                <a:latin typeface="Times New Roman" pitchFamily="18" charset="0"/>
                <a:cs typeface="Times New Roman" pitchFamily="18" charset="0"/>
              </a:rPr>
              <a:t>_unreported____% of the adult population had a Bachelor’s degree or higher</a:t>
            </a:r>
          </a:p>
          <a:p>
            <a:endParaRPr lang="en-US" sz="4900" dirty="0" smtClean="0">
              <a:latin typeface="Times New Roman" pitchFamily="18" charset="0"/>
              <a:cs typeface="Times New Roman" pitchFamily="18" charset="0"/>
            </a:endParaRPr>
          </a:p>
          <a:p>
            <a:r>
              <a:rPr lang="en-US" sz="4900" dirty="0" smtClean="0">
                <a:latin typeface="Times New Roman" pitchFamily="18" charset="0"/>
                <a:cs typeface="Times New Roman" pitchFamily="18" charset="0"/>
              </a:rPr>
              <a:t>Spokane – Latino businesses owned sample of 15% in the report</a:t>
            </a:r>
          </a:p>
          <a:p>
            <a:pPr lvl="0"/>
            <a:r>
              <a:rPr lang="en-US" sz="4900" dirty="0" smtClean="0">
                <a:latin typeface="Times New Roman" pitchFamily="18" charset="0"/>
                <a:cs typeface="Times New Roman" pitchFamily="18" charset="0"/>
              </a:rPr>
              <a:t>Foreign born population was 5.2%</a:t>
            </a:r>
          </a:p>
          <a:p>
            <a:pPr lvl="0"/>
            <a:r>
              <a:rPr lang="en-US" sz="4900" dirty="0" smtClean="0">
                <a:latin typeface="Times New Roman" pitchFamily="18" charset="0"/>
                <a:cs typeface="Times New Roman" pitchFamily="18" charset="0"/>
              </a:rPr>
              <a:t>15.9% Living below the poverty level</a:t>
            </a:r>
          </a:p>
          <a:p>
            <a:pPr lvl="0"/>
            <a:r>
              <a:rPr lang="en-US" sz="4900" dirty="0" smtClean="0">
                <a:latin typeface="Times New Roman" pitchFamily="18" charset="0"/>
                <a:cs typeface="Times New Roman" pitchFamily="18" charset="0"/>
              </a:rPr>
              <a:t>Per capita income of $37,653</a:t>
            </a:r>
          </a:p>
          <a:p>
            <a:pPr lvl="0"/>
            <a:r>
              <a:rPr lang="en-US" sz="4900" dirty="0" smtClean="0">
                <a:latin typeface="Times New Roman" pitchFamily="18" charset="0"/>
                <a:cs typeface="Times New Roman" pitchFamily="18" charset="0"/>
              </a:rPr>
              <a:t>8.1% population speaking another language other than English</a:t>
            </a:r>
          </a:p>
          <a:p>
            <a:pPr lvl="0"/>
            <a:r>
              <a:rPr lang="en-US" sz="4900" dirty="0" smtClean="0">
                <a:latin typeface="Times New Roman" pitchFamily="18" charset="0"/>
                <a:cs typeface="Times New Roman" pitchFamily="18" charset="0"/>
              </a:rPr>
              <a:t>92.6% of the adult population had a High school education</a:t>
            </a:r>
          </a:p>
          <a:p>
            <a:pPr lvl="0"/>
            <a:r>
              <a:rPr lang="en-US" sz="4900" dirty="0" smtClean="0">
                <a:latin typeface="Times New Roman" pitchFamily="18" charset="0"/>
                <a:cs typeface="Times New Roman" pitchFamily="18" charset="0"/>
              </a:rPr>
              <a:t>27.4% of the adult population had a Bachelor’s degree or higher</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100" dirty="0" smtClean="0">
                <a:latin typeface="Times New Roman" pitchFamily="18" charset="0"/>
                <a:cs typeface="Times New Roman" pitchFamily="18" charset="0"/>
              </a:rPr>
              <a:t>DISCUSSIONS AND CONCLUSIONS</a:t>
            </a:r>
            <a:endParaRPr lang="en-US" dirty="0"/>
          </a:p>
        </p:txBody>
      </p:sp>
      <p:sp>
        <p:nvSpPr>
          <p:cNvPr id="3" name="Content Placeholder 2"/>
          <p:cNvSpPr>
            <a:spLocks noGrp="1"/>
          </p:cNvSpPr>
          <p:nvPr>
            <p:ph idx="1"/>
          </p:nvPr>
        </p:nvSpPr>
        <p:spPr>
          <a:xfrm>
            <a:off x="381000" y="990600"/>
            <a:ext cx="8229600" cy="5486400"/>
          </a:xfrm>
        </p:spPr>
        <p:txBody>
          <a:bodyPr>
            <a:normAutofit fontScale="25000" lnSpcReduction="20000"/>
          </a:bodyPr>
          <a:lstStyle/>
          <a:p>
            <a:pPr>
              <a:buNone/>
            </a:pPr>
            <a:r>
              <a:rPr lang="en-US" sz="6400" dirty="0" smtClean="0">
                <a:latin typeface="Times New Roman" pitchFamily="18" charset="0"/>
                <a:cs typeface="Times New Roman" pitchFamily="18" charset="0"/>
              </a:rPr>
              <a:t>It </a:t>
            </a:r>
            <a:r>
              <a:rPr lang="en-US" sz="6400" dirty="0">
                <a:latin typeface="Times New Roman" pitchFamily="18" charset="0"/>
                <a:cs typeface="Times New Roman" pitchFamily="18" charset="0"/>
              </a:rPr>
              <a:t>is evident that significant progress needs to be made in the services being offered by government, non-profits and profit organizations charged with assisting Latino entrepreneurs.</a:t>
            </a:r>
          </a:p>
          <a:p>
            <a:pPr lvl="0"/>
            <a:r>
              <a:rPr lang="en-US" sz="6400" dirty="0">
                <a:latin typeface="Times New Roman" pitchFamily="18" charset="0"/>
                <a:cs typeface="Times New Roman" pitchFamily="18" charset="0"/>
              </a:rPr>
              <a:t>Policy makers should be concerned that 65% of Latino entrepreneurs have never contributed nor participated in any political campaign in the state.</a:t>
            </a:r>
          </a:p>
          <a:p>
            <a:pPr lvl="0"/>
            <a:r>
              <a:rPr lang="en-US" sz="6400" dirty="0">
                <a:latin typeface="Times New Roman" pitchFamily="18" charset="0"/>
                <a:cs typeface="Times New Roman" pitchFamily="18" charset="0"/>
              </a:rPr>
              <a:t>Latino entrepreneurs believe adopting policies that are friendly to the undocumented brings important economic benefits to the state.</a:t>
            </a:r>
          </a:p>
          <a:p>
            <a:pPr lvl="0"/>
            <a:r>
              <a:rPr lang="en-US" sz="6400" dirty="0">
                <a:latin typeface="Times New Roman" pitchFamily="18" charset="0"/>
                <a:cs typeface="Times New Roman" pitchFamily="18" charset="0"/>
              </a:rPr>
              <a:t>97% among Latino entrepreneurs believe that a passage of an immigration reform was critical for the growth of their business.</a:t>
            </a:r>
          </a:p>
          <a:p>
            <a:pPr lvl="0"/>
            <a:r>
              <a:rPr lang="en-US" sz="6400" dirty="0">
                <a:latin typeface="Times New Roman" pitchFamily="18" charset="0"/>
                <a:cs typeface="Times New Roman" pitchFamily="18" charset="0"/>
              </a:rPr>
              <a:t>Latino entrepreneurs are concentrated in the service economy; very few have entered the manufacturing sector of the economy. Policy makers can create opportunities that would encourage Latino entrepreneurs to penetrate this industry sector by making loans more accessible, providing training and information for Latino entrepreneurs. </a:t>
            </a:r>
          </a:p>
          <a:p>
            <a:pPr lvl="0"/>
            <a:r>
              <a:rPr lang="en-US" sz="6400" dirty="0">
                <a:latin typeface="Times New Roman" pitchFamily="18" charset="0"/>
                <a:cs typeface="Times New Roman" pitchFamily="18" charset="0"/>
              </a:rPr>
              <a:t>Latino entrepreneurs are still grossly underrepresented in most business sectors in all 5 counties (Adams, Chelan, Douglas, Grant, Spokane)</a:t>
            </a:r>
          </a:p>
          <a:p>
            <a:pPr lvl="1"/>
            <a:r>
              <a:rPr lang="en-US" sz="6400" dirty="0">
                <a:latin typeface="Times New Roman" pitchFamily="18" charset="0"/>
                <a:cs typeface="Times New Roman" pitchFamily="18" charset="0"/>
              </a:rPr>
              <a:t>Adams - 	59% Latino population but only 16.3 owned by Latinos,</a:t>
            </a:r>
          </a:p>
          <a:p>
            <a:pPr lvl="1"/>
            <a:r>
              <a:rPr lang="en-US" sz="6400" dirty="0">
                <a:latin typeface="Times New Roman" pitchFamily="18" charset="0"/>
                <a:cs typeface="Times New Roman" pitchFamily="18" charset="0"/>
              </a:rPr>
              <a:t>Grant - 	39.2% Latino population but only 10.9 owned by Latinos,</a:t>
            </a:r>
          </a:p>
          <a:p>
            <a:pPr lvl="1"/>
            <a:r>
              <a:rPr lang="en-US" sz="6400" dirty="0">
                <a:latin typeface="Times New Roman" pitchFamily="18" charset="0"/>
                <a:cs typeface="Times New Roman" pitchFamily="18" charset="0"/>
              </a:rPr>
              <a:t>Douglas - 	29.5% Latino population but only 8.4 owned by Latinos,</a:t>
            </a:r>
          </a:p>
          <a:p>
            <a:pPr lvl="1"/>
            <a:r>
              <a:rPr lang="en-US" sz="6400" dirty="0">
                <a:latin typeface="Times New Roman" pitchFamily="18" charset="0"/>
                <a:cs typeface="Times New Roman" pitchFamily="18" charset="0"/>
              </a:rPr>
              <a:t>Chelan - 	26% Latino population but only 3.6. owned by Latinos,</a:t>
            </a:r>
          </a:p>
          <a:p>
            <a:pPr lvl="1"/>
            <a:r>
              <a:rPr lang="en-US" sz="6400" dirty="0">
                <a:latin typeface="Times New Roman" pitchFamily="18" charset="0"/>
                <a:cs typeface="Times New Roman" pitchFamily="18" charset="0"/>
              </a:rPr>
              <a:t>Spokane - 	5% Latino population but only 1.2 owned by Latinos,</a:t>
            </a:r>
          </a:p>
          <a:p>
            <a:pPr>
              <a:buNone/>
            </a:pPr>
            <a:endParaRPr lang="en-US" sz="6400" dirty="0">
              <a:latin typeface="Times New Roman" pitchFamily="18" charset="0"/>
              <a:cs typeface="Times New Roman" pitchFamily="18" charset="0"/>
            </a:endParaRPr>
          </a:p>
          <a:p>
            <a:pPr lvl="0"/>
            <a:r>
              <a:rPr lang="en-US" sz="6400" dirty="0">
                <a:latin typeface="Times New Roman" pitchFamily="18" charset="0"/>
                <a:cs typeface="Times New Roman" pitchFamily="18" charset="0"/>
              </a:rPr>
              <a:t>The business sector with the highest (91%) share of full time employment was retail trade;</a:t>
            </a:r>
          </a:p>
          <a:p>
            <a:pPr lvl="0"/>
            <a:r>
              <a:rPr lang="en-US" sz="6400" dirty="0">
                <a:latin typeface="Times New Roman" pitchFamily="18" charset="0"/>
                <a:cs typeface="Times New Roman" pitchFamily="18" charset="0"/>
              </a:rPr>
              <a:t>Latino Entrepreneurs owned firms in business sectors that are the most vulnerable to the downturns of the economy</a:t>
            </a:r>
            <a:r>
              <a:rPr lang="en-US" sz="6400" dirty="0" smtClean="0">
                <a:latin typeface="Times New Roman" pitchFamily="18" charset="0"/>
                <a:cs typeface="Times New Roman" pitchFamily="18" charset="0"/>
              </a:rPr>
              <a:t>;</a:t>
            </a:r>
            <a:endParaRPr lang="en-US" sz="6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r>
              <a:rPr lang="en-US" dirty="0" smtClean="0">
                <a:latin typeface="Times New Roman" pitchFamily="18" charset="0"/>
                <a:cs typeface="Times New Roman" pitchFamily="18" charset="0"/>
              </a:rPr>
              <a:t>Latinos entrepreneurs in the information and media industry continue to struggle to make significant inroads in firm ownership &amp; funding &amp; opportunities;</a:t>
            </a:r>
          </a:p>
          <a:p>
            <a:pPr lvl="0"/>
            <a:r>
              <a:rPr lang="en-US" dirty="0" smtClean="0">
                <a:latin typeface="Times New Roman" pitchFamily="18" charset="0"/>
                <a:cs typeface="Times New Roman" pitchFamily="18" charset="0"/>
              </a:rPr>
              <a:t>Profit and productivity could greatly improve with more education, training, and the use of technology to run their businesses.  This point was confirmed by another study, Davila and Mora 2013 showing a profit increase of 50%;</a:t>
            </a:r>
          </a:p>
          <a:p>
            <a:pPr lvl="0"/>
            <a:r>
              <a:rPr lang="en-US" dirty="0" smtClean="0">
                <a:latin typeface="Times New Roman" pitchFamily="18" charset="0"/>
                <a:cs typeface="Times New Roman" pitchFamily="18" charset="0"/>
              </a:rPr>
              <a:t>Latino Entrepreneurs make a significant contribution to the Washington State economy, they can be increase quickly if Latinos are provided with tools and opportunities needed to open up businesses;</a:t>
            </a:r>
          </a:p>
          <a:p>
            <a:pPr lvl="0"/>
            <a:r>
              <a:rPr lang="en-US" dirty="0" smtClean="0">
                <a:latin typeface="Times New Roman" pitchFamily="18" charset="0"/>
                <a:cs typeface="Times New Roman" pitchFamily="18" charset="0"/>
              </a:rPr>
              <a:t>Important to note, that 21.7% of Latina entrepreneurs own businesses in these five counties which is behind the national average of 34.9% of women owned businesses.</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Sandoval </a:t>
            </a:r>
            <a:r>
              <a:rPr lang="en-US" b="1" dirty="0" smtClean="0"/>
              <a:t>Recommendations</a:t>
            </a:r>
            <a:endParaRPr lang="en-US" b="1" dirty="0"/>
          </a:p>
        </p:txBody>
      </p:sp>
      <p:sp>
        <p:nvSpPr>
          <p:cNvPr id="3" name="Content Placeholder 2"/>
          <p:cNvSpPr>
            <a:spLocks noGrp="1"/>
          </p:cNvSpPr>
          <p:nvPr>
            <p:ph idx="1"/>
          </p:nvPr>
        </p:nvSpPr>
        <p:spPr/>
        <p:txBody>
          <a:bodyPr>
            <a:normAutofit fontScale="62500" lnSpcReduction="20000"/>
          </a:bodyPr>
          <a:lstStyle/>
          <a:p>
            <a:pPr lvl="0"/>
            <a:r>
              <a:rPr lang="en-US" sz="2900" dirty="0">
                <a:latin typeface="Times New Roman" pitchFamily="18" charset="0"/>
                <a:cs typeface="Times New Roman" pitchFamily="18" charset="0"/>
              </a:rPr>
              <a:t>All financial institutions that are licensed in Washington state must ensure the inclusion of Latinos businesses, continuing and start-up, in the lending policies;</a:t>
            </a:r>
          </a:p>
          <a:p>
            <a:pPr lvl="0"/>
            <a:r>
              <a:rPr lang="en-US" sz="2900" dirty="0">
                <a:latin typeface="Times New Roman" pitchFamily="18" charset="0"/>
                <a:cs typeface="Times New Roman" pitchFamily="18" charset="0"/>
              </a:rPr>
              <a:t>Latino Hispanic Chambers (Eastern &amp; Western Washington) must be involved with Washington State Government to oversee business policies that allow Latinos, existing businesses and start-up entrepreneurs access to financial resources and services;</a:t>
            </a:r>
          </a:p>
          <a:p>
            <a:pPr lvl="0"/>
            <a:r>
              <a:rPr lang="en-US" sz="2900" dirty="0">
                <a:latin typeface="Times New Roman" pitchFamily="18" charset="0"/>
                <a:cs typeface="Times New Roman" pitchFamily="18" charset="0"/>
              </a:rPr>
              <a:t>The NCWHCC shall meet with:</a:t>
            </a:r>
          </a:p>
          <a:p>
            <a:pPr lvl="1"/>
            <a:r>
              <a:rPr lang="en-US" sz="2900" dirty="0">
                <a:latin typeface="Times New Roman" pitchFamily="18" charset="0"/>
                <a:cs typeface="Times New Roman" pitchFamily="18" charset="0"/>
              </a:rPr>
              <a:t>Washington State Governor Jay Inslee &amp; his staff &amp; cabinet agencies to begin oversight activities;</a:t>
            </a:r>
          </a:p>
          <a:p>
            <a:pPr lvl="1"/>
            <a:r>
              <a:rPr lang="en-US" sz="2900" dirty="0">
                <a:latin typeface="Times New Roman" pitchFamily="18" charset="0"/>
                <a:cs typeface="Times New Roman" pitchFamily="18" charset="0"/>
              </a:rPr>
              <a:t>State Senators Murray (D), Cantwell (D) &amp;, Representative Reichert (R), State Senator </a:t>
            </a:r>
            <a:r>
              <a:rPr lang="en-US" sz="2900" dirty="0" err="1">
                <a:latin typeface="Times New Roman" pitchFamily="18" charset="0"/>
                <a:cs typeface="Times New Roman" pitchFamily="18" charset="0"/>
              </a:rPr>
              <a:t>Parlette</a:t>
            </a:r>
            <a:r>
              <a:rPr lang="en-US" sz="2900" dirty="0">
                <a:latin typeface="Times New Roman" pitchFamily="18" charset="0"/>
                <a:cs typeface="Times New Roman" pitchFamily="18" charset="0"/>
              </a:rPr>
              <a:t> (R), Representative Hawkins (R) &amp; </a:t>
            </a:r>
            <a:r>
              <a:rPr lang="en-US" sz="2900" dirty="0" err="1">
                <a:latin typeface="Times New Roman" pitchFamily="18" charset="0"/>
                <a:cs typeface="Times New Roman" pitchFamily="18" charset="0"/>
              </a:rPr>
              <a:t>Condotta</a:t>
            </a:r>
            <a:r>
              <a:rPr lang="en-US" sz="2900" dirty="0">
                <a:latin typeface="Times New Roman" pitchFamily="18" charset="0"/>
                <a:cs typeface="Times New Roman" pitchFamily="18" charset="0"/>
              </a:rPr>
              <a:t> (R) to ensure National &amp; State involvement &amp; support;</a:t>
            </a:r>
          </a:p>
          <a:p>
            <a:pPr lvl="1"/>
            <a:r>
              <a:rPr lang="en-US" sz="2900" dirty="0">
                <a:latin typeface="Times New Roman" pitchFamily="18" charset="0"/>
                <a:cs typeface="Times New Roman" pitchFamily="18" charset="0"/>
              </a:rPr>
              <a:t>Chelan County Commissioners, City of Wenatchee and the Wenatchee Valley Chamber of Commerce to improve working relations &amp; secure funds for training, assessment, support of continuing and start-up businesses.</a:t>
            </a:r>
          </a:p>
          <a:p>
            <a:pPr lvl="1"/>
            <a:r>
              <a:rPr lang="en-US" sz="2900" dirty="0">
                <a:latin typeface="Times New Roman" pitchFamily="18" charset="0"/>
                <a:cs typeface="Times New Roman" pitchFamily="18" charset="0"/>
              </a:rPr>
              <a:t>National, state, &amp; local financial institutions (banks and credit unions) to secure funds for training, assessment, support of continuing and start-up businesses.</a:t>
            </a:r>
          </a:p>
          <a:p>
            <a:endParaRPr lang="en-US" dirty="0"/>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Sandoval Analysis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STEPS</a:t>
            </a:r>
            <a:endParaRPr lang="en-US" dirty="0"/>
          </a:p>
        </p:txBody>
      </p:sp>
      <p:sp>
        <p:nvSpPr>
          <p:cNvPr id="3" name="Content Placeholder 2"/>
          <p:cNvSpPr>
            <a:spLocks noGrp="1"/>
          </p:cNvSpPr>
          <p:nvPr>
            <p:ph idx="1"/>
          </p:nvPr>
        </p:nvSpPr>
        <p:spPr/>
        <p:txBody>
          <a:bodyPr/>
          <a:lstStyle/>
          <a:p>
            <a:r>
              <a:rPr lang="en-US" dirty="0" smtClean="0"/>
              <a:t>Governor direction</a:t>
            </a:r>
          </a:p>
          <a:p>
            <a:r>
              <a:rPr lang="en-US" dirty="0" smtClean="0"/>
              <a:t>Governor </a:t>
            </a:r>
            <a:r>
              <a:rPr lang="en-US" dirty="0" smtClean="0"/>
              <a:t>policy </a:t>
            </a:r>
            <a:r>
              <a:rPr lang="en-US" dirty="0" smtClean="0"/>
              <a:t>course</a:t>
            </a:r>
          </a:p>
          <a:p>
            <a:r>
              <a:rPr lang="en-US" dirty="0" smtClean="0"/>
              <a:t>Oversight/ Coordination by the </a:t>
            </a:r>
            <a:r>
              <a:rPr lang="en-US" dirty="0" smtClean="0"/>
              <a:t>Governor’s Office for Regulatory Innovation and Assistance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325562"/>
          </a:xfrm>
        </p:spPr>
        <p:txBody>
          <a:bodyPr>
            <a:normAutofit/>
          </a:bodyPr>
          <a:lstStyle/>
          <a:p>
            <a:r>
              <a:rPr lang="en-US" sz="2800" b="1" dirty="0" smtClean="0">
                <a:latin typeface="Times New Roman" pitchFamily="18" charset="0"/>
                <a:cs typeface="Times New Roman" pitchFamily="18" charset="0"/>
              </a:rPr>
              <a:t>EXECUTIVE SUMMARY</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24400"/>
          </a:xfrm>
        </p:spPr>
        <p:txBody>
          <a:bodyPr>
            <a:normAutofit/>
          </a:bodyPr>
          <a:lstStyle/>
          <a:p>
            <a:pPr>
              <a:buNone/>
            </a:pPr>
            <a:endParaRPr lang="en-US" dirty="0"/>
          </a:p>
          <a:p>
            <a:pPr lvl="0"/>
            <a:r>
              <a:rPr lang="en-US" sz="2100" dirty="0">
                <a:latin typeface="Times New Roman" pitchFamily="18" charset="0"/>
                <a:cs typeface="Times New Roman" pitchFamily="18" charset="0"/>
              </a:rPr>
              <a:t>First Study to document the contribution of Latinos as entrepreneurs, innovators &amp; Job creators in Washington State;</a:t>
            </a:r>
          </a:p>
          <a:p>
            <a:pPr lvl="0"/>
            <a:r>
              <a:rPr lang="en-US" sz="2100" dirty="0">
                <a:latin typeface="Times New Roman" pitchFamily="18" charset="0"/>
                <a:cs typeface="Times New Roman" pitchFamily="18" charset="0"/>
              </a:rPr>
              <a:t>Study reports on findings from interviews onsite, by phone and email</a:t>
            </a:r>
          </a:p>
          <a:p>
            <a:pPr lvl="0"/>
            <a:r>
              <a:rPr lang="en-US" sz="2100" dirty="0">
                <a:latin typeface="Times New Roman" pitchFamily="18" charset="0"/>
                <a:cs typeface="Times New Roman" pitchFamily="18" charset="0"/>
              </a:rPr>
              <a:t>Latino Business Owners were interviewed</a:t>
            </a:r>
          </a:p>
          <a:p>
            <a:pPr lvl="0"/>
            <a:r>
              <a:rPr lang="en-US" sz="2100" dirty="0">
                <a:latin typeface="Times New Roman" pitchFamily="18" charset="0"/>
                <a:cs typeface="Times New Roman" pitchFamily="18" charset="0"/>
              </a:rPr>
              <a:t>Target Area location was Counties of Adams, Chelan, Douglas, Grant &amp; Spokane;</a:t>
            </a:r>
          </a:p>
          <a:p>
            <a:pPr lvl="0"/>
            <a:r>
              <a:rPr lang="en-US" sz="2100" dirty="0">
                <a:latin typeface="Times New Roman" pitchFamily="18" charset="0"/>
                <a:cs typeface="Times New Roman" pitchFamily="18" charset="0"/>
              </a:rPr>
              <a:t>Interviews were conducted in July, August, &amp; first part of September, 2013;</a:t>
            </a:r>
          </a:p>
          <a:p>
            <a:pPr lvl="0"/>
            <a:r>
              <a:rPr lang="en-US" sz="2100" dirty="0">
                <a:latin typeface="Times New Roman" pitchFamily="18" charset="0"/>
                <a:cs typeface="Times New Roman" pitchFamily="18" charset="0"/>
              </a:rPr>
              <a:t>Interviews were conducted by two native Spanish Speakers;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609600"/>
            <a:ext cx="3048000" cy="838200"/>
          </a:xfrm>
        </p:spPr>
        <p:txBody>
          <a:bodyPr>
            <a:normAutofit/>
          </a:bodyPr>
          <a:lstStyle/>
          <a:p>
            <a:endParaRPr lang="en-US" dirty="0"/>
          </a:p>
        </p:txBody>
      </p:sp>
      <p:sp>
        <p:nvSpPr>
          <p:cNvPr id="3" name="Content Placeholder 2"/>
          <p:cNvSpPr>
            <a:spLocks noGrp="1"/>
          </p:cNvSpPr>
          <p:nvPr>
            <p:ph idx="1"/>
          </p:nvPr>
        </p:nvSpPr>
        <p:spPr>
          <a:xfrm>
            <a:off x="381000" y="533400"/>
            <a:ext cx="8229600" cy="6781800"/>
          </a:xfrm>
        </p:spPr>
        <p:txBody>
          <a:bodyPr>
            <a:noAutofit/>
          </a:bodyPr>
          <a:lstStyle/>
          <a:p>
            <a:r>
              <a:rPr lang="en-US" sz="1600" dirty="0">
                <a:latin typeface="Times New Roman" pitchFamily="18" charset="0"/>
                <a:cs typeface="Times New Roman" pitchFamily="18" charset="0"/>
              </a:rPr>
              <a:t>List of Latino Businesses was provided by:</a:t>
            </a:r>
          </a:p>
          <a:p>
            <a:pPr lvl="0"/>
            <a:r>
              <a:rPr lang="en-US" sz="1600" dirty="0">
                <a:latin typeface="Times New Roman" pitchFamily="18" charset="0"/>
                <a:cs typeface="Times New Roman" pitchFamily="18" charset="0"/>
              </a:rPr>
              <a:t>North Central Washington Hispanic Chamber of Commerce</a:t>
            </a:r>
          </a:p>
          <a:p>
            <a:pPr lvl="0"/>
            <a:r>
              <a:rPr lang="en-US" sz="1600" dirty="0">
                <a:latin typeface="Times New Roman" pitchFamily="18" charset="0"/>
                <a:cs typeface="Times New Roman" pitchFamily="18" charset="0"/>
              </a:rPr>
              <a:t>Supplemental list of business owners gathered through searching</a:t>
            </a:r>
          </a:p>
          <a:p>
            <a:pPr lvl="1"/>
            <a:r>
              <a:rPr lang="en-US" sz="1600" dirty="0">
                <a:latin typeface="Times New Roman" pitchFamily="18" charset="0"/>
                <a:cs typeface="Times New Roman" pitchFamily="18" charset="0"/>
              </a:rPr>
              <a:t>Websites</a:t>
            </a:r>
          </a:p>
          <a:p>
            <a:pPr lvl="1"/>
            <a:r>
              <a:rPr lang="en-US" sz="1600" dirty="0">
                <a:latin typeface="Times New Roman" pitchFamily="18" charset="0"/>
                <a:cs typeface="Times New Roman" pitchFamily="18" charset="0"/>
              </a:rPr>
              <a:t>Databases</a:t>
            </a:r>
          </a:p>
          <a:p>
            <a:pPr lvl="1"/>
            <a:r>
              <a:rPr lang="en-US" sz="1600" dirty="0">
                <a:latin typeface="Times New Roman" pitchFamily="18" charset="0"/>
                <a:cs typeface="Times New Roman" pitchFamily="18" charset="0"/>
              </a:rPr>
              <a:t>Referrals from Latino Businesses</a:t>
            </a:r>
          </a:p>
          <a:p>
            <a:pPr>
              <a:buNone/>
            </a:pP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The study was based on a representative sample from every business sector under the North American Industry Classification (NAICS) &amp; through Latino Businesses that were contacted at random often identified when staff drove to and from the interviews.</a:t>
            </a:r>
          </a:p>
          <a:p>
            <a:pPr>
              <a:buNone/>
            </a:pP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There were 104 Latino Businesses contacted.  There were 46 interviews conducted.  The response rate was 44%.  The businesses represented were:</a:t>
            </a:r>
          </a:p>
          <a:p>
            <a:pPr lvl="0"/>
            <a:r>
              <a:rPr lang="en-US" sz="1600" dirty="0" smtClean="0">
                <a:latin typeface="Times New Roman" pitchFamily="18" charset="0"/>
                <a:cs typeface="Times New Roman" pitchFamily="18" charset="0"/>
              </a:rPr>
              <a:t>Manufacturing, Construction, Wholesale </a:t>
            </a:r>
            <a:r>
              <a:rPr lang="en-US" sz="1600" dirty="0">
                <a:latin typeface="Times New Roman" pitchFamily="18" charset="0"/>
                <a:cs typeface="Times New Roman" pitchFamily="18" charset="0"/>
              </a:rPr>
              <a:t>&amp; retail </a:t>
            </a:r>
            <a:r>
              <a:rPr lang="en-US" sz="1600" dirty="0" smtClean="0">
                <a:latin typeface="Times New Roman" pitchFamily="18" charset="0"/>
                <a:cs typeface="Times New Roman" pitchFamily="18" charset="0"/>
              </a:rPr>
              <a:t>trade, Agriculture, Transportation </a:t>
            </a:r>
            <a:r>
              <a:rPr lang="en-US" sz="1600" dirty="0">
                <a:latin typeface="Times New Roman" pitchFamily="18" charset="0"/>
                <a:cs typeface="Times New Roman" pitchFamily="18" charset="0"/>
              </a:rPr>
              <a:t>&amp; </a:t>
            </a:r>
            <a:r>
              <a:rPr lang="en-US" sz="1600" dirty="0" smtClean="0">
                <a:latin typeface="Times New Roman" pitchFamily="18" charset="0"/>
                <a:cs typeface="Times New Roman" pitchFamily="18" charset="0"/>
              </a:rPr>
              <a:t>warehousing, Finance </a:t>
            </a:r>
            <a:r>
              <a:rPr lang="en-US" sz="1600" dirty="0">
                <a:latin typeface="Times New Roman" pitchFamily="18" charset="0"/>
                <a:cs typeface="Times New Roman" pitchFamily="18" charset="0"/>
              </a:rPr>
              <a:t>&amp; </a:t>
            </a:r>
            <a:r>
              <a:rPr lang="en-US" sz="1600" dirty="0" smtClean="0">
                <a:latin typeface="Times New Roman" pitchFamily="18" charset="0"/>
                <a:cs typeface="Times New Roman" pitchFamily="18" charset="0"/>
              </a:rPr>
              <a:t>insurance, Information </a:t>
            </a:r>
            <a:r>
              <a:rPr lang="en-US" sz="1600" dirty="0">
                <a:latin typeface="Times New Roman" pitchFamily="18" charset="0"/>
                <a:cs typeface="Times New Roman" pitchFamily="18" charset="0"/>
              </a:rPr>
              <a:t>(radio, newspaper, publishing</a:t>
            </a:r>
            <a:r>
              <a:rPr lang="en-US" sz="1600" dirty="0" smtClean="0">
                <a:latin typeface="Times New Roman" pitchFamily="18" charset="0"/>
                <a:cs typeface="Times New Roman" pitchFamily="18" charset="0"/>
              </a:rPr>
              <a:t>), Real estate, Professional</a:t>
            </a:r>
            <a:r>
              <a:rPr lang="en-US" sz="1600" dirty="0">
                <a:latin typeface="Times New Roman" pitchFamily="18" charset="0"/>
                <a:cs typeface="Times New Roman" pitchFamily="18" charset="0"/>
              </a:rPr>
              <a:t>, Scientific, Technical, &amp; Educational </a:t>
            </a:r>
            <a:r>
              <a:rPr lang="en-US" sz="1600" dirty="0" smtClean="0">
                <a:latin typeface="Times New Roman" pitchFamily="18" charset="0"/>
                <a:cs typeface="Times New Roman" pitchFamily="18" charset="0"/>
              </a:rPr>
              <a:t>Services, Accommodation, Entertainment </a:t>
            </a:r>
            <a:endParaRPr lang="en-US" sz="16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UNDERREPRESENTED</a:t>
            </a:r>
            <a:endParaRPr lang="en-US" sz="3200" dirty="0"/>
          </a:p>
        </p:txBody>
      </p:sp>
      <p:sp>
        <p:nvSpPr>
          <p:cNvPr id="3" name="Content Placeholder 2"/>
          <p:cNvSpPr>
            <a:spLocks noGrp="1"/>
          </p:cNvSpPr>
          <p:nvPr>
            <p:ph idx="1"/>
          </p:nvPr>
        </p:nvSpPr>
        <p:spPr/>
        <p:txBody>
          <a:bodyPr>
            <a:normAutofit/>
          </a:bodyPr>
          <a:lstStyle/>
          <a:p>
            <a:pPr>
              <a:buNone/>
            </a:pPr>
            <a:endParaRPr lang="en-US"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The broad range of Latino businesses proportionate to their population are UNDERREPRESENTED in business ownership as high as 42%.  Educations &amp; Economic levels of these owners were a broad range from middle income, college education, to humble beginnings with little to no education.  Some business owners were first generation immigrants.  They represented 65% of the overall sample.  Second &amp; Third generations represented the remaining 35%.  Some businesses started working as laborers.  Others entrepreneurs built their businesses from the ground up.</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WITHOUT ASSISTANCE</a:t>
            </a:r>
            <a:endParaRPr lang="en-US" sz="3200" dirty="0"/>
          </a:p>
        </p:txBody>
      </p:sp>
      <p:sp>
        <p:nvSpPr>
          <p:cNvPr id="3" name="Content Placeholder 2"/>
          <p:cNvSpPr>
            <a:spLocks noGrp="1"/>
          </p:cNvSpPr>
          <p:nvPr>
            <p:ph idx="1"/>
          </p:nvPr>
        </p:nvSpPr>
        <p:spPr/>
        <p:txBody>
          <a:bodyPr>
            <a:normAutofit/>
          </a:bodyPr>
          <a:lstStyle/>
          <a:p>
            <a:r>
              <a:rPr lang="en-US" sz="1600" dirty="0">
                <a:latin typeface="Times New Roman" pitchFamily="18" charset="0"/>
                <a:cs typeface="Times New Roman" pitchFamily="18" charset="0"/>
              </a:rPr>
              <a:t>Economically, these businesses had a 61% of their work force as full time.  87% of these Latino Entrepreneurs started their own business using their own personal savings WITHOUT ASSISTANCE from financial institutions.</a:t>
            </a:r>
          </a:p>
          <a:p>
            <a:pPr>
              <a:buNone/>
            </a:pPr>
            <a:r>
              <a:rPr lang="en-US" sz="1600" dirty="0">
                <a:latin typeface="Times New Roman" pitchFamily="18" charset="0"/>
                <a:cs typeface="Times New Roman" pitchFamily="18" charset="0"/>
              </a:rPr>
              <a:t> </a:t>
            </a:r>
          </a:p>
          <a:p>
            <a:r>
              <a:rPr lang="en-US" sz="1600" dirty="0">
                <a:latin typeface="Times New Roman" pitchFamily="18" charset="0"/>
                <a:cs typeface="Times New Roman" pitchFamily="18" charset="0"/>
              </a:rPr>
              <a:t>During 2008, during the Great Recession, approximately 75% of Latino Entrepreneurs experienced revenue increases ranging from zero to 60%.  Overall, Latinos Entrepreneurs managed a steady growth in the numbers of employees hired and business growth.</a:t>
            </a:r>
          </a:p>
          <a:p>
            <a:pPr>
              <a:buNone/>
            </a:pP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A stereotype is that Latinos take advantage of governmental services BUT 95% of Latino business owners DID NOT take advantage of assistance offered by government or other community organizations.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Negative stereotypes</a:t>
            </a:r>
            <a:endParaRPr lang="en-US" sz="3200" dirty="0"/>
          </a:p>
        </p:txBody>
      </p:sp>
      <p:sp>
        <p:nvSpPr>
          <p:cNvPr id="3" name="Content Placeholder 2"/>
          <p:cNvSpPr>
            <a:spLocks noGrp="1"/>
          </p:cNvSpPr>
          <p:nvPr>
            <p:ph idx="1"/>
          </p:nvPr>
        </p:nvSpPr>
        <p:spPr/>
        <p:txBody>
          <a:bodyPr>
            <a:normAutofit fontScale="85000" lnSpcReduction="20000"/>
          </a:bodyPr>
          <a:lstStyle/>
          <a:p>
            <a:r>
              <a:rPr lang="en-US" sz="2300" dirty="0"/>
              <a:t>78% of Latino businesses interviewed purchased over 80% of their supplies from non-Hispanic customers (suppliers) and almost 40% of their clientele being non-Hispanic.</a:t>
            </a:r>
          </a:p>
          <a:p>
            <a:pPr>
              <a:buNone/>
            </a:pPr>
            <a:r>
              <a:rPr lang="en-US" sz="2300" dirty="0"/>
              <a:t> </a:t>
            </a:r>
          </a:p>
          <a:p>
            <a:r>
              <a:rPr lang="en-US" sz="2300" dirty="0"/>
              <a:t>65% of Latino entrepreneurs regard the political climate in the state of Washington as indifferent and antagonistic for their business.</a:t>
            </a:r>
          </a:p>
          <a:p>
            <a:pPr>
              <a:buNone/>
            </a:pPr>
            <a:endParaRPr lang="en-US" sz="2300" dirty="0"/>
          </a:p>
          <a:p>
            <a:r>
              <a:rPr lang="en-US" sz="2300" dirty="0"/>
              <a:t>Negative stereotypes of Latinos amongst “the dominate group” were cited as a factor that was making the growth of their business more challenging.  Immigration issues were a key amongst Latino business owners that were interviewed.</a:t>
            </a:r>
          </a:p>
          <a:p>
            <a:r>
              <a:rPr lang="en-US" sz="2300" dirty="0"/>
              <a:t> </a:t>
            </a:r>
          </a:p>
          <a:p>
            <a:r>
              <a:rPr lang="en-US" sz="2300" dirty="0"/>
              <a:t>An Antidote from a Latino Business owner shared that more than 40% of its tax returns were from undocumented clients showing they were contributing to the community.</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Latino Entrepreneurs Said</a:t>
            </a:r>
            <a:endParaRPr lang="en-US" sz="3200" dirty="0"/>
          </a:p>
        </p:txBody>
      </p:sp>
      <p:sp>
        <p:nvSpPr>
          <p:cNvPr id="3" name="Content Placeholder 2"/>
          <p:cNvSpPr>
            <a:spLocks noGrp="1"/>
          </p:cNvSpPr>
          <p:nvPr>
            <p:ph idx="1"/>
          </p:nvPr>
        </p:nvSpPr>
        <p:spPr/>
        <p:txBody>
          <a:bodyPr>
            <a:normAutofit lnSpcReduction="10000"/>
          </a:bodyPr>
          <a:lstStyle/>
          <a:p>
            <a:r>
              <a:rPr lang="en-US" sz="2300" dirty="0"/>
              <a:t>Latino Entrepreneurs said:</a:t>
            </a:r>
          </a:p>
          <a:p>
            <a:pPr lvl="0"/>
            <a:r>
              <a:rPr lang="en-US" sz="2300" dirty="0"/>
              <a:t>Lack of access to capital from financial institutions, excessive regulations, lack of training &amp; orientation by local organizations are factors that stalled their business growth.</a:t>
            </a:r>
          </a:p>
          <a:p>
            <a:pPr lvl="0"/>
            <a:r>
              <a:rPr lang="en-US" sz="2300" dirty="0"/>
              <a:t>The passage of any reforms (access to capital, excessive regulations) would be positive to their growth.</a:t>
            </a:r>
          </a:p>
          <a:p>
            <a:pPr lvl="0"/>
            <a:r>
              <a:rPr lang="en-US" sz="2300" dirty="0"/>
              <a:t>NCWHCC &amp; Wenatchee Valley Chamber of Commerce purpose is defined as - to assist small business owners grow in their business.</a:t>
            </a:r>
          </a:p>
          <a:p>
            <a:pPr lvl="0"/>
            <a:r>
              <a:rPr lang="en-US" sz="2300" dirty="0"/>
              <a:t>Barriers </a:t>
            </a:r>
            <a:r>
              <a:rPr lang="en-US" sz="1700" dirty="0"/>
              <a:t>that limited the growth of their business were the lack of education, implementation of technology into their business and language barrier.</a:t>
            </a:r>
          </a:p>
          <a:p>
            <a:r>
              <a:rPr lang="en-US" sz="1700" dirty="0"/>
              <a:t>Strong Latino Republicans stated they disagree with their party position on immigration because it had a negative impact on their business.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itchFamily="18" charset="0"/>
                <a:cs typeface="Times New Roman" pitchFamily="18" charset="0"/>
              </a:rPr>
              <a:t>P</a:t>
            </a:r>
            <a:r>
              <a:rPr lang="en-US" sz="3200" dirty="0" smtClean="0">
                <a:latin typeface="Times New Roman" pitchFamily="18" charset="0"/>
                <a:cs typeface="Times New Roman" pitchFamily="18" charset="0"/>
              </a:rPr>
              <a:t>erceived Need</a:t>
            </a:r>
            <a:endParaRPr lang="en-US" sz="3200" dirty="0"/>
          </a:p>
        </p:txBody>
      </p:sp>
      <p:sp>
        <p:nvSpPr>
          <p:cNvPr id="3" name="Content Placeholder 2"/>
          <p:cNvSpPr>
            <a:spLocks noGrp="1"/>
          </p:cNvSpPr>
          <p:nvPr>
            <p:ph idx="1"/>
          </p:nvPr>
        </p:nvSpPr>
        <p:spPr/>
        <p:txBody>
          <a:bodyPr>
            <a:normAutofit/>
          </a:bodyPr>
          <a:lstStyle/>
          <a:p>
            <a:r>
              <a:rPr lang="en-US" sz="1600" dirty="0">
                <a:latin typeface="Times New Roman" pitchFamily="18" charset="0"/>
                <a:cs typeface="Times New Roman" pitchFamily="18" charset="0"/>
              </a:rPr>
              <a:t>Latino Business Owners perceived the need for an educated work force with bilingual and bicultural skills to take advantage of opportunities for business growth in </a:t>
            </a:r>
            <a:r>
              <a:rPr lang="en-US" sz="1600" dirty="0" smtClean="0">
                <a:latin typeface="Times New Roman" pitchFamily="18" charset="0"/>
                <a:cs typeface="Times New Roman" pitchFamily="18" charset="0"/>
              </a:rPr>
              <a:t>the Health, Education, Legal, Translation, Home </a:t>
            </a:r>
            <a:r>
              <a:rPr lang="en-US" sz="1600" dirty="0">
                <a:latin typeface="Times New Roman" pitchFamily="18" charset="0"/>
                <a:cs typeface="Times New Roman" pitchFamily="18" charset="0"/>
              </a:rPr>
              <a:t>purchasing and </a:t>
            </a:r>
            <a:r>
              <a:rPr lang="en-US" sz="1600" dirty="0" smtClean="0">
                <a:latin typeface="Times New Roman" pitchFamily="18" charset="0"/>
                <a:cs typeface="Times New Roman" pitchFamily="18" charset="0"/>
              </a:rPr>
              <a:t>Service </a:t>
            </a:r>
            <a:r>
              <a:rPr lang="en-US" sz="1600" dirty="0">
                <a:latin typeface="Times New Roman" pitchFamily="18" charset="0"/>
                <a:cs typeface="Times New Roman" pitchFamily="18" charset="0"/>
              </a:rPr>
              <a:t>industry.</a:t>
            </a:r>
          </a:p>
          <a:p>
            <a:r>
              <a:rPr lang="en-US" sz="1600" dirty="0">
                <a:latin typeface="Times New Roman" pitchFamily="18" charset="0"/>
                <a:cs typeface="Times New Roman" pitchFamily="18" charset="0"/>
              </a:rPr>
              <a:t>Also, Latino Business Owners perceive the need for greater access to capital for Latino Business Owners to expand or start new business was critical.</a:t>
            </a:r>
          </a:p>
          <a:p>
            <a:r>
              <a:rPr lang="en-US" sz="1600" dirty="0">
                <a:latin typeface="Times New Roman" pitchFamily="18" charset="0"/>
                <a:cs typeface="Times New Roman" pitchFamily="18" charset="0"/>
              </a:rPr>
              <a:t> </a:t>
            </a:r>
          </a:p>
          <a:p>
            <a:r>
              <a:rPr lang="en-US" sz="1600" dirty="0">
                <a:latin typeface="Times New Roman" pitchFamily="18" charset="0"/>
                <a:cs typeface="Times New Roman" pitchFamily="18" charset="0"/>
              </a:rPr>
              <a:t>It is perceived that New Latino business growth will comes as a result of:</a:t>
            </a:r>
          </a:p>
          <a:p>
            <a:pPr lvl="0"/>
            <a:r>
              <a:rPr lang="en-US" sz="1600" dirty="0">
                <a:latin typeface="Times New Roman" pitchFamily="18" charset="0"/>
                <a:cs typeface="Times New Roman" pitchFamily="18" charset="0"/>
              </a:rPr>
              <a:t>Additional training and education</a:t>
            </a:r>
            <a:r>
              <a:rPr lang="en-US" sz="1600" dirty="0" smtClean="0">
                <a:latin typeface="Times New Roman" pitchFamily="18" charset="0"/>
                <a:cs typeface="Times New Roman" pitchFamily="18" charset="0"/>
              </a:rPr>
              <a:t>, Additional </a:t>
            </a:r>
            <a:r>
              <a:rPr lang="en-US" sz="1600" dirty="0">
                <a:latin typeface="Times New Roman" pitchFamily="18" charset="0"/>
                <a:cs typeface="Times New Roman" pitchFamily="18" charset="0"/>
              </a:rPr>
              <a:t>language skills</a:t>
            </a:r>
            <a:r>
              <a:rPr lang="en-US" sz="1600" dirty="0" smtClean="0">
                <a:latin typeface="Times New Roman" pitchFamily="18" charset="0"/>
                <a:cs typeface="Times New Roman" pitchFamily="18" charset="0"/>
              </a:rPr>
              <a:t>, Implementation </a:t>
            </a:r>
            <a:r>
              <a:rPr lang="en-US" sz="1600" dirty="0">
                <a:latin typeface="Times New Roman" pitchFamily="18" charset="0"/>
                <a:cs typeface="Times New Roman" pitchFamily="18" charset="0"/>
              </a:rPr>
              <a:t>of new technology</a:t>
            </a:r>
            <a:r>
              <a:rPr lang="en-US" sz="1600" dirty="0" smtClean="0">
                <a:latin typeface="Times New Roman" pitchFamily="18" charset="0"/>
                <a:cs typeface="Times New Roman" pitchFamily="18" charset="0"/>
              </a:rPr>
              <a:t>, Creative </a:t>
            </a:r>
            <a:r>
              <a:rPr lang="en-US" sz="1600" dirty="0">
                <a:latin typeface="Times New Roman" pitchFamily="18" charset="0"/>
                <a:cs typeface="Times New Roman" pitchFamily="18" charset="0"/>
              </a:rPr>
              <a:t>Marketing, Health services.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latin typeface="Times New Roman" pitchFamily="18" charset="0"/>
                <a:cs typeface="Times New Roman" pitchFamily="18" charset="0"/>
              </a:rPr>
              <a:t>Population is a major factor </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762000"/>
            <a:ext cx="8229600" cy="6096000"/>
          </a:xfrm>
        </p:spPr>
        <p:txBody>
          <a:bodyPr>
            <a:noAutofit/>
          </a:bodyPr>
          <a:lstStyle/>
          <a:p>
            <a:pPr>
              <a:buNone/>
            </a:pPr>
            <a:r>
              <a:rPr lang="en-US" sz="1600" dirty="0" smtClean="0">
                <a:latin typeface="Times New Roman" pitchFamily="18" charset="0"/>
                <a:cs typeface="Times New Roman" pitchFamily="18" charset="0"/>
              </a:rPr>
              <a:t>USA </a:t>
            </a: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US 2000 Census states that “Latinos are the fastest growing minority group in the region and the United States” which currently is 53 million or 17% nationally.</a:t>
            </a:r>
          </a:p>
          <a:p>
            <a:pPr>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Washington </a:t>
            </a:r>
            <a:r>
              <a:rPr lang="en-US" sz="1600" dirty="0">
                <a:latin typeface="Times New Roman" pitchFamily="18" charset="0"/>
                <a:cs typeface="Times New Roman" pitchFamily="18" charset="0"/>
              </a:rPr>
              <a:t>State</a:t>
            </a:r>
          </a:p>
          <a:p>
            <a:r>
              <a:rPr lang="en-US" sz="1600" dirty="0">
                <a:latin typeface="Times New Roman" pitchFamily="18" charset="0"/>
                <a:cs typeface="Times New Roman" pitchFamily="18" charset="0"/>
              </a:rPr>
              <a:t>About 790,000 Latinos live in the state or 12% of the population.</a:t>
            </a:r>
          </a:p>
          <a:p>
            <a:pPr>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Adams </a:t>
            </a:r>
            <a:r>
              <a:rPr lang="en-US" sz="1600" dirty="0">
                <a:latin typeface="Times New Roman" pitchFamily="18" charset="0"/>
                <a:cs typeface="Times New Roman" pitchFamily="18" charset="0"/>
              </a:rPr>
              <a:t>County</a:t>
            </a:r>
          </a:p>
          <a:p>
            <a:r>
              <a:rPr lang="en-US" sz="1600" dirty="0">
                <a:latin typeface="Times New Roman" pitchFamily="18" charset="0"/>
                <a:cs typeface="Times New Roman" pitchFamily="18" charset="0"/>
              </a:rPr>
              <a:t>In 2000 the Latino population was 7,732 or 47%. By 2010 the Latino population (11,099) passed the size of the Anglo population to a total of 59%.</a:t>
            </a:r>
          </a:p>
          <a:p>
            <a:pPr>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Chelan </a:t>
            </a:r>
            <a:r>
              <a:rPr lang="en-US" sz="1600" dirty="0">
                <a:latin typeface="Times New Roman" pitchFamily="18" charset="0"/>
                <a:cs typeface="Times New Roman" pitchFamily="18" charset="0"/>
              </a:rPr>
              <a:t>County</a:t>
            </a:r>
          </a:p>
          <a:p>
            <a:r>
              <a:rPr lang="en-US" sz="1600" dirty="0">
                <a:latin typeface="Times New Roman" pitchFamily="18" charset="0"/>
                <a:cs typeface="Times New Roman" pitchFamily="18" charset="0"/>
              </a:rPr>
              <a:t>In 2000, the Latino population was 12,831 or 19%. By 2010, the Latino population grew to 18,713 or 26%.</a:t>
            </a:r>
          </a:p>
          <a:p>
            <a:pPr>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Douglas </a:t>
            </a:r>
            <a:r>
              <a:rPr lang="en-US" sz="1600" dirty="0">
                <a:latin typeface="Times New Roman" pitchFamily="18" charset="0"/>
                <a:cs typeface="Times New Roman" pitchFamily="18" charset="0"/>
              </a:rPr>
              <a:t>County</a:t>
            </a:r>
          </a:p>
          <a:p>
            <a:r>
              <a:rPr lang="en-US" sz="1600" dirty="0">
                <a:latin typeface="Times New Roman" pitchFamily="18" charset="0"/>
                <a:cs typeface="Times New Roman" pitchFamily="18" charset="0"/>
              </a:rPr>
              <a:t>In 2000, the Latino population was 6,433 or 20%. By 2010, the Latino population grew to 11,013 or 29</a:t>
            </a:r>
            <a:r>
              <a:rPr lang="en-US" sz="1600" dirty="0" smtClean="0">
                <a:latin typeface="Times New Roman" pitchFamily="18" charset="0"/>
                <a:cs typeface="Times New Roman" pitchFamily="18" charset="0"/>
              </a:rPr>
              <a:t>%.</a:t>
            </a:r>
          </a:p>
          <a:p>
            <a:pPr>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Grant </a:t>
            </a:r>
            <a:r>
              <a:rPr lang="en-US" sz="1600" dirty="0">
                <a:latin typeface="Times New Roman" pitchFamily="18" charset="0"/>
                <a:cs typeface="Times New Roman" pitchFamily="18" charset="0"/>
              </a:rPr>
              <a:t>County</a:t>
            </a:r>
          </a:p>
          <a:p>
            <a:r>
              <a:rPr lang="en-US" sz="1600" dirty="0">
                <a:latin typeface="Times New Roman" pitchFamily="18" charset="0"/>
                <a:cs typeface="Times New Roman" pitchFamily="18" charset="0"/>
              </a:rPr>
              <a:t>In 2000, the Latino population was 22,476 or 30%. By 2010, the Latino population grew to 34,163 or 38%.  Grant County had the largest Latino population within this study.</a:t>
            </a:r>
          </a:p>
          <a:p>
            <a:r>
              <a:rPr lang="en-US" sz="1600" dirty="0" smtClean="0">
                <a:latin typeface="Times New Roman" pitchFamily="18" charset="0"/>
                <a:cs typeface="Times New Roman" pitchFamily="18" charset="0"/>
              </a:rPr>
              <a:t>Spokane </a:t>
            </a:r>
            <a:r>
              <a:rPr lang="en-US" sz="1600" dirty="0">
                <a:latin typeface="Times New Roman" pitchFamily="18" charset="0"/>
                <a:cs typeface="Times New Roman" pitchFamily="18" charset="0"/>
              </a:rPr>
              <a:t>County</a:t>
            </a:r>
          </a:p>
          <a:p>
            <a:r>
              <a:rPr lang="en-US" sz="1600" dirty="0">
                <a:latin typeface="Times New Roman" pitchFamily="18" charset="0"/>
                <a:cs typeface="Times New Roman" pitchFamily="18" charset="0"/>
              </a:rPr>
              <a:t>In 2000, the Latino population was 11,561 or 3%. By 2010, the Latino population grew to 21,260 or 5% based on the US Census in 2013</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1488</Words>
  <Application>Microsoft Office PowerPoint</Application>
  <PresentationFormat>On-screen Show (4:3)</PresentationFormat>
  <Paragraphs>144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SURVEY OF LATINO BUSINESS OWNERS IN NORTH CENTRAL &amp; NORTHEAST WASHINGTON  Through the Eastern Washington University Institute for Public Policy and Economic Analysis  JUNE 2014</vt:lpstr>
      <vt:lpstr>EXECUTIVE SUMMARY</vt:lpstr>
      <vt:lpstr>Slide 3</vt:lpstr>
      <vt:lpstr>UNDERREPRESENTED</vt:lpstr>
      <vt:lpstr>WITHOUT ASSISTANCE</vt:lpstr>
      <vt:lpstr>Negative stereotypes</vt:lpstr>
      <vt:lpstr>Latino Entrepreneurs Said</vt:lpstr>
      <vt:lpstr>Perceived Need</vt:lpstr>
      <vt:lpstr>Population is a major factor </vt:lpstr>
      <vt:lpstr>RESULTS</vt:lpstr>
      <vt:lpstr>RESULTS - Continued</vt:lpstr>
      <vt:lpstr>DISCUSSIONS AND CONCLUSIONS</vt:lpstr>
      <vt:lpstr>Slide 13</vt:lpstr>
      <vt:lpstr>Sandoval Recommendations</vt:lpstr>
      <vt:lpstr>ACTION STEPS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OF LATINO BUSINESS OWNERS IN NORTH CENTRAL &amp; NORTHEAST WASHINGTON  Through the Eastern Washington University Institute for Public Policy and Economic Analysis  JUNE 2014</dc:title>
  <dc:creator>Tomas</dc:creator>
  <cp:lastModifiedBy>Tomas</cp:lastModifiedBy>
  <cp:revision>14</cp:revision>
  <dcterms:created xsi:type="dcterms:W3CDTF">2014-12-15T22:54:15Z</dcterms:created>
  <dcterms:modified xsi:type="dcterms:W3CDTF">2014-12-16T00:35:29Z</dcterms:modified>
</cp:coreProperties>
</file>