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603" r:id="rId2"/>
    <p:sldId id="4098" r:id="rId3"/>
    <p:sldId id="4099" r:id="rId4"/>
    <p:sldId id="4086" r:id="rId5"/>
    <p:sldId id="4096" r:id="rId6"/>
    <p:sldId id="705" r:id="rId7"/>
    <p:sldId id="704" r:id="rId8"/>
    <p:sldId id="4097" r:id="rId9"/>
    <p:sldId id="410" r:id="rId10"/>
    <p:sldId id="4092" r:id="rId11"/>
    <p:sldId id="4093" r:id="rId12"/>
    <p:sldId id="4100" r:id="rId13"/>
    <p:sldId id="379" r:id="rId14"/>
    <p:sldId id="4094" r:id="rId15"/>
    <p:sldId id="4091" r:id="rId16"/>
    <p:sldId id="269" r:id="rId17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632B"/>
    <a:srgbClr val="737970"/>
    <a:srgbClr val="F79E8B"/>
    <a:srgbClr val="A34E25"/>
    <a:srgbClr val="1D9AA7"/>
    <a:srgbClr val="065861"/>
    <a:srgbClr val="354850"/>
    <a:srgbClr val="E38E63"/>
    <a:srgbClr val="FFAC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1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6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0B3A0E-850A-40D0-B5A4-4BF26655A955}" type="doc">
      <dgm:prSet loTypeId="urn:microsoft.com/office/officeart/2005/8/layout/chevron2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B658999-F912-42B6-A577-825860D6127A}">
      <dgm:prSet phldrT="[Text]" custT="1"/>
      <dgm:spPr>
        <a:solidFill>
          <a:srgbClr val="354850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Oswald" panose="00000500000000000000" pitchFamily="2" charset="0"/>
            </a:rPr>
            <a:t>1</a:t>
          </a:r>
        </a:p>
      </dgm:t>
    </dgm:pt>
    <dgm:pt modelId="{8DDE4EB0-A83C-4585-B088-48A4BC30FEBA}" type="parTrans" cxnId="{B1A4C0DA-F480-4A12-AA42-E5D832EAF23C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0DD89C65-DBC8-4718-B54A-2FEFA10E9EBD}" type="sibTrans" cxnId="{B1A4C0DA-F480-4A12-AA42-E5D832EAF23C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2F204554-1340-4B78-A2FF-18728DD767F9}">
      <dgm:prSet phldrT="[Text]"/>
      <dgm:spPr>
        <a:ln>
          <a:solidFill>
            <a:srgbClr val="354850"/>
          </a:solidFill>
        </a:ln>
      </dgm:spPr>
      <dgm:t>
        <a:bodyPr/>
        <a:lstStyle/>
        <a:p>
          <a:pPr>
            <a:buFont typeface="+mj-lt"/>
            <a:buNone/>
          </a:pPr>
          <a:r>
            <a:rPr lang="en-US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Your Final L-T Strategy Selection? </a:t>
          </a:r>
          <a:endParaRPr lang="en-US" dirty="0">
            <a:solidFill>
              <a:srgbClr val="065861"/>
            </a:solidFill>
          </a:endParaRPr>
        </a:p>
      </dgm:t>
    </dgm:pt>
    <dgm:pt modelId="{D3884823-4886-4C02-B48B-0818942892B4}" type="parTrans" cxnId="{7771810D-024C-4586-A22D-21F277EF99D8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BF43C14B-AEF1-4CC1-AA43-66B7C3F4734E}" type="sibTrans" cxnId="{7771810D-024C-4586-A22D-21F277EF99D8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90C156E0-77F4-4260-B2BB-E87CEE52CCEB}">
      <dgm:prSet phldrT="[Text]" custT="1"/>
      <dgm:spPr>
        <a:solidFill>
          <a:srgbClr val="065861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Oswald" panose="00000500000000000000" pitchFamily="2" charset="0"/>
            </a:rPr>
            <a:t>2</a:t>
          </a:r>
        </a:p>
      </dgm:t>
    </dgm:pt>
    <dgm:pt modelId="{BD10B50B-3221-42D1-BFBD-BBBDEEA6F6CC}" type="parTrans" cxnId="{592593EB-8F95-4F8C-8F4C-7E5923048CBC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890D0EFB-2F68-4726-B3E8-7457DF682DF7}" type="sibTrans" cxnId="{592593EB-8F95-4F8C-8F4C-7E5923048CBC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D5D396A4-3681-4D70-9081-4A04A5DD8B76}">
      <dgm:prSet phldrT="[Text]"/>
      <dgm:spPr>
        <a:ln>
          <a:solidFill>
            <a:srgbClr val="065861"/>
          </a:solidFill>
        </a:ln>
      </dgm:spPr>
      <dgm:t>
        <a:bodyPr/>
        <a:lstStyle/>
        <a:p>
          <a:pPr>
            <a:buFont typeface="+mj-lt"/>
            <a:buNone/>
          </a:pPr>
          <a:r>
            <a:rPr lang="en-US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Refining the Board’s Charge: “Umbrella Question”</a:t>
          </a:r>
          <a:endParaRPr lang="en-US" dirty="0">
            <a:solidFill>
              <a:srgbClr val="065861"/>
            </a:solidFill>
          </a:endParaRPr>
        </a:p>
      </dgm:t>
    </dgm:pt>
    <dgm:pt modelId="{60042DF1-458C-4F67-B3FC-6E06BE0FE5C0}" type="parTrans" cxnId="{43D30212-22CB-4557-8473-6A1FCE225D11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15D6AD56-8300-48DB-BBA2-C74E7737C671}" type="sibTrans" cxnId="{43D30212-22CB-4557-8473-6A1FCE225D11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16DD7A30-60D2-41C4-AC0E-63D496F73226}">
      <dgm:prSet phldrT="[Text]" custT="1"/>
      <dgm:spPr>
        <a:solidFill>
          <a:srgbClr val="1D9AA7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Oswald" panose="00000500000000000000" pitchFamily="2" charset="0"/>
            </a:rPr>
            <a:t>3</a:t>
          </a:r>
        </a:p>
      </dgm:t>
    </dgm:pt>
    <dgm:pt modelId="{C8D3D94F-0242-480D-BAA8-B335F41FAF11}" type="parTrans" cxnId="{F761BA96-F505-400B-8942-37FE043778BF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4C740BAE-2106-4686-975A-9F422A04BFF8}" type="sibTrans" cxnId="{F761BA96-F505-400B-8942-37FE043778BF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CB54DECD-507F-488E-9D10-4DC46DD25B11}">
      <dgm:prSet phldrT="[Text]" custT="1"/>
      <dgm:spPr>
        <a:solidFill>
          <a:srgbClr val="737970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Oswald" panose="00000500000000000000" pitchFamily="2" charset="0"/>
            </a:rPr>
            <a:t>4</a:t>
          </a:r>
        </a:p>
      </dgm:t>
    </dgm:pt>
    <dgm:pt modelId="{17D2A001-48F3-4FE7-9AAF-A9EB2402004D}" type="parTrans" cxnId="{8D68B59F-3116-45D5-9ADE-E4BF97E6EE66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D6DA880F-44BD-4560-AB6E-E17CF4AE394A}" type="sibTrans" cxnId="{8D68B59F-3116-45D5-9ADE-E4BF97E6EE66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B65564FC-AA09-4776-A9E5-0AFFAF7744B8}">
      <dgm:prSet phldrT="[Text]"/>
      <dgm:spPr>
        <a:ln>
          <a:solidFill>
            <a:srgbClr val="737970"/>
          </a:solidFill>
        </a:ln>
      </dgm:spPr>
      <dgm:t>
        <a:bodyPr/>
        <a:lstStyle/>
        <a:p>
          <a:pPr>
            <a:buFont typeface="+mj-lt"/>
            <a:buNone/>
          </a:pPr>
          <a:r>
            <a:rPr lang="en-US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Where We’ve Been / Where are We Going and When?</a:t>
          </a:r>
          <a:endParaRPr lang="en-US" dirty="0">
            <a:solidFill>
              <a:srgbClr val="065861"/>
            </a:solidFill>
          </a:endParaRPr>
        </a:p>
      </dgm:t>
    </dgm:pt>
    <dgm:pt modelId="{FABE3BD5-1296-48FF-82EF-E21AB31F3FE9}" type="parTrans" cxnId="{E96A5AC5-26D7-4B62-9ED5-DA3890334DFA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0A260AB1-A50E-4C2A-B60B-41987193D91B}" type="sibTrans" cxnId="{E96A5AC5-26D7-4B62-9ED5-DA3890334DFA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ADE85CF0-9FC7-4F9A-978D-3A719BC35F46}">
      <dgm:prSet phldrT="[Text]" custT="1"/>
      <dgm:spPr>
        <a:solidFill>
          <a:srgbClr val="A34E25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Oswald" panose="00000500000000000000" pitchFamily="2" charset="0"/>
            </a:rPr>
            <a:t>5</a:t>
          </a:r>
        </a:p>
      </dgm:t>
    </dgm:pt>
    <dgm:pt modelId="{579BF404-7559-460E-9755-2F83077DA4DB}" type="parTrans" cxnId="{A24C6825-45E4-44E1-A941-D78E65AE0F4F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39445D7D-BEB5-4CDD-924D-6B21F6AC279B}" type="sibTrans" cxnId="{A24C6825-45E4-44E1-A941-D78E65AE0F4F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9745DF57-8184-4830-9D49-3222B7AFCC19}">
      <dgm:prSet phldrT="[Text]"/>
      <dgm:spPr>
        <a:ln>
          <a:solidFill>
            <a:srgbClr val="A34E25"/>
          </a:solidFill>
        </a:ln>
      </dgm:spPr>
      <dgm:t>
        <a:bodyPr/>
        <a:lstStyle/>
        <a:p>
          <a:pPr>
            <a:buNone/>
          </a:pPr>
          <a:r>
            <a:rPr lang="en-US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for the L-T Strategy Discussion</a:t>
          </a:r>
          <a:endParaRPr lang="en-US" dirty="0">
            <a:solidFill>
              <a:srgbClr val="065861"/>
            </a:solidFill>
          </a:endParaRPr>
        </a:p>
      </dgm:t>
    </dgm:pt>
    <dgm:pt modelId="{532D45FA-45F1-47A6-A21B-71EE9ECF4761}" type="parTrans" cxnId="{5DEB1306-BE10-4D42-BCEA-A9CFF0E8F0AC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82C9B450-7B76-4692-ACF2-79AC061440EF}" type="sibTrans" cxnId="{5DEB1306-BE10-4D42-BCEA-A9CFF0E8F0AC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F3984BBB-365F-47B0-8ABC-DE4D56D70DBE}">
      <dgm:prSet phldrT="[Text]" custT="1"/>
      <dgm:spPr>
        <a:solidFill>
          <a:srgbClr val="D9632B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Oswald" panose="00000500000000000000" pitchFamily="2" charset="0"/>
            </a:rPr>
            <a:t>6</a:t>
          </a:r>
        </a:p>
      </dgm:t>
    </dgm:pt>
    <dgm:pt modelId="{F0A65DE7-4DF6-4D1A-B719-2C02C8DCFDA6}" type="parTrans" cxnId="{4C3B437F-F9BF-429B-BBE4-FE8425AFC29A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AE456253-CB67-4465-8953-F5C529CBE129}" type="sibTrans" cxnId="{4C3B437F-F9BF-429B-BBE4-FE8425AFC29A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3FD729DC-145B-43A9-8F56-9E208157BCFF}">
      <dgm:prSet phldrT="[Text]"/>
      <dgm:spPr>
        <a:ln>
          <a:solidFill>
            <a:srgbClr val="D9632B"/>
          </a:solidFill>
        </a:ln>
      </dgm:spPr>
      <dgm:t>
        <a:bodyPr/>
        <a:lstStyle/>
        <a:p>
          <a:pPr>
            <a:buNone/>
          </a:pPr>
          <a:r>
            <a:rPr lang="en-US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Conceptual L-T Strategy Approach: An Intro to Options</a:t>
          </a:r>
          <a:endParaRPr lang="en-US" dirty="0">
            <a:solidFill>
              <a:srgbClr val="065861"/>
            </a:solidFill>
          </a:endParaRPr>
        </a:p>
      </dgm:t>
    </dgm:pt>
    <dgm:pt modelId="{B74EF4A8-79A1-4EA2-B43D-5459242A5FFD}" type="parTrans" cxnId="{0370D59F-2D45-43C8-A1E2-B53154A7BEE5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EE778372-6997-41AD-9A49-9F08F1060604}" type="sibTrans" cxnId="{0370D59F-2D45-43C8-A1E2-B53154A7BEE5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EBD86439-F86B-4D0E-A67C-47ABFF7B107F}">
      <dgm:prSet phldrT="[Text]" custT="1"/>
      <dgm:spPr>
        <a:solidFill>
          <a:srgbClr val="F79E8B"/>
        </a:solidFill>
        <a:ln>
          <a:noFill/>
        </a:ln>
      </dgm:spPr>
      <dgm:t>
        <a:bodyPr/>
        <a:lstStyle/>
        <a:p>
          <a:pPr>
            <a:lnSpc>
              <a:spcPct val="150000"/>
            </a:lnSpc>
          </a:pPr>
          <a:r>
            <a:rPr lang="en-US" sz="2000" dirty="0">
              <a:solidFill>
                <a:schemeClr val="bg1"/>
              </a:solidFill>
              <a:latin typeface="Oswald" panose="00000500000000000000" pitchFamily="2" charset="0"/>
            </a:rPr>
            <a:t>7</a:t>
          </a:r>
        </a:p>
      </dgm:t>
    </dgm:pt>
    <dgm:pt modelId="{1214DEE2-A830-437F-9C4D-3EC6580FB6FC}" type="parTrans" cxnId="{937A3053-9A20-499D-A79A-ED0113D3C4F5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04E3F631-CB1E-404D-AD45-F03BF532CE08}" type="sibTrans" cxnId="{937A3053-9A20-499D-A79A-ED0113D3C4F5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B1820E61-FBAB-499F-AA38-7869CCBCDCB1}">
      <dgm:prSet phldrT="[Text]"/>
      <dgm:spPr>
        <a:ln>
          <a:solidFill>
            <a:srgbClr val="1D9AA7"/>
          </a:solidFill>
        </a:ln>
      </dgm:spPr>
      <dgm:t>
        <a:bodyPr/>
        <a:lstStyle/>
        <a:p>
          <a:pPr>
            <a:buNone/>
          </a:pPr>
          <a:r>
            <a:rPr lang="en-US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L-T Chehalis Basin Strategy and Elements</a:t>
          </a:r>
          <a:endParaRPr lang="en-US" dirty="0">
            <a:solidFill>
              <a:srgbClr val="065861"/>
            </a:solidFill>
          </a:endParaRPr>
        </a:p>
      </dgm:t>
    </dgm:pt>
    <dgm:pt modelId="{A29189D2-823A-4743-ADBE-8E262302E12C}" type="sibTrans" cxnId="{FC088D34-D429-4DE8-B8F8-D7A489E80564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FA1690DD-ADAF-42B3-B842-B069AF79133F}" type="parTrans" cxnId="{FC088D34-D429-4DE8-B8F8-D7A489E80564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777EA3E1-C316-4FAF-9A8D-910E2357E856}">
      <dgm:prSet phldrT="[Text]"/>
      <dgm:spPr>
        <a:ln>
          <a:solidFill>
            <a:srgbClr val="F79E8B"/>
          </a:solidFill>
        </a:ln>
      </dgm:spPr>
      <dgm:t>
        <a:bodyPr/>
        <a:lstStyle/>
        <a:p>
          <a:pPr>
            <a:buFont typeface="+mj-lt"/>
            <a:buNone/>
          </a:pPr>
          <a:r>
            <a:rPr lang="en-US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Next Steps</a:t>
          </a:r>
          <a:endParaRPr lang="en-US" dirty="0">
            <a:solidFill>
              <a:srgbClr val="065861"/>
            </a:solidFill>
          </a:endParaRPr>
        </a:p>
      </dgm:t>
    </dgm:pt>
    <dgm:pt modelId="{1F893B25-6F90-4A8C-ADDB-FFE7A28B33FE}" type="parTrans" cxnId="{460E8E6F-4526-4DA7-A798-A441B0B311E1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5988F5FD-C95F-495B-96AA-C5F4D930DC83}" type="sibTrans" cxnId="{460E8E6F-4526-4DA7-A798-A441B0B311E1}">
      <dgm:prSet/>
      <dgm:spPr/>
      <dgm:t>
        <a:bodyPr/>
        <a:lstStyle/>
        <a:p>
          <a:endParaRPr lang="en-US">
            <a:solidFill>
              <a:srgbClr val="065861"/>
            </a:solidFill>
          </a:endParaRPr>
        </a:p>
      </dgm:t>
    </dgm:pt>
    <dgm:pt modelId="{4CFF183B-9D9B-4E76-896E-BDA430E5C3F7}" type="pres">
      <dgm:prSet presAssocID="{C60B3A0E-850A-40D0-B5A4-4BF26655A955}" presName="linearFlow" presStyleCnt="0">
        <dgm:presLayoutVars>
          <dgm:dir/>
          <dgm:animLvl val="lvl"/>
          <dgm:resizeHandles val="exact"/>
        </dgm:presLayoutVars>
      </dgm:prSet>
      <dgm:spPr/>
    </dgm:pt>
    <dgm:pt modelId="{870CAAB9-1ED1-4017-A2BD-8EABF2303ADA}" type="pres">
      <dgm:prSet presAssocID="{BB658999-F912-42B6-A577-825860D6127A}" presName="composite" presStyleCnt="0"/>
      <dgm:spPr/>
    </dgm:pt>
    <dgm:pt modelId="{A7E588FC-D701-4A98-BE49-B0FC232259B2}" type="pres">
      <dgm:prSet presAssocID="{BB658999-F912-42B6-A577-825860D6127A}" presName="parentText" presStyleLbl="alignNode1" presStyleIdx="0" presStyleCnt="7" custLinFactNeighborX="-5989" custLinFactNeighborY="839">
        <dgm:presLayoutVars>
          <dgm:chMax val="1"/>
          <dgm:bulletEnabled val="1"/>
        </dgm:presLayoutVars>
      </dgm:prSet>
      <dgm:spPr/>
    </dgm:pt>
    <dgm:pt modelId="{60824262-3AD1-42C9-A8CC-FC7D87914F4D}" type="pres">
      <dgm:prSet presAssocID="{BB658999-F912-42B6-A577-825860D6127A}" presName="descendantText" presStyleLbl="alignAcc1" presStyleIdx="0" presStyleCnt="7">
        <dgm:presLayoutVars>
          <dgm:bulletEnabled val="1"/>
        </dgm:presLayoutVars>
      </dgm:prSet>
      <dgm:spPr/>
    </dgm:pt>
    <dgm:pt modelId="{EFD3CCCA-C24C-4EFB-9993-5296D2B7A1EE}" type="pres">
      <dgm:prSet presAssocID="{0DD89C65-DBC8-4718-B54A-2FEFA10E9EBD}" presName="sp" presStyleCnt="0"/>
      <dgm:spPr/>
    </dgm:pt>
    <dgm:pt modelId="{9D1B39D2-4B4E-44E4-BD5B-7CEF7CC99B43}" type="pres">
      <dgm:prSet presAssocID="{90C156E0-77F4-4260-B2BB-E87CEE52CCEB}" presName="composite" presStyleCnt="0"/>
      <dgm:spPr/>
    </dgm:pt>
    <dgm:pt modelId="{1DEDD710-A6ED-4D6A-95F4-30C34C51AEEF}" type="pres">
      <dgm:prSet presAssocID="{90C156E0-77F4-4260-B2BB-E87CEE52CCEB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F3FDAC99-A521-433C-8C1B-5D69454B8873}" type="pres">
      <dgm:prSet presAssocID="{90C156E0-77F4-4260-B2BB-E87CEE52CCEB}" presName="descendantText" presStyleLbl="alignAcc1" presStyleIdx="1" presStyleCnt="7">
        <dgm:presLayoutVars>
          <dgm:bulletEnabled val="1"/>
        </dgm:presLayoutVars>
      </dgm:prSet>
      <dgm:spPr/>
    </dgm:pt>
    <dgm:pt modelId="{F797E41A-783E-4BBC-A255-DBCB5894DEDE}" type="pres">
      <dgm:prSet presAssocID="{890D0EFB-2F68-4726-B3E8-7457DF682DF7}" presName="sp" presStyleCnt="0"/>
      <dgm:spPr/>
    </dgm:pt>
    <dgm:pt modelId="{15E09C7A-7D70-4556-B3BB-D2C3D12A4E44}" type="pres">
      <dgm:prSet presAssocID="{16DD7A30-60D2-41C4-AC0E-63D496F73226}" presName="composite" presStyleCnt="0"/>
      <dgm:spPr/>
    </dgm:pt>
    <dgm:pt modelId="{2A85342E-8E3A-463E-91B0-BB7952971107}" type="pres">
      <dgm:prSet presAssocID="{16DD7A30-60D2-41C4-AC0E-63D496F73226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6BE048A5-C9DD-41E0-AD0D-546C6C691A86}" type="pres">
      <dgm:prSet presAssocID="{16DD7A30-60D2-41C4-AC0E-63D496F73226}" presName="descendantText" presStyleLbl="alignAcc1" presStyleIdx="2" presStyleCnt="7">
        <dgm:presLayoutVars>
          <dgm:bulletEnabled val="1"/>
        </dgm:presLayoutVars>
      </dgm:prSet>
      <dgm:spPr/>
    </dgm:pt>
    <dgm:pt modelId="{53087129-F38F-46B5-8ED1-6A3E6615D5A4}" type="pres">
      <dgm:prSet presAssocID="{4C740BAE-2106-4686-975A-9F422A04BFF8}" presName="sp" presStyleCnt="0"/>
      <dgm:spPr/>
    </dgm:pt>
    <dgm:pt modelId="{F762FC10-D8AC-4606-B681-373FEC7F33C4}" type="pres">
      <dgm:prSet presAssocID="{CB54DECD-507F-488E-9D10-4DC46DD25B11}" presName="composite" presStyleCnt="0"/>
      <dgm:spPr/>
    </dgm:pt>
    <dgm:pt modelId="{1A7EBC63-09D5-4B82-9D4C-998BD0C004D6}" type="pres">
      <dgm:prSet presAssocID="{CB54DECD-507F-488E-9D10-4DC46DD25B11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B7E4F49A-EBC6-4677-BA8D-B18323F8A676}" type="pres">
      <dgm:prSet presAssocID="{CB54DECD-507F-488E-9D10-4DC46DD25B11}" presName="descendantText" presStyleLbl="alignAcc1" presStyleIdx="3" presStyleCnt="7">
        <dgm:presLayoutVars>
          <dgm:bulletEnabled val="1"/>
        </dgm:presLayoutVars>
      </dgm:prSet>
      <dgm:spPr/>
    </dgm:pt>
    <dgm:pt modelId="{4A051EC2-428A-488E-ABEA-30085073F877}" type="pres">
      <dgm:prSet presAssocID="{D6DA880F-44BD-4560-AB6E-E17CF4AE394A}" presName="sp" presStyleCnt="0"/>
      <dgm:spPr/>
    </dgm:pt>
    <dgm:pt modelId="{6F1A6D02-A8C3-44A9-B556-A7E79B306C7C}" type="pres">
      <dgm:prSet presAssocID="{ADE85CF0-9FC7-4F9A-978D-3A719BC35F46}" presName="composite" presStyleCnt="0"/>
      <dgm:spPr/>
    </dgm:pt>
    <dgm:pt modelId="{1C33D5BA-3DAA-4B4E-98CE-7AE601D5B7DC}" type="pres">
      <dgm:prSet presAssocID="{ADE85CF0-9FC7-4F9A-978D-3A719BC35F46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779124BB-465E-4FC8-BB8C-C2E9C6664123}" type="pres">
      <dgm:prSet presAssocID="{ADE85CF0-9FC7-4F9A-978D-3A719BC35F46}" presName="descendantText" presStyleLbl="alignAcc1" presStyleIdx="4" presStyleCnt="7">
        <dgm:presLayoutVars>
          <dgm:bulletEnabled val="1"/>
        </dgm:presLayoutVars>
      </dgm:prSet>
      <dgm:spPr/>
    </dgm:pt>
    <dgm:pt modelId="{71C88685-8E83-4F99-B524-0525A34B3635}" type="pres">
      <dgm:prSet presAssocID="{39445D7D-BEB5-4CDD-924D-6B21F6AC279B}" presName="sp" presStyleCnt="0"/>
      <dgm:spPr/>
    </dgm:pt>
    <dgm:pt modelId="{816DAFC0-FD6C-4192-8227-B0E1E3395272}" type="pres">
      <dgm:prSet presAssocID="{F3984BBB-365F-47B0-8ABC-DE4D56D70DBE}" presName="composite" presStyleCnt="0"/>
      <dgm:spPr/>
    </dgm:pt>
    <dgm:pt modelId="{94A8FA4B-EC3D-4D5F-BB20-E8E3ADF95330}" type="pres">
      <dgm:prSet presAssocID="{F3984BBB-365F-47B0-8ABC-DE4D56D70DBE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E180E08D-9EC6-489F-8105-39F54BD3E6AA}" type="pres">
      <dgm:prSet presAssocID="{F3984BBB-365F-47B0-8ABC-DE4D56D70DBE}" presName="descendantText" presStyleLbl="alignAcc1" presStyleIdx="5" presStyleCnt="7">
        <dgm:presLayoutVars>
          <dgm:bulletEnabled val="1"/>
        </dgm:presLayoutVars>
      </dgm:prSet>
      <dgm:spPr/>
    </dgm:pt>
    <dgm:pt modelId="{C6A1269E-7AA8-4132-A8D6-3FD08671578C}" type="pres">
      <dgm:prSet presAssocID="{AE456253-CB67-4465-8953-F5C529CBE129}" presName="sp" presStyleCnt="0"/>
      <dgm:spPr/>
    </dgm:pt>
    <dgm:pt modelId="{5DDF7CCC-97FA-4674-AB06-66FDCED13F82}" type="pres">
      <dgm:prSet presAssocID="{EBD86439-F86B-4D0E-A67C-47ABFF7B107F}" presName="composite" presStyleCnt="0"/>
      <dgm:spPr/>
    </dgm:pt>
    <dgm:pt modelId="{0A5E2FC6-1268-4852-A6E0-4DD69400570B}" type="pres">
      <dgm:prSet presAssocID="{EBD86439-F86B-4D0E-A67C-47ABFF7B107F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DEC9C02E-8C0E-45D1-A372-18E810782E81}" type="pres">
      <dgm:prSet presAssocID="{EBD86439-F86B-4D0E-A67C-47ABFF7B107F}" presName="descendantText" presStyleLbl="alignAcc1" presStyleIdx="6" presStyleCnt="7" custLinFactNeighborX="0" custLinFactNeighborY="0">
        <dgm:presLayoutVars>
          <dgm:bulletEnabled val="1"/>
        </dgm:presLayoutVars>
      </dgm:prSet>
      <dgm:spPr/>
    </dgm:pt>
  </dgm:ptLst>
  <dgm:cxnLst>
    <dgm:cxn modelId="{E1660806-62DB-4334-A514-AA657D62F6AE}" type="presOf" srcId="{90C156E0-77F4-4260-B2BB-E87CEE52CCEB}" destId="{1DEDD710-A6ED-4D6A-95F4-30C34C51AEEF}" srcOrd="0" destOrd="0" presId="urn:microsoft.com/office/officeart/2005/8/layout/chevron2"/>
    <dgm:cxn modelId="{5DEB1306-BE10-4D42-BCEA-A9CFF0E8F0AC}" srcId="{ADE85CF0-9FC7-4F9A-978D-3A719BC35F46}" destId="{9745DF57-8184-4830-9D49-3222B7AFCC19}" srcOrd="0" destOrd="0" parTransId="{532D45FA-45F1-47A6-A21B-71EE9ECF4761}" sibTransId="{82C9B450-7B76-4692-ACF2-79AC061440EF}"/>
    <dgm:cxn modelId="{7771810D-024C-4586-A22D-21F277EF99D8}" srcId="{BB658999-F912-42B6-A577-825860D6127A}" destId="{2F204554-1340-4B78-A2FF-18728DD767F9}" srcOrd="0" destOrd="0" parTransId="{D3884823-4886-4C02-B48B-0818942892B4}" sibTransId="{BF43C14B-AEF1-4CC1-AA43-66B7C3F4734E}"/>
    <dgm:cxn modelId="{43D30212-22CB-4557-8473-6A1FCE225D11}" srcId="{90C156E0-77F4-4260-B2BB-E87CEE52CCEB}" destId="{D5D396A4-3681-4D70-9081-4A04A5DD8B76}" srcOrd="0" destOrd="0" parTransId="{60042DF1-458C-4F67-B3FC-6E06BE0FE5C0}" sibTransId="{15D6AD56-8300-48DB-BBA2-C74E7737C671}"/>
    <dgm:cxn modelId="{F710BC12-EDE1-44CD-9506-0978B98FD8CA}" type="presOf" srcId="{F3984BBB-365F-47B0-8ABC-DE4D56D70DBE}" destId="{94A8FA4B-EC3D-4D5F-BB20-E8E3ADF95330}" srcOrd="0" destOrd="0" presId="urn:microsoft.com/office/officeart/2005/8/layout/chevron2"/>
    <dgm:cxn modelId="{A24C6825-45E4-44E1-A941-D78E65AE0F4F}" srcId="{C60B3A0E-850A-40D0-B5A4-4BF26655A955}" destId="{ADE85CF0-9FC7-4F9A-978D-3A719BC35F46}" srcOrd="4" destOrd="0" parTransId="{579BF404-7559-460E-9755-2F83077DA4DB}" sibTransId="{39445D7D-BEB5-4CDD-924D-6B21F6AC279B}"/>
    <dgm:cxn modelId="{E7477B25-4B39-4481-99FA-8874EEC11E0F}" type="presOf" srcId="{BB658999-F912-42B6-A577-825860D6127A}" destId="{A7E588FC-D701-4A98-BE49-B0FC232259B2}" srcOrd="0" destOrd="0" presId="urn:microsoft.com/office/officeart/2005/8/layout/chevron2"/>
    <dgm:cxn modelId="{A6575E2B-7310-49EE-A499-0CCE86947B44}" type="presOf" srcId="{3FD729DC-145B-43A9-8F56-9E208157BCFF}" destId="{E180E08D-9EC6-489F-8105-39F54BD3E6AA}" srcOrd="0" destOrd="0" presId="urn:microsoft.com/office/officeart/2005/8/layout/chevron2"/>
    <dgm:cxn modelId="{FC088D34-D429-4DE8-B8F8-D7A489E80564}" srcId="{16DD7A30-60D2-41C4-AC0E-63D496F73226}" destId="{B1820E61-FBAB-499F-AA38-7869CCBCDCB1}" srcOrd="0" destOrd="0" parTransId="{FA1690DD-ADAF-42B3-B842-B069AF79133F}" sibTransId="{A29189D2-823A-4743-ADBE-8E262302E12C}"/>
    <dgm:cxn modelId="{7F22985F-4FC0-4274-B40E-D808880F6352}" type="presOf" srcId="{C60B3A0E-850A-40D0-B5A4-4BF26655A955}" destId="{4CFF183B-9D9B-4E76-896E-BDA430E5C3F7}" srcOrd="0" destOrd="0" presId="urn:microsoft.com/office/officeart/2005/8/layout/chevron2"/>
    <dgm:cxn modelId="{6D1DE568-E5F7-4E37-832D-8EBB4321A057}" type="presOf" srcId="{D5D396A4-3681-4D70-9081-4A04A5DD8B76}" destId="{F3FDAC99-A521-433C-8C1B-5D69454B8873}" srcOrd="0" destOrd="0" presId="urn:microsoft.com/office/officeart/2005/8/layout/chevron2"/>
    <dgm:cxn modelId="{460E8E6F-4526-4DA7-A798-A441B0B311E1}" srcId="{EBD86439-F86B-4D0E-A67C-47ABFF7B107F}" destId="{777EA3E1-C316-4FAF-9A8D-910E2357E856}" srcOrd="0" destOrd="0" parTransId="{1F893B25-6F90-4A8C-ADDB-FFE7A28B33FE}" sibTransId="{5988F5FD-C95F-495B-96AA-C5F4D930DC83}"/>
    <dgm:cxn modelId="{88DB8070-D7EF-4CE5-B32D-BF9F48B91782}" type="presOf" srcId="{2F204554-1340-4B78-A2FF-18728DD767F9}" destId="{60824262-3AD1-42C9-A8CC-FC7D87914F4D}" srcOrd="0" destOrd="0" presId="urn:microsoft.com/office/officeart/2005/8/layout/chevron2"/>
    <dgm:cxn modelId="{937A3053-9A20-499D-A79A-ED0113D3C4F5}" srcId="{C60B3A0E-850A-40D0-B5A4-4BF26655A955}" destId="{EBD86439-F86B-4D0E-A67C-47ABFF7B107F}" srcOrd="6" destOrd="0" parTransId="{1214DEE2-A830-437F-9C4D-3EC6580FB6FC}" sibTransId="{04E3F631-CB1E-404D-AD45-F03BF532CE08}"/>
    <dgm:cxn modelId="{67A25353-24AA-49F7-909A-0056C9F2930C}" type="presOf" srcId="{EBD86439-F86B-4D0E-A67C-47ABFF7B107F}" destId="{0A5E2FC6-1268-4852-A6E0-4DD69400570B}" srcOrd="0" destOrd="0" presId="urn:microsoft.com/office/officeart/2005/8/layout/chevron2"/>
    <dgm:cxn modelId="{796F9B57-8686-4D52-821D-BC2DB9E2DFB5}" type="presOf" srcId="{ADE85CF0-9FC7-4F9A-978D-3A719BC35F46}" destId="{1C33D5BA-3DAA-4B4E-98CE-7AE601D5B7DC}" srcOrd="0" destOrd="0" presId="urn:microsoft.com/office/officeart/2005/8/layout/chevron2"/>
    <dgm:cxn modelId="{4C3B437F-F9BF-429B-BBE4-FE8425AFC29A}" srcId="{C60B3A0E-850A-40D0-B5A4-4BF26655A955}" destId="{F3984BBB-365F-47B0-8ABC-DE4D56D70DBE}" srcOrd="5" destOrd="0" parTransId="{F0A65DE7-4DF6-4D1A-B719-2C02C8DCFDA6}" sibTransId="{AE456253-CB67-4465-8953-F5C529CBE129}"/>
    <dgm:cxn modelId="{F761BA96-F505-400B-8942-37FE043778BF}" srcId="{C60B3A0E-850A-40D0-B5A4-4BF26655A955}" destId="{16DD7A30-60D2-41C4-AC0E-63D496F73226}" srcOrd="2" destOrd="0" parTransId="{C8D3D94F-0242-480D-BAA8-B335F41FAF11}" sibTransId="{4C740BAE-2106-4686-975A-9F422A04BFF8}"/>
    <dgm:cxn modelId="{AE60439C-3709-4CD1-B2CF-996A18FD33E1}" type="presOf" srcId="{16DD7A30-60D2-41C4-AC0E-63D496F73226}" destId="{2A85342E-8E3A-463E-91B0-BB7952971107}" srcOrd="0" destOrd="0" presId="urn:microsoft.com/office/officeart/2005/8/layout/chevron2"/>
    <dgm:cxn modelId="{8D68B59F-3116-45D5-9ADE-E4BF97E6EE66}" srcId="{C60B3A0E-850A-40D0-B5A4-4BF26655A955}" destId="{CB54DECD-507F-488E-9D10-4DC46DD25B11}" srcOrd="3" destOrd="0" parTransId="{17D2A001-48F3-4FE7-9AAF-A9EB2402004D}" sibTransId="{D6DA880F-44BD-4560-AB6E-E17CF4AE394A}"/>
    <dgm:cxn modelId="{0370D59F-2D45-43C8-A1E2-B53154A7BEE5}" srcId="{F3984BBB-365F-47B0-8ABC-DE4D56D70DBE}" destId="{3FD729DC-145B-43A9-8F56-9E208157BCFF}" srcOrd="0" destOrd="0" parTransId="{B74EF4A8-79A1-4EA2-B43D-5459242A5FFD}" sibTransId="{EE778372-6997-41AD-9A49-9F08F1060604}"/>
    <dgm:cxn modelId="{459AC5A9-F4BF-4069-8110-79C21151CBDF}" type="presOf" srcId="{777EA3E1-C316-4FAF-9A8D-910E2357E856}" destId="{DEC9C02E-8C0E-45D1-A372-18E810782E81}" srcOrd="0" destOrd="0" presId="urn:microsoft.com/office/officeart/2005/8/layout/chevron2"/>
    <dgm:cxn modelId="{E96A5AC5-26D7-4B62-9ED5-DA3890334DFA}" srcId="{CB54DECD-507F-488E-9D10-4DC46DD25B11}" destId="{B65564FC-AA09-4776-A9E5-0AFFAF7744B8}" srcOrd="0" destOrd="0" parTransId="{FABE3BD5-1296-48FF-82EF-E21AB31F3FE9}" sibTransId="{0A260AB1-A50E-4C2A-B60B-41987193D91B}"/>
    <dgm:cxn modelId="{2FE4C5D0-4353-4E9A-9F1A-722977468FB2}" type="presOf" srcId="{B1820E61-FBAB-499F-AA38-7869CCBCDCB1}" destId="{6BE048A5-C9DD-41E0-AD0D-546C6C691A86}" srcOrd="0" destOrd="0" presId="urn:microsoft.com/office/officeart/2005/8/layout/chevron2"/>
    <dgm:cxn modelId="{F57036D2-EEE8-4B43-8127-445CEE364F23}" type="presOf" srcId="{9745DF57-8184-4830-9D49-3222B7AFCC19}" destId="{779124BB-465E-4FC8-BB8C-C2E9C6664123}" srcOrd="0" destOrd="0" presId="urn:microsoft.com/office/officeart/2005/8/layout/chevron2"/>
    <dgm:cxn modelId="{B1A4C0DA-F480-4A12-AA42-E5D832EAF23C}" srcId="{C60B3A0E-850A-40D0-B5A4-4BF26655A955}" destId="{BB658999-F912-42B6-A577-825860D6127A}" srcOrd="0" destOrd="0" parTransId="{8DDE4EB0-A83C-4585-B088-48A4BC30FEBA}" sibTransId="{0DD89C65-DBC8-4718-B54A-2FEFA10E9EBD}"/>
    <dgm:cxn modelId="{0D9D93DB-5857-45B0-9618-774778E14D35}" type="presOf" srcId="{CB54DECD-507F-488E-9D10-4DC46DD25B11}" destId="{1A7EBC63-09D5-4B82-9D4C-998BD0C004D6}" srcOrd="0" destOrd="0" presId="urn:microsoft.com/office/officeart/2005/8/layout/chevron2"/>
    <dgm:cxn modelId="{592593EB-8F95-4F8C-8F4C-7E5923048CBC}" srcId="{C60B3A0E-850A-40D0-B5A4-4BF26655A955}" destId="{90C156E0-77F4-4260-B2BB-E87CEE52CCEB}" srcOrd="1" destOrd="0" parTransId="{BD10B50B-3221-42D1-BFBD-BBBDEEA6F6CC}" sibTransId="{890D0EFB-2F68-4726-B3E8-7457DF682DF7}"/>
    <dgm:cxn modelId="{DCF8A2F8-A769-414D-AA1A-31D356037B68}" type="presOf" srcId="{B65564FC-AA09-4776-A9E5-0AFFAF7744B8}" destId="{B7E4F49A-EBC6-4677-BA8D-B18323F8A676}" srcOrd="0" destOrd="0" presId="urn:microsoft.com/office/officeart/2005/8/layout/chevron2"/>
    <dgm:cxn modelId="{9F337CAF-A896-4948-8B54-464E6478EEB5}" type="presParOf" srcId="{4CFF183B-9D9B-4E76-896E-BDA430E5C3F7}" destId="{870CAAB9-1ED1-4017-A2BD-8EABF2303ADA}" srcOrd="0" destOrd="0" presId="urn:microsoft.com/office/officeart/2005/8/layout/chevron2"/>
    <dgm:cxn modelId="{873F7D7B-840D-4F9C-B832-C0A87B317701}" type="presParOf" srcId="{870CAAB9-1ED1-4017-A2BD-8EABF2303ADA}" destId="{A7E588FC-D701-4A98-BE49-B0FC232259B2}" srcOrd="0" destOrd="0" presId="urn:microsoft.com/office/officeart/2005/8/layout/chevron2"/>
    <dgm:cxn modelId="{4A8CE282-0B80-4DE7-BCCB-5015ED6D924A}" type="presParOf" srcId="{870CAAB9-1ED1-4017-A2BD-8EABF2303ADA}" destId="{60824262-3AD1-42C9-A8CC-FC7D87914F4D}" srcOrd="1" destOrd="0" presId="urn:microsoft.com/office/officeart/2005/8/layout/chevron2"/>
    <dgm:cxn modelId="{D005F939-A6BC-4302-A2AC-6A57FCE9BDED}" type="presParOf" srcId="{4CFF183B-9D9B-4E76-896E-BDA430E5C3F7}" destId="{EFD3CCCA-C24C-4EFB-9993-5296D2B7A1EE}" srcOrd="1" destOrd="0" presId="urn:microsoft.com/office/officeart/2005/8/layout/chevron2"/>
    <dgm:cxn modelId="{11E090EC-DDF3-4609-96C8-C948AB45237C}" type="presParOf" srcId="{4CFF183B-9D9B-4E76-896E-BDA430E5C3F7}" destId="{9D1B39D2-4B4E-44E4-BD5B-7CEF7CC99B43}" srcOrd="2" destOrd="0" presId="urn:microsoft.com/office/officeart/2005/8/layout/chevron2"/>
    <dgm:cxn modelId="{BF4428BC-165B-4B17-AF1B-DA63EE2E3D14}" type="presParOf" srcId="{9D1B39D2-4B4E-44E4-BD5B-7CEF7CC99B43}" destId="{1DEDD710-A6ED-4D6A-95F4-30C34C51AEEF}" srcOrd="0" destOrd="0" presId="urn:microsoft.com/office/officeart/2005/8/layout/chevron2"/>
    <dgm:cxn modelId="{14D1409D-AAB9-4FCE-95DE-CA4B99B2D5B9}" type="presParOf" srcId="{9D1B39D2-4B4E-44E4-BD5B-7CEF7CC99B43}" destId="{F3FDAC99-A521-433C-8C1B-5D69454B8873}" srcOrd="1" destOrd="0" presId="urn:microsoft.com/office/officeart/2005/8/layout/chevron2"/>
    <dgm:cxn modelId="{C1D5DBBC-93DE-452E-B012-9CC875EBDE6C}" type="presParOf" srcId="{4CFF183B-9D9B-4E76-896E-BDA430E5C3F7}" destId="{F797E41A-783E-4BBC-A255-DBCB5894DEDE}" srcOrd="3" destOrd="0" presId="urn:microsoft.com/office/officeart/2005/8/layout/chevron2"/>
    <dgm:cxn modelId="{B2BFFC0E-D57A-4827-9990-FC361E49B696}" type="presParOf" srcId="{4CFF183B-9D9B-4E76-896E-BDA430E5C3F7}" destId="{15E09C7A-7D70-4556-B3BB-D2C3D12A4E44}" srcOrd="4" destOrd="0" presId="urn:microsoft.com/office/officeart/2005/8/layout/chevron2"/>
    <dgm:cxn modelId="{A8BC31F2-71EE-445C-9891-9CC65021025F}" type="presParOf" srcId="{15E09C7A-7D70-4556-B3BB-D2C3D12A4E44}" destId="{2A85342E-8E3A-463E-91B0-BB7952971107}" srcOrd="0" destOrd="0" presId="urn:microsoft.com/office/officeart/2005/8/layout/chevron2"/>
    <dgm:cxn modelId="{A5AAD842-E1E2-4F03-8348-64D13815EAF8}" type="presParOf" srcId="{15E09C7A-7D70-4556-B3BB-D2C3D12A4E44}" destId="{6BE048A5-C9DD-41E0-AD0D-546C6C691A86}" srcOrd="1" destOrd="0" presId="urn:microsoft.com/office/officeart/2005/8/layout/chevron2"/>
    <dgm:cxn modelId="{E2656672-6582-45B7-9520-33E06342A555}" type="presParOf" srcId="{4CFF183B-9D9B-4E76-896E-BDA430E5C3F7}" destId="{53087129-F38F-46B5-8ED1-6A3E6615D5A4}" srcOrd="5" destOrd="0" presId="urn:microsoft.com/office/officeart/2005/8/layout/chevron2"/>
    <dgm:cxn modelId="{BCDB2130-2AF4-4800-9F1E-B3DE5C5A8453}" type="presParOf" srcId="{4CFF183B-9D9B-4E76-896E-BDA430E5C3F7}" destId="{F762FC10-D8AC-4606-B681-373FEC7F33C4}" srcOrd="6" destOrd="0" presId="urn:microsoft.com/office/officeart/2005/8/layout/chevron2"/>
    <dgm:cxn modelId="{D40DC406-5770-4962-9C0D-8EC382EF002F}" type="presParOf" srcId="{F762FC10-D8AC-4606-B681-373FEC7F33C4}" destId="{1A7EBC63-09D5-4B82-9D4C-998BD0C004D6}" srcOrd="0" destOrd="0" presId="urn:microsoft.com/office/officeart/2005/8/layout/chevron2"/>
    <dgm:cxn modelId="{E6263773-ECAC-4817-90E8-7F4C5C206DDE}" type="presParOf" srcId="{F762FC10-D8AC-4606-B681-373FEC7F33C4}" destId="{B7E4F49A-EBC6-4677-BA8D-B18323F8A676}" srcOrd="1" destOrd="0" presId="urn:microsoft.com/office/officeart/2005/8/layout/chevron2"/>
    <dgm:cxn modelId="{B3FC657D-D659-442A-81EA-019BA8E4E341}" type="presParOf" srcId="{4CFF183B-9D9B-4E76-896E-BDA430E5C3F7}" destId="{4A051EC2-428A-488E-ABEA-30085073F877}" srcOrd="7" destOrd="0" presId="urn:microsoft.com/office/officeart/2005/8/layout/chevron2"/>
    <dgm:cxn modelId="{7C989572-7424-43B7-945E-198D6BDE8F53}" type="presParOf" srcId="{4CFF183B-9D9B-4E76-896E-BDA430E5C3F7}" destId="{6F1A6D02-A8C3-44A9-B556-A7E79B306C7C}" srcOrd="8" destOrd="0" presId="urn:microsoft.com/office/officeart/2005/8/layout/chevron2"/>
    <dgm:cxn modelId="{4AB3F121-4D30-4854-82E7-F0199E657985}" type="presParOf" srcId="{6F1A6D02-A8C3-44A9-B556-A7E79B306C7C}" destId="{1C33D5BA-3DAA-4B4E-98CE-7AE601D5B7DC}" srcOrd="0" destOrd="0" presId="urn:microsoft.com/office/officeart/2005/8/layout/chevron2"/>
    <dgm:cxn modelId="{A010C5DA-0492-4C38-9166-47B17DB2B159}" type="presParOf" srcId="{6F1A6D02-A8C3-44A9-B556-A7E79B306C7C}" destId="{779124BB-465E-4FC8-BB8C-C2E9C6664123}" srcOrd="1" destOrd="0" presId="urn:microsoft.com/office/officeart/2005/8/layout/chevron2"/>
    <dgm:cxn modelId="{93F2FD41-105D-4BD8-AFBE-D679B583CB3E}" type="presParOf" srcId="{4CFF183B-9D9B-4E76-896E-BDA430E5C3F7}" destId="{71C88685-8E83-4F99-B524-0525A34B3635}" srcOrd="9" destOrd="0" presId="urn:microsoft.com/office/officeart/2005/8/layout/chevron2"/>
    <dgm:cxn modelId="{A5C1D9AA-9189-4304-A6B4-0DB38CCB1273}" type="presParOf" srcId="{4CFF183B-9D9B-4E76-896E-BDA430E5C3F7}" destId="{816DAFC0-FD6C-4192-8227-B0E1E3395272}" srcOrd="10" destOrd="0" presId="urn:microsoft.com/office/officeart/2005/8/layout/chevron2"/>
    <dgm:cxn modelId="{0128B66D-11E2-4F80-B4F4-D497C6D18D1A}" type="presParOf" srcId="{816DAFC0-FD6C-4192-8227-B0E1E3395272}" destId="{94A8FA4B-EC3D-4D5F-BB20-E8E3ADF95330}" srcOrd="0" destOrd="0" presId="urn:microsoft.com/office/officeart/2005/8/layout/chevron2"/>
    <dgm:cxn modelId="{86C429B0-ED26-4A1E-8497-DA20B95E6CCA}" type="presParOf" srcId="{816DAFC0-FD6C-4192-8227-B0E1E3395272}" destId="{E180E08D-9EC6-489F-8105-39F54BD3E6AA}" srcOrd="1" destOrd="0" presId="urn:microsoft.com/office/officeart/2005/8/layout/chevron2"/>
    <dgm:cxn modelId="{152DE76A-026E-450E-8AB4-1D34B91DFEEA}" type="presParOf" srcId="{4CFF183B-9D9B-4E76-896E-BDA430E5C3F7}" destId="{C6A1269E-7AA8-4132-A8D6-3FD08671578C}" srcOrd="11" destOrd="0" presId="urn:microsoft.com/office/officeart/2005/8/layout/chevron2"/>
    <dgm:cxn modelId="{C6AA54E0-FF77-44BD-BB5E-6D05AB227ED2}" type="presParOf" srcId="{4CFF183B-9D9B-4E76-896E-BDA430E5C3F7}" destId="{5DDF7CCC-97FA-4674-AB06-66FDCED13F82}" srcOrd="12" destOrd="0" presId="urn:microsoft.com/office/officeart/2005/8/layout/chevron2"/>
    <dgm:cxn modelId="{B30BD9B7-7767-4863-80AA-9D9C684CD6A0}" type="presParOf" srcId="{5DDF7CCC-97FA-4674-AB06-66FDCED13F82}" destId="{0A5E2FC6-1268-4852-A6E0-4DD69400570B}" srcOrd="0" destOrd="0" presId="urn:microsoft.com/office/officeart/2005/8/layout/chevron2"/>
    <dgm:cxn modelId="{066A0B06-B3E9-40DF-B5AC-62DABEA789EF}" type="presParOf" srcId="{5DDF7CCC-97FA-4674-AB06-66FDCED13F82}" destId="{DEC9C02E-8C0E-45D1-A372-18E810782E81}" srcOrd="1" destOrd="0" presId="urn:microsoft.com/office/officeart/2005/8/layout/chevr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588FC-D701-4A98-BE49-B0FC232259B2}">
      <dsp:nvSpPr>
        <dsp:cNvPr id="0" name=""/>
        <dsp:cNvSpPr/>
      </dsp:nvSpPr>
      <dsp:spPr>
        <a:xfrm rot="5400000">
          <a:off x="-126677" y="137745"/>
          <a:ext cx="844518" cy="591162"/>
        </a:xfrm>
        <a:prstGeom prst="chevron">
          <a:avLst/>
        </a:prstGeom>
        <a:solidFill>
          <a:srgbClr val="354850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Oswald" panose="00000500000000000000" pitchFamily="2" charset="0"/>
            </a:rPr>
            <a:t>1</a:t>
          </a:r>
        </a:p>
      </dsp:txBody>
      <dsp:txXfrm rot="-5400000">
        <a:off x="1" y="306648"/>
        <a:ext cx="591162" cy="253356"/>
      </dsp:txXfrm>
    </dsp:sp>
    <dsp:sp modelId="{60824262-3AD1-42C9-A8CC-FC7D87914F4D}">
      <dsp:nvSpPr>
        <dsp:cNvPr id="0" name=""/>
        <dsp:cNvSpPr/>
      </dsp:nvSpPr>
      <dsp:spPr>
        <a:xfrm rot="5400000">
          <a:off x="4735917" y="-4140772"/>
          <a:ext cx="549225" cy="8838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35485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600" kern="1200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What is Your Final L-T Strategy Selection? </a:t>
          </a:r>
          <a:endParaRPr lang="en-US" sz="2600" kern="1200" dirty="0">
            <a:solidFill>
              <a:srgbClr val="065861"/>
            </a:solidFill>
          </a:endParaRPr>
        </a:p>
      </dsp:txBody>
      <dsp:txXfrm rot="-5400000">
        <a:off x="591163" y="30793"/>
        <a:ext cx="8811924" cy="495603"/>
      </dsp:txXfrm>
    </dsp:sp>
    <dsp:sp modelId="{1DEDD710-A6ED-4D6A-95F4-30C34C51AEEF}">
      <dsp:nvSpPr>
        <dsp:cNvPr id="0" name=""/>
        <dsp:cNvSpPr/>
      </dsp:nvSpPr>
      <dsp:spPr>
        <a:xfrm rot="5400000">
          <a:off x="-126677" y="891690"/>
          <a:ext cx="844518" cy="591162"/>
        </a:xfrm>
        <a:prstGeom prst="chevron">
          <a:avLst/>
        </a:prstGeom>
        <a:solidFill>
          <a:srgbClr val="06586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Oswald" panose="00000500000000000000" pitchFamily="2" charset="0"/>
            </a:rPr>
            <a:t>2</a:t>
          </a:r>
        </a:p>
      </dsp:txBody>
      <dsp:txXfrm rot="-5400000">
        <a:off x="1" y="1060593"/>
        <a:ext cx="591162" cy="253356"/>
      </dsp:txXfrm>
    </dsp:sp>
    <dsp:sp modelId="{F3FDAC99-A521-433C-8C1B-5D69454B8873}">
      <dsp:nvSpPr>
        <dsp:cNvPr id="0" name=""/>
        <dsp:cNvSpPr/>
      </dsp:nvSpPr>
      <dsp:spPr>
        <a:xfrm rot="5400000">
          <a:off x="4736061" y="-3379886"/>
          <a:ext cx="548936" cy="8838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06586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600" kern="1200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Refining the Board’s Charge: “Umbrella Question”</a:t>
          </a:r>
          <a:endParaRPr lang="en-US" sz="2600" kern="1200" dirty="0">
            <a:solidFill>
              <a:srgbClr val="065861"/>
            </a:solidFill>
          </a:endParaRPr>
        </a:p>
      </dsp:txBody>
      <dsp:txXfrm rot="-5400000">
        <a:off x="591162" y="791810"/>
        <a:ext cx="8811938" cy="495342"/>
      </dsp:txXfrm>
    </dsp:sp>
    <dsp:sp modelId="{2A85342E-8E3A-463E-91B0-BB7952971107}">
      <dsp:nvSpPr>
        <dsp:cNvPr id="0" name=""/>
        <dsp:cNvSpPr/>
      </dsp:nvSpPr>
      <dsp:spPr>
        <a:xfrm rot="5400000">
          <a:off x="-126677" y="1652721"/>
          <a:ext cx="844518" cy="591162"/>
        </a:xfrm>
        <a:prstGeom prst="chevron">
          <a:avLst/>
        </a:prstGeom>
        <a:solidFill>
          <a:srgbClr val="1D9AA7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Oswald" panose="00000500000000000000" pitchFamily="2" charset="0"/>
            </a:rPr>
            <a:t>3</a:t>
          </a:r>
        </a:p>
      </dsp:txBody>
      <dsp:txXfrm rot="-5400000">
        <a:off x="1" y="1821624"/>
        <a:ext cx="591162" cy="253356"/>
      </dsp:txXfrm>
    </dsp:sp>
    <dsp:sp modelId="{6BE048A5-C9DD-41E0-AD0D-546C6C691A86}">
      <dsp:nvSpPr>
        <dsp:cNvPr id="0" name=""/>
        <dsp:cNvSpPr/>
      </dsp:nvSpPr>
      <dsp:spPr>
        <a:xfrm rot="5400000">
          <a:off x="4736061" y="-2618855"/>
          <a:ext cx="548936" cy="8838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1D9AA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kern="1200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L-T Chehalis Basin Strategy and Elements</a:t>
          </a:r>
          <a:endParaRPr lang="en-US" sz="2600" kern="1200" dirty="0">
            <a:solidFill>
              <a:srgbClr val="065861"/>
            </a:solidFill>
          </a:endParaRPr>
        </a:p>
      </dsp:txBody>
      <dsp:txXfrm rot="-5400000">
        <a:off x="591162" y="1552841"/>
        <a:ext cx="8811938" cy="495342"/>
      </dsp:txXfrm>
    </dsp:sp>
    <dsp:sp modelId="{1A7EBC63-09D5-4B82-9D4C-998BD0C004D6}">
      <dsp:nvSpPr>
        <dsp:cNvPr id="0" name=""/>
        <dsp:cNvSpPr/>
      </dsp:nvSpPr>
      <dsp:spPr>
        <a:xfrm rot="5400000">
          <a:off x="-126677" y="2413752"/>
          <a:ext cx="844518" cy="591162"/>
        </a:xfrm>
        <a:prstGeom prst="chevron">
          <a:avLst/>
        </a:prstGeom>
        <a:solidFill>
          <a:srgbClr val="737970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Oswald" panose="00000500000000000000" pitchFamily="2" charset="0"/>
            </a:rPr>
            <a:t>4</a:t>
          </a:r>
        </a:p>
      </dsp:txBody>
      <dsp:txXfrm rot="-5400000">
        <a:off x="1" y="2582655"/>
        <a:ext cx="591162" cy="253356"/>
      </dsp:txXfrm>
    </dsp:sp>
    <dsp:sp modelId="{B7E4F49A-EBC6-4677-BA8D-B18323F8A676}">
      <dsp:nvSpPr>
        <dsp:cNvPr id="0" name=""/>
        <dsp:cNvSpPr/>
      </dsp:nvSpPr>
      <dsp:spPr>
        <a:xfrm rot="5400000">
          <a:off x="4736061" y="-1857824"/>
          <a:ext cx="548936" cy="8838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3797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600" kern="1200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Where We’ve Been / Where are We Going and When?</a:t>
          </a:r>
          <a:endParaRPr lang="en-US" sz="2600" kern="1200" dirty="0">
            <a:solidFill>
              <a:srgbClr val="065861"/>
            </a:solidFill>
          </a:endParaRPr>
        </a:p>
      </dsp:txBody>
      <dsp:txXfrm rot="-5400000">
        <a:off x="591162" y="2313872"/>
        <a:ext cx="8811938" cy="495342"/>
      </dsp:txXfrm>
    </dsp:sp>
    <dsp:sp modelId="{1C33D5BA-3DAA-4B4E-98CE-7AE601D5B7DC}">
      <dsp:nvSpPr>
        <dsp:cNvPr id="0" name=""/>
        <dsp:cNvSpPr/>
      </dsp:nvSpPr>
      <dsp:spPr>
        <a:xfrm rot="5400000">
          <a:off x="-126677" y="3174782"/>
          <a:ext cx="844518" cy="591162"/>
        </a:xfrm>
        <a:prstGeom prst="chevron">
          <a:avLst/>
        </a:prstGeom>
        <a:solidFill>
          <a:srgbClr val="A34E25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Oswald" panose="00000500000000000000" pitchFamily="2" charset="0"/>
            </a:rPr>
            <a:t>5</a:t>
          </a:r>
        </a:p>
      </dsp:txBody>
      <dsp:txXfrm rot="-5400000">
        <a:off x="1" y="3343685"/>
        <a:ext cx="591162" cy="253356"/>
      </dsp:txXfrm>
    </dsp:sp>
    <dsp:sp modelId="{779124BB-465E-4FC8-BB8C-C2E9C6664123}">
      <dsp:nvSpPr>
        <dsp:cNvPr id="0" name=""/>
        <dsp:cNvSpPr/>
      </dsp:nvSpPr>
      <dsp:spPr>
        <a:xfrm rot="5400000">
          <a:off x="4736061" y="-1096794"/>
          <a:ext cx="548936" cy="8838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A34E25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kern="1200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Preparing for the L-T Strategy Discussion</a:t>
          </a:r>
          <a:endParaRPr lang="en-US" sz="2600" kern="1200" dirty="0">
            <a:solidFill>
              <a:srgbClr val="065861"/>
            </a:solidFill>
          </a:endParaRPr>
        </a:p>
      </dsp:txBody>
      <dsp:txXfrm rot="-5400000">
        <a:off x="591162" y="3074902"/>
        <a:ext cx="8811938" cy="495342"/>
      </dsp:txXfrm>
    </dsp:sp>
    <dsp:sp modelId="{94A8FA4B-EC3D-4D5F-BB20-E8E3ADF95330}">
      <dsp:nvSpPr>
        <dsp:cNvPr id="0" name=""/>
        <dsp:cNvSpPr/>
      </dsp:nvSpPr>
      <dsp:spPr>
        <a:xfrm rot="5400000">
          <a:off x="-126677" y="3935813"/>
          <a:ext cx="844518" cy="591162"/>
        </a:xfrm>
        <a:prstGeom prst="chevron">
          <a:avLst/>
        </a:prstGeom>
        <a:solidFill>
          <a:srgbClr val="D9632B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Oswald" panose="00000500000000000000" pitchFamily="2" charset="0"/>
            </a:rPr>
            <a:t>6</a:t>
          </a:r>
        </a:p>
      </dsp:txBody>
      <dsp:txXfrm rot="-5400000">
        <a:off x="1" y="4104716"/>
        <a:ext cx="591162" cy="253356"/>
      </dsp:txXfrm>
    </dsp:sp>
    <dsp:sp modelId="{E180E08D-9EC6-489F-8105-39F54BD3E6AA}">
      <dsp:nvSpPr>
        <dsp:cNvPr id="0" name=""/>
        <dsp:cNvSpPr/>
      </dsp:nvSpPr>
      <dsp:spPr>
        <a:xfrm rot="5400000">
          <a:off x="4736061" y="-335763"/>
          <a:ext cx="548936" cy="8838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D9632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600" kern="1200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Conceptual L-T Strategy Approach: An Intro to Options</a:t>
          </a:r>
          <a:endParaRPr lang="en-US" sz="2600" kern="1200" dirty="0">
            <a:solidFill>
              <a:srgbClr val="065861"/>
            </a:solidFill>
          </a:endParaRPr>
        </a:p>
      </dsp:txBody>
      <dsp:txXfrm rot="-5400000">
        <a:off x="591162" y="3835933"/>
        <a:ext cx="8811938" cy="495342"/>
      </dsp:txXfrm>
    </dsp:sp>
    <dsp:sp modelId="{0A5E2FC6-1268-4852-A6E0-4DD69400570B}">
      <dsp:nvSpPr>
        <dsp:cNvPr id="0" name=""/>
        <dsp:cNvSpPr/>
      </dsp:nvSpPr>
      <dsp:spPr>
        <a:xfrm rot="5400000">
          <a:off x="-126677" y="4696844"/>
          <a:ext cx="844518" cy="591162"/>
        </a:xfrm>
        <a:prstGeom prst="chevron">
          <a:avLst/>
        </a:prstGeom>
        <a:solidFill>
          <a:srgbClr val="F79E8B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  <a:latin typeface="Oswald" panose="00000500000000000000" pitchFamily="2" charset="0"/>
            </a:rPr>
            <a:t>7</a:t>
          </a:r>
        </a:p>
      </dsp:txBody>
      <dsp:txXfrm rot="-5400000">
        <a:off x="1" y="4865747"/>
        <a:ext cx="591162" cy="253356"/>
      </dsp:txXfrm>
    </dsp:sp>
    <dsp:sp modelId="{DEC9C02E-8C0E-45D1-A372-18E810782E81}">
      <dsp:nvSpPr>
        <dsp:cNvPr id="0" name=""/>
        <dsp:cNvSpPr/>
      </dsp:nvSpPr>
      <dsp:spPr>
        <a:xfrm rot="5400000">
          <a:off x="4736061" y="425267"/>
          <a:ext cx="548936" cy="88387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F79E8B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2600" kern="1200" dirty="0">
              <a:solidFill>
                <a:srgbClr val="0658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Next Steps</a:t>
          </a:r>
          <a:endParaRPr lang="en-US" sz="2600" kern="1200" dirty="0">
            <a:solidFill>
              <a:srgbClr val="065861"/>
            </a:solidFill>
          </a:endParaRPr>
        </a:p>
      </dsp:txBody>
      <dsp:txXfrm rot="-5400000">
        <a:off x="591162" y="4596964"/>
        <a:ext cx="8811938" cy="4953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B515E8A3-971E-4055-B941-DF6995592295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1EF64E9-D98F-4145-B683-0F381279A2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C8FA-69FE-6358-9272-293A374CF61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1/5/2023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25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37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7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1050" y="1201738"/>
            <a:ext cx="5767388" cy="3244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542409-6A04-4DC6-AC3A-D3758287A8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10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61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1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298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61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C2282-AF67-EF2A-A138-7F67CA4BC3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19149B-5624-618E-0249-881F6CDB8F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1041B-02FE-26DD-5021-F2D6AC510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8CF92-77A2-ECBA-F2CB-7B3C55F2D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F76AB-FD83-7206-269A-D9FB4B764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2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D396-CBA3-C426-5E77-2B79DB40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6D8EA9-F723-0DA1-CA5E-2B024429D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0286F-4E77-28AA-19DC-23594E0D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70D7B-8C0B-A17C-8C55-0B04AA4A6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D027-E81C-4A37-C375-66EB03287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90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69D51F-5CE5-A9B6-BF55-8F682F8C2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E44380-50D6-46DA-DA97-E00ED9B32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36DEA-08DD-B86E-9E19-37B37D244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CE206-3737-D3EB-45F4-FCEA9411F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0A2B9-A08B-6306-70AC-7D38C5F5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43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ph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01B21B-93CE-9C31-75D9-0BA2F0B501AA}"/>
              </a:ext>
            </a:extLst>
          </p:cNvPr>
          <p:cNvSpPr/>
          <p:nvPr userDrawn="1"/>
        </p:nvSpPr>
        <p:spPr>
          <a:xfrm>
            <a:off x="0" y="1"/>
            <a:ext cx="12192000" cy="73029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2038"/>
            <a:ext cx="10972800" cy="646217"/>
          </a:xfrm>
        </p:spPr>
        <p:txBody>
          <a:bodyPr anchor="ctr" anchorCtr="0"/>
          <a:lstStyle>
            <a:lvl1pPr algn="ctr"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301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Title Page with Photo (Existing Photo)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BE47EE8-DC15-47DD-98AC-83DDDD0D2B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grass, sky, outdoor, nature&#10;&#10;Description automatically generated">
            <a:extLst>
              <a:ext uri="{FF2B5EF4-FFF2-40B4-BE49-F238E27FC236}">
                <a16:creationId xmlns:a16="http://schemas.microsoft.com/office/drawing/2014/main" id="{1C764A00-66C3-4517-85A9-9B2BDB7487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6" b="38632"/>
          <a:stretch/>
        </p:blipFill>
        <p:spPr>
          <a:xfrm>
            <a:off x="0" y="0"/>
            <a:ext cx="12192000" cy="302895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1" y="3352800"/>
            <a:ext cx="7162799" cy="838200"/>
          </a:xfrm>
          <a:prstGeom prst="rect">
            <a:avLst/>
          </a:prstGeom>
        </p:spPr>
        <p:txBody>
          <a:bodyPr rIns="0"/>
          <a:lstStyle>
            <a:lvl1pPr marL="0" indent="0">
              <a:buNone/>
              <a:defRPr sz="4800" b="0" cap="all" spc="100" baseline="0">
                <a:solidFill>
                  <a:schemeClr val="tx2"/>
                </a:solidFill>
                <a:latin typeface="Oswald" pitchFamily="2" charset="0"/>
              </a:defRPr>
            </a:lvl1pPr>
            <a:lvl2pPr marL="0" indent="0">
              <a:buNone/>
              <a:defRPr sz="2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0ACA74E-60C0-425A-8E5D-52D63ED1C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191000"/>
            <a:ext cx="71628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i="0" cap="all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Presented by Names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669E86-55E6-4BB7-878B-BF2442C23420}"/>
              </a:ext>
            </a:extLst>
          </p:cNvPr>
          <p:cNvSpPr/>
          <p:nvPr userDrawn="1"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F7972179-CEB3-42D0-99B9-6268ADF20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800600"/>
            <a:ext cx="3733800" cy="609600"/>
          </a:xfrm>
        </p:spPr>
        <p:txBody>
          <a:bodyPr/>
          <a:lstStyle>
            <a:lvl1pPr marL="0" indent="0">
              <a:buNone/>
              <a:defRPr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C3A781-CB8F-4CDB-94EA-4AA3A251D724}"/>
              </a:ext>
            </a:extLst>
          </p:cNvPr>
          <p:cNvGrpSpPr/>
          <p:nvPr userDrawn="1"/>
        </p:nvGrpSpPr>
        <p:grpSpPr>
          <a:xfrm>
            <a:off x="2667000" y="5562600"/>
            <a:ext cx="1664255" cy="687636"/>
            <a:chOff x="533399" y="5791200"/>
            <a:chExt cx="1664255" cy="687636"/>
          </a:xfrm>
        </p:grpSpPr>
        <p:pic>
          <p:nvPicPr>
            <p:cNvPr id="12" name="Picture 1" descr="http://teams/sites/CE/Logo%20Files/ecylogo-horiz-color-onwhite.jpg">
              <a:extLst>
                <a:ext uri="{FF2B5EF4-FFF2-40B4-BE49-F238E27FC236}">
                  <a16:creationId xmlns:a16="http://schemas.microsoft.com/office/drawing/2014/main" id="{9A070289-2BD2-4113-9139-6CBB5F2F6D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399" y="5791200"/>
              <a:ext cx="1645203" cy="563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4F3A6C-D1E4-4996-BB2A-A050EB006859}"/>
                </a:ext>
              </a:extLst>
            </p:cNvPr>
            <p:cNvSpPr txBox="1"/>
            <p:nvPr userDrawn="1"/>
          </p:nvSpPr>
          <p:spPr>
            <a:xfrm>
              <a:off x="552451" y="6232615"/>
              <a:ext cx="16452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tx2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OFFICE OF CHEHALIS BASIN</a:t>
              </a:r>
              <a:endParaRPr lang="en-US" sz="10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Graphic 17">
            <a:extLst>
              <a:ext uri="{FF2B5EF4-FFF2-40B4-BE49-F238E27FC236}">
                <a16:creationId xmlns:a16="http://schemas.microsoft.com/office/drawing/2014/main" id="{5AA67F81-A392-42CD-A5CC-8AE76858F0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0329" y="5638800"/>
            <a:ext cx="1967895" cy="5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06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Divider with Photo B">
    <p:bg>
      <p:bgPr>
        <a:solidFill>
          <a:srgbClr val="065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533400" y="1624012"/>
            <a:ext cx="4800600" cy="1362076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sz="quarter" idx="1"/>
          </p:nvPr>
        </p:nvSpPr>
        <p:spPr>
          <a:xfrm>
            <a:off x="551408" y="2995613"/>
            <a:ext cx="4800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F2F2F2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34" name="Shape 234"/>
          <p:cNvSpPr/>
          <p:nvPr/>
        </p:nvSpPr>
        <p:spPr>
          <a:xfrm>
            <a:off x="0" y="5867400"/>
            <a:ext cx="5867400" cy="914400"/>
          </a:xfrm>
          <a:prstGeom prst="rect">
            <a:avLst/>
          </a:prstGeom>
          <a:solidFill>
            <a:srgbClr val="06586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35" name="image11.jpg" descr="A picture containing grass, sky, outdoor, nature&#10;&#10;Description automatically generated"/>
          <p:cNvPicPr>
            <a:picLocks noChangeAspect="1"/>
          </p:cNvPicPr>
          <p:nvPr/>
        </p:nvPicPr>
        <p:blipFill>
          <a:blip r:embed="rId2"/>
          <a:srcRect t="364" r="39618"/>
          <a:stretch>
            <a:fillRect/>
          </a:stretch>
        </p:blipFill>
        <p:spPr>
          <a:xfrm>
            <a:off x="5962902" y="0"/>
            <a:ext cx="6229099" cy="6856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30" y="6019800"/>
            <a:ext cx="1447800" cy="424239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hape 237"/>
          <p:cNvSpPr/>
          <p:nvPr/>
        </p:nvSpPr>
        <p:spPr>
          <a:xfrm>
            <a:off x="533400" y="1447799"/>
            <a:ext cx="4114800" cy="4572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6732114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2" y="1600200"/>
            <a:ext cx="10972798" cy="4267200"/>
          </a:xfrm>
        </p:spPr>
        <p:txBody>
          <a:bodyPr rIns="0" numCol="1" spcCol="457200"/>
          <a:lstStyle>
            <a:lvl1pPr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685800"/>
          </a:xfrm>
          <a:prstGeom prst="rect">
            <a:avLst/>
          </a:prstGeom>
        </p:spPr>
        <p:txBody>
          <a:bodyPr vert="horz" lIns="0" tIns="45720" rIns="0" bIns="4572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918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81DAD-56CF-0877-2302-E14E6EABB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14969-AAA4-E9FF-AE44-B2CEA5063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CCA3BA-2EBD-E4E6-8A52-80E603F5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E6C20-9904-8181-2195-0206EAEC5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6537F3-7A8D-14A2-57C6-0E99238C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9EAA6-4D8D-674C-2332-0371BF1B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16581C-C8CD-6AB3-7D22-BA535A1FC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A8B19-2542-09D6-DCA5-2B617C2F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DE022-2143-8635-F4B6-C1E9F852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66E5C-09C7-9036-EFDE-A021309F7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9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24DC5-FF6D-0D29-DE24-649942360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E22DD-6E5C-EF82-0FEA-2CD1798CC0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E7D7B2-58DC-391E-C2D0-841CD86F1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DB81D2-5289-F5D8-2919-BF13AE081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615FA0-EEE1-2D95-4708-18D253EC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E4632-1B3A-6D83-9CFB-5455C859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6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62157-A6F2-1881-445D-867B7C4F4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EBF78-FBE6-0CC5-447A-F42334FF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22EFD-83DB-CAEB-37EC-DF4324E45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E6149-2949-970C-D1FD-5F205267F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DC428F-F27C-DF09-E973-2A298B5E1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336329-3623-5402-E4B2-1E8D493A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626B57-1F53-D642-0EFC-3580A6116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45B27B-8039-CA3C-FCFF-2E0DA3BE0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2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C8AC2-DB43-D887-5AD9-1736DE605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101899-3A42-0500-550C-A1C7DA0E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CA0E78-932B-AEE5-60DD-997A19D17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B9992E-F9F7-D5FC-7015-AD337027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8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069331-B725-BDB3-6AD2-81D372833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C9F5AA-AC6E-9838-27A7-A7B548A1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BE4A24-BB54-7975-ECD6-D2CB9541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3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CBBAF-1481-1E08-AF3D-7F5DCFFD1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B26F6-C38B-8A9F-9643-05564B8A7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9245DF-B65D-332E-FCE6-F35F1339A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27892-3FBB-FCA6-A179-E70AE716D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966A0-235A-08EE-A509-67ACE3F0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538E0-CDC4-E666-A81F-5D6E92599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94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6D226-B7E5-60F6-1597-AED3065E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72321D-7B50-DC55-5B2C-403D5BB64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DFB70C-4EA1-B7F6-AA83-AB7AF748F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A23D7-33B6-2F53-29CD-44CA75273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581EC5-0C5D-4115-DEB6-FB357E98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43DE90-176B-6096-F065-5963485E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C19D61-790E-12DF-53D1-EED19293A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F57B8-5088-F51A-0071-8ABE4E3C3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F030D6-CF92-317C-ABE1-3528ED11C1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1E8FB-F14D-4546-6C57-C7E3F0037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43B68-1D89-D7D8-4E09-7CFDD91D1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BAEAD-3CC1-46E5-B01A-1662808EAC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5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E37A5-79A7-4FC7-A1F9-45DA56EACE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1" y="3352799"/>
            <a:ext cx="11048999" cy="1317171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14400" dirty="0"/>
              <a:t>Chehalis Basin Board</a:t>
            </a:r>
          </a:p>
          <a:p>
            <a:r>
              <a:rPr lang="en-US" sz="8000" cap="none" dirty="0">
                <a:solidFill>
                  <a:schemeClr val="tx1"/>
                </a:solidFill>
                <a:latin typeface="Open Sans" panose="020B0606030504020204" pitchFamily="34" charset="0"/>
              </a:rPr>
              <a:t>Presented by Sam Imperati, </a:t>
            </a:r>
            <a:r>
              <a:rPr lang="en-US" sz="8000" cap="none" dirty="0">
                <a:solidFill>
                  <a:srgbClr val="C00000"/>
                </a:solidFill>
                <a:latin typeface="Open Sans" panose="020B0606030504020204" pitchFamily="34" charset="0"/>
              </a:rPr>
              <a:t>ICM</a:t>
            </a:r>
            <a:r>
              <a:rPr lang="en-US" sz="8000" cap="none" dirty="0">
                <a:solidFill>
                  <a:schemeClr val="tx1"/>
                </a:solidFill>
                <a:latin typeface="Open Sans" panose="020B0606030504020204" pitchFamily="34" charset="0"/>
              </a:rPr>
              <a:t>resolutions</a:t>
            </a:r>
            <a:endParaRPr lang="en-US" sz="8000" dirty="0">
              <a:solidFill>
                <a:schemeClr val="tx1"/>
              </a:solidFill>
              <a:latin typeface="Open Sans" panose="020B0606030504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0A2A9A-DF8A-413B-9E75-B1CF2E374326}"/>
              </a:ext>
            </a:extLst>
          </p:cNvPr>
          <p:cNvSpPr/>
          <p:nvPr/>
        </p:nvSpPr>
        <p:spPr>
          <a:xfrm>
            <a:off x="0" y="-457200"/>
            <a:ext cx="2286000" cy="381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 Option #1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E3B893E-371F-4645-879B-B6510B3CB2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1" y="5177874"/>
            <a:ext cx="2061881" cy="44299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3/2/2023</a:t>
            </a:r>
          </a:p>
        </p:txBody>
      </p:sp>
    </p:spTree>
    <p:extLst>
      <p:ext uri="{BB962C8B-B14F-4D97-AF65-F5344CB8AC3E}">
        <p14:creationId xmlns:p14="http://schemas.microsoft.com/office/powerpoint/2010/main" val="32757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E73CF48-B256-000D-51D3-E01C32C27A44}"/>
              </a:ext>
            </a:extLst>
          </p:cNvPr>
          <p:cNvSpPr/>
          <p:nvPr/>
        </p:nvSpPr>
        <p:spPr>
          <a:xfrm>
            <a:off x="0" y="0"/>
            <a:ext cx="12192000" cy="735202"/>
          </a:xfrm>
          <a:prstGeom prst="rect">
            <a:avLst/>
          </a:prstGeom>
          <a:solidFill>
            <a:srgbClr val="73797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E378D-9AA8-6855-3EFA-66EB7284E726}"/>
              </a:ext>
            </a:extLst>
          </p:cNvPr>
          <p:cNvSpPr txBox="1"/>
          <p:nvPr/>
        </p:nvSpPr>
        <p:spPr>
          <a:xfrm>
            <a:off x="784720" y="2402362"/>
            <a:ext cx="2476189" cy="1769715"/>
          </a:xfrm>
          <a:prstGeom prst="rect">
            <a:avLst/>
          </a:prstGeom>
          <a:noFill/>
        </p:spPr>
        <p:txBody>
          <a:bodyPr wrap="square" lIns="182880" tIns="91440" rIns="91440" bIns="9144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1D9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Strategy Development and Early Action Implementation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progress from formation of the Governor’s Work Group in 2012 through the 2021-23 biennium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B5D38211-91F7-C061-3373-09626E459E9D}"/>
              </a:ext>
            </a:extLst>
          </p:cNvPr>
          <p:cNvSpPr/>
          <p:nvPr/>
        </p:nvSpPr>
        <p:spPr>
          <a:xfrm>
            <a:off x="1998216" y="1935497"/>
            <a:ext cx="1208794" cy="365760"/>
          </a:xfrm>
          <a:prstGeom prst="homePlate">
            <a:avLst/>
          </a:prstGeom>
          <a:solidFill>
            <a:srgbClr val="06586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625756-E660-27C9-F632-2FDF8583E67A}"/>
              </a:ext>
            </a:extLst>
          </p:cNvPr>
          <p:cNvSpPr txBox="1"/>
          <p:nvPr/>
        </p:nvSpPr>
        <p:spPr>
          <a:xfrm>
            <a:off x="3312742" y="2350126"/>
            <a:ext cx="5956662" cy="44165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91440" bIns="9144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E28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Mid-Term Action Implementation and Release of the Final Integrated Long-Term Strategy across the Basin for the coming decades.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Beginning with 2023-25 biennium until final aspects of the Strategy have been decided on and long-term funding sources are identified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Finalized studies, exploratory processes, and evaluation of options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decisions (conditional/provisional as needed) on: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Aquatic Species Restoration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damage reduction approach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 long-term investment levels 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prioritization and sequencing 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Finalized outcomes measures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of possible new governance structures 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 portfolio identified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program development 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and scaled project implementation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FCE345-56A5-FAB0-C5C7-28290DBFE113}"/>
              </a:ext>
            </a:extLst>
          </p:cNvPr>
          <p:cNvSpPr txBox="1"/>
          <p:nvPr/>
        </p:nvSpPr>
        <p:spPr>
          <a:xfrm>
            <a:off x="9518112" y="2402362"/>
            <a:ext cx="2384763" cy="1554272"/>
          </a:xfrm>
          <a:prstGeom prst="rect">
            <a:avLst/>
          </a:prstGeom>
          <a:noFill/>
        </p:spPr>
        <p:txBody>
          <a:bodyPr wrap="square" lIns="182880" tIns="91440" rIns="91440" bIns="9144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Strategy Implementation, Ongoing Monitoring and Adaptive Management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 2025 (est.) until when?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6C15CDA4-3FEB-C70A-7757-CA500229AC88}"/>
              </a:ext>
            </a:extLst>
          </p:cNvPr>
          <p:cNvSpPr/>
          <p:nvPr/>
        </p:nvSpPr>
        <p:spPr>
          <a:xfrm>
            <a:off x="5506243" y="1933704"/>
            <a:ext cx="1208794" cy="365760"/>
          </a:xfrm>
          <a:prstGeom prst="homePlate">
            <a:avLst/>
          </a:prstGeom>
          <a:solidFill>
            <a:srgbClr val="E2886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</a:t>
            </a:r>
            <a:r>
              <a:rPr lang="en-US" sz="1600" b="1" cap="all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b="1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6FE30D4F-DB78-4DC2-40AC-EAFAA280053E}"/>
              </a:ext>
            </a:extLst>
          </p:cNvPr>
          <p:cNvSpPr/>
          <p:nvPr/>
        </p:nvSpPr>
        <p:spPr>
          <a:xfrm>
            <a:off x="9529832" y="1863201"/>
            <a:ext cx="1208794" cy="365760"/>
          </a:xfrm>
          <a:prstGeom prst="homePlate">
            <a:avLst/>
          </a:prstGeom>
          <a:solidFill>
            <a:srgbClr val="73797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8150D3-42A3-BE3F-412D-BE41E4F0BC88}"/>
              </a:ext>
            </a:extLst>
          </p:cNvPr>
          <p:cNvGrpSpPr/>
          <p:nvPr/>
        </p:nvGrpSpPr>
        <p:grpSpPr>
          <a:xfrm>
            <a:off x="1675103" y="1146593"/>
            <a:ext cx="8841795" cy="402992"/>
            <a:chOff x="151102" y="799808"/>
            <a:chExt cx="8841795" cy="402992"/>
          </a:xfrm>
        </p:grpSpPr>
        <p:sp>
          <p:nvSpPr>
            <p:cNvPr id="49" name="Arrow: Left 48">
              <a:extLst>
                <a:ext uri="{FF2B5EF4-FFF2-40B4-BE49-F238E27FC236}">
                  <a16:creationId xmlns:a16="http://schemas.microsoft.com/office/drawing/2014/main" id="{1638F1C9-6720-05BF-3296-7813165032A7}"/>
                </a:ext>
              </a:extLst>
            </p:cNvPr>
            <p:cNvSpPr/>
            <p:nvPr/>
          </p:nvSpPr>
          <p:spPr>
            <a:xfrm flipH="1">
              <a:off x="151102" y="799808"/>
              <a:ext cx="8841795" cy="402992"/>
            </a:xfrm>
            <a:prstGeom prst="leftArrow">
              <a:avLst>
                <a:gd name="adj1" fmla="val 50000"/>
                <a:gd name="adj2" fmla="val 37126"/>
              </a:avLst>
            </a:prstGeom>
            <a:solidFill>
              <a:srgbClr val="ABA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3010AD-4BE3-1704-8AD1-50FE25BD95DA}"/>
                </a:ext>
              </a:extLst>
            </p:cNvPr>
            <p:cNvSpPr txBox="1"/>
            <p:nvPr/>
          </p:nvSpPr>
          <p:spPr>
            <a:xfrm>
              <a:off x="153318" y="875427"/>
              <a:ext cx="550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2012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8EA77C-0F3C-FD39-898B-7DA0F480B807}"/>
                </a:ext>
              </a:extLst>
            </p:cNvPr>
            <p:cNvSpPr txBox="1"/>
            <p:nvPr/>
          </p:nvSpPr>
          <p:spPr>
            <a:xfrm>
              <a:off x="4300212" y="875427"/>
              <a:ext cx="1324979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Late 2025 (est.)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92EF1-48CA-6693-7D97-D7CDAEBB1A1C}"/>
                </a:ext>
              </a:extLst>
            </p:cNvPr>
            <p:cNvSpPr txBox="1"/>
            <p:nvPr/>
          </p:nvSpPr>
          <p:spPr>
            <a:xfrm>
              <a:off x="2325948" y="875427"/>
              <a:ext cx="550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2023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20B250-6575-FE96-C674-A8246DBD2E1A}"/>
                </a:ext>
              </a:extLst>
            </p:cNvPr>
            <p:cNvSpPr txBox="1"/>
            <p:nvPr/>
          </p:nvSpPr>
          <p:spPr>
            <a:xfrm>
              <a:off x="8307701" y="875427"/>
              <a:ext cx="487634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TBD</a:t>
              </a:r>
            </a:p>
          </p:txBody>
        </p:sp>
      </p:grpSp>
      <p:sp>
        <p:nvSpPr>
          <p:cNvPr id="7" name="Right Brace 6">
            <a:extLst>
              <a:ext uri="{FF2B5EF4-FFF2-40B4-BE49-F238E27FC236}">
                <a16:creationId xmlns:a16="http://schemas.microsoft.com/office/drawing/2014/main" id="{7B2DFBDD-A791-BB12-B1A0-2BFB22A16FA3}"/>
              </a:ext>
            </a:extLst>
          </p:cNvPr>
          <p:cNvSpPr/>
          <p:nvPr/>
        </p:nvSpPr>
        <p:spPr>
          <a:xfrm rot="5400000">
            <a:off x="9057232" y="478218"/>
            <a:ext cx="365762" cy="2337227"/>
          </a:xfrm>
          <a:prstGeom prst="rightBrace">
            <a:avLst>
              <a:gd name="adj1" fmla="val 18801"/>
              <a:gd name="adj2" fmla="val 12093"/>
            </a:avLst>
          </a:prstGeom>
          <a:noFill/>
          <a:ln>
            <a:solidFill>
              <a:srgbClr val="7379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2CF6D8-0847-EFCE-EAA6-7F672FD4721C}"/>
              </a:ext>
            </a:extLst>
          </p:cNvPr>
          <p:cNvSpPr txBox="1"/>
          <p:nvPr/>
        </p:nvSpPr>
        <p:spPr>
          <a:xfrm rot="19601659">
            <a:off x="-78566" y="1153927"/>
            <a:ext cx="215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Oswald" panose="00000500000000000000" pitchFamily="2" charset="0"/>
              </a:rPr>
              <a:t>Draft: 2/27/23</a:t>
            </a:r>
            <a:r>
              <a:rPr lang="en-US" sz="2400" dirty="0">
                <a:solidFill>
                  <a:srgbClr val="C00000"/>
                </a:solidFill>
                <a:latin typeface="Oswald" panose="00000500000000000000" pitchFamily="2" charset="0"/>
              </a:rPr>
              <a:t> </a:t>
            </a: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3B74D9B1-DADA-B217-84CF-0E527D60C345}"/>
              </a:ext>
            </a:extLst>
          </p:cNvPr>
          <p:cNvSpPr/>
          <p:nvPr/>
        </p:nvSpPr>
        <p:spPr>
          <a:xfrm rot="5400000">
            <a:off x="5872879" y="-131602"/>
            <a:ext cx="431407" cy="3649564"/>
          </a:xfrm>
          <a:prstGeom prst="rightBrace">
            <a:avLst>
              <a:gd name="adj1" fmla="val 18801"/>
              <a:gd name="adj2" fmla="val 56896"/>
            </a:avLst>
          </a:prstGeom>
          <a:noFill/>
          <a:ln>
            <a:solidFill>
              <a:srgbClr val="D963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94748339-13F9-D3F1-E304-8157AF3B8590}"/>
              </a:ext>
            </a:extLst>
          </p:cNvPr>
          <p:cNvSpPr/>
          <p:nvPr/>
        </p:nvSpPr>
        <p:spPr>
          <a:xfrm rot="5400000">
            <a:off x="2721348" y="514730"/>
            <a:ext cx="431407" cy="2337227"/>
          </a:xfrm>
          <a:prstGeom prst="rightBrace">
            <a:avLst>
              <a:gd name="adj1" fmla="val 18801"/>
              <a:gd name="adj2" fmla="val 71611"/>
            </a:avLst>
          </a:prstGeom>
          <a:noFill/>
          <a:ln>
            <a:solidFill>
              <a:srgbClr val="06586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D5AE8255-E484-82BD-80E2-89A0E2B3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275"/>
            <a:ext cx="10972800" cy="6477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Where are We Going and When: </a:t>
            </a:r>
            <a:r>
              <a:rPr lang="en-US" sz="3600" dirty="0">
                <a:latin typeface="Oswald" panose="00000500000000000000" pitchFamily="2" charset="0"/>
              </a:rPr>
              <a:t>Phased CBS Strategy</a:t>
            </a:r>
          </a:p>
        </p:txBody>
      </p:sp>
    </p:spTree>
    <p:extLst>
      <p:ext uri="{BB962C8B-B14F-4D97-AF65-F5344CB8AC3E}">
        <p14:creationId xmlns:p14="http://schemas.microsoft.com/office/powerpoint/2010/main" val="878453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D9B2A-83DE-ED3B-2CE3-778050A04C78}"/>
              </a:ext>
            </a:extLst>
          </p:cNvPr>
          <p:cNvSpPr/>
          <p:nvPr/>
        </p:nvSpPr>
        <p:spPr>
          <a:xfrm>
            <a:off x="0" y="0"/>
            <a:ext cx="12192000" cy="735202"/>
          </a:xfrm>
          <a:prstGeom prst="rect">
            <a:avLst/>
          </a:prstGeom>
          <a:solidFill>
            <a:srgbClr val="73797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CE378D-9AA8-6855-3EFA-66EB7284E726}"/>
              </a:ext>
            </a:extLst>
          </p:cNvPr>
          <p:cNvSpPr txBox="1"/>
          <p:nvPr/>
        </p:nvSpPr>
        <p:spPr>
          <a:xfrm>
            <a:off x="1814067" y="2402362"/>
            <a:ext cx="2476189" cy="1769715"/>
          </a:xfrm>
          <a:prstGeom prst="rect">
            <a:avLst/>
          </a:prstGeom>
          <a:noFill/>
        </p:spPr>
        <p:txBody>
          <a:bodyPr wrap="square" lIns="182880" tIns="91440" rIns="91440" bIns="9144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rgbClr val="1D9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Strategy Development and Early Action Implementation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progress from formation of the Governor’s Work Group in 2012 through the 2021-23 biennium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B5D38211-91F7-C061-3373-09626E459E9D}"/>
              </a:ext>
            </a:extLst>
          </p:cNvPr>
          <p:cNvSpPr/>
          <p:nvPr/>
        </p:nvSpPr>
        <p:spPr>
          <a:xfrm>
            <a:off x="1998216" y="1992972"/>
            <a:ext cx="1208794" cy="365760"/>
          </a:xfrm>
          <a:prstGeom prst="homePlate">
            <a:avLst/>
          </a:prstGeom>
          <a:solidFill>
            <a:srgbClr val="06586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625756-E660-27C9-F632-2FDF8583E67A}"/>
              </a:ext>
            </a:extLst>
          </p:cNvPr>
          <p:cNvSpPr txBox="1"/>
          <p:nvPr/>
        </p:nvSpPr>
        <p:spPr>
          <a:xfrm>
            <a:off x="4391140" y="2402361"/>
            <a:ext cx="3649566" cy="2062103"/>
          </a:xfrm>
          <a:prstGeom prst="rect">
            <a:avLst/>
          </a:prstGeom>
          <a:noFill/>
        </p:spPr>
        <p:txBody>
          <a:bodyPr wrap="square" lIns="182880" tIns="91440" rIns="91440" bIns="9144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E28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Mid-Term Action Implementation and Release of the Final Integrated Long-Term Strategy across the Basin for the coming decades.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Beginning with the 2023-25 biennium until all final aspects of the Strategy have been decided on and long-term funding sources are identified, estimated late 2025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FCE345-56A5-FAB0-C5C7-28290DBFE113}"/>
              </a:ext>
            </a:extLst>
          </p:cNvPr>
          <p:cNvSpPr txBox="1"/>
          <p:nvPr/>
        </p:nvSpPr>
        <p:spPr>
          <a:xfrm>
            <a:off x="8133451" y="2402361"/>
            <a:ext cx="3649565" cy="38164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2880" tIns="91440" rIns="91440" bIns="9144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Strategy Implementation, Ongoing Monitoring and Adaptive Management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 2025 (est.) until TBD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Long-term funding portfolio secured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 of new governance structures, as needed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Scaled and accelerated implementation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and adaptive management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Periodic reporting on the Strategy’s performance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coordination with basin partners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6C15CDA4-3FEB-C70A-7757-CA500229AC88}"/>
              </a:ext>
            </a:extLst>
          </p:cNvPr>
          <p:cNvSpPr/>
          <p:nvPr/>
        </p:nvSpPr>
        <p:spPr>
          <a:xfrm>
            <a:off x="5492724" y="1973577"/>
            <a:ext cx="1208794" cy="365760"/>
          </a:xfrm>
          <a:prstGeom prst="homePlate">
            <a:avLst/>
          </a:prstGeom>
          <a:solidFill>
            <a:srgbClr val="E2886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2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6FE30D4F-DB78-4DC2-40AC-EAFAA280053E}"/>
              </a:ext>
            </a:extLst>
          </p:cNvPr>
          <p:cNvSpPr/>
          <p:nvPr/>
        </p:nvSpPr>
        <p:spPr>
          <a:xfrm>
            <a:off x="8984990" y="1992972"/>
            <a:ext cx="1208794" cy="365760"/>
          </a:xfrm>
          <a:prstGeom prst="homePlate">
            <a:avLst/>
          </a:prstGeom>
          <a:solidFill>
            <a:srgbClr val="73797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8150D3-42A3-BE3F-412D-BE41E4F0BC88}"/>
              </a:ext>
            </a:extLst>
          </p:cNvPr>
          <p:cNvGrpSpPr/>
          <p:nvPr/>
        </p:nvGrpSpPr>
        <p:grpSpPr>
          <a:xfrm>
            <a:off x="1654878" y="1146593"/>
            <a:ext cx="8862020" cy="402992"/>
            <a:chOff x="130877" y="799808"/>
            <a:chExt cx="8862020" cy="402992"/>
          </a:xfrm>
        </p:grpSpPr>
        <p:sp>
          <p:nvSpPr>
            <p:cNvPr id="49" name="Arrow: Left 48">
              <a:extLst>
                <a:ext uri="{FF2B5EF4-FFF2-40B4-BE49-F238E27FC236}">
                  <a16:creationId xmlns:a16="http://schemas.microsoft.com/office/drawing/2014/main" id="{1638F1C9-6720-05BF-3296-7813165032A7}"/>
                </a:ext>
              </a:extLst>
            </p:cNvPr>
            <p:cNvSpPr/>
            <p:nvPr/>
          </p:nvSpPr>
          <p:spPr>
            <a:xfrm flipH="1">
              <a:off x="151102" y="799808"/>
              <a:ext cx="8841795" cy="402992"/>
            </a:xfrm>
            <a:prstGeom prst="leftArrow">
              <a:avLst>
                <a:gd name="adj1" fmla="val 50000"/>
                <a:gd name="adj2" fmla="val 37126"/>
              </a:avLst>
            </a:prstGeom>
            <a:solidFill>
              <a:srgbClr val="ABA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3010AD-4BE3-1704-8AD1-50FE25BD95DA}"/>
                </a:ext>
              </a:extLst>
            </p:cNvPr>
            <p:cNvSpPr txBox="1"/>
            <p:nvPr/>
          </p:nvSpPr>
          <p:spPr>
            <a:xfrm>
              <a:off x="130877" y="875427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8EA77C-0F3C-FD39-898B-7DA0F480B807}"/>
                </a:ext>
              </a:extLst>
            </p:cNvPr>
            <p:cNvSpPr txBox="1"/>
            <p:nvPr/>
          </p:nvSpPr>
          <p:spPr>
            <a:xfrm>
              <a:off x="4197909" y="875427"/>
              <a:ext cx="1529586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Late 2025 (est.)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92EF1-48CA-6693-7D97-D7CDAEBB1A1C}"/>
                </a:ext>
              </a:extLst>
            </p:cNvPr>
            <p:cNvSpPr txBox="1"/>
            <p:nvPr/>
          </p:nvSpPr>
          <p:spPr>
            <a:xfrm>
              <a:off x="2303507" y="875427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20B250-6575-FE96-C674-A8246DBD2E1A}"/>
                </a:ext>
              </a:extLst>
            </p:cNvPr>
            <p:cNvSpPr txBox="1"/>
            <p:nvPr/>
          </p:nvSpPr>
          <p:spPr>
            <a:xfrm>
              <a:off x="8280450" y="875427"/>
              <a:ext cx="542136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TBD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B986018-CFAA-00CD-1E87-05032C030DD9}"/>
              </a:ext>
            </a:extLst>
          </p:cNvPr>
          <p:cNvSpPr txBox="1"/>
          <p:nvPr/>
        </p:nvSpPr>
        <p:spPr>
          <a:xfrm>
            <a:off x="8702835" y="6216573"/>
            <a:ext cx="2729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effectLst/>
                <a:latin typeface="Oswald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subject to local support &amp; state/federal permitting.</a:t>
            </a:r>
            <a:endParaRPr lang="en-US" sz="1400" dirty="0">
              <a:solidFill>
                <a:srgbClr val="C00000"/>
              </a:solidFill>
              <a:latin typeface="Oswald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DC2723-9118-5FF4-93C4-1E77FFB507EB}"/>
              </a:ext>
            </a:extLst>
          </p:cNvPr>
          <p:cNvSpPr txBox="1"/>
          <p:nvPr/>
        </p:nvSpPr>
        <p:spPr>
          <a:xfrm rot="19601659">
            <a:off x="-78566" y="1153927"/>
            <a:ext cx="215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Oswald" panose="00000500000000000000" pitchFamily="2" charset="0"/>
              </a:rPr>
              <a:t>Draft: 2/27/23</a:t>
            </a:r>
            <a:r>
              <a:rPr lang="en-US" sz="2400" dirty="0">
                <a:solidFill>
                  <a:srgbClr val="C00000"/>
                </a:solidFill>
                <a:latin typeface="Oswald" panose="00000500000000000000" pitchFamily="2" charset="0"/>
              </a:rPr>
              <a:t> 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FDB324CE-B208-E9EF-C54A-676AD27AE620}"/>
              </a:ext>
            </a:extLst>
          </p:cNvPr>
          <p:cNvSpPr/>
          <p:nvPr/>
        </p:nvSpPr>
        <p:spPr>
          <a:xfrm rot="5400000">
            <a:off x="5933188" y="-114594"/>
            <a:ext cx="431407" cy="3649565"/>
          </a:xfrm>
          <a:prstGeom prst="rightBrace">
            <a:avLst>
              <a:gd name="adj1" fmla="val 18801"/>
              <a:gd name="adj2" fmla="val 56313"/>
            </a:avLst>
          </a:prstGeom>
          <a:noFill/>
          <a:ln>
            <a:solidFill>
              <a:srgbClr val="D963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51790B2A-3459-2E41-4D14-F1FD4070D941}"/>
              </a:ext>
            </a:extLst>
          </p:cNvPr>
          <p:cNvSpPr/>
          <p:nvPr/>
        </p:nvSpPr>
        <p:spPr>
          <a:xfrm rot="5400000">
            <a:off x="2759990" y="540144"/>
            <a:ext cx="431407" cy="2337227"/>
          </a:xfrm>
          <a:prstGeom prst="rightBrace">
            <a:avLst>
              <a:gd name="adj1" fmla="val 18801"/>
              <a:gd name="adj2" fmla="val 70095"/>
            </a:avLst>
          </a:prstGeom>
          <a:noFill/>
          <a:ln>
            <a:solidFill>
              <a:srgbClr val="06586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8FE5408-6BC5-3B0A-3FD9-232CC14BBE4F}"/>
              </a:ext>
            </a:extLst>
          </p:cNvPr>
          <p:cNvSpPr/>
          <p:nvPr/>
        </p:nvSpPr>
        <p:spPr>
          <a:xfrm rot="5400000">
            <a:off x="9009803" y="598944"/>
            <a:ext cx="431407" cy="2242160"/>
          </a:xfrm>
          <a:prstGeom prst="rightBrace">
            <a:avLst>
              <a:gd name="adj1" fmla="val 18801"/>
              <a:gd name="adj2" fmla="val 38250"/>
            </a:avLst>
          </a:prstGeom>
          <a:noFill/>
          <a:ln>
            <a:solidFill>
              <a:srgbClr val="7379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23F96001-EF0E-4D30-91F2-973A57F53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275"/>
            <a:ext cx="10972800" cy="6477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Where are We Going and When: </a:t>
            </a:r>
            <a:r>
              <a:rPr lang="en-US" sz="3600" dirty="0">
                <a:latin typeface="Oswald" panose="00000500000000000000" pitchFamily="2" charset="0"/>
              </a:rPr>
              <a:t>Phased CBS Strategy</a:t>
            </a:r>
          </a:p>
        </p:txBody>
      </p:sp>
    </p:spTree>
    <p:extLst>
      <p:ext uri="{BB962C8B-B14F-4D97-AF65-F5344CB8AC3E}">
        <p14:creationId xmlns:p14="http://schemas.microsoft.com/office/powerpoint/2010/main" val="4051296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A1625756-E660-27C9-F632-2FDF8583E67A}"/>
              </a:ext>
            </a:extLst>
          </p:cNvPr>
          <p:cNvSpPr txBox="1"/>
          <p:nvPr/>
        </p:nvSpPr>
        <p:spPr>
          <a:xfrm>
            <a:off x="292609" y="2452233"/>
            <a:ext cx="7041122" cy="4201150"/>
          </a:xfrm>
          <a:prstGeom prst="rect">
            <a:avLst/>
          </a:prstGeom>
          <a:noFill/>
        </p:spPr>
        <p:txBody>
          <a:bodyPr wrap="square" lIns="182880" tIns="91440" rIns="91440" bIns="9144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E28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Mid-Term Action Implementation and Release of the Final Integrated Long-Term Strategy across the Basin for the coming decades.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Beginning with the 2023-25 biennium until all final aspects of the Strategy have been decided on and long-term funding sources are identified, estimated late 2025 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Finalized studies, exploratory processes, and evaluation of options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decisions (provisional as needed) on: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Flood damage reduction approach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Appropriate long-term investment levels 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Implementation prioritization and sequencing 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Finalized outcomes measures</a:t>
            </a:r>
          </a:p>
          <a:p>
            <a:pPr marL="342900" lvl="1" indent="-17145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Identification of possible new governance structures 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Funding portfolio identified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program development 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Continued and scaled project implementation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FCE345-56A5-FAB0-C5C7-28290DBFE113}"/>
              </a:ext>
            </a:extLst>
          </p:cNvPr>
          <p:cNvSpPr txBox="1"/>
          <p:nvPr/>
        </p:nvSpPr>
        <p:spPr>
          <a:xfrm>
            <a:off x="7333731" y="2452233"/>
            <a:ext cx="4785116" cy="2462213"/>
          </a:xfrm>
          <a:prstGeom prst="rect">
            <a:avLst/>
          </a:prstGeom>
          <a:noFill/>
        </p:spPr>
        <p:txBody>
          <a:bodyPr wrap="square" lIns="182880" tIns="91440" rIns="91440" bIns="9144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Strategy Implementation, Ongoing Monitoring and Adaptive Management</a:t>
            </a:r>
          </a:p>
          <a:p>
            <a:pPr>
              <a:spcAft>
                <a:spcPts val="1200"/>
              </a:spcAft>
            </a:pPr>
            <a:r>
              <a:rPr lang="en-US" sz="12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 2025 (est.) until TBD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Long-term funding portfolio secured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Formation of new governance structures, as needed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Scaled and accelerated implementation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Monitoring and adaptive management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Periodic reporting on the Strategy’s performance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Ongoing coordination with basin partners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6C15CDA4-3FEB-C70A-7757-CA500229AC88}"/>
              </a:ext>
            </a:extLst>
          </p:cNvPr>
          <p:cNvSpPr/>
          <p:nvPr/>
        </p:nvSpPr>
        <p:spPr>
          <a:xfrm>
            <a:off x="2524908" y="2077265"/>
            <a:ext cx="1208794" cy="365760"/>
          </a:xfrm>
          <a:prstGeom prst="homePlate">
            <a:avLst/>
          </a:prstGeom>
          <a:solidFill>
            <a:schemeClr val="accent2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2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6FE30D4F-DB78-4DC2-40AC-EAFAA280053E}"/>
              </a:ext>
            </a:extLst>
          </p:cNvPr>
          <p:cNvSpPr/>
          <p:nvPr/>
        </p:nvSpPr>
        <p:spPr>
          <a:xfrm>
            <a:off x="9052292" y="2150399"/>
            <a:ext cx="1208794" cy="365760"/>
          </a:xfrm>
          <a:prstGeom prst="homePlate">
            <a:avLst/>
          </a:prstGeom>
          <a:solidFill>
            <a:srgbClr val="73797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8150D3-42A3-BE3F-412D-BE41E4F0BC88}"/>
              </a:ext>
            </a:extLst>
          </p:cNvPr>
          <p:cNvGrpSpPr/>
          <p:nvPr/>
        </p:nvGrpSpPr>
        <p:grpSpPr>
          <a:xfrm>
            <a:off x="0" y="718139"/>
            <a:ext cx="12192000" cy="402992"/>
            <a:chOff x="151102" y="799808"/>
            <a:chExt cx="8841795" cy="402992"/>
          </a:xfrm>
        </p:grpSpPr>
        <p:sp>
          <p:nvSpPr>
            <p:cNvPr id="49" name="Arrow: Left 48">
              <a:extLst>
                <a:ext uri="{FF2B5EF4-FFF2-40B4-BE49-F238E27FC236}">
                  <a16:creationId xmlns:a16="http://schemas.microsoft.com/office/drawing/2014/main" id="{1638F1C9-6720-05BF-3296-7813165032A7}"/>
                </a:ext>
              </a:extLst>
            </p:cNvPr>
            <p:cNvSpPr/>
            <p:nvPr/>
          </p:nvSpPr>
          <p:spPr>
            <a:xfrm flipH="1">
              <a:off x="151102" y="799808"/>
              <a:ext cx="8841795" cy="402992"/>
            </a:xfrm>
            <a:prstGeom prst="leftArrow">
              <a:avLst>
                <a:gd name="adj1" fmla="val 50000"/>
                <a:gd name="adj2" fmla="val 37126"/>
              </a:avLst>
            </a:prstGeom>
            <a:solidFill>
              <a:srgbClr val="ABA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8EA77C-0F3C-FD39-898B-7DA0F480B807}"/>
                </a:ext>
              </a:extLst>
            </p:cNvPr>
            <p:cNvSpPr txBox="1"/>
            <p:nvPr/>
          </p:nvSpPr>
          <p:spPr>
            <a:xfrm>
              <a:off x="4300212" y="875427"/>
              <a:ext cx="1324979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Late 2025 (est.)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92EF1-48CA-6693-7D97-D7CDAEBB1A1C}"/>
                </a:ext>
              </a:extLst>
            </p:cNvPr>
            <p:cNvSpPr txBox="1"/>
            <p:nvPr/>
          </p:nvSpPr>
          <p:spPr>
            <a:xfrm>
              <a:off x="421192" y="87542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2023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20B250-6575-FE96-C674-A8246DBD2E1A}"/>
                </a:ext>
              </a:extLst>
            </p:cNvPr>
            <p:cNvSpPr txBox="1"/>
            <p:nvPr/>
          </p:nvSpPr>
          <p:spPr>
            <a:xfrm>
              <a:off x="8307701" y="875427"/>
              <a:ext cx="487634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</a:rPr>
                <a:t>TBD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4696964-8A15-3C13-2886-938A1F35812A}"/>
              </a:ext>
            </a:extLst>
          </p:cNvPr>
          <p:cNvSpPr txBox="1"/>
          <p:nvPr/>
        </p:nvSpPr>
        <p:spPr>
          <a:xfrm rot="20487872">
            <a:off x="167538" y="1645012"/>
            <a:ext cx="215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Oswald" panose="00000500000000000000" pitchFamily="2" charset="0"/>
              </a:rPr>
              <a:t>Draft: 2/27/23</a:t>
            </a:r>
            <a:r>
              <a:rPr lang="en-US" sz="2400" dirty="0">
                <a:solidFill>
                  <a:srgbClr val="C00000"/>
                </a:solidFill>
                <a:latin typeface="Oswald" panose="00000500000000000000" pitchFamily="2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AC8E69-8218-408D-C5A9-CA66C3846814}"/>
              </a:ext>
            </a:extLst>
          </p:cNvPr>
          <p:cNvSpPr txBox="1"/>
          <p:nvPr/>
        </p:nvSpPr>
        <p:spPr>
          <a:xfrm>
            <a:off x="10255728" y="1496184"/>
            <a:ext cx="1872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Long as it Takes?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56D695-F990-382F-141F-6D318462E419}"/>
              </a:ext>
            </a:extLst>
          </p:cNvPr>
          <p:cNvSpPr txBox="1"/>
          <p:nvPr/>
        </p:nvSpPr>
        <p:spPr>
          <a:xfrm>
            <a:off x="8174428" y="1410356"/>
            <a:ext cx="91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Political Reality?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2EA5BD-AE0C-5EDC-68DB-7F7043380E14}"/>
              </a:ext>
            </a:extLst>
          </p:cNvPr>
          <p:cNvSpPr txBox="1"/>
          <p:nvPr/>
        </p:nvSpPr>
        <p:spPr>
          <a:xfrm>
            <a:off x="6376547" y="1420836"/>
            <a:ext cx="91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</a:t>
            </a: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EIS?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A55C0BC3-E9E2-A9AC-5DCA-3F88F84B3E0E}"/>
              </a:ext>
            </a:extLst>
          </p:cNvPr>
          <p:cNvSpPr/>
          <p:nvPr/>
        </p:nvSpPr>
        <p:spPr>
          <a:xfrm rot="5400000">
            <a:off x="9246992" y="-1176402"/>
            <a:ext cx="431407" cy="4913766"/>
          </a:xfrm>
          <a:prstGeom prst="rightBrace">
            <a:avLst>
              <a:gd name="adj1" fmla="val 18801"/>
              <a:gd name="adj2" fmla="val 39548"/>
            </a:avLst>
          </a:prstGeom>
          <a:noFill/>
          <a:ln>
            <a:solidFill>
              <a:srgbClr val="7379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9078BA99-288B-9E6A-E662-0B34CCC8C5F8}"/>
              </a:ext>
            </a:extLst>
          </p:cNvPr>
          <p:cNvSpPr/>
          <p:nvPr/>
        </p:nvSpPr>
        <p:spPr>
          <a:xfrm rot="5400000">
            <a:off x="3477593" y="-1692161"/>
            <a:ext cx="431407" cy="5925366"/>
          </a:xfrm>
          <a:prstGeom prst="rightBrace">
            <a:avLst>
              <a:gd name="adj1" fmla="val 18801"/>
              <a:gd name="adj2" fmla="val 61099"/>
            </a:avLst>
          </a:prstGeom>
          <a:noFill/>
          <a:ln>
            <a:solidFill>
              <a:srgbClr val="D963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48085D-CDDF-E232-1707-3B5D7DA2A49E}"/>
              </a:ext>
            </a:extLst>
          </p:cNvPr>
          <p:cNvSpPr/>
          <p:nvPr/>
        </p:nvSpPr>
        <p:spPr>
          <a:xfrm>
            <a:off x="0" y="0"/>
            <a:ext cx="12192000" cy="735202"/>
          </a:xfrm>
          <a:prstGeom prst="rect">
            <a:avLst/>
          </a:prstGeom>
          <a:solidFill>
            <a:srgbClr val="73797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" name="Title 5">
            <a:extLst>
              <a:ext uri="{FF2B5EF4-FFF2-40B4-BE49-F238E27FC236}">
                <a16:creationId xmlns:a16="http://schemas.microsoft.com/office/drawing/2014/main" id="{23183C1F-D2CE-C6BC-49C8-E72E5144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1275"/>
            <a:ext cx="10972800" cy="6477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Where are We Going and When: </a:t>
            </a:r>
            <a:r>
              <a:rPr lang="en-US" sz="3600" dirty="0">
                <a:latin typeface="Oswald" panose="00000500000000000000" pitchFamily="2" charset="0"/>
              </a:rPr>
              <a:t>Phased CBS Strategy</a:t>
            </a:r>
          </a:p>
        </p:txBody>
      </p:sp>
    </p:spTree>
    <p:extLst>
      <p:ext uri="{BB962C8B-B14F-4D97-AF65-F5344CB8AC3E}">
        <p14:creationId xmlns:p14="http://schemas.microsoft.com/office/powerpoint/2010/main" val="1309699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D968-C17B-36A2-FDE4-A5F5CEEE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76"/>
            <a:ext cx="10515600" cy="726930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65861"/>
                </a:solidFill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dirty="0">
                <a:solidFill>
                  <a:srgbClr val="065861"/>
                </a:solidFill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Preparing for the L-T Strategy Discussion</a:t>
            </a:r>
            <a:br>
              <a:rPr lang="en-US" sz="4400" dirty="0">
                <a:solidFill>
                  <a:srgbClr val="0658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78A-8812-E987-AA9B-68CBD56F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235"/>
            <a:ext cx="10515600" cy="5509239"/>
          </a:xfrm>
        </p:spPr>
        <p:txBody>
          <a:bodyPr>
            <a:normAutofit fontScale="92500" lnSpcReduction="10000"/>
          </a:bodyPr>
          <a:lstStyle/>
          <a:p>
            <a:pPr marL="401638" indent="-401638">
              <a:buAutoNum type="arabicParenR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Presentations on the current level of detail/depth analysis for each program and when they are expected.  </a:t>
            </a:r>
          </a:p>
          <a:p>
            <a:pPr marL="401638" indent="-401638">
              <a:buAutoNum type="arabicParenR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1638" indent="-401638">
              <a:buAutoNum type="arabicParenR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ask what else will you need to begin final deliberations, why you need them, (Nice to Have/Have if Practically Doable/Must Have,) and how will these requests impact budget and L-T S completion date, etc.</a:t>
            </a:r>
          </a:p>
          <a:p>
            <a:pPr mar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4488" indent="-344488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3) Benefit-Cost for Dam/LAND, Overall Strategy, or Both?</a:t>
            </a:r>
          </a:p>
          <a:p>
            <a:pPr marL="344488" indent="-344488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4488" indent="-344488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4) Do you need the Final SEPA (non-decisional) and/or the NEPA FEIS/ROD or are you willing to negotiate a conditional strategy based on timing, funding, political realities, etc.</a:t>
            </a:r>
          </a:p>
          <a:p>
            <a:pPr marL="401638" indent="-401638">
              <a:buAutoNum type="arabicParenR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01638" indent="-401638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 	Public Outreach for the above steps, ala charettes, open houses, communications, etc.?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105D9-CFB6-E337-D22A-3A04E440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6C0-A2DA-4177-B464-716B410A486B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8B1AAB-B2ED-A854-3965-29EEA56D7B43}"/>
              </a:ext>
            </a:extLst>
          </p:cNvPr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9632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0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9D968-C17B-36A2-FDE4-A5F5CEEE7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976"/>
            <a:ext cx="10515600" cy="726930"/>
          </a:xfrm>
        </p:spPr>
        <p:txBody>
          <a:bodyPr>
            <a:normAutofit fontScale="90000"/>
          </a:bodyPr>
          <a:lstStyle/>
          <a:p>
            <a:br>
              <a:rPr lang="en-US" sz="4000" dirty="0">
                <a:solidFill>
                  <a:srgbClr val="065861"/>
                </a:solidFill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4000" dirty="0">
                <a:solidFill>
                  <a:srgbClr val="065861"/>
                </a:solidFill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Conceptual L-T Strategy Approach: An Introduction to Options</a:t>
            </a:r>
            <a:br>
              <a:rPr lang="en-US" sz="4000" dirty="0">
                <a:solidFill>
                  <a:srgbClr val="065861"/>
                </a:solidFill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CF78A-8812-E987-AA9B-68CBD56F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143" y="1243589"/>
            <a:ext cx="10941449" cy="5569997"/>
          </a:xfrm>
        </p:spPr>
        <p:txBody>
          <a:bodyPr>
            <a:normAutofit fontScale="62500" lnSpcReduction="20000"/>
          </a:bodyPr>
          <a:lstStyle/>
          <a:p>
            <a:pPr marL="342900" lvl="1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Category Team presents three packages for review (Low – Medium – High) 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range of mitigation options for each scenario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creates two or three Option Packages  </a:t>
            </a:r>
          </a:p>
          <a:p>
            <a:pPr marL="914400" lvl="2" indent="-230188">
              <a:lnSpc>
                <a:spcPct val="120000"/>
              </a:lnSpc>
              <a:spcBef>
                <a:spcPts val="0"/>
              </a:spcBef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constrained or burdened by benefit-cost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Model each of the above scenarios:</a:t>
            </a:r>
          </a:p>
          <a:p>
            <a:pPr marL="971550" lvl="1" indent="-287338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Climate Change      b) Hydro (</a:t>
            </a:r>
            <a:r>
              <a:rPr lang="en-US" sz="3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Riverflow</a:t>
            </a: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2D)     Fish (EDT or EDT/LCM)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4488" lvl="1" indent="-34448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5)  Do Preliminary B-C Analysis with EJ/DEI Analysis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6)  Create Draft Working Scenario with Sequencing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7)  Complete B-C Analysis with EJ/DEI Analysis</a:t>
            </a:r>
          </a:p>
          <a:p>
            <a:pPr marL="342900" lvl="1" indent="-342900">
              <a:lnSpc>
                <a:spcPct val="120000"/>
              </a:lnSpc>
              <a:spcBef>
                <a:spcPts val="0"/>
              </a:spcBef>
              <a:buAutoNum type="arabicParenR"/>
            </a:pP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8)  Final Selection of Integrated L-T Strategy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0105D9-CFB6-E337-D22A-3A04E4400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E66C0-A2DA-4177-B464-716B410A486B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0BE16B-F989-D286-2959-21845CE977B3}"/>
              </a:ext>
            </a:extLst>
          </p:cNvPr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D9632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C24D1AB-0671-D291-6E1B-E56AB555C4FD}"/>
              </a:ext>
            </a:extLst>
          </p:cNvPr>
          <p:cNvCxnSpPr>
            <a:cxnSpLocks/>
          </p:cNvCxnSpPr>
          <p:nvPr/>
        </p:nvCxnSpPr>
        <p:spPr>
          <a:xfrm>
            <a:off x="3636698" y="3908408"/>
            <a:ext cx="23513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AC4218-F007-DF16-E866-8EB86A3864E4}"/>
              </a:ext>
            </a:extLst>
          </p:cNvPr>
          <p:cNvCxnSpPr>
            <a:cxnSpLocks/>
          </p:cNvCxnSpPr>
          <p:nvPr/>
        </p:nvCxnSpPr>
        <p:spPr>
          <a:xfrm>
            <a:off x="6740432" y="3897957"/>
            <a:ext cx="219456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09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hite staircase with an arrow on the top">
            <a:extLst>
              <a:ext uri="{FF2B5EF4-FFF2-40B4-BE49-F238E27FC236}">
                <a16:creationId xmlns:a16="http://schemas.microsoft.com/office/drawing/2014/main" id="{5436ECBC-16FE-850D-F0F5-77DF208156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4509"/>
          <a:stretch/>
        </p:blipFill>
        <p:spPr>
          <a:xfrm>
            <a:off x="4346" y="0"/>
            <a:ext cx="12183307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5291D4F-3A81-4712-9687-71690D7F2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215" y="239722"/>
            <a:ext cx="10515600" cy="88368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swald" panose="00000500000000000000" pitchFamily="2" charset="0"/>
              </a:rPr>
              <a:t>Next Steps: Tentative April Activities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19FD3-D0C7-4EDE-BF73-674E46A0720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838200" y="1601041"/>
            <a:ext cx="8817864" cy="4648200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Continue Long-Term Strategy Preparation and Approach Discussion</a:t>
            </a:r>
          </a:p>
          <a:p>
            <a:pPr marL="514350" indent="-514350">
              <a:buAutoNum type="arabicParenR"/>
            </a:pPr>
            <a:endParaRPr lang="en-US" sz="2800" dirty="0"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14350" indent="-514350">
              <a:buAutoNum type="arabicParenR"/>
            </a:pPr>
            <a:r>
              <a:rPr lang="en-US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clear roles for:</a:t>
            </a:r>
          </a:p>
          <a:p>
            <a:pPr marL="1374775" lvl="1" indent="-460375">
              <a:lnSpc>
                <a:spcPct val="107000"/>
              </a:lnSpc>
            </a:pPr>
            <a:r>
              <a:rPr lang="en-US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Ex-officio members, and</a:t>
            </a:r>
          </a:p>
          <a:p>
            <a:pPr marL="1374775" lvl="1" indent="-460375">
              <a:lnSpc>
                <a:spcPct val="107000"/>
              </a:lnSpc>
            </a:pPr>
            <a:r>
              <a:rPr lang="en-US" sz="280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the OCB Director and the facilitator should assist with the formal long-term strategy discussions</a:t>
            </a:r>
          </a:p>
          <a:p>
            <a:pPr marL="514350" indent="-514350">
              <a:buAutoNum type="arabicParenR"/>
            </a:pPr>
            <a:endParaRPr lang="en-US" dirty="0">
              <a:latin typeface="+mj-lt"/>
            </a:endParaRPr>
          </a:p>
          <a:p>
            <a:pPr marL="514350" indent="-514350">
              <a:buAutoNum type="arabicParenR"/>
            </a:pP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6292D21-FCA3-2B04-6EA6-98A3915444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38200" y="6204277"/>
            <a:ext cx="1198160" cy="34934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0106A7-9010-EFC7-496F-21D72AC35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419D-3219-B54F-B425-8AF57BA45D7B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759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sldNum" sz="quarter" idx="2"/>
          </p:nvPr>
        </p:nvSpPr>
        <p:spPr>
          <a:xfrm>
            <a:off x="11375925" y="6090850"/>
            <a:ext cx="206475" cy="1905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16</a:t>
            </a:fld>
            <a:endParaRPr/>
          </a:p>
        </p:txBody>
      </p:sp>
      <p:sp>
        <p:nvSpPr>
          <p:cNvPr id="346" name="Shape 3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pc="0"/>
            </a:lvl1pPr>
          </a:lstStyle>
          <a:p>
            <a:r>
              <a:rPr lang="en-US" dirty="0">
                <a:latin typeface="Oswald" panose="00000500000000000000" pitchFamily="2" charset="0"/>
              </a:rPr>
              <a:t>Thank You!</a:t>
            </a:r>
            <a:endParaRPr dirty="0"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91559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2588B0C-CCD9-BF67-E7BB-77AF9656B230}"/>
              </a:ext>
            </a:extLst>
          </p:cNvPr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65861"/>
          </a:solidFill>
          <a:ln>
            <a:solidFill>
              <a:srgbClr val="06586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BD1C7D-50A3-A63B-7693-717B1F35D4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38200" y="6204277"/>
            <a:ext cx="1198160" cy="349343"/>
          </a:xfrm>
          <a:prstGeom prst="rect">
            <a:avLst/>
          </a:prstGeom>
        </p:spPr>
      </p:pic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77F88386-3F6A-DF0B-46D6-766219D7A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4F7419D-3219-B54F-B425-8AF57BA45D7B}" type="slidenum">
              <a:rPr lang="en-US" smtClean="0"/>
              <a:t>2</a:t>
            </a:fld>
            <a:endParaRPr lang="en-US" dirty="0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48F63FE-1591-8409-079C-8A21EF240E92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065861"/>
                </a:solidFill>
                <a:latin typeface="Oswald" pitchFamily="2" charset="77"/>
              </a:rPr>
              <a:t>Agenda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13A4D59-4700-B491-609F-600E5C18E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152069"/>
              </p:ext>
            </p:extLst>
          </p:nvPr>
        </p:nvGraphicFramePr>
        <p:xfrm>
          <a:off x="2152502" y="785610"/>
          <a:ext cx="942989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56181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C6BBF0C-8791-ED54-74D7-91FBFC1D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419D-3219-B54F-B425-8AF57BA45D7B}" type="slidenum">
              <a:rPr lang="en-US" smtClean="0"/>
              <a:t>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E75689-A9E7-8669-D2A5-7925CC2F8F59}"/>
              </a:ext>
            </a:extLst>
          </p:cNvPr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1D9A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B52F42E-4A37-1CBF-8659-6D52B48A3BC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838200" y="6204277"/>
            <a:ext cx="1198160" cy="3493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8CE491B-9F59-2362-4895-8402750FBD5C}"/>
              </a:ext>
            </a:extLst>
          </p:cNvPr>
          <p:cNvSpPr txBox="1">
            <a:spLocks/>
          </p:cNvSpPr>
          <p:nvPr/>
        </p:nvSpPr>
        <p:spPr>
          <a:xfrm>
            <a:off x="609600" y="213798"/>
            <a:ext cx="10972800" cy="961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D9AA7"/>
                </a:solidFill>
                <a:latin typeface="Oswald" pitchFamily="2" charset="77"/>
              </a:rPr>
              <a:t>What is your final L-T Strategy Selection?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161591-2725-490C-2228-4C2BE3F5C9AD}"/>
              </a:ext>
            </a:extLst>
          </p:cNvPr>
          <p:cNvSpPr txBox="1"/>
          <p:nvPr/>
        </p:nvSpPr>
        <p:spPr>
          <a:xfrm>
            <a:off x="951614" y="1389459"/>
            <a:ext cx="8894135" cy="389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recommendation?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conditional recommendation?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binding decision? 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EBA52F-49FF-4D23-F20B-F0ADF2BD4AE9}"/>
              </a:ext>
            </a:extLst>
          </p:cNvPr>
          <p:cNvSpPr/>
          <p:nvPr/>
        </p:nvSpPr>
        <p:spPr>
          <a:xfrm>
            <a:off x="951614" y="2250974"/>
            <a:ext cx="10100930" cy="80922"/>
          </a:xfrm>
          <a:prstGeom prst="rect">
            <a:avLst/>
          </a:prstGeom>
          <a:solidFill>
            <a:srgbClr val="1D9A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DC916A0-B0AA-C7AD-7D8B-58D787290C0B}"/>
              </a:ext>
            </a:extLst>
          </p:cNvPr>
          <p:cNvSpPr/>
          <p:nvPr/>
        </p:nvSpPr>
        <p:spPr>
          <a:xfrm>
            <a:off x="951614" y="3254326"/>
            <a:ext cx="10100930" cy="80922"/>
          </a:xfrm>
          <a:prstGeom prst="rect">
            <a:avLst/>
          </a:prstGeom>
          <a:solidFill>
            <a:srgbClr val="1D9A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72D116-AAA6-68AC-26B2-897B1895E487}"/>
              </a:ext>
            </a:extLst>
          </p:cNvPr>
          <p:cNvSpPr/>
          <p:nvPr/>
        </p:nvSpPr>
        <p:spPr>
          <a:xfrm>
            <a:off x="951614" y="4196763"/>
            <a:ext cx="10100930" cy="80922"/>
          </a:xfrm>
          <a:prstGeom prst="rect">
            <a:avLst/>
          </a:prstGeom>
          <a:solidFill>
            <a:srgbClr val="1D9A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4838E3-094A-DA92-C7F3-327FDBA86D75}"/>
              </a:ext>
            </a:extLst>
          </p:cNvPr>
          <p:cNvSpPr/>
          <p:nvPr/>
        </p:nvSpPr>
        <p:spPr>
          <a:xfrm>
            <a:off x="951614" y="5236095"/>
            <a:ext cx="10100930" cy="80922"/>
          </a:xfrm>
          <a:prstGeom prst="rect">
            <a:avLst/>
          </a:prstGeom>
          <a:solidFill>
            <a:srgbClr val="1D9A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26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NA01598_">
            <a:extLst>
              <a:ext uri="{FF2B5EF4-FFF2-40B4-BE49-F238E27FC236}">
                <a16:creationId xmlns:a16="http://schemas.microsoft.com/office/drawing/2014/main" id="{796160BA-4F0E-2045-B3C3-93A9B568E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lum bright="86000" contrast="-66000"/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79" y="-504792"/>
            <a:ext cx="7868270" cy="727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223D7F6-B4D0-ACFA-ACB0-BD0BE02707C1}"/>
              </a:ext>
            </a:extLst>
          </p:cNvPr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1D9A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7F401263-CC8E-A2D8-552E-66A08CB4AE37}"/>
              </a:ext>
            </a:extLst>
          </p:cNvPr>
          <p:cNvGrpSpPr>
            <a:grpSpLocks/>
          </p:cNvGrpSpPr>
          <p:nvPr/>
        </p:nvGrpSpPr>
        <p:grpSpPr bwMode="auto">
          <a:xfrm>
            <a:off x="746518" y="2674757"/>
            <a:ext cx="9917127" cy="2517543"/>
            <a:chOff x="813" y="893"/>
            <a:chExt cx="5137" cy="654"/>
          </a:xfrm>
        </p:grpSpPr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234C4ED0-0ADA-7F31-FFE1-B3102C7CAB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3" y="893"/>
              <a:ext cx="4814" cy="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100000"/>
                </a:spcBef>
                <a:defRPr/>
              </a:pPr>
              <a:r>
                <a:rPr lang="en-US" sz="2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How can we address __________________</a:t>
              </a:r>
            </a:p>
            <a:p>
              <a:pPr eaLnBrk="1" hangingPunct="1">
                <a:spcBef>
                  <a:spcPct val="100000"/>
                </a:spcBef>
                <a:defRPr/>
              </a:pPr>
              <a:r>
                <a:rPr lang="en-US" sz="2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while at the same time addressing _________________</a:t>
              </a:r>
            </a:p>
            <a:p>
              <a:pPr eaLnBrk="1" hangingPunct="1">
                <a:spcBef>
                  <a:spcPct val="100000"/>
                </a:spcBef>
                <a:defRPr/>
              </a:pPr>
              <a:r>
                <a:rPr lang="en-US" sz="28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thereby satisfying our______________________ ?</a:t>
              </a: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134C26C5-E376-31E1-13FC-3908DB2F1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5" y="1005"/>
              <a:ext cx="282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0070C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   </a:t>
              </a:r>
              <a:r>
                <a:rPr lang="en-US" sz="2000" i="1" dirty="0">
                  <a:solidFill>
                    <a:srgbClr val="1D9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(Set of Interests)</a:t>
              </a:r>
            </a:p>
          </p:txBody>
        </p:sp>
        <p:sp>
          <p:nvSpPr>
            <p:cNvPr id="9" name="Text Box 10">
              <a:extLst>
                <a:ext uri="{FF2B5EF4-FFF2-40B4-BE49-F238E27FC236}">
                  <a16:creationId xmlns:a16="http://schemas.microsoft.com/office/drawing/2014/main" id="{477C09A4-618C-0BFC-0D41-243C3C4C57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9" y="1215"/>
              <a:ext cx="2561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i="1" dirty="0">
                  <a:solidFill>
                    <a:srgbClr val="1D9AA7"/>
                  </a:solidFill>
                  <a:latin typeface="+mj-lt"/>
                </a:rPr>
                <a:t>  </a:t>
              </a:r>
              <a:r>
                <a:rPr lang="en-US" sz="2000" i="1" dirty="0">
                  <a:solidFill>
                    <a:srgbClr val="1D9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(Other Interests)</a:t>
              </a:r>
            </a:p>
          </p:txBody>
        </p:sp>
        <p:sp>
          <p:nvSpPr>
            <p:cNvPr id="10" name="Text Box 11">
              <a:extLst>
                <a:ext uri="{FF2B5EF4-FFF2-40B4-BE49-F238E27FC236}">
                  <a16:creationId xmlns:a16="http://schemas.microsoft.com/office/drawing/2014/main" id="{D5789C6B-5499-740B-FD89-758DCEC16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8" y="1443"/>
              <a:ext cx="2688" cy="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000" i="1" dirty="0">
                  <a:solidFill>
                    <a:srgbClr val="1D9AA7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(Common Interests)</a:t>
              </a:r>
            </a:p>
          </p:txBody>
        </p:sp>
      </p:grpSp>
      <p:sp>
        <p:nvSpPr>
          <p:cNvPr id="12" name="Text Box 13">
            <a:extLst>
              <a:ext uri="{FF2B5EF4-FFF2-40B4-BE49-F238E27FC236}">
                <a16:creationId xmlns:a16="http://schemas.microsoft.com/office/drawing/2014/main" id="{EEC99AFF-A6DB-C028-02FD-76EBBE410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8313" y="6460850"/>
            <a:ext cx="427552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National Coalition Building Institute International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C6BBF0C-8791-ED54-74D7-91FBFC1D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7419D-3219-B54F-B425-8AF57BA45D7B}" type="slidenum">
              <a:rPr lang="en-US" smtClean="0"/>
              <a:t>4</a:t>
            </a:fld>
            <a:endParaRPr lang="en-US" dirty="0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B5895BB-114D-3340-DA55-EE151B6BED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838200" y="6204277"/>
            <a:ext cx="1198160" cy="349343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6CD34C9D-DCBD-1CBE-6F31-37903E88FA29}"/>
              </a:ext>
            </a:extLst>
          </p:cNvPr>
          <p:cNvSpPr txBox="1">
            <a:spLocks/>
          </p:cNvSpPr>
          <p:nvPr/>
        </p:nvSpPr>
        <p:spPr>
          <a:xfrm>
            <a:off x="329184" y="255597"/>
            <a:ext cx="11803597" cy="9541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D9AA7"/>
                </a:solidFill>
                <a:latin typeface="Oswald" pitchFamily="2" charset="77"/>
              </a:rPr>
              <a:t>Refining the Board Charge: “Umbrella Question”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1B38A8-4351-0E3D-8280-A28500541421}"/>
              </a:ext>
            </a:extLst>
          </p:cNvPr>
          <p:cNvSpPr txBox="1"/>
          <p:nvPr/>
        </p:nvSpPr>
        <p:spPr>
          <a:xfrm>
            <a:off x="1103376" y="1122767"/>
            <a:ext cx="99852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(Fleshing Out These Phrases)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“Fish and Flood” and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“Aggressively pursue an integrated long-term strategy”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E73F46-3BA5-23F7-64A1-B946739E1FA9}"/>
              </a:ext>
            </a:extLst>
          </p:cNvPr>
          <p:cNvSpPr txBox="1"/>
          <p:nvPr/>
        </p:nvSpPr>
        <p:spPr>
          <a:xfrm>
            <a:off x="3379442" y="5300349"/>
            <a:ext cx="54777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Oswald" panose="00000500000000000000" pitchFamily="2" charset="0"/>
              </a:rPr>
              <a:t>Review Homework Document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Oswald" panose="00000500000000000000" pitchFamily="2" charset="0"/>
              </a:rPr>
              <a:t>Draft Umbrella Question to Others?</a:t>
            </a:r>
          </a:p>
        </p:txBody>
      </p:sp>
    </p:spTree>
    <p:extLst>
      <p:ext uri="{BB962C8B-B14F-4D97-AF65-F5344CB8AC3E}">
        <p14:creationId xmlns:p14="http://schemas.microsoft.com/office/powerpoint/2010/main" val="772096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>
            <a:extLst>
              <a:ext uri="{FF2B5EF4-FFF2-40B4-BE49-F238E27FC236}">
                <a16:creationId xmlns:a16="http://schemas.microsoft.com/office/drawing/2014/main" id="{DAFE3B03-737A-467C-99E2-DC69FA66EA51}"/>
              </a:ext>
            </a:extLst>
          </p:cNvPr>
          <p:cNvSpPr txBox="1"/>
          <p:nvPr/>
        </p:nvSpPr>
        <p:spPr>
          <a:xfrm>
            <a:off x="4017533" y="2412116"/>
            <a:ext cx="2011680" cy="1097280"/>
          </a:xfrm>
          <a:prstGeom prst="rect">
            <a:avLst/>
          </a:prstGeom>
          <a:solidFill>
            <a:srgbClr val="57876A"/>
          </a:solidFill>
          <a:ln w="19050">
            <a:noFill/>
          </a:ln>
        </p:spPr>
        <p:txBody>
          <a:bodyPr wrap="square" tIns="68580" bIns="68580" rtlCol="0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Dual Purpose*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DD33CAB-679A-4B8A-AB0A-8F69AC5160A2}"/>
              </a:ext>
            </a:extLst>
          </p:cNvPr>
          <p:cNvSpPr txBox="1"/>
          <p:nvPr/>
        </p:nvSpPr>
        <p:spPr>
          <a:xfrm>
            <a:off x="8308044" y="2412116"/>
            <a:ext cx="2011680" cy="1097280"/>
          </a:xfrm>
          <a:prstGeom prst="rect">
            <a:avLst/>
          </a:prstGeom>
          <a:solidFill>
            <a:srgbClr val="345EB2"/>
          </a:solidFill>
          <a:ln w="19050">
            <a:noFill/>
          </a:ln>
        </p:spPr>
        <p:txBody>
          <a:bodyPr wrap="square" tIns="68580" bIns="68580" rtlCol="0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Large-Scale Flood Damage Reduction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001F63D-4D7E-4674-9679-C9DC956E8EB7}"/>
              </a:ext>
            </a:extLst>
          </p:cNvPr>
          <p:cNvSpPr txBox="1"/>
          <p:nvPr/>
        </p:nvSpPr>
        <p:spPr>
          <a:xfrm>
            <a:off x="1872277" y="2412116"/>
            <a:ext cx="2011680" cy="1097280"/>
          </a:xfrm>
          <a:prstGeom prst="rect">
            <a:avLst/>
          </a:prstGeom>
          <a:solidFill>
            <a:srgbClr val="96B64E"/>
          </a:solidFill>
          <a:ln w="19050">
            <a:noFill/>
          </a:ln>
        </p:spPr>
        <p:txBody>
          <a:bodyPr wrap="square" tIns="68580" bIns="68580" rtlCol="0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Aquatic Species Restoration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51FD9F4-4692-4DBC-B673-48F2E002D99A}"/>
              </a:ext>
            </a:extLst>
          </p:cNvPr>
          <p:cNvSpPr txBox="1"/>
          <p:nvPr/>
        </p:nvSpPr>
        <p:spPr>
          <a:xfrm>
            <a:off x="6162789" y="2412116"/>
            <a:ext cx="2011680" cy="1097280"/>
          </a:xfrm>
          <a:prstGeom prst="rect">
            <a:avLst/>
          </a:prstGeom>
          <a:solidFill>
            <a:srgbClr val="25437F"/>
          </a:solidFill>
          <a:ln w="19050">
            <a:noFill/>
          </a:ln>
        </p:spPr>
        <p:txBody>
          <a:bodyPr wrap="square" tIns="68580" bIns="68580" rtlCol="0" anchor="t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Local-Scale Flood Damage Reduction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BF6E988B-1FEF-48C1-B225-A326E4BFD6D2}"/>
              </a:ext>
            </a:extLst>
          </p:cNvPr>
          <p:cNvCxnSpPr>
            <a:cxnSpLocks/>
            <a:stCxn id="268" idx="2"/>
            <a:endCxn id="38" idx="3"/>
          </p:cNvCxnSpPr>
          <p:nvPr/>
        </p:nvCxnSpPr>
        <p:spPr>
          <a:xfrm rot="5400000">
            <a:off x="8304131" y="3908879"/>
            <a:ext cx="858020" cy="223971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4C7809E7-7620-4C49-B86A-DAF5E57B203D}"/>
              </a:ext>
            </a:extLst>
          </p:cNvPr>
          <p:cNvCxnSpPr>
            <a:cxnSpLocks/>
            <a:endCxn id="73" idx="0"/>
          </p:cNvCxnSpPr>
          <p:nvPr/>
        </p:nvCxnSpPr>
        <p:spPr>
          <a:xfrm rot="5400000">
            <a:off x="4334252" y="650367"/>
            <a:ext cx="305615" cy="3217883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474F20B-442B-4EB8-BA7C-EB2669A0B05E}"/>
              </a:ext>
            </a:extLst>
          </p:cNvPr>
          <p:cNvCxnSpPr>
            <a:cxnSpLocks/>
            <a:endCxn id="71" idx="0"/>
          </p:cNvCxnSpPr>
          <p:nvPr/>
        </p:nvCxnSpPr>
        <p:spPr>
          <a:xfrm rot="16200000" flipH="1">
            <a:off x="7552135" y="650366"/>
            <a:ext cx="305615" cy="3217884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B89D9E4B-6C93-4E10-BD50-F983CDFCCE05}"/>
              </a:ext>
            </a:extLst>
          </p:cNvPr>
          <p:cNvSpPr/>
          <p:nvPr/>
        </p:nvSpPr>
        <p:spPr>
          <a:xfrm>
            <a:off x="608411" y="130747"/>
            <a:ext cx="109705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swald" panose="00000500000000000000" pitchFamily="2" charset="0"/>
              </a:rPr>
              <a:t>Chehalis Basin Strategy Long-Term Strategy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1DD0F4B-5D26-46E7-9CBF-C7BC2DAB9ECB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68098" y="3641935"/>
            <a:ext cx="1440517" cy="2196669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CF362108-C342-4391-A47B-D50193BC2664}"/>
              </a:ext>
            </a:extLst>
          </p:cNvPr>
          <p:cNvCxnSpPr>
            <a:cxnSpLocks/>
            <a:endCxn id="74" idx="0"/>
          </p:cNvCxnSpPr>
          <p:nvPr/>
        </p:nvCxnSpPr>
        <p:spPr>
          <a:xfrm rot="16200000" flipH="1">
            <a:off x="6479507" y="1722993"/>
            <a:ext cx="305615" cy="1072629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E1DC114-0DE6-44B5-AA5E-1EEB393DC20A}"/>
              </a:ext>
            </a:extLst>
          </p:cNvPr>
          <p:cNvGrpSpPr/>
          <p:nvPr/>
        </p:nvGrpSpPr>
        <p:grpSpPr>
          <a:xfrm>
            <a:off x="4527183" y="5046394"/>
            <a:ext cx="3086100" cy="822707"/>
            <a:chOff x="4038600" y="5607446"/>
            <a:chExt cx="4114800" cy="109694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0DB491F-AB71-4F91-9237-36966C098021}"/>
                </a:ext>
              </a:extLst>
            </p:cNvPr>
            <p:cNvSpPr txBox="1"/>
            <p:nvPr/>
          </p:nvSpPr>
          <p:spPr>
            <a:xfrm>
              <a:off x="4038600" y="5607446"/>
              <a:ext cx="4114800" cy="1096943"/>
            </a:xfrm>
            <a:prstGeom prst="rect">
              <a:avLst/>
            </a:prstGeom>
            <a:solidFill>
              <a:srgbClr val="ECECEC"/>
            </a:solidFill>
            <a:ln w="57150">
              <a:solidFill>
                <a:srgbClr val="FF0000"/>
              </a:solidFill>
            </a:ln>
          </p:spPr>
          <p:txBody>
            <a:bodyPr wrap="square" lIns="137160" tIns="68580" rIns="1371600" bIns="68580" rtlCol="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Chehalis Basin Strategy Long-Term Strategy</a:t>
              </a:r>
              <a:endParaRPr kumimoji="0" lang="en-US" sz="78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EA2535ED-C741-45E7-935F-F863792A1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9707" y="5826720"/>
              <a:ext cx="1164023" cy="658395"/>
            </a:xfrm>
            <a:prstGeom prst="rect">
              <a:avLst/>
            </a:prstGeom>
            <a:ln w="57150">
              <a:solidFill>
                <a:schemeClr val="bg1"/>
              </a:solidFill>
            </a:ln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AF8C6D3-E429-4BF7-9AE6-CDDB4936E62C}"/>
              </a:ext>
            </a:extLst>
          </p:cNvPr>
          <p:cNvGrpSpPr/>
          <p:nvPr/>
        </p:nvGrpSpPr>
        <p:grpSpPr>
          <a:xfrm>
            <a:off x="4552950" y="991252"/>
            <a:ext cx="3086100" cy="1031649"/>
            <a:chOff x="4248067" y="748147"/>
            <a:chExt cx="4114800" cy="13755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2E28E23-47BD-485C-B947-3590DDB77E27}"/>
                </a:ext>
              </a:extLst>
            </p:cNvPr>
            <p:cNvSpPr txBox="1"/>
            <p:nvPr/>
          </p:nvSpPr>
          <p:spPr>
            <a:xfrm>
              <a:off x="4248067" y="748147"/>
              <a:ext cx="4114800" cy="1375532"/>
            </a:xfrm>
            <a:prstGeom prst="rect">
              <a:avLst/>
            </a:prstGeom>
            <a:solidFill>
              <a:srgbClr val="ECECEC"/>
            </a:solidFill>
            <a:ln w="9525">
              <a:noFill/>
            </a:ln>
          </p:spPr>
          <p:txBody>
            <a:bodyPr wrap="square" lIns="137160" tIns="68580" rIns="1371600" bIns="68580" rtlCol="0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Chehalis Basin Strategy SEPA Programmatic EIS</a:t>
              </a:r>
              <a:endPara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F56A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endParaRP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8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Completed in June 2017</a:t>
              </a: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34EB389-122A-46DD-8B2D-49E8AD09A2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8632" y="897434"/>
              <a:ext cx="832194" cy="1076957"/>
            </a:xfrm>
            <a:prstGeom prst="rect">
              <a:avLst/>
            </a:prstGeom>
          </p:spPr>
        </p:pic>
      </p:grp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AA659C63-A40F-41D0-8A38-C4C188CCD2E8}"/>
              </a:ext>
            </a:extLst>
          </p:cNvPr>
          <p:cNvCxnSpPr>
            <a:cxnSpLocks/>
            <a:stCxn id="73" idx="2"/>
            <a:endCxn id="275" idx="0"/>
          </p:cNvCxnSpPr>
          <p:nvPr/>
        </p:nvCxnSpPr>
        <p:spPr>
          <a:xfrm rot="5400000">
            <a:off x="2432530" y="3458815"/>
            <a:ext cx="395006" cy="496168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3B5E93B-7B06-49FE-A98F-7662A4275C98}"/>
              </a:ext>
            </a:extLst>
          </p:cNvPr>
          <p:cNvSpPr txBox="1"/>
          <p:nvPr/>
        </p:nvSpPr>
        <p:spPr>
          <a:xfrm>
            <a:off x="7839844" y="3904402"/>
            <a:ext cx="731520" cy="694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tIns="68580" bIns="6858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2F56A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Aberdeen/ Hoquiam North Shore Levee &amp; West Segment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3B9D661-148D-42B3-96F9-636F0784340D}"/>
              </a:ext>
            </a:extLst>
          </p:cNvPr>
          <p:cNvSpPr txBox="1"/>
          <p:nvPr/>
        </p:nvSpPr>
        <p:spPr>
          <a:xfrm>
            <a:off x="8613059" y="3904402"/>
            <a:ext cx="731520" cy="694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tIns="68580" bIns="6858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2F56A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Federal and State Highway Protection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124EFFB-BCEC-400E-8830-B5D8459E3C49}"/>
              </a:ext>
            </a:extLst>
          </p:cNvPr>
          <p:cNvSpPr txBox="1">
            <a:spLocks/>
          </p:cNvSpPr>
          <p:nvPr/>
        </p:nvSpPr>
        <p:spPr>
          <a:xfrm>
            <a:off x="4345504" y="3904402"/>
            <a:ext cx="731520" cy="694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tIns="68580" bIns="6858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2F56A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Flood Authority Local Projects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93811FF-8E68-4953-A8F1-1CFB0D112ED8}"/>
              </a:ext>
            </a:extLst>
          </p:cNvPr>
          <p:cNvSpPr txBox="1">
            <a:spLocks/>
          </p:cNvSpPr>
          <p:nvPr/>
        </p:nvSpPr>
        <p:spPr>
          <a:xfrm>
            <a:off x="5187534" y="3904402"/>
            <a:ext cx="731520" cy="694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tIns="68580" bIns="6858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2F56A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Early Flood Warning System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7529D8D-887B-4381-B47D-F214A95B0540}"/>
              </a:ext>
            </a:extLst>
          </p:cNvPr>
          <p:cNvGrpSpPr/>
          <p:nvPr/>
        </p:nvGrpSpPr>
        <p:grpSpPr>
          <a:xfrm>
            <a:off x="8528339" y="2761430"/>
            <a:ext cx="1571090" cy="644742"/>
            <a:chOff x="7069072" y="2512727"/>
            <a:chExt cx="1571090" cy="644742"/>
          </a:xfrm>
        </p:grpSpPr>
        <p:pic>
          <p:nvPicPr>
            <p:cNvPr id="77" name="12">
              <a:extLst>
                <a:ext uri="{FF2B5EF4-FFF2-40B4-BE49-F238E27FC236}">
                  <a16:creationId xmlns:a16="http://schemas.microsoft.com/office/drawing/2014/main" id="{D5D4680C-35DE-42F6-92AD-4E245D2E54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072" y="2512727"/>
              <a:ext cx="465895" cy="465895"/>
            </a:xfrm>
            <a:prstGeom prst="rect">
              <a:avLst/>
            </a:prstGeom>
          </p:spPr>
        </p:pic>
        <p:pic>
          <p:nvPicPr>
            <p:cNvPr id="80" name="14">
              <a:extLst>
                <a:ext uri="{FF2B5EF4-FFF2-40B4-BE49-F238E27FC236}">
                  <a16:creationId xmlns:a16="http://schemas.microsoft.com/office/drawing/2014/main" id="{86F1FA1C-876F-4DE6-9B2A-9654615A6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4267" y="2512727"/>
              <a:ext cx="465895" cy="465895"/>
            </a:xfrm>
            <a:prstGeom prst="rect">
              <a:avLst/>
            </a:prstGeom>
          </p:spPr>
        </p:pic>
        <p:pic>
          <p:nvPicPr>
            <p:cNvPr id="81" name="13">
              <a:extLst>
                <a:ext uri="{FF2B5EF4-FFF2-40B4-BE49-F238E27FC236}">
                  <a16:creationId xmlns:a16="http://schemas.microsoft.com/office/drawing/2014/main" id="{4E95B115-C646-4061-918B-8150A29D6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1669" y="2691574"/>
              <a:ext cx="465895" cy="465895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0270738-10DC-4911-A83E-0AD0591EAB77}"/>
              </a:ext>
            </a:extLst>
          </p:cNvPr>
          <p:cNvGrpSpPr/>
          <p:nvPr/>
        </p:nvGrpSpPr>
        <p:grpSpPr>
          <a:xfrm>
            <a:off x="6453110" y="2752140"/>
            <a:ext cx="1593827" cy="559753"/>
            <a:chOff x="4872243" y="2466098"/>
            <a:chExt cx="1593827" cy="559753"/>
          </a:xfrm>
        </p:grpSpPr>
        <p:pic>
          <p:nvPicPr>
            <p:cNvPr id="79" name="8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C49DDA45-B19A-478D-AE98-9B6FD8A252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7576" y="2559956"/>
              <a:ext cx="465896" cy="465895"/>
            </a:xfrm>
            <a:prstGeom prst="rect">
              <a:avLst/>
            </a:prstGeom>
          </p:spPr>
        </p:pic>
        <p:pic>
          <p:nvPicPr>
            <p:cNvPr id="82" name="7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507E657B-380C-41B9-91AF-1303921DA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174" y="2466098"/>
              <a:ext cx="465896" cy="465895"/>
            </a:xfrm>
            <a:prstGeom prst="rect">
              <a:avLst/>
            </a:prstGeom>
          </p:spPr>
        </p:pic>
        <p:pic>
          <p:nvPicPr>
            <p:cNvPr id="87" name="10">
              <a:extLst>
                <a:ext uri="{FF2B5EF4-FFF2-40B4-BE49-F238E27FC236}">
                  <a16:creationId xmlns:a16="http://schemas.microsoft.com/office/drawing/2014/main" id="{3F28AED8-91CA-4AC8-BA6B-53EFB2199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2243" y="2481837"/>
              <a:ext cx="465895" cy="465895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91A303E-7D49-404B-9645-5B4C04DA5F8F}"/>
              </a:ext>
            </a:extLst>
          </p:cNvPr>
          <p:cNvGrpSpPr/>
          <p:nvPr/>
        </p:nvGrpSpPr>
        <p:grpSpPr>
          <a:xfrm>
            <a:off x="1972665" y="2674558"/>
            <a:ext cx="1810907" cy="719255"/>
            <a:chOff x="434204" y="2555861"/>
            <a:chExt cx="1810907" cy="719255"/>
          </a:xfrm>
        </p:grpSpPr>
        <p:pic>
          <p:nvPicPr>
            <p:cNvPr id="75" name="2">
              <a:extLst>
                <a:ext uri="{FF2B5EF4-FFF2-40B4-BE49-F238E27FC236}">
                  <a16:creationId xmlns:a16="http://schemas.microsoft.com/office/drawing/2014/main" id="{84A39ECE-1B24-4075-AF40-3CC58721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06" y="2555861"/>
              <a:ext cx="465895" cy="465895"/>
            </a:xfrm>
            <a:prstGeom prst="rect">
              <a:avLst/>
            </a:prstGeom>
          </p:spPr>
        </p:pic>
        <p:pic>
          <p:nvPicPr>
            <p:cNvPr id="83" name="1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05DF7252-3952-4754-B4B0-97E93D5460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204" y="2809221"/>
              <a:ext cx="465895" cy="465895"/>
            </a:xfrm>
            <a:prstGeom prst="rect">
              <a:avLst/>
            </a:prstGeom>
          </p:spPr>
        </p:pic>
        <p:pic>
          <p:nvPicPr>
            <p:cNvPr id="85" name="4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71A2977-238B-48DC-B1AC-3F8CA50188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1210" y="2555861"/>
              <a:ext cx="465895" cy="465895"/>
            </a:xfrm>
            <a:prstGeom prst="rect">
              <a:avLst/>
            </a:prstGeom>
          </p:spPr>
        </p:pic>
        <p:pic>
          <p:nvPicPr>
            <p:cNvPr id="86" name="6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18FD9943-D1E2-4438-84A0-55844F908E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216" y="2601763"/>
              <a:ext cx="465895" cy="465895"/>
            </a:xfrm>
            <a:prstGeom prst="rect">
              <a:avLst/>
            </a:prstGeom>
          </p:spPr>
        </p:pic>
        <p:pic>
          <p:nvPicPr>
            <p:cNvPr id="84" name="3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17816DA6-6D4F-49D4-A268-A799ED2A0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208" y="2809221"/>
              <a:ext cx="465895" cy="465895"/>
            </a:xfrm>
            <a:prstGeom prst="rect">
              <a:avLst/>
            </a:prstGeom>
          </p:spPr>
        </p:pic>
        <p:pic>
          <p:nvPicPr>
            <p:cNvPr id="76" name="5">
              <a:extLst>
                <a:ext uri="{FF2B5EF4-FFF2-40B4-BE49-F238E27FC236}">
                  <a16:creationId xmlns:a16="http://schemas.microsoft.com/office/drawing/2014/main" id="{E131446C-5989-4A55-840B-17F6718E4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0212" y="2809221"/>
              <a:ext cx="465895" cy="465895"/>
            </a:xfrm>
            <a:prstGeom prst="rect">
              <a:avLst/>
            </a:prstGeom>
          </p:spPr>
        </p:pic>
      </p:grpSp>
      <p:cxnSp>
        <p:nvCxnSpPr>
          <p:cNvPr id="146" name="Connector: Elbow 145">
            <a:extLst>
              <a:ext uri="{FF2B5EF4-FFF2-40B4-BE49-F238E27FC236}">
                <a16:creationId xmlns:a16="http://schemas.microsoft.com/office/drawing/2014/main" id="{54423C0E-9394-4F47-80A5-580A9F282380}"/>
              </a:ext>
            </a:extLst>
          </p:cNvPr>
          <p:cNvCxnSpPr>
            <a:cxnSpLocks/>
            <a:stCxn id="40" idx="2"/>
            <a:endCxn id="38" idx="0"/>
          </p:cNvCxnSpPr>
          <p:nvPr/>
        </p:nvCxnSpPr>
        <p:spPr>
          <a:xfrm rot="16200000" flipH="1">
            <a:off x="5167226" y="4143385"/>
            <a:ext cx="447047" cy="135896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or: Elbow 148">
            <a:extLst>
              <a:ext uri="{FF2B5EF4-FFF2-40B4-BE49-F238E27FC236}">
                <a16:creationId xmlns:a16="http://schemas.microsoft.com/office/drawing/2014/main" id="{48D98A39-FDCB-4440-8324-79312A9D155F}"/>
              </a:ext>
            </a:extLst>
          </p:cNvPr>
          <p:cNvCxnSpPr>
            <a:cxnSpLocks/>
            <a:stCxn id="63" idx="2"/>
            <a:endCxn id="38" idx="3"/>
          </p:cNvCxnSpPr>
          <p:nvPr/>
        </p:nvCxnSpPr>
        <p:spPr>
          <a:xfrm rot="5400000">
            <a:off x="7480245" y="4732387"/>
            <a:ext cx="858401" cy="592321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Connector: Elbow 181">
            <a:extLst>
              <a:ext uri="{FF2B5EF4-FFF2-40B4-BE49-F238E27FC236}">
                <a16:creationId xmlns:a16="http://schemas.microsoft.com/office/drawing/2014/main" id="{FBDD98E9-FEF1-4C16-A705-40B074D22450}"/>
              </a:ext>
            </a:extLst>
          </p:cNvPr>
          <p:cNvCxnSpPr>
            <a:cxnSpLocks/>
            <a:stCxn id="41" idx="2"/>
            <a:endCxn id="38" idx="0"/>
          </p:cNvCxnSpPr>
          <p:nvPr/>
        </p:nvCxnSpPr>
        <p:spPr>
          <a:xfrm rot="16200000" flipH="1">
            <a:off x="5588241" y="4564400"/>
            <a:ext cx="447047" cy="51693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ctor: Elbow 202">
            <a:extLst>
              <a:ext uri="{FF2B5EF4-FFF2-40B4-BE49-F238E27FC236}">
                <a16:creationId xmlns:a16="http://schemas.microsoft.com/office/drawing/2014/main" id="{3B57B69E-2D04-4487-899D-21E0CA21B581}"/>
              </a:ext>
            </a:extLst>
          </p:cNvPr>
          <p:cNvCxnSpPr>
            <a:cxnSpLocks/>
            <a:stCxn id="64" idx="2"/>
            <a:endCxn id="38" idx="3"/>
          </p:cNvCxnSpPr>
          <p:nvPr/>
        </p:nvCxnSpPr>
        <p:spPr>
          <a:xfrm rot="5400000">
            <a:off x="7866852" y="4345778"/>
            <a:ext cx="858401" cy="1365536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7E8C488-379E-4467-8482-88AB711E1407}"/>
              </a:ext>
            </a:extLst>
          </p:cNvPr>
          <p:cNvSpPr txBox="1"/>
          <p:nvPr/>
        </p:nvSpPr>
        <p:spPr>
          <a:xfrm>
            <a:off x="213474" y="984643"/>
            <a:ext cx="2358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swald" panose="00000500000000000000" pitchFamily="2" charset="0"/>
              </a:rPr>
              <a:t>April 2022 Draft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C00000"/>
                </a:solidFill>
                <a:latin typeface="Oswald" panose="00000500000000000000" pitchFamily="2" charset="0"/>
              </a:rPr>
              <a:t>      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swald" panose="00000500000000000000" pitchFamily="2" charset="0"/>
              </a:rPr>
              <a:t>Updated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DB208C98-5B40-44E3-8022-D2D495859BC7}"/>
              </a:ext>
            </a:extLst>
          </p:cNvPr>
          <p:cNvGrpSpPr/>
          <p:nvPr/>
        </p:nvGrpSpPr>
        <p:grpSpPr>
          <a:xfrm>
            <a:off x="4078748" y="2688898"/>
            <a:ext cx="1889250" cy="754831"/>
            <a:chOff x="2572832" y="2525411"/>
            <a:chExt cx="1889250" cy="754831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C02B43D5-0352-43E3-860D-75CE7D591817}"/>
                </a:ext>
              </a:extLst>
            </p:cNvPr>
            <p:cNvGrpSpPr/>
            <p:nvPr/>
          </p:nvGrpSpPr>
          <p:grpSpPr>
            <a:xfrm>
              <a:off x="2572832" y="2525411"/>
              <a:ext cx="612558" cy="350659"/>
              <a:chOff x="2572832" y="2525411"/>
              <a:chExt cx="612558" cy="350659"/>
            </a:xfrm>
          </p:grpSpPr>
          <p:sp>
            <p:nvSpPr>
              <p:cNvPr id="157" name="Hexagon 156">
                <a:extLst>
                  <a:ext uri="{FF2B5EF4-FFF2-40B4-BE49-F238E27FC236}">
                    <a16:creationId xmlns:a16="http://schemas.microsoft.com/office/drawing/2014/main" id="{7ECC066A-17C9-46CD-B902-52BB2669AF54}"/>
                  </a:ext>
                </a:extLst>
              </p:cNvPr>
              <p:cNvSpPr/>
              <p:nvPr/>
            </p:nvSpPr>
            <p:spPr>
              <a:xfrm>
                <a:off x="2572832" y="2525411"/>
                <a:ext cx="612558" cy="350659"/>
              </a:xfrm>
              <a:prstGeom prst="hexagon">
                <a:avLst>
                  <a:gd name="adj" fmla="val 44044"/>
                  <a:gd name="vf" fmla="val 115470"/>
                </a:avLst>
              </a:prstGeom>
              <a:solidFill>
                <a:srgbClr val="436952"/>
              </a:soli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7B9F030B-A790-4F38-BF9F-574800B114F2}"/>
                  </a:ext>
                </a:extLst>
              </p:cNvPr>
              <p:cNvSpPr txBox="1"/>
              <p:nvPr/>
            </p:nvSpPr>
            <p:spPr>
              <a:xfrm>
                <a:off x="2658683" y="2585068"/>
                <a:ext cx="440857" cy="2313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Acquisition Program Design</a:t>
                </a: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D44561B2-7D8D-47B2-9170-747FE602D73D}"/>
                </a:ext>
              </a:extLst>
            </p:cNvPr>
            <p:cNvGrpSpPr/>
            <p:nvPr/>
          </p:nvGrpSpPr>
          <p:grpSpPr>
            <a:xfrm>
              <a:off x="2892005" y="2920553"/>
              <a:ext cx="612558" cy="359689"/>
              <a:chOff x="2572832" y="2963420"/>
              <a:chExt cx="612558" cy="359689"/>
            </a:xfrm>
          </p:grpSpPr>
          <p:sp>
            <p:nvSpPr>
              <p:cNvPr id="158" name="Hexagon 157">
                <a:extLst>
                  <a:ext uri="{FF2B5EF4-FFF2-40B4-BE49-F238E27FC236}">
                    <a16:creationId xmlns:a16="http://schemas.microsoft.com/office/drawing/2014/main" id="{4F58ED15-2A61-48A2-B242-DEE33A60C072}"/>
                  </a:ext>
                </a:extLst>
              </p:cNvPr>
              <p:cNvSpPr/>
              <p:nvPr/>
            </p:nvSpPr>
            <p:spPr>
              <a:xfrm>
                <a:off x="2572832" y="2963420"/>
                <a:ext cx="612558" cy="350659"/>
              </a:xfrm>
              <a:prstGeom prst="hexagon">
                <a:avLst>
                  <a:gd name="adj" fmla="val 44044"/>
                  <a:gd name="vf" fmla="val 115470"/>
                </a:avLst>
              </a:prstGeom>
              <a:solidFill>
                <a:srgbClr val="436952"/>
              </a:soli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767FAFB0-AD7C-4C04-94D7-FF18F80913A8}"/>
                  </a:ext>
                </a:extLst>
              </p:cNvPr>
              <p:cNvSpPr txBox="1"/>
              <p:nvPr/>
            </p:nvSpPr>
            <p:spPr>
              <a:xfrm>
                <a:off x="2665746" y="3014819"/>
                <a:ext cx="440857" cy="308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Community and Landowner Outreach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EF4A5EB4-3624-4DFA-9E6F-F70781240E6F}"/>
                </a:ext>
              </a:extLst>
            </p:cNvPr>
            <p:cNvGrpSpPr/>
            <p:nvPr/>
          </p:nvGrpSpPr>
          <p:grpSpPr>
            <a:xfrm>
              <a:off x="3211178" y="2525411"/>
              <a:ext cx="612558" cy="350659"/>
              <a:chOff x="3187405" y="2525411"/>
              <a:chExt cx="612558" cy="350659"/>
            </a:xfrm>
          </p:grpSpPr>
          <p:sp>
            <p:nvSpPr>
              <p:cNvPr id="156" name="Hexagon 155">
                <a:extLst>
                  <a:ext uri="{FF2B5EF4-FFF2-40B4-BE49-F238E27FC236}">
                    <a16:creationId xmlns:a16="http://schemas.microsoft.com/office/drawing/2014/main" id="{C59E572B-5C67-4F9A-9511-192A6A144B89}"/>
                  </a:ext>
                </a:extLst>
              </p:cNvPr>
              <p:cNvSpPr/>
              <p:nvPr/>
            </p:nvSpPr>
            <p:spPr>
              <a:xfrm>
                <a:off x="3187405" y="2525411"/>
                <a:ext cx="612558" cy="350659"/>
              </a:xfrm>
              <a:prstGeom prst="hexagon">
                <a:avLst>
                  <a:gd name="adj" fmla="val 44044"/>
                  <a:gd name="vf" fmla="val 115470"/>
                </a:avLst>
              </a:prstGeom>
              <a:solidFill>
                <a:srgbClr val="436952"/>
              </a:soli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E0C7F18-96AE-43E4-BC4E-72EFC0661147}"/>
                  </a:ext>
                </a:extLst>
              </p:cNvPr>
              <p:cNvSpPr txBox="1"/>
              <p:nvPr/>
            </p:nvSpPr>
            <p:spPr>
              <a:xfrm>
                <a:off x="3273256" y="2623540"/>
                <a:ext cx="440857" cy="1544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Skookumchuck Dam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3454978-366F-4324-B8F8-C10109EAF576}"/>
                </a:ext>
              </a:extLst>
            </p:cNvPr>
            <p:cNvGrpSpPr/>
            <p:nvPr/>
          </p:nvGrpSpPr>
          <p:grpSpPr>
            <a:xfrm>
              <a:off x="3530351" y="2920553"/>
              <a:ext cx="612558" cy="350659"/>
              <a:chOff x="3232743" y="2963420"/>
              <a:chExt cx="612558" cy="350659"/>
            </a:xfrm>
          </p:grpSpPr>
          <p:sp>
            <p:nvSpPr>
              <p:cNvPr id="159" name="Hexagon 158">
                <a:extLst>
                  <a:ext uri="{FF2B5EF4-FFF2-40B4-BE49-F238E27FC236}">
                    <a16:creationId xmlns:a16="http://schemas.microsoft.com/office/drawing/2014/main" id="{B6D1DEE9-3C49-478C-912E-2DC758779DF9}"/>
                  </a:ext>
                </a:extLst>
              </p:cNvPr>
              <p:cNvSpPr/>
              <p:nvPr/>
            </p:nvSpPr>
            <p:spPr>
              <a:xfrm>
                <a:off x="3232743" y="2963420"/>
                <a:ext cx="612558" cy="350659"/>
              </a:xfrm>
              <a:prstGeom prst="hexagon">
                <a:avLst>
                  <a:gd name="adj" fmla="val 44044"/>
                  <a:gd name="vf" fmla="val 115470"/>
                </a:avLst>
              </a:prstGeom>
              <a:solidFill>
                <a:srgbClr val="436952"/>
              </a:soli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FE7B290-D10B-4D7B-BFFD-EFF8F51F8CC0}"/>
                  </a:ext>
                </a:extLst>
              </p:cNvPr>
              <p:cNvSpPr txBox="1"/>
              <p:nvPr/>
            </p:nvSpPr>
            <p:spPr>
              <a:xfrm>
                <a:off x="3290754" y="2997969"/>
                <a:ext cx="496536" cy="3082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Land </a:t>
                </a:r>
                <a:b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</a:b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Use Local Government Group</a:t>
                </a:r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3597E4A8-2C3F-451E-83AB-6E2112F8DDBD}"/>
                </a:ext>
              </a:extLst>
            </p:cNvPr>
            <p:cNvGrpSpPr/>
            <p:nvPr/>
          </p:nvGrpSpPr>
          <p:grpSpPr>
            <a:xfrm>
              <a:off x="3849524" y="2525411"/>
              <a:ext cx="612558" cy="350659"/>
              <a:chOff x="3849524" y="2525411"/>
              <a:chExt cx="612558" cy="350659"/>
            </a:xfrm>
          </p:grpSpPr>
          <p:sp>
            <p:nvSpPr>
              <p:cNvPr id="151" name="Hexagon 150">
                <a:extLst>
                  <a:ext uri="{FF2B5EF4-FFF2-40B4-BE49-F238E27FC236}">
                    <a16:creationId xmlns:a16="http://schemas.microsoft.com/office/drawing/2014/main" id="{64D8EEC0-F731-49AF-AF45-BE0DB6E20229}"/>
                  </a:ext>
                </a:extLst>
              </p:cNvPr>
              <p:cNvSpPr/>
              <p:nvPr/>
            </p:nvSpPr>
            <p:spPr>
              <a:xfrm>
                <a:off x="3849524" y="2525411"/>
                <a:ext cx="612558" cy="350659"/>
              </a:xfrm>
              <a:prstGeom prst="hexagon">
                <a:avLst>
                  <a:gd name="adj" fmla="val 44044"/>
                  <a:gd name="vf" fmla="val 115470"/>
                </a:avLst>
              </a:prstGeom>
              <a:solidFill>
                <a:srgbClr val="436952"/>
              </a:solidFill>
              <a:ln>
                <a:noFill/>
              </a:ln>
              <a:effectLst>
                <a:outerShdw blurRad="381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36FF832-7976-4D13-B80C-A632ECB9D14B}"/>
                  </a:ext>
                </a:extLst>
              </p:cNvPr>
              <p:cNvSpPr txBox="1"/>
              <p:nvPr/>
            </p:nvSpPr>
            <p:spPr>
              <a:xfrm>
                <a:off x="3935375" y="2623540"/>
                <a:ext cx="440857" cy="15440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ts val="6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Erosion Management</a:t>
                </a:r>
              </a:p>
            </p:txBody>
          </p:sp>
        </p:grpSp>
      </p:grpSp>
      <p:cxnSp>
        <p:nvCxnSpPr>
          <p:cNvPr id="160" name="Connector: Elbow 159">
            <a:extLst>
              <a:ext uri="{FF2B5EF4-FFF2-40B4-BE49-F238E27FC236}">
                <a16:creationId xmlns:a16="http://schemas.microsoft.com/office/drawing/2014/main" id="{41E5E1A4-7CCB-4FC6-B3BC-4F3DF8979995}"/>
              </a:ext>
            </a:extLst>
          </p:cNvPr>
          <p:cNvCxnSpPr>
            <a:cxnSpLocks/>
            <a:endCxn id="90" idx="0"/>
          </p:cNvCxnSpPr>
          <p:nvPr/>
        </p:nvCxnSpPr>
        <p:spPr>
          <a:xfrm rot="5400000">
            <a:off x="5406880" y="1722995"/>
            <a:ext cx="305615" cy="1072627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06C3C59F-0595-4309-8779-111B4D63A8C3}"/>
              </a:ext>
            </a:extLst>
          </p:cNvPr>
          <p:cNvGrpSpPr/>
          <p:nvPr/>
        </p:nvGrpSpPr>
        <p:grpSpPr>
          <a:xfrm>
            <a:off x="8307582" y="1005648"/>
            <a:ext cx="1895235" cy="933960"/>
            <a:chOff x="6783581" y="1011366"/>
            <a:chExt cx="1895235" cy="93396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344E68D-0200-4363-8C59-695D67555E37}"/>
                </a:ext>
              </a:extLst>
            </p:cNvPr>
            <p:cNvGrpSpPr/>
            <p:nvPr/>
          </p:nvGrpSpPr>
          <p:grpSpPr>
            <a:xfrm>
              <a:off x="6783584" y="1011366"/>
              <a:ext cx="639743" cy="132070"/>
              <a:chOff x="9158179" y="769745"/>
              <a:chExt cx="852990" cy="176093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4E901A4-F37F-4D2C-B16F-6B8A48A70EC0}"/>
                  </a:ext>
                </a:extLst>
              </p:cNvPr>
              <p:cNvSpPr txBox="1"/>
              <p:nvPr/>
            </p:nvSpPr>
            <p:spPr>
              <a:xfrm>
                <a:off x="9158179" y="769745"/>
                <a:ext cx="176093" cy="176093"/>
              </a:xfrm>
              <a:prstGeom prst="rect">
                <a:avLst/>
              </a:prstGeom>
              <a:solidFill>
                <a:srgbClr val="ECECEC"/>
              </a:solidFill>
              <a:ln w="19050">
                <a:noFill/>
              </a:ln>
            </p:spPr>
            <p:txBody>
              <a:bodyPr wrap="square" tIns="68580" bIns="68580" rtlCol="0" anchor="t" anchorCtr="0">
                <a:noAutofit/>
              </a:bodyPr>
              <a:lstStyle>
                <a:defPPr>
                  <a:defRPr lang="en-US"/>
                </a:defPPr>
                <a:lvl1pPr algn="ctr">
                  <a:spcAft>
                    <a:spcPts val="500"/>
                  </a:spcAft>
                  <a:defRPr sz="1400" b="1">
                    <a:solidFill>
                      <a:srgbClr val="2F56A1"/>
                    </a:solidFill>
                    <a:latin typeface="Tw Cen MT" panose="020B0602020104020603" pitchFamily="34" charset="0"/>
                  </a:defRPr>
                </a:lvl1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75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532A081-CB47-4343-ACFF-5622EB044A58}"/>
                  </a:ext>
                </a:extLst>
              </p:cNvPr>
              <p:cNvSpPr txBox="1"/>
              <p:nvPr/>
            </p:nvSpPr>
            <p:spPr>
              <a:xfrm>
                <a:off x="9378295" y="769945"/>
                <a:ext cx="632874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Report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B5CEE08D-E8DB-41C3-8679-BF2494E5026C}"/>
                </a:ext>
              </a:extLst>
            </p:cNvPr>
            <p:cNvGrpSpPr/>
            <p:nvPr/>
          </p:nvGrpSpPr>
          <p:grpSpPr>
            <a:xfrm>
              <a:off x="6783584" y="1211839"/>
              <a:ext cx="1468107" cy="132070"/>
              <a:chOff x="9158179" y="1061845"/>
              <a:chExt cx="1957476" cy="176093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EAC371C-F2D8-4B46-9FF0-640AF353BFE8}"/>
                  </a:ext>
                </a:extLst>
              </p:cNvPr>
              <p:cNvSpPr txBox="1"/>
              <p:nvPr/>
            </p:nvSpPr>
            <p:spPr>
              <a:xfrm>
                <a:off x="9158179" y="1061845"/>
                <a:ext cx="176093" cy="176093"/>
              </a:xfrm>
              <a:prstGeom prst="rect">
                <a:avLst/>
              </a:prstGeom>
              <a:solidFill>
                <a:srgbClr val="96B64E"/>
              </a:solidFill>
              <a:ln w="19050">
                <a:noFill/>
              </a:ln>
            </p:spPr>
            <p:txBody>
              <a:bodyPr wrap="square" tIns="68580" bIns="68580" rtlCol="0" anchor="t" anchorCtr="0">
                <a:noAutofit/>
              </a:bodyPr>
              <a:lstStyle>
                <a:defPPr>
                  <a:defRPr lang="en-US"/>
                </a:defPPr>
                <a:lvl1pPr algn="ctr">
                  <a:spcAft>
                    <a:spcPts val="500"/>
                  </a:spcAft>
                  <a:defRPr sz="1400" b="1">
                    <a:solidFill>
                      <a:schemeClr val="bg1"/>
                    </a:solidFill>
                    <a:latin typeface="Tw Cen MT" panose="020B0602020104020603" pitchFamily="34" charset="0"/>
                  </a:defRPr>
                </a:lvl1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75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E940E5B-C92C-4B15-9EB4-518C4C182A3F}"/>
                  </a:ext>
                </a:extLst>
              </p:cNvPr>
              <p:cNvSpPr txBox="1"/>
              <p:nvPr/>
            </p:nvSpPr>
            <p:spPr>
              <a:xfrm>
                <a:off x="9378295" y="1062045"/>
                <a:ext cx="173736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Aquatic species restoration action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8E808EA-12B6-4783-96DC-0D8F3EB6A952}"/>
                </a:ext>
              </a:extLst>
            </p:cNvPr>
            <p:cNvGrpSpPr/>
            <p:nvPr/>
          </p:nvGrpSpPr>
          <p:grpSpPr>
            <a:xfrm>
              <a:off x="6783581" y="1813256"/>
              <a:ext cx="1895235" cy="132070"/>
              <a:chOff x="11216828" y="1061846"/>
              <a:chExt cx="2526981" cy="17609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BCB32D15-E13B-4983-B906-4072F93A726E}"/>
                  </a:ext>
                </a:extLst>
              </p:cNvPr>
              <p:cNvSpPr txBox="1"/>
              <p:nvPr/>
            </p:nvSpPr>
            <p:spPr>
              <a:xfrm>
                <a:off x="11216828" y="1061846"/>
                <a:ext cx="176093" cy="176093"/>
              </a:xfrm>
              <a:prstGeom prst="rect">
                <a:avLst/>
              </a:prstGeom>
              <a:solidFill>
                <a:srgbClr val="345EB2"/>
              </a:solidFill>
              <a:ln w="19050">
                <a:noFill/>
              </a:ln>
            </p:spPr>
            <p:txBody>
              <a:bodyPr wrap="square" tIns="68580" bIns="68580" rtlCol="0" anchor="t" anchorCtr="0">
                <a:noAutofit/>
              </a:bodyPr>
              <a:lstStyle>
                <a:defPPr>
                  <a:defRPr lang="en-US"/>
                </a:defPPr>
                <a:lvl1pPr algn="ctr">
                  <a:spcAft>
                    <a:spcPts val="500"/>
                  </a:spcAft>
                  <a:defRPr sz="1400" b="1">
                    <a:solidFill>
                      <a:schemeClr val="bg1"/>
                    </a:solidFill>
                    <a:latin typeface="Tw Cen MT" panose="020B0602020104020603" pitchFamily="34" charset="0"/>
                  </a:defRPr>
                </a:lvl1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75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111A090-CDBA-4509-9A78-BCA77617536B}"/>
                  </a:ext>
                </a:extLst>
              </p:cNvPr>
              <p:cNvSpPr txBox="1"/>
              <p:nvPr/>
            </p:nvSpPr>
            <p:spPr>
              <a:xfrm>
                <a:off x="11436943" y="1062045"/>
                <a:ext cx="2306866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Large-Scale Flood damage reduction action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D9000FA-56D2-487B-BB19-64B7B2BA8F7A}"/>
                </a:ext>
              </a:extLst>
            </p:cNvPr>
            <p:cNvGrpSpPr/>
            <p:nvPr/>
          </p:nvGrpSpPr>
          <p:grpSpPr>
            <a:xfrm>
              <a:off x="6783583" y="1612785"/>
              <a:ext cx="1811006" cy="132070"/>
              <a:chOff x="11208795" y="769745"/>
              <a:chExt cx="2414675" cy="17609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ED6310-2B44-47A1-96BE-3C1D99A42EBE}"/>
                  </a:ext>
                </a:extLst>
              </p:cNvPr>
              <p:cNvSpPr txBox="1"/>
              <p:nvPr/>
            </p:nvSpPr>
            <p:spPr>
              <a:xfrm>
                <a:off x="11208795" y="769745"/>
                <a:ext cx="176093" cy="176093"/>
              </a:xfrm>
              <a:prstGeom prst="rect">
                <a:avLst/>
              </a:prstGeom>
              <a:solidFill>
                <a:srgbClr val="25437F"/>
              </a:solidFill>
              <a:ln w="19050">
                <a:noFill/>
              </a:ln>
            </p:spPr>
            <p:txBody>
              <a:bodyPr wrap="square" tIns="68580" bIns="68580" rtlCol="0" anchor="t" anchorCtr="0">
                <a:noAutofit/>
              </a:bodyPr>
              <a:lstStyle>
                <a:defPPr>
                  <a:defRPr lang="en-US"/>
                </a:defPPr>
                <a:lvl1pPr algn="ctr">
                  <a:spcAft>
                    <a:spcPts val="500"/>
                  </a:spcAft>
                  <a:defRPr sz="1400" b="1">
                    <a:solidFill>
                      <a:schemeClr val="bg1"/>
                    </a:solidFill>
                    <a:latin typeface="Tw Cen MT" panose="020B0602020104020603" pitchFamily="34" charset="0"/>
                  </a:defRPr>
                </a:lvl1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75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995D2F9-1023-4551-ADA2-4D271C961D1C}"/>
                  </a:ext>
                </a:extLst>
              </p:cNvPr>
              <p:cNvSpPr txBox="1"/>
              <p:nvPr/>
            </p:nvSpPr>
            <p:spPr>
              <a:xfrm>
                <a:off x="11428910" y="769944"/>
                <a:ext cx="219456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Local-Scale Flood damage reduction action</a:t>
                </a:r>
              </a:p>
            </p:txBody>
          </p:sp>
        </p:grpSp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FA0D72EC-C693-4E0D-919E-80247B910550}"/>
                </a:ext>
              </a:extLst>
            </p:cNvPr>
            <p:cNvGrpSpPr/>
            <p:nvPr/>
          </p:nvGrpSpPr>
          <p:grpSpPr>
            <a:xfrm>
              <a:off x="6783584" y="1412312"/>
              <a:ext cx="1468107" cy="132070"/>
              <a:chOff x="9158179" y="1061845"/>
              <a:chExt cx="1957476" cy="176093"/>
            </a:xfrm>
          </p:grpSpPr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54A813FB-564E-4B90-B46E-4547CC35775F}"/>
                  </a:ext>
                </a:extLst>
              </p:cNvPr>
              <p:cNvSpPr txBox="1"/>
              <p:nvPr/>
            </p:nvSpPr>
            <p:spPr>
              <a:xfrm>
                <a:off x="9158179" y="1061845"/>
                <a:ext cx="176093" cy="176093"/>
              </a:xfrm>
              <a:prstGeom prst="rect">
                <a:avLst/>
              </a:prstGeom>
              <a:solidFill>
                <a:srgbClr val="57876A"/>
              </a:solidFill>
              <a:ln w="19050">
                <a:noFill/>
              </a:ln>
            </p:spPr>
            <p:txBody>
              <a:bodyPr wrap="square" tIns="68580" bIns="68580" rtlCol="0" anchor="t" anchorCtr="0">
                <a:noAutofit/>
              </a:bodyPr>
              <a:lstStyle>
                <a:defPPr>
                  <a:defRPr lang="en-US"/>
                </a:defPPr>
                <a:lvl1pPr algn="ctr">
                  <a:spcAft>
                    <a:spcPts val="500"/>
                  </a:spcAft>
                  <a:defRPr sz="1400" b="1">
                    <a:solidFill>
                      <a:schemeClr val="bg1"/>
                    </a:solidFill>
                    <a:latin typeface="Tw Cen MT" panose="020B0602020104020603" pitchFamily="34" charset="0"/>
                  </a:defRPr>
                </a:lvl1pPr>
              </a:lstStyle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75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08A08C97-3821-4DA8-B022-1D919FD541E5}"/>
                  </a:ext>
                </a:extLst>
              </p:cNvPr>
              <p:cNvSpPr txBox="1"/>
              <p:nvPr/>
            </p:nvSpPr>
            <p:spPr>
              <a:xfrm>
                <a:off x="9378295" y="1062045"/>
                <a:ext cx="1737360" cy="15388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Tw Cen MT" panose="020B0602020104020603" pitchFamily="34" charset="0"/>
                    <a:ea typeface="+mn-ea"/>
                    <a:cs typeface="+mn-cs"/>
                  </a:rPr>
                  <a:t>Dual Purpose *</a:t>
                </a:r>
              </a:p>
            </p:txBody>
          </p:sp>
        </p:grpSp>
      </p:grpSp>
      <p:cxnSp>
        <p:nvCxnSpPr>
          <p:cNvPr id="201" name="Connector: Elbow 200">
            <a:extLst>
              <a:ext uri="{FF2B5EF4-FFF2-40B4-BE49-F238E27FC236}">
                <a16:creationId xmlns:a16="http://schemas.microsoft.com/office/drawing/2014/main" id="{062989A7-F1EA-4E37-8569-B5D74C902D71}"/>
              </a:ext>
            </a:extLst>
          </p:cNvPr>
          <p:cNvCxnSpPr>
            <a:cxnSpLocks/>
            <a:stCxn id="71" idx="2"/>
            <a:endCxn id="268" idx="0"/>
          </p:cNvCxnSpPr>
          <p:nvPr/>
        </p:nvCxnSpPr>
        <p:spPr>
          <a:xfrm rot="16200000" flipH="1">
            <a:off x="9385938" y="3437342"/>
            <a:ext cx="395006" cy="53911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nector: Elbow 203">
            <a:extLst>
              <a:ext uri="{FF2B5EF4-FFF2-40B4-BE49-F238E27FC236}">
                <a16:creationId xmlns:a16="http://schemas.microsoft.com/office/drawing/2014/main" id="{5C2957C7-F9F3-452C-9EB7-E490A96C0BFE}"/>
              </a:ext>
            </a:extLst>
          </p:cNvPr>
          <p:cNvCxnSpPr>
            <a:cxnSpLocks/>
            <a:stCxn id="71" idx="2"/>
            <a:endCxn id="64" idx="0"/>
          </p:cNvCxnSpPr>
          <p:nvPr/>
        </p:nvCxnSpPr>
        <p:spPr>
          <a:xfrm rot="5400000">
            <a:off x="8948849" y="3539368"/>
            <a:ext cx="395006" cy="33506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nector: Elbow 207">
            <a:extLst>
              <a:ext uri="{FF2B5EF4-FFF2-40B4-BE49-F238E27FC236}">
                <a16:creationId xmlns:a16="http://schemas.microsoft.com/office/drawing/2014/main" id="{8F1E3139-EBC0-4185-94A5-0549CDAEC8C8}"/>
              </a:ext>
            </a:extLst>
          </p:cNvPr>
          <p:cNvCxnSpPr>
            <a:cxnSpLocks/>
            <a:stCxn id="71" idx="2"/>
            <a:endCxn id="63" idx="0"/>
          </p:cNvCxnSpPr>
          <p:nvPr/>
        </p:nvCxnSpPr>
        <p:spPr>
          <a:xfrm rot="5400000">
            <a:off x="8562241" y="3152759"/>
            <a:ext cx="395006" cy="110828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ctor: Elbow 211">
            <a:extLst>
              <a:ext uri="{FF2B5EF4-FFF2-40B4-BE49-F238E27FC236}">
                <a16:creationId xmlns:a16="http://schemas.microsoft.com/office/drawing/2014/main" id="{17A8087A-F16A-40A9-8965-D4B2B6787185}"/>
              </a:ext>
            </a:extLst>
          </p:cNvPr>
          <p:cNvCxnSpPr>
            <a:cxnSpLocks/>
            <a:stCxn id="71" idx="2"/>
            <a:endCxn id="233" idx="0"/>
          </p:cNvCxnSpPr>
          <p:nvPr/>
        </p:nvCxnSpPr>
        <p:spPr>
          <a:xfrm rot="5400000">
            <a:off x="8227634" y="2818153"/>
            <a:ext cx="395006" cy="177749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Connector: Elbow 214">
            <a:extLst>
              <a:ext uri="{FF2B5EF4-FFF2-40B4-BE49-F238E27FC236}">
                <a16:creationId xmlns:a16="http://schemas.microsoft.com/office/drawing/2014/main" id="{7A638DC7-AEC8-4C99-8903-A8D5790B0F67}"/>
              </a:ext>
            </a:extLst>
          </p:cNvPr>
          <p:cNvCxnSpPr>
            <a:cxnSpLocks/>
            <a:stCxn id="74" idx="2"/>
            <a:endCxn id="262" idx="0"/>
          </p:cNvCxnSpPr>
          <p:nvPr/>
        </p:nvCxnSpPr>
        <p:spPr>
          <a:xfrm rot="5400000">
            <a:off x="6632411" y="3368185"/>
            <a:ext cx="395006" cy="677431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ctor: Elbow 226">
            <a:extLst>
              <a:ext uri="{FF2B5EF4-FFF2-40B4-BE49-F238E27FC236}">
                <a16:creationId xmlns:a16="http://schemas.microsoft.com/office/drawing/2014/main" id="{7370BC47-D94A-4F35-A7E6-10C6D3A8231C}"/>
              </a:ext>
            </a:extLst>
          </p:cNvPr>
          <p:cNvCxnSpPr>
            <a:cxnSpLocks/>
            <a:stCxn id="74" idx="2"/>
          </p:cNvCxnSpPr>
          <p:nvPr/>
        </p:nvCxnSpPr>
        <p:spPr>
          <a:xfrm rot="16200000" flipH="1">
            <a:off x="7103006" y="3575019"/>
            <a:ext cx="395006" cy="263760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Oval 232">
            <a:extLst>
              <a:ext uri="{FF2B5EF4-FFF2-40B4-BE49-F238E27FC236}">
                <a16:creationId xmlns:a16="http://schemas.microsoft.com/office/drawing/2014/main" id="{7AA23A12-7A10-4C62-8CC3-0B73EC13EA91}"/>
              </a:ext>
            </a:extLst>
          </p:cNvPr>
          <p:cNvSpPr/>
          <p:nvPr/>
        </p:nvSpPr>
        <p:spPr>
          <a:xfrm>
            <a:off x="7500569" y="3904402"/>
            <a:ext cx="71640" cy="71640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9741E1E1-6EF2-45D1-9B16-7C0966F5D05F}"/>
              </a:ext>
            </a:extLst>
          </p:cNvPr>
          <p:cNvGrpSpPr/>
          <p:nvPr/>
        </p:nvGrpSpPr>
        <p:grpSpPr>
          <a:xfrm>
            <a:off x="6024473" y="3904403"/>
            <a:ext cx="933450" cy="695325"/>
            <a:chOff x="4464653" y="3740032"/>
            <a:chExt cx="933450" cy="695325"/>
          </a:xfrm>
        </p:grpSpPr>
        <p:pic>
          <p:nvPicPr>
            <p:cNvPr id="262" name="Graphic 261">
              <a:extLst>
                <a:ext uri="{FF2B5EF4-FFF2-40B4-BE49-F238E27FC236}">
                  <a16:creationId xmlns:a16="http://schemas.microsoft.com/office/drawing/2014/main" id="{E1C117A1-9028-403B-95DF-51FE26ADA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64653" y="3740032"/>
              <a:ext cx="933450" cy="695325"/>
            </a:xfrm>
            <a:prstGeom prst="rect">
              <a:avLst/>
            </a:prstGeom>
          </p:spPr>
        </p:pic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7DACEC51-6B09-4853-81FC-A3385004AFD7}"/>
                </a:ext>
              </a:extLst>
            </p:cNvPr>
            <p:cNvSpPr txBox="1">
              <a:spLocks/>
            </p:cNvSpPr>
            <p:nvPr/>
          </p:nvSpPr>
          <p:spPr>
            <a:xfrm>
              <a:off x="4574752" y="3856862"/>
              <a:ext cx="713252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Community </a:t>
              </a:r>
              <a:b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</a:b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Flood Assistance </a:t>
              </a:r>
              <a:b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</a:b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&amp; Resilience (CFAR)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293CCFAF-4560-4776-900E-8AB44C9CB37F}"/>
              </a:ext>
            </a:extLst>
          </p:cNvPr>
          <p:cNvGrpSpPr/>
          <p:nvPr/>
        </p:nvGrpSpPr>
        <p:grpSpPr>
          <a:xfrm>
            <a:off x="9386274" y="3904403"/>
            <a:ext cx="933450" cy="695325"/>
            <a:chOff x="4464653" y="3740032"/>
            <a:chExt cx="933450" cy="695325"/>
          </a:xfrm>
        </p:grpSpPr>
        <p:pic>
          <p:nvPicPr>
            <p:cNvPr id="268" name="Graphic 267">
              <a:extLst>
                <a:ext uri="{FF2B5EF4-FFF2-40B4-BE49-F238E27FC236}">
                  <a16:creationId xmlns:a16="http://schemas.microsoft.com/office/drawing/2014/main" id="{054C08FD-61AE-4546-A487-A891C61F76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64653" y="3740032"/>
              <a:ext cx="933450" cy="695325"/>
            </a:xfrm>
            <a:prstGeom prst="rect">
              <a:avLst/>
            </a:prstGeom>
          </p:spPr>
        </p:pic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53F68BE4-0A97-4C1F-8447-CAD8764A6B47}"/>
                </a:ext>
              </a:extLst>
            </p:cNvPr>
            <p:cNvSpPr txBox="1">
              <a:spLocks/>
            </p:cNvSpPr>
            <p:nvPr/>
          </p:nvSpPr>
          <p:spPr>
            <a:xfrm>
              <a:off x="4534215" y="3856862"/>
              <a:ext cx="794326" cy="461665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SEPA and NEPA</a:t>
              </a:r>
              <a:b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</a:b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EIS &amp; Mitigation </a:t>
              </a:r>
              <a:b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</a:b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for Proposed Flood Retention Facility</a:t>
              </a:r>
            </a:p>
          </p:txBody>
        </p:sp>
      </p:grpSp>
      <p:grpSp>
        <p:nvGrpSpPr>
          <p:cNvPr id="274" name="Group 273">
            <a:extLst>
              <a:ext uri="{FF2B5EF4-FFF2-40B4-BE49-F238E27FC236}">
                <a16:creationId xmlns:a16="http://schemas.microsoft.com/office/drawing/2014/main" id="{DB481695-7E47-4313-B8E6-83E13AEEC2D5}"/>
              </a:ext>
            </a:extLst>
          </p:cNvPr>
          <p:cNvGrpSpPr/>
          <p:nvPr/>
        </p:nvGrpSpPr>
        <p:grpSpPr>
          <a:xfrm>
            <a:off x="1915224" y="3904403"/>
            <a:ext cx="933450" cy="695325"/>
            <a:chOff x="4464653" y="3740032"/>
            <a:chExt cx="933450" cy="695325"/>
          </a:xfrm>
        </p:grpSpPr>
        <p:pic>
          <p:nvPicPr>
            <p:cNvPr id="275" name="Graphic 274">
              <a:extLst>
                <a:ext uri="{FF2B5EF4-FFF2-40B4-BE49-F238E27FC236}">
                  <a16:creationId xmlns:a16="http://schemas.microsoft.com/office/drawing/2014/main" id="{CDEC35D7-4DE5-4FD8-ADDC-8E320DEB9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64653" y="3740032"/>
              <a:ext cx="933450" cy="695325"/>
            </a:xfrm>
            <a:prstGeom prst="rect">
              <a:avLst/>
            </a:prstGeom>
          </p:spPr>
        </p:pic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D1F327AE-CBF3-4632-9753-64E668F24597}"/>
                </a:ext>
              </a:extLst>
            </p:cNvPr>
            <p:cNvSpPr txBox="1">
              <a:spLocks/>
            </p:cNvSpPr>
            <p:nvPr/>
          </p:nvSpPr>
          <p:spPr>
            <a:xfrm>
              <a:off x="4574752" y="3914570"/>
              <a:ext cx="713252" cy="34624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Aquatic Species Restoration Plan (ASRP-Habitat) </a:t>
              </a:r>
            </a:p>
          </p:txBody>
        </p:sp>
      </p:grpSp>
      <p:cxnSp>
        <p:nvCxnSpPr>
          <p:cNvPr id="287" name="Connector: Elbow 286">
            <a:extLst>
              <a:ext uri="{FF2B5EF4-FFF2-40B4-BE49-F238E27FC236}">
                <a16:creationId xmlns:a16="http://schemas.microsoft.com/office/drawing/2014/main" id="{DABBB483-C82B-4B6D-B20A-1065210B3A60}"/>
              </a:ext>
            </a:extLst>
          </p:cNvPr>
          <p:cNvCxnSpPr>
            <a:cxnSpLocks/>
            <a:stCxn id="74" idx="2"/>
            <a:endCxn id="41" idx="0"/>
          </p:cNvCxnSpPr>
          <p:nvPr/>
        </p:nvCxnSpPr>
        <p:spPr>
          <a:xfrm rot="5400000">
            <a:off x="6163459" y="2899233"/>
            <a:ext cx="395006" cy="161533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Connector: Elbow 289">
            <a:extLst>
              <a:ext uri="{FF2B5EF4-FFF2-40B4-BE49-F238E27FC236}">
                <a16:creationId xmlns:a16="http://schemas.microsoft.com/office/drawing/2014/main" id="{848091E4-4C4B-4C82-BB9A-F6B371E5CCC2}"/>
              </a:ext>
            </a:extLst>
          </p:cNvPr>
          <p:cNvCxnSpPr>
            <a:cxnSpLocks/>
            <a:stCxn id="74" idx="2"/>
            <a:endCxn id="40" idx="0"/>
          </p:cNvCxnSpPr>
          <p:nvPr/>
        </p:nvCxnSpPr>
        <p:spPr>
          <a:xfrm rot="5400000">
            <a:off x="5742444" y="2478218"/>
            <a:ext cx="395006" cy="2457365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Oval 298">
            <a:extLst>
              <a:ext uri="{FF2B5EF4-FFF2-40B4-BE49-F238E27FC236}">
                <a16:creationId xmlns:a16="http://schemas.microsoft.com/office/drawing/2014/main" id="{2C66FAD5-0F87-465B-AE72-25EA7E26569A}"/>
              </a:ext>
            </a:extLst>
          </p:cNvPr>
          <p:cNvSpPr/>
          <p:nvPr/>
        </p:nvSpPr>
        <p:spPr>
          <a:xfrm>
            <a:off x="3134790" y="5442725"/>
            <a:ext cx="71640" cy="71640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E433E450-9B6D-4319-9D4D-8BAE0BD24F40}"/>
              </a:ext>
            </a:extLst>
          </p:cNvPr>
          <p:cNvSpPr/>
          <p:nvPr/>
        </p:nvSpPr>
        <p:spPr>
          <a:xfrm>
            <a:off x="7396569" y="5010192"/>
            <a:ext cx="71640" cy="71640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02A48495-912A-4CDA-A2E4-CF2F83873ADD}"/>
              </a:ext>
            </a:extLst>
          </p:cNvPr>
          <p:cNvSpPr/>
          <p:nvPr/>
        </p:nvSpPr>
        <p:spPr>
          <a:xfrm>
            <a:off x="6419558" y="5010192"/>
            <a:ext cx="71640" cy="71640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C7F93366-5B5A-4139-8A73-0439A91A7582}"/>
              </a:ext>
            </a:extLst>
          </p:cNvPr>
          <p:cNvCxnSpPr>
            <a:cxnSpLocks/>
            <a:stCxn id="262" idx="2"/>
          </p:cNvCxnSpPr>
          <p:nvPr/>
        </p:nvCxnSpPr>
        <p:spPr>
          <a:xfrm flipH="1">
            <a:off x="6490392" y="4599727"/>
            <a:ext cx="806" cy="4209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F9ED0F97-3F96-4EAF-AAF5-2BDD5DAB139A}"/>
              </a:ext>
            </a:extLst>
          </p:cNvPr>
          <p:cNvCxnSpPr>
            <a:cxnSpLocks/>
            <a:endCxn id="305" idx="0"/>
          </p:cNvCxnSpPr>
          <p:nvPr/>
        </p:nvCxnSpPr>
        <p:spPr>
          <a:xfrm>
            <a:off x="7432389" y="4599346"/>
            <a:ext cx="0" cy="41084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D967D75-91A4-40CF-8C36-33F7CBDE411E}"/>
              </a:ext>
            </a:extLst>
          </p:cNvPr>
          <p:cNvCxnSpPr/>
          <p:nvPr/>
        </p:nvCxnSpPr>
        <p:spPr>
          <a:xfrm>
            <a:off x="3883958" y="6317853"/>
            <a:ext cx="192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71207BAE-B762-4B13-8A76-C40AE1D587E0}"/>
              </a:ext>
            </a:extLst>
          </p:cNvPr>
          <p:cNvSpPr txBox="1">
            <a:spLocks/>
          </p:cNvSpPr>
          <p:nvPr/>
        </p:nvSpPr>
        <p:spPr>
          <a:xfrm>
            <a:off x="3017231" y="3904402"/>
            <a:ext cx="731520" cy="6949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 tIns="68580" bIns="6858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75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1" i="0" u="none" strike="noStrike" kern="1200" cap="none" spc="0" normalizeH="0" baseline="0" noProof="0" dirty="0">
                <a:ln>
                  <a:noFill/>
                </a:ln>
                <a:solidFill>
                  <a:srgbClr val="2F56A1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“Other H-s”</a:t>
            </a:r>
          </a:p>
        </p:txBody>
      </p: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3D2CF818-8DEE-4455-9A78-14DB32E1FFFE}"/>
              </a:ext>
            </a:extLst>
          </p:cNvPr>
          <p:cNvCxnSpPr>
            <a:cxnSpLocks/>
            <a:stCxn id="73" idx="2"/>
            <a:endCxn id="102" idx="0"/>
          </p:cNvCxnSpPr>
          <p:nvPr/>
        </p:nvCxnSpPr>
        <p:spPr>
          <a:xfrm rot="16200000" flipH="1">
            <a:off x="2933051" y="3454462"/>
            <a:ext cx="395006" cy="504874"/>
          </a:xfrm>
          <a:prstGeom prst="bentConnector3">
            <a:avLst>
              <a:gd name="adj1" fmla="val 50000"/>
            </a:avLst>
          </a:prstGeom>
          <a:ln w="28575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or: Elbow 109">
            <a:extLst>
              <a:ext uri="{FF2B5EF4-FFF2-40B4-BE49-F238E27FC236}">
                <a16:creationId xmlns:a16="http://schemas.microsoft.com/office/drawing/2014/main" id="{97FBE1B4-9F40-4031-97B3-A0F341932E36}"/>
              </a:ext>
            </a:extLst>
          </p:cNvPr>
          <p:cNvCxnSpPr>
            <a:cxnSpLocks/>
            <a:stCxn id="102" idx="2"/>
            <a:endCxn id="38" idx="1"/>
          </p:cNvCxnSpPr>
          <p:nvPr/>
        </p:nvCxnSpPr>
        <p:spPr>
          <a:xfrm rot="16200000" flipH="1">
            <a:off x="3525888" y="4456450"/>
            <a:ext cx="858401" cy="1144192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08">
            <a:extLst>
              <a:ext uri="{FF2B5EF4-FFF2-40B4-BE49-F238E27FC236}">
                <a16:creationId xmlns:a16="http://schemas.microsoft.com/office/drawing/2014/main" id="{B48454F9-F2A0-4A2A-897C-B87FF52D665D}"/>
              </a:ext>
            </a:extLst>
          </p:cNvPr>
          <p:cNvSpPr/>
          <p:nvPr/>
        </p:nvSpPr>
        <p:spPr>
          <a:xfrm>
            <a:off x="4118865" y="3437544"/>
            <a:ext cx="71640" cy="71640"/>
          </a:xfrm>
          <a:prstGeom prst="ellipse">
            <a:avLst/>
          </a:prstGeom>
          <a:solidFill>
            <a:srgbClr val="5B9BD5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2A6ED287-A84B-46C3-A340-4CEA5596F924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56003" y="4292703"/>
            <a:ext cx="1948563" cy="372498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1FF81F6D-DF75-E77D-5FC3-D5857C721A17}"/>
              </a:ext>
            </a:extLst>
          </p:cNvPr>
          <p:cNvSpPr txBox="1"/>
          <p:nvPr/>
        </p:nvSpPr>
        <p:spPr>
          <a:xfrm>
            <a:off x="2534189" y="6139539"/>
            <a:ext cx="7125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 The term “Integrated” is now reserved for “Integrated Strategy.”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E6CD5-98DC-0338-09ED-330E996B3A81}"/>
              </a:ext>
            </a:extLst>
          </p:cNvPr>
          <p:cNvSpPr txBox="1"/>
          <p:nvPr/>
        </p:nvSpPr>
        <p:spPr>
          <a:xfrm>
            <a:off x="463153" y="2523264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Categories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5F3ECE-A21F-8D42-B994-96F99BE5AC0C}"/>
              </a:ext>
            </a:extLst>
          </p:cNvPr>
          <p:cNvSpPr txBox="1"/>
          <p:nvPr/>
        </p:nvSpPr>
        <p:spPr>
          <a:xfrm>
            <a:off x="103589" y="3072322"/>
            <a:ext cx="1802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Elements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97CBB7-B500-D524-AAB0-5D0D5BAA8485}"/>
              </a:ext>
            </a:extLst>
          </p:cNvPr>
          <p:cNvSpPr txBox="1"/>
          <p:nvPr/>
        </p:nvSpPr>
        <p:spPr>
          <a:xfrm>
            <a:off x="577061" y="4067208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Outputs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03987E-F46E-4BB3-5891-B42DE7434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5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2274CB-61E2-E784-DF3E-FFBC6CD62BA7}"/>
              </a:ext>
            </a:extLst>
          </p:cNvPr>
          <p:cNvGrpSpPr/>
          <p:nvPr/>
        </p:nvGrpSpPr>
        <p:grpSpPr>
          <a:xfrm>
            <a:off x="3806388" y="3901434"/>
            <a:ext cx="466727" cy="695325"/>
            <a:chOff x="4464653" y="3745257"/>
            <a:chExt cx="933450" cy="695325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94C161B0-567B-3CEA-1D6A-05186FB90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464653" y="3745257"/>
              <a:ext cx="933450" cy="6953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2CE6AE4-03C3-5143-FC0E-AAAD380B9026}"/>
                </a:ext>
              </a:extLst>
            </p:cNvPr>
            <p:cNvSpPr txBox="1">
              <a:spLocks/>
            </p:cNvSpPr>
            <p:nvPr/>
          </p:nvSpPr>
          <p:spPr>
            <a:xfrm>
              <a:off x="4574752" y="4029986"/>
              <a:ext cx="713252" cy="11541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75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 dirty="0">
                  <a:ln>
                    <a:noFill/>
                  </a:ln>
                  <a:solidFill>
                    <a:srgbClr val="2F56A1"/>
                  </a:solidFill>
                  <a:effectLst/>
                  <a:uLnTx/>
                  <a:uFillTx/>
                  <a:latin typeface="Tw Cen MT" panose="020B0602020104020603" pitchFamily="34" charset="0"/>
                  <a:ea typeface="+mn-ea"/>
                  <a:cs typeface="+mn-cs"/>
                </a:rPr>
                <a:t>Outputs</a:t>
              </a:r>
            </a:p>
          </p:txBody>
        </p:sp>
      </p:grpSp>
      <p:pic>
        <p:nvPicPr>
          <p:cNvPr id="22" name="Graphic 21">
            <a:extLst>
              <a:ext uri="{FF2B5EF4-FFF2-40B4-BE49-F238E27FC236}">
                <a16:creationId xmlns:a16="http://schemas.microsoft.com/office/drawing/2014/main" id="{3AB8D384-7415-0B28-A9DF-91286067CC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003511" y="3919664"/>
            <a:ext cx="795992" cy="6953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1C99C54-2A0C-FDB2-1D42-15A38E72809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003511" y="4053059"/>
            <a:ext cx="835224" cy="4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75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79093080-8C08-5CE0-FEDF-BEB76726B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650" y="469608"/>
            <a:ext cx="8438699" cy="59083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2E3EB1-BE52-924D-16F2-70D8CAE0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78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09600" y="1142999"/>
            <a:ext cx="10972798" cy="543545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Long-standing bipartisan legislative support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$200 million in biennial appropriations since 2013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and impactful on-the-ground investments across the basin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$150 million in more than 140 projects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Foundational science and exploration 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Programmatic EIS, ASRP, Draft SEPA and NEPA EISs, LAND, Skookumchuck Dam Analysis</a:t>
            </a:r>
          </a:p>
          <a:p>
            <a:pPr lvl="1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development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ASRP, CFAR, Flood Warning System, Erosion Management Program, Floodplain Acquisition Program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069C34-93E6-CB04-3C29-7BED88ACE968}"/>
              </a:ext>
            </a:extLst>
          </p:cNvPr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1D9AA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FE89420-87F2-65D7-E9B1-73F3AFA76272}"/>
              </a:ext>
            </a:extLst>
          </p:cNvPr>
          <p:cNvSpPr txBox="1">
            <a:spLocks/>
          </p:cNvSpPr>
          <p:nvPr/>
        </p:nvSpPr>
        <p:spPr>
          <a:xfrm>
            <a:off x="609600" y="381000"/>
            <a:ext cx="109728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1D9AA7"/>
                </a:solidFill>
                <a:latin typeface="Oswald" panose="00000500000000000000" pitchFamily="2" charset="0"/>
              </a:rPr>
              <a:t>Major Accomplishments To-Date</a:t>
            </a:r>
            <a:endParaRPr lang="en-US" sz="3600" dirty="0">
              <a:solidFill>
                <a:srgbClr val="1D9AA7"/>
              </a:solidFill>
              <a:latin typeface="Oswa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437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" y="565726"/>
            <a:ext cx="12179807" cy="6292274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0" y="-1"/>
            <a:ext cx="12179807" cy="1441162"/>
            <a:chOff x="0" y="-1"/>
            <a:chExt cx="9144000" cy="1441162"/>
          </a:xfrm>
        </p:grpSpPr>
        <p:sp>
          <p:nvSpPr>
            <p:cNvPr id="16" name="Rectangle 15"/>
            <p:cNvSpPr/>
            <p:nvPr/>
          </p:nvSpPr>
          <p:spPr>
            <a:xfrm rot="10800000">
              <a:off x="8216400" y="-1"/>
              <a:ext cx="927600" cy="1441161"/>
            </a:xfrm>
            <a:prstGeom prst="rect">
              <a:avLst/>
            </a:prstGeom>
            <a:solidFill>
              <a:srgbClr val="D9632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>
              <a:off x="7217444" y="-1"/>
              <a:ext cx="998956" cy="1441161"/>
            </a:xfrm>
            <a:prstGeom prst="rect">
              <a:avLst/>
            </a:prstGeom>
            <a:solidFill>
              <a:srgbClr val="E38E6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0800000">
              <a:off x="6204219" y="-1"/>
              <a:ext cx="1013225" cy="1441161"/>
            </a:xfrm>
            <a:prstGeom prst="rect">
              <a:avLst/>
            </a:prstGeom>
            <a:solidFill>
              <a:srgbClr val="FFAC8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0800000">
              <a:off x="0" y="0"/>
              <a:ext cx="6204220" cy="1441161"/>
            </a:xfrm>
            <a:prstGeom prst="rect">
              <a:avLst/>
            </a:prstGeom>
            <a:solidFill>
              <a:srgbClr val="90AD3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" name="Straight Connector 3"/>
          <p:cNvCxnSpPr>
            <a:cxnSpLocks/>
          </p:cNvCxnSpPr>
          <p:nvPr/>
        </p:nvCxnSpPr>
        <p:spPr>
          <a:xfrm>
            <a:off x="527050" y="3612243"/>
            <a:ext cx="11137900" cy="0"/>
          </a:xfrm>
          <a:prstGeom prst="line">
            <a:avLst/>
          </a:prstGeom>
          <a:ln w="57150">
            <a:solidFill>
              <a:srgbClr val="0658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96257" y="3497943"/>
            <a:ext cx="228600" cy="228600"/>
          </a:xfrm>
          <a:prstGeom prst="rect">
            <a:avLst/>
          </a:prstGeom>
          <a:solidFill>
            <a:srgbClr val="0658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2343" y="3497943"/>
            <a:ext cx="228600" cy="228600"/>
          </a:xfrm>
          <a:prstGeom prst="rect">
            <a:avLst/>
          </a:prstGeom>
          <a:solidFill>
            <a:srgbClr val="0658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42912" y="3497942"/>
            <a:ext cx="228600" cy="228600"/>
          </a:xfrm>
          <a:prstGeom prst="rect">
            <a:avLst/>
          </a:prstGeom>
          <a:solidFill>
            <a:srgbClr val="0658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31318" y="3483263"/>
            <a:ext cx="228600" cy="228600"/>
          </a:xfrm>
          <a:prstGeom prst="rect">
            <a:avLst/>
          </a:prstGeom>
          <a:solidFill>
            <a:srgbClr val="0658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77625" y="3483263"/>
            <a:ext cx="228600" cy="228600"/>
          </a:xfrm>
          <a:prstGeom prst="rect">
            <a:avLst/>
          </a:prstGeom>
          <a:solidFill>
            <a:srgbClr val="0658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681" y="2356454"/>
            <a:ext cx="1770583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2017: 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Final Programmatic EIS</a:t>
            </a:r>
          </a:p>
        </p:txBody>
      </p:sp>
      <p:cxnSp>
        <p:nvCxnSpPr>
          <p:cNvPr id="9" name="Connector: Elbow 8"/>
          <p:cNvCxnSpPr>
            <a:cxnSpLocks/>
          </p:cNvCxnSpPr>
          <p:nvPr/>
        </p:nvCxnSpPr>
        <p:spPr>
          <a:xfrm rot="16200000" flipH="1">
            <a:off x="677352" y="3158205"/>
            <a:ext cx="352873" cy="326598"/>
          </a:xfrm>
          <a:prstGeom prst="bentConnector3">
            <a:avLst>
              <a:gd name="adj1" fmla="val 50000"/>
            </a:avLst>
          </a:prstGeom>
          <a:ln w="19050">
            <a:solidFill>
              <a:srgbClr val="D96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202343" y="4819962"/>
            <a:ext cx="210837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July 2017: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Office of Chehalis Basin (OCB) Board Established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259460" y="2037073"/>
            <a:ext cx="263517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2019: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OCB / Board Recommendations on Long-Term Strategy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696782" y="4705479"/>
            <a:ext cx="2618417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Winter 2021: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OCB / Board Recommendations on Long-Term Strategy Per Legislature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971834" y="2037073"/>
            <a:ext cx="273733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2023: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OCB / Board Recommendations on Long-Term Strategy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8272292" y="4755140"/>
            <a:ext cx="2792809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9632B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2023: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HB 1154 report to legislature per OCB/ECY and GOV/OFM</a:t>
            </a:r>
          </a:p>
        </p:txBody>
      </p:sp>
      <p:cxnSp>
        <p:nvCxnSpPr>
          <p:cNvPr id="56" name="Connector: Elbow 55"/>
          <p:cNvCxnSpPr>
            <a:cxnSpLocks/>
            <a:stCxn id="22" idx="2"/>
          </p:cNvCxnSpPr>
          <p:nvPr/>
        </p:nvCxnSpPr>
        <p:spPr>
          <a:xfrm rot="16200000" flipH="1">
            <a:off x="1146777" y="3896409"/>
            <a:ext cx="1093419" cy="753686"/>
          </a:xfrm>
          <a:prstGeom prst="bentConnector3">
            <a:avLst>
              <a:gd name="adj1" fmla="val 50000"/>
            </a:avLst>
          </a:prstGeom>
          <a:ln w="19050">
            <a:solidFill>
              <a:srgbClr val="D96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/>
          <p:cNvCxnSpPr>
            <a:cxnSpLocks/>
            <a:stCxn id="44" idx="2"/>
            <a:endCxn id="24" idx="0"/>
          </p:cNvCxnSpPr>
          <p:nvPr/>
        </p:nvCxnSpPr>
        <p:spPr>
          <a:xfrm rot="5400000">
            <a:off x="4256029" y="2176921"/>
            <a:ext cx="722205" cy="1919837"/>
          </a:xfrm>
          <a:prstGeom prst="bentConnector3">
            <a:avLst>
              <a:gd name="adj1" fmla="val 50000"/>
            </a:avLst>
          </a:prstGeom>
          <a:ln w="19050">
            <a:solidFill>
              <a:srgbClr val="D96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/>
          <p:cNvCxnSpPr>
            <a:cxnSpLocks/>
          </p:cNvCxnSpPr>
          <p:nvPr/>
        </p:nvCxnSpPr>
        <p:spPr>
          <a:xfrm rot="5400000">
            <a:off x="5302161" y="3748003"/>
            <a:ext cx="990763" cy="938627"/>
          </a:xfrm>
          <a:prstGeom prst="bentConnector3">
            <a:avLst>
              <a:gd name="adj1" fmla="val 50000"/>
            </a:avLst>
          </a:prstGeom>
          <a:ln w="19050">
            <a:solidFill>
              <a:srgbClr val="D96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/>
          <p:cNvCxnSpPr>
            <a:cxnSpLocks/>
            <a:stCxn id="48" idx="2"/>
            <a:endCxn id="33" idx="0"/>
          </p:cNvCxnSpPr>
          <p:nvPr/>
        </p:nvCxnSpPr>
        <p:spPr>
          <a:xfrm rot="5400000">
            <a:off x="9112449" y="2255213"/>
            <a:ext cx="707526" cy="1748574"/>
          </a:xfrm>
          <a:prstGeom prst="bentConnector3">
            <a:avLst>
              <a:gd name="adj1" fmla="val 50000"/>
            </a:avLst>
          </a:prstGeom>
          <a:ln w="19050">
            <a:solidFill>
              <a:srgbClr val="D96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/>
          <p:cNvCxnSpPr>
            <a:cxnSpLocks/>
          </p:cNvCxnSpPr>
          <p:nvPr/>
        </p:nvCxnSpPr>
        <p:spPr>
          <a:xfrm rot="5400000">
            <a:off x="8833557" y="4145595"/>
            <a:ext cx="981549" cy="183646"/>
          </a:xfrm>
          <a:prstGeom prst="bentConnector3">
            <a:avLst>
              <a:gd name="adj1" fmla="val 50000"/>
            </a:avLst>
          </a:prstGeom>
          <a:ln w="19050">
            <a:solidFill>
              <a:srgbClr val="D96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59A98-5560-25A2-6292-44279BB321FB}"/>
              </a:ext>
            </a:extLst>
          </p:cNvPr>
          <p:cNvSpPr/>
          <p:nvPr/>
        </p:nvSpPr>
        <p:spPr>
          <a:xfrm>
            <a:off x="9276257" y="3488094"/>
            <a:ext cx="228600" cy="228600"/>
          </a:xfrm>
          <a:prstGeom prst="rect">
            <a:avLst/>
          </a:prstGeom>
          <a:solidFill>
            <a:srgbClr val="06586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2C4D51-67BA-7097-003E-5D13A2CAC7B4}"/>
              </a:ext>
            </a:extLst>
          </p:cNvPr>
          <p:cNvSpPr/>
          <p:nvPr/>
        </p:nvSpPr>
        <p:spPr>
          <a:xfrm rot="10800000">
            <a:off x="-12194" y="-2"/>
            <a:ext cx="8295219" cy="1441161"/>
          </a:xfrm>
          <a:prstGeom prst="rect">
            <a:avLst/>
          </a:prstGeom>
          <a:solidFill>
            <a:srgbClr val="F79E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9632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444" y="308136"/>
            <a:ext cx="112135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65861"/>
                </a:solidFill>
                <a:effectLst/>
                <a:uLnTx/>
                <a:uFillTx/>
                <a:latin typeface="Oswald" panose="00000500000000000000" pitchFamily="2" charset="0"/>
              </a:rPr>
              <a:t>Where We’ve Been: CBS 2017-2023 Timeline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DDBFAE-AB25-87E7-ACAA-2216565F1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BAEAD-3CC1-46E5-B01A-1662808EAC93}" type="slidenum">
              <a:rPr lang="en-US" smtClean="0"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D98BB6D-513A-DDAC-F95D-4A3D2FE0A52B}"/>
              </a:ext>
            </a:extLst>
          </p:cNvPr>
          <p:cNvGrpSpPr/>
          <p:nvPr/>
        </p:nvGrpSpPr>
        <p:grpSpPr>
          <a:xfrm>
            <a:off x="1603976" y="3497943"/>
            <a:ext cx="2445510" cy="1159053"/>
            <a:chOff x="1974954" y="3497943"/>
            <a:chExt cx="2445510" cy="115905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C235816-079E-FD17-C707-5789703A9327}"/>
                </a:ext>
              </a:extLst>
            </p:cNvPr>
            <p:cNvSpPr/>
            <p:nvPr/>
          </p:nvSpPr>
          <p:spPr>
            <a:xfrm>
              <a:off x="1974954" y="3497943"/>
              <a:ext cx="228600" cy="228600"/>
            </a:xfrm>
            <a:prstGeom prst="rect">
              <a:avLst/>
            </a:prstGeom>
            <a:solidFill>
              <a:srgbClr val="2F56A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FBE480D-F1D6-26B1-1416-5287BB4E1F3D}"/>
                </a:ext>
              </a:extLst>
            </p:cNvPr>
            <p:cNvSpPr/>
            <p:nvPr/>
          </p:nvSpPr>
          <p:spPr>
            <a:xfrm>
              <a:off x="2543139" y="4164553"/>
              <a:ext cx="1877325" cy="49244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1" dirty="0">
                  <a:solidFill>
                    <a:srgbClr val="D9632B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August 2017: </a:t>
              </a:r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OCB </a:t>
              </a:r>
            </a:p>
            <a:p>
              <a:r>
                <a:rPr lang="en-US" sz="16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Director Hired</a:t>
              </a:r>
            </a:p>
          </p:txBody>
        </p:sp>
        <p:cxnSp>
          <p:nvCxnSpPr>
            <p:cNvPr id="12" name="Connector: Elbow 11">
              <a:extLst>
                <a:ext uri="{FF2B5EF4-FFF2-40B4-BE49-F238E27FC236}">
                  <a16:creationId xmlns:a16="http://schemas.microsoft.com/office/drawing/2014/main" id="{8E4DF489-FD8B-ECD8-CDD3-F3B74C72FB0E}"/>
                </a:ext>
              </a:extLst>
            </p:cNvPr>
            <p:cNvCxnSpPr>
              <a:cxnSpLocks/>
              <a:stCxn id="8" idx="2"/>
              <a:endCxn id="10" idx="0"/>
            </p:cNvCxnSpPr>
            <p:nvPr/>
          </p:nvCxnSpPr>
          <p:spPr>
            <a:xfrm rot="16200000" flipH="1">
              <a:off x="2566523" y="3249274"/>
              <a:ext cx="438010" cy="1392548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D963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200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3CE378D-9AA8-6855-3EFA-66EB7284E726}"/>
              </a:ext>
            </a:extLst>
          </p:cNvPr>
          <p:cNvSpPr txBox="1"/>
          <p:nvPr/>
        </p:nvSpPr>
        <p:spPr>
          <a:xfrm>
            <a:off x="245581" y="2418039"/>
            <a:ext cx="4044674" cy="424731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lIns="182880" tIns="91440" rIns="91440" bIns="9144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dirty="0">
                <a:solidFill>
                  <a:srgbClr val="1D9AA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Strategy Development and Early Action Implementation</a:t>
            </a:r>
          </a:p>
          <a:p>
            <a:pPr>
              <a:spcAft>
                <a:spcPts val="1200"/>
              </a:spcAft>
            </a:pPr>
            <a:r>
              <a:rPr lang="en-US" sz="16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Progress from Governor’s Work Group in 2012 through the 2021-23 biennium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Launch of collaborative decision-making structures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Studies, exploratory processes, and evaluation of options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Preliminary outcomes measures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 development in anticipation of scaled implementation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Pilot project learning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Early project implementation of near-term priorities</a:t>
            </a:r>
          </a:p>
        </p:txBody>
      </p:sp>
      <p:sp>
        <p:nvSpPr>
          <p:cNvPr id="50" name="Arrow: Pentagon 49">
            <a:extLst>
              <a:ext uri="{FF2B5EF4-FFF2-40B4-BE49-F238E27FC236}">
                <a16:creationId xmlns:a16="http://schemas.microsoft.com/office/drawing/2014/main" id="{B5D38211-91F7-C061-3373-09626E459E9D}"/>
              </a:ext>
            </a:extLst>
          </p:cNvPr>
          <p:cNvSpPr/>
          <p:nvPr/>
        </p:nvSpPr>
        <p:spPr>
          <a:xfrm>
            <a:off x="1998216" y="1992972"/>
            <a:ext cx="1208794" cy="365760"/>
          </a:xfrm>
          <a:prstGeom prst="homePlate">
            <a:avLst/>
          </a:prstGeom>
          <a:solidFill>
            <a:srgbClr val="065861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b="1" cap="all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625756-E660-27C9-F632-2FDF8583E67A}"/>
              </a:ext>
            </a:extLst>
          </p:cNvPr>
          <p:cNvSpPr txBox="1"/>
          <p:nvPr/>
        </p:nvSpPr>
        <p:spPr>
          <a:xfrm>
            <a:off x="4391140" y="2402361"/>
            <a:ext cx="3649566" cy="2062103"/>
          </a:xfrm>
          <a:prstGeom prst="rect">
            <a:avLst/>
          </a:prstGeom>
          <a:noFill/>
        </p:spPr>
        <p:txBody>
          <a:bodyPr wrap="square" lIns="182880" tIns="91440" rIns="91440" bIns="9144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400" dirty="0">
                <a:solidFill>
                  <a:srgbClr val="E2886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Mid-Term Action Implementation and Release of the Final Integrated Long-Term Strategy across the Basin for the coming decades.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Beginning with the 2023-25 biennium until all final aspects of the Strategy have been decided on and long-term funding sources are identified, estimated late 2025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FCE345-56A5-FAB0-C5C7-28290DBFE113}"/>
              </a:ext>
            </a:extLst>
          </p:cNvPr>
          <p:cNvSpPr txBox="1"/>
          <p:nvPr/>
        </p:nvSpPr>
        <p:spPr>
          <a:xfrm>
            <a:off x="8133452" y="2402361"/>
            <a:ext cx="2179222" cy="1769715"/>
          </a:xfrm>
          <a:prstGeom prst="rect">
            <a:avLst/>
          </a:prstGeom>
          <a:noFill/>
        </p:spPr>
        <p:txBody>
          <a:bodyPr wrap="square" lIns="182880" tIns="91440" rIns="91440" bIns="9144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Integrated Strategy Implementation, Ongoing Monitoring and Adaptive Management</a:t>
            </a:r>
          </a:p>
          <a:p>
            <a:pPr>
              <a:spcAft>
                <a:spcPts val="1200"/>
              </a:spcAft>
            </a:pPr>
            <a:r>
              <a:rPr lang="en-US" sz="1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 2025 (est.) until TBD</a:t>
            </a:r>
          </a:p>
        </p:txBody>
      </p:sp>
      <p:sp>
        <p:nvSpPr>
          <p:cNvPr id="30" name="Arrow: Pentagon 29">
            <a:extLst>
              <a:ext uri="{FF2B5EF4-FFF2-40B4-BE49-F238E27FC236}">
                <a16:creationId xmlns:a16="http://schemas.microsoft.com/office/drawing/2014/main" id="{6C15CDA4-3FEB-C70A-7757-CA500229AC88}"/>
              </a:ext>
            </a:extLst>
          </p:cNvPr>
          <p:cNvSpPr/>
          <p:nvPr/>
        </p:nvSpPr>
        <p:spPr>
          <a:xfrm>
            <a:off x="5477048" y="1973577"/>
            <a:ext cx="1208794" cy="365760"/>
          </a:xfrm>
          <a:prstGeom prst="homePlate">
            <a:avLst/>
          </a:prstGeom>
          <a:solidFill>
            <a:srgbClr val="E2886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cap="all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2</a:t>
            </a:r>
          </a:p>
        </p:txBody>
      </p:sp>
      <p:sp>
        <p:nvSpPr>
          <p:cNvPr id="31" name="Arrow: Pentagon 30">
            <a:extLst>
              <a:ext uri="{FF2B5EF4-FFF2-40B4-BE49-F238E27FC236}">
                <a16:creationId xmlns:a16="http://schemas.microsoft.com/office/drawing/2014/main" id="{6FE30D4F-DB78-4DC2-40AC-EAFAA280053E}"/>
              </a:ext>
            </a:extLst>
          </p:cNvPr>
          <p:cNvSpPr/>
          <p:nvPr/>
        </p:nvSpPr>
        <p:spPr>
          <a:xfrm>
            <a:off x="8960293" y="1972926"/>
            <a:ext cx="1208794" cy="365760"/>
          </a:xfrm>
          <a:prstGeom prst="homePlate">
            <a:avLst/>
          </a:prstGeom>
          <a:solidFill>
            <a:srgbClr val="737970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400" cap="all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08150D3-42A3-BE3F-412D-BE41E4F0BC88}"/>
              </a:ext>
            </a:extLst>
          </p:cNvPr>
          <p:cNvGrpSpPr/>
          <p:nvPr/>
        </p:nvGrpSpPr>
        <p:grpSpPr>
          <a:xfrm>
            <a:off x="1654878" y="1146593"/>
            <a:ext cx="8862020" cy="402992"/>
            <a:chOff x="130877" y="799808"/>
            <a:chExt cx="8862020" cy="402992"/>
          </a:xfrm>
        </p:grpSpPr>
        <p:sp>
          <p:nvSpPr>
            <p:cNvPr id="49" name="Arrow: Left 48">
              <a:extLst>
                <a:ext uri="{FF2B5EF4-FFF2-40B4-BE49-F238E27FC236}">
                  <a16:creationId xmlns:a16="http://schemas.microsoft.com/office/drawing/2014/main" id="{1638F1C9-6720-05BF-3296-7813165032A7}"/>
                </a:ext>
              </a:extLst>
            </p:cNvPr>
            <p:cNvSpPr/>
            <p:nvPr/>
          </p:nvSpPr>
          <p:spPr>
            <a:xfrm flipH="1">
              <a:off x="151102" y="799808"/>
              <a:ext cx="8841795" cy="402992"/>
            </a:xfrm>
            <a:prstGeom prst="leftArrow">
              <a:avLst>
                <a:gd name="adj1" fmla="val 50000"/>
                <a:gd name="adj2" fmla="val 37126"/>
              </a:avLst>
            </a:prstGeom>
            <a:solidFill>
              <a:srgbClr val="ABAF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83010AD-4BE3-1704-8AD1-50FE25BD95DA}"/>
                </a:ext>
              </a:extLst>
            </p:cNvPr>
            <p:cNvSpPr txBox="1"/>
            <p:nvPr/>
          </p:nvSpPr>
          <p:spPr>
            <a:xfrm>
              <a:off x="130877" y="875427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2012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18EA77C-0F3C-FD39-898B-7DA0F480B807}"/>
                </a:ext>
              </a:extLst>
            </p:cNvPr>
            <p:cNvSpPr txBox="1"/>
            <p:nvPr/>
          </p:nvSpPr>
          <p:spPr>
            <a:xfrm>
              <a:off x="4197909" y="875427"/>
              <a:ext cx="1529586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Late 2025 (est.)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592EF1-48CA-6693-7D97-D7CDAEBB1A1C}"/>
                </a:ext>
              </a:extLst>
            </p:cNvPr>
            <p:cNvSpPr txBox="1"/>
            <p:nvPr/>
          </p:nvSpPr>
          <p:spPr>
            <a:xfrm>
              <a:off x="2303507" y="875427"/>
              <a:ext cx="5950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20B250-6575-FE96-C674-A8246DBD2E1A}"/>
                </a:ext>
              </a:extLst>
            </p:cNvPr>
            <p:cNvSpPr txBox="1"/>
            <p:nvPr/>
          </p:nvSpPr>
          <p:spPr>
            <a:xfrm>
              <a:off x="8280450" y="875427"/>
              <a:ext cx="542136" cy="307777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9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TBD</a:t>
              </a:r>
              <a:endParaRPr lang="en-US" sz="1100" b="1" dirty="0">
                <a:solidFill>
                  <a:schemeClr val="bg1">
                    <a:lumMod val="9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26" name="Right Brace 25">
            <a:extLst>
              <a:ext uri="{FF2B5EF4-FFF2-40B4-BE49-F238E27FC236}">
                <a16:creationId xmlns:a16="http://schemas.microsoft.com/office/drawing/2014/main" id="{AC4F943B-F1D2-4588-5384-79D04C27053B}"/>
              </a:ext>
            </a:extLst>
          </p:cNvPr>
          <p:cNvSpPr/>
          <p:nvPr/>
        </p:nvSpPr>
        <p:spPr>
          <a:xfrm rot="5400000">
            <a:off x="8951815" y="531034"/>
            <a:ext cx="431407" cy="2337227"/>
          </a:xfrm>
          <a:prstGeom prst="rightBrace">
            <a:avLst>
              <a:gd name="adj1" fmla="val 18801"/>
              <a:gd name="adj2" fmla="val 38250"/>
            </a:avLst>
          </a:prstGeom>
          <a:noFill/>
          <a:ln>
            <a:solidFill>
              <a:srgbClr val="7379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22D9B77A-02F7-E062-7326-A9C54D64A6BA}"/>
              </a:ext>
            </a:extLst>
          </p:cNvPr>
          <p:cNvSpPr/>
          <p:nvPr/>
        </p:nvSpPr>
        <p:spPr>
          <a:xfrm rot="5400000">
            <a:off x="5889420" y="-100771"/>
            <a:ext cx="429116" cy="3592878"/>
          </a:xfrm>
          <a:prstGeom prst="rightBrace">
            <a:avLst>
              <a:gd name="adj1" fmla="val 24754"/>
              <a:gd name="adj2" fmla="val 51260"/>
            </a:avLst>
          </a:prstGeom>
          <a:noFill/>
          <a:ln>
            <a:solidFill>
              <a:srgbClr val="D9632B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477D7B-2FB4-4F58-0F48-D4EAAA328C43}"/>
              </a:ext>
            </a:extLst>
          </p:cNvPr>
          <p:cNvSpPr txBox="1"/>
          <p:nvPr/>
        </p:nvSpPr>
        <p:spPr>
          <a:xfrm rot="19601659">
            <a:off x="-78566" y="1153927"/>
            <a:ext cx="2152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latin typeface="Oswald" panose="00000500000000000000" pitchFamily="2" charset="0"/>
              </a:rPr>
              <a:t>Draft: 2/27/23</a:t>
            </a:r>
            <a:r>
              <a:rPr lang="en-US" sz="2400" dirty="0">
                <a:solidFill>
                  <a:srgbClr val="C00000"/>
                </a:solidFill>
                <a:latin typeface="Oswald" panose="000005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972218-D673-1748-63AC-A101D3171C97}"/>
              </a:ext>
            </a:extLst>
          </p:cNvPr>
          <p:cNvSpPr/>
          <p:nvPr/>
        </p:nvSpPr>
        <p:spPr>
          <a:xfrm>
            <a:off x="0" y="0"/>
            <a:ext cx="12192000" cy="735202"/>
          </a:xfrm>
          <a:prstGeom prst="rect">
            <a:avLst/>
          </a:prstGeom>
          <a:solidFill>
            <a:srgbClr val="73797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0F1577F-5A6A-3CD4-FD86-B8FB4722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7263"/>
            <a:ext cx="10972800" cy="646217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Oswald" panose="00000500000000000000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Where are We Going and When: </a:t>
            </a:r>
            <a:r>
              <a:rPr lang="en-US" sz="3600" dirty="0">
                <a:latin typeface="Oswald" panose="00000500000000000000" pitchFamily="2" charset="0"/>
              </a:rPr>
              <a:t>Phased CBS Strategy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BFC60F7-BF86-198F-24A0-8B2DFD89C55F}"/>
              </a:ext>
            </a:extLst>
          </p:cNvPr>
          <p:cNvSpPr/>
          <p:nvPr/>
        </p:nvSpPr>
        <p:spPr>
          <a:xfrm rot="5400000">
            <a:off x="2758135" y="484987"/>
            <a:ext cx="431407" cy="2438512"/>
          </a:xfrm>
          <a:prstGeom prst="rightBrace">
            <a:avLst>
              <a:gd name="adj1" fmla="val 18801"/>
              <a:gd name="adj2" fmla="val 67900"/>
            </a:avLst>
          </a:prstGeom>
          <a:noFill/>
          <a:ln>
            <a:solidFill>
              <a:srgbClr val="06586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71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</TotalTime>
  <Words>1406</Words>
  <Application>Microsoft Office PowerPoint</Application>
  <PresentationFormat>Widescreen</PresentationFormat>
  <Paragraphs>240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Open Sans</vt:lpstr>
      <vt:lpstr>Oswald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We Going and When: Phased CBS Strategy</vt:lpstr>
      <vt:lpstr>Where are We Going and When: Phased CBS Strategy</vt:lpstr>
      <vt:lpstr>Where are We Going and When: Phased CBS Strategy</vt:lpstr>
      <vt:lpstr>Where are We Going and When: Phased CBS Strategy</vt:lpstr>
      <vt:lpstr> Preparing for the L-T Strategy Discussion </vt:lpstr>
      <vt:lpstr> Conceptual L-T Strategy Approach: An Introduction to Options </vt:lpstr>
      <vt:lpstr>Next Steps: Tentative April Activities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Imperati</dc:creator>
  <cp:lastModifiedBy>Sam Imperati</cp:lastModifiedBy>
  <cp:revision>61</cp:revision>
  <cp:lastPrinted>2023-02-27T00:58:23Z</cp:lastPrinted>
  <dcterms:created xsi:type="dcterms:W3CDTF">2023-02-26T23:19:50Z</dcterms:created>
  <dcterms:modified xsi:type="dcterms:W3CDTF">2023-03-02T02:50:44Z</dcterms:modified>
</cp:coreProperties>
</file>