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81" r:id="rId2"/>
    <p:sldId id="268" r:id="rId3"/>
    <p:sldId id="303" r:id="rId4"/>
    <p:sldId id="321" r:id="rId5"/>
    <p:sldId id="312" r:id="rId6"/>
    <p:sldId id="301" r:id="rId7"/>
    <p:sldId id="322" r:id="rId8"/>
    <p:sldId id="307" r:id="rId9"/>
    <p:sldId id="323" r:id="rId10"/>
    <p:sldId id="324" r:id="rId11"/>
    <p:sldId id="326" r:id="rId12"/>
    <p:sldId id="327" r:id="rId13"/>
    <p:sldId id="328" r:id="rId14"/>
    <p:sldId id="329" r:id="rId15"/>
    <p:sldId id="330" r:id="rId16"/>
    <p:sldId id="331" r:id="rId17"/>
    <p:sldId id="332" r:id="rId18"/>
    <p:sldId id="333" r:id="rId19"/>
    <p:sldId id="335" r:id="rId20"/>
    <p:sldId id="280"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56" autoAdjust="0"/>
  </p:normalViewPr>
  <p:slideViewPr>
    <p:cSldViewPr>
      <p:cViewPr varScale="1">
        <p:scale>
          <a:sx n="80" d="100"/>
          <a:sy n="80" d="100"/>
        </p:scale>
        <p:origin x="1522"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78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DF100B3-55BE-4347-96B1-C4825A81EAC0}" type="datetimeFigureOut">
              <a:rPr lang="en-US" smtClean="0"/>
              <a:t>5/2/2019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59C4D2C-8523-4EF9-9842-4579A7834E31}" type="slidenum">
              <a:rPr lang="en-US" smtClean="0"/>
              <a:t>‹#›</a:t>
            </a:fld>
            <a:endParaRPr lang="en-US"/>
          </a:p>
        </p:txBody>
      </p:sp>
    </p:spTree>
    <p:extLst>
      <p:ext uri="{BB962C8B-B14F-4D97-AF65-F5344CB8AC3E}">
        <p14:creationId xmlns:p14="http://schemas.microsoft.com/office/powerpoint/2010/main" val="3295069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791021A-CA97-4BFD-87B6-2FBD359036F0}" type="datetimeFigureOut">
              <a:rPr lang="en-US" smtClean="0"/>
              <a:pPr/>
              <a:t>5/2/2019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A628E4F-335F-45F5-A2FC-FE9487D09098}" type="slidenum">
              <a:rPr lang="en-US" smtClean="0"/>
              <a:pPr/>
              <a:t>‹#›</a:t>
            </a:fld>
            <a:endParaRPr lang="en-US"/>
          </a:p>
        </p:txBody>
      </p:sp>
    </p:spTree>
    <p:extLst>
      <p:ext uri="{BB962C8B-B14F-4D97-AF65-F5344CB8AC3E}">
        <p14:creationId xmlns:p14="http://schemas.microsoft.com/office/powerpoint/2010/main" val="1056419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628E4F-335F-45F5-A2FC-FE9487D09098}" type="slidenum">
              <a:rPr lang="en-US" smtClean="0"/>
              <a:pPr/>
              <a:t>1</a:t>
            </a:fld>
            <a:endParaRPr lang="en-US"/>
          </a:p>
        </p:txBody>
      </p:sp>
    </p:spTree>
    <p:extLst>
      <p:ext uri="{BB962C8B-B14F-4D97-AF65-F5344CB8AC3E}">
        <p14:creationId xmlns:p14="http://schemas.microsoft.com/office/powerpoint/2010/main" val="1185655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discharge surface effect acknowledged by cruise lines, unsure of discharge/quality; noted in certain port locations</a:t>
            </a:r>
            <a:endParaRPr lang="en-US" dirty="0"/>
          </a:p>
        </p:txBody>
      </p:sp>
      <p:sp>
        <p:nvSpPr>
          <p:cNvPr id="4" name="Slide Number Placeholder 3"/>
          <p:cNvSpPr>
            <a:spLocks noGrp="1"/>
          </p:cNvSpPr>
          <p:nvPr>
            <p:ph type="sldNum" sz="quarter" idx="10"/>
          </p:nvPr>
        </p:nvSpPr>
        <p:spPr/>
        <p:txBody>
          <a:bodyPr/>
          <a:lstStyle/>
          <a:p>
            <a:fld id="{9A628E4F-335F-45F5-A2FC-FE9487D09098}" type="slidenum">
              <a:rPr lang="en-US" smtClean="0"/>
              <a:pPr/>
              <a:t>11</a:t>
            </a:fld>
            <a:endParaRPr lang="en-US"/>
          </a:p>
        </p:txBody>
      </p:sp>
    </p:spTree>
    <p:extLst>
      <p:ext uri="{BB962C8B-B14F-4D97-AF65-F5344CB8AC3E}">
        <p14:creationId xmlns:p14="http://schemas.microsoft.com/office/powerpoint/2010/main" val="3779889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628E4F-335F-45F5-A2FC-FE9487D09098}" type="slidenum">
              <a:rPr lang="en-US" smtClean="0"/>
              <a:pPr/>
              <a:t>12</a:t>
            </a:fld>
            <a:endParaRPr lang="en-US"/>
          </a:p>
        </p:txBody>
      </p:sp>
    </p:spTree>
    <p:extLst>
      <p:ext uri="{BB962C8B-B14F-4D97-AF65-F5344CB8AC3E}">
        <p14:creationId xmlns:p14="http://schemas.microsoft.com/office/powerpoint/2010/main" val="1679691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human health criteria (not listed)</a:t>
            </a:r>
            <a:r>
              <a:rPr lang="en-US" baseline="0" dirty="0" smtClean="0"/>
              <a:t> may pertain with accumulative discharges</a:t>
            </a:r>
            <a:endParaRPr lang="en-US" dirty="0"/>
          </a:p>
        </p:txBody>
      </p:sp>
      <p:sp>
        <p:nvSpPr>
          <p:cNvPr id="4" name="Slide Number Placeholder 3"/>
          <p:cNvSpPr>
            <a:spLocks noGrp="1"/>
          </p:cNvSpPr>
          <p:nvPr>
            <p:ph type="sldNum" sz="quarter" idx="10"/>
          </p:nvPr>
        </p:nvSpPr>
        <p:spPr/>
        <p:txBody>
          <a:bodyPr/>
          <a:lstStyle/>
          <a:p>
            <a:fld id="{9A628E4F-335F-45F5-A2FC-FE9487D09098}" type="slidenum">
              <a:rPr lang="en-US" smtClean="0"/>
              <a:pPr/>
              <a:t>13</a:t>
            </a:fld>
            <a:endParaRPr lang="en-US"/>
          </a:p>
        </p:txBody>
      </p:sp>
    </p:spTree>
    <p:extLst>
      <p:ext uri="{BB962C8B-B14F-4D97-AF65-F5344CB8AC3E}">
        <p14:creationId xmlns:p14="http://schemas.microsoft.com/office/powerpoint/2010/main" val="3080930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Cruise ship data only.  Didn’t include human health criteria here.  Note inlet/background</a:t>
            </a:r>
            <a:r>
              <a:rPr lang="en-US" baseline="0" dirty="0" smtClean="0"/>
              <a:t> data not taken into account.</a:t>
            </a:r>
            <a:endParaRPr lang="en-US" dirty="0"/>
          </a:p>
        </p:txBody>
      </p:sp>
      <p:sp>
        <p:nvSpPr>
          <p:cNvPr id="4" name="Slide Number Placeholder 3"/>
          <p:cNvSpPr>
            <a:spLocks noGrp="1"/>
          </p:cNvSpPr>
          <p:nvPr>
            <p:ph type="sldNum" sz="quarter" idx="10"/>
          </p:nvPr>
        </p:nvSpPr>
        <p:spPr/>
        <p:txBody>
          <a:bodyPr/>
          <a:lstStyle/>
          <a:p>
            <a:fld id="{9A628E4F-335F-45F5-A2FC-FE9487D09098}" type="slidenum">
              <a:rPr lang="en-US" smtClean="0"/>
              <a:pPr/>
              <a:t>14</a:t>
            </a:fld>
            <a:endParaRPr lang="en-US"/>
          </a:p>
        </p:txBody>
      </p:sp>
    </p:spTree>
    <p:extLst>
      <p:ext uri="{BB962C8B-B14F-4D97-AF65-F5344CB8AC3E}">
        <p14:creationId xmlns:p14="http://schemas.microsoft.com/office/powerpoint/2010/main" val="4248593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628E4F-335F-45F5-A2FC-FE9487D09098}" type="slidenum">
              <a:rPr lang="en-US" smtClean="0"/>
              <a:pPr/>
              <a:t>15</a:t>
            </a:fld>
            <a:endParaRPr lang="en-US"/>
          </a:p>
        </p:txBody>
      </p:sp>
    </p:spTree>
    <p:extLst>
      <p:ext uri="{BB962C8B-B14F-4D97-AF65-F5344CB8AC3E}">
        <p14:creationId xmlns:p14="http://schemas.microsoft.com/office/powerpoint/2010/main" val="384275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[note WA WQ criteria more stringent than German/EU most parameters]</a:t>
            </a:r>
            <a:endParaRPr lang="en-US" dirty="0"/>
          </a:p>
        </p:txBody>
      </p:sp>
      <p:sp>
        <p:nvSpPr>
          <p:cNvPr id="4" name="Slide Number Placeholder 3"/>
          <p:cNvSpPr>
            <a:spLocks noGrp="1"/>
          </p:cNvSpPr>
          <p:nvPr>
            <p:ph type="sldNum" sz="quarter" idx="10"/>
          </p:nvPr>
        </p:nvSpPr>
        <p:spPr/>
        <p:txBody>
          <a:bodyPr/>
          <a:lstStyle/>
          <a:p>
            <a:fld id="{9A628E4F-335F-45F5-A2FC-FE9487D09098}" type="slidenum">
              <a:rPr lang="en-US" smtClean="0"/>
              <a:pPr/>
              <a:t>16</a:t>
            </a:fld>
            <a:endParaRPr lang="en-US"/>
          </a:p>
        </p:txBody>
      </p:sp>
    </p:spTree>
    <p:extLst>
      <p:ext uri="{BB962C8B-B14F-4D97-AF65-F5344CB8AC3E}">
        <p14:creationId xmlns:p14="http://schemas.microsoft.com/office/powerpoint/2010/main" val="4072848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628E4F-335F-45F5-A2FC-FE9487D09098}" type="slidenum">
              <a:rPr lang="en-US" smtClean="0"/>
              <a:pPr/>
              <a:t>17</a:t>
            </a:fld>
            <a:endParaRPr lang="en-US"/>
          </a:p>
        </p:txBody>
      </p:sp>
    </p:spTree>
    <p:extLst>
      <p:ext uri="{BB962C8B-B14F-4D97-AF65-F5344CB8AC3E}">
        <p14:creationId xmlns:p14="http://schemas.microsoft.com/office/powerpoint/2010/main" val="357985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628E4F-335F-45F5-A2FC-FE9487D09098}" type="slidenum">
              <a:rPr lang="en-US" smtClean="0"/>
              <a:pPr/>
              <a:t>18</a:t>
            </a:fld>
            <a:endParaRPr lang="en-US"/>
          </a:p>
        </p:txBody>
      </p:sp>
    </p:spTree>
    <p:extLst>
      <p:ext uri="{BB962C8B-B14F-4D97-AF65-F5344CB8AC3E}">
        <p14:creationId xmlns:p14="http://schemas.microsoft.com/office/powerpoint/2010/main" val="3925892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 to continue to</a:t>
            </a:r>
            <a:r>
              <a:rPr lang="en-US" baseline="0" dirty="0" smtClean="0"/>
              <a:t> to improve technology for both air and water quality</a:t>
            </a:r>
            <a:endParaRPr lang="en-US" dirty="0"/>
          </a:p>
        </p:txBody>
      </p:sp>
      <p:sp>
        <p:nvSpPr>
          <p:cNvPr id="4" name="Slide Number Placeholder 3"/>
          <p:cNvSpPr>
            <a:spLocks noGrp="1"/>
          </p:cNvSpPr>
          <p:nvPr>
            <p:ph type="sldNum" sz="quarter" idx="10"/>
          </p:nvPr>
        </p:nvSpPr>
        <p:spPr/>
        <p:txBody>
          <a:bodyPr/>
          <a:lstStyle/>
          <a:p>
            <a:fld id="{9A628E4F-335F-45F5-A2FC-FE9487D09098}" type="slidenum">
              <a:rPr lang="en-US" smtClean="0"/>
              <a:pPr/>
              <a:t>19</a:t>
            </a:fld>
            <a:endParaRPr lang="en-US"/>
          </a:p>
        </p:txBody>
      </p:sp>
    </p:spTree>
    <p:extLst>
      <p:ext uri="{BB962C8B-B14F-4D97-AF65-F5344CB8AC3E}">
        <p14:creationId xmlns:p14="http://schemas.microsoft.com/office/powerpoint/2010/main" val="544793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628E4F-335F-45F5-A2FC-FE9487D09098}" type="slidenum">
              <a:rPr lang="en-US" smtClean="0"/>
              <a:pPr/>
              <a:t>2</a:t>
            </a:fld>
            <a:endParaRPr lang="en-US"/>
          </a:p>
        </p:txBody>
      </p:sp>
    </p:spTree>
    <p:extLst>
      <p:ext uri="{BB962C8B-B14F-4D97-AF65-F5344CB8AC3E}">
        <p14:creationId xmlns:p14="http://schemas.microsoft.com/office/powerpoint/2010/main" val="3167591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628E4F-335F-45F5-A2FC-FE9487D09098}" type="slidenum">
              <a:rPr lang="en-US" smtClean="0"/>
              <a:pPr/>
              <a:t>3</a:t>
            </a:fld>
            <a:endParaRPr lang="en-US"/>
          </a:p>
        </p:txBody>
      </p:sp>
    </p:spTree>
    <p:extLst>
      <p:ext uri="{BB962C8B-B14F-4D97-AF65-F5344CB8AC3E}">
        <p14:creationId xmlns:p14="http://schemas.microsoft.com/office/powerpoint/2010/main" val="2924998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628E4F-335F-45F5-A2FC-FE9487D09098}" type="slidenum">
              <a:rPr lang="en-US" smtClean="0"/>
              <a:pPr/>
              <a:t>4</a:t>
            </a:fld>
            <a:endParaRPr lang="en-US"/>
          </a:p>
        </p:txBody>
      </p:sp>
    </p:spTree>
    <p:extLst>
      <p:ext uri="{BB962C8B-B14F-4D97-AF65-F5344CB8AC3E}">
        <p14:creationId xmlns:p14="http://schemas.microsoft.com/office/powerpoint/2010/main" val="1075215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Note that</a:t>
            </a:r>
            <a:r>
              <a:rPr lang="en-US" baseline="0" dirty="0" smtClean="0"/>
              <a:t> not all open-looped systems use this technology or setup.</a:t>
            </a:r>
            <a:endParaRPr lang="en-US" dirty="0" smtClean="0"/>
          </a:p>
          <a:p>
            <a:endParaRPr lang="en-US" dirty="0"/>
          </a:p>
        </p:txBody>
      </p:sp>
      <p:sp>
        <p:nvSpPr>
          <p:cNvPr id="4" name="Slide Number Placeholder 3"/>
          <p:cNvSpPr>
            <a:spLocks noGrp="1"/>
          </p:cNvSpPr>
          <p:nvPr>
            <p:ph type="sldNum" sz="quarter" idx="10"/>
          </p:nvPr>
        </p:nvSpPr>
        <p:spPr/>
        <p:txBody>
          <a:bodyPr/>
          <a:lstStyle/>
          <a:p>
            <a:fld id="{9A628E4F-335F-45F5-A2FC-FE9487D09098}" type="slidenum">
              <a:rPr lang="en-US" smtClean="0"/>
              <a:pPr/>
              <a:t>5</a:t>
            </a:fld>
            <a:endParaRPr lang="en-US"/>
          </a:p>
        </p:txBody>
      </p:sp>
    </p:spTree>
    <p:extLst>
      <p:ext uri="{BB962C8B-B14F-4D97-AF65-F5344CB8AC3E}">
        <p14:creationId xmlns:p14="http://schemas.microsoft.com/office/powerpoint/2010/main" val="772769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Note – many equipped</a:t>
            </a:r>
            <a:r>
              <a:rPr lang="en-US" baseline="0" dirty="0" smtClean="0"/>
              <a:t> with shore power – discontinue use of engines/EGCS.</a:t>
            </a:r>
            <a:endParaRPr lang="en-US" dirty="0" smtClean="0"/>
          </a:p>
        </p:txBody>
      </p:sp>
      <p:sp>
        <p:nvSpPr>
          <p:cNvPr id="4" name="Slide Number Placeholder 3"/>
          <p:cNvSpPr>
            <a:spLocks noGrp="1"/>
          </p:cNvSpPr>
          <p:nvPr>
            <p:ph type="sldNum" sz="quarter" idx="10"/>
          </p:nvPr>
        </p:nvSpPr>
        <p:spPr/>
        <p:txBody>
          <a:bodyPr/>
          <a:lstStyle/>
          <a:p>
            <a:fld id="{9A628E4F-335F-45F5-A2FC-FE9487D09098}" type="slidenum">
              <a:rPr lang="en-US" smtClean="0"/>
              <a:pPr/>
              <a:t>7</a:t>
            </a:fld>
            <a:endParaRPr lang="en-US"/>
          </a:p>
        </p:txBody>
      </p:sp>
    </p:spTree>
    <p:extLst>
      <p:ext uri="{BB962C8B-B14F-4D97-AF65-F5344CB8AC3E}">
        <p14:creationId xmlns:p14="http://schemas.microsoft.com/office/powerpoint/2010/main" val="4111288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WQ CRITERIA – NOT A COMPLIANCE POINT</a:t>
            </a:r>
            <a:endParaRPr lang="en-US" dirty="0" smtClean="0"/>
          </a:p>
          <a:p>
            <a:r>
              <a:rPr lang="en-US" dirty="0" smtClean="0"/>
              <a:t>Note used “extraordinary” use limits as are vessels in most falls in that category; marine aquatic life criteria and human health criteria</a:t>
            </a:r>
          </a:p>
          <a:p>
            <a:r>
              <a:rPr lang="en-US" dirty="0" smtClean="0"/>
              <a:t>Ug/L unless otherwise noted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Data review for</a:t>
            </a:r>
            <a:r>
              <a:rPr lang="en-US" baseline="0" dirty="0" smtClean="0"/>
              <a:t> EPA includes all vessels for some parameters and just cruise data for toxics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Note PS/WA</a:t>
            </a:r>
            <a:r>
              <a:rPr lang="en-US" baseline="0" dirty="0" smtClean="0"/>
              <a:t> criteria protective of unique waterbody, shellfish, poor circulation to open ocean</a:t>
            </a:r>
            <a:endParaRPr lang="en-US" dirty="0"/>
          </a:p>
        </p:txBody>
      </p:sp>
      <p:sp>
        <p:nvSpPr>
          <p:cNvPr id="4" name="Slide Number Placeholder 3"/>
          <p:cNvSpPr>
            <a:spLocks noGrp="1"/>
          </p:cNvSpPr>
          <p:nvPr>
            <p:ph type="sldNum" sz="quarter" idx="10"/>
          </p:nvPr>
        </p:nvSpPr>
        <p:spPr/>
        <p:txBody>
          <a:bodyPr/>
          <a:lstStyle/>
          <a:p>
            <a:fld id="{9A628E4F-335F-45F5-A2FC-FE9487D09098}" type="slidenum">
              <a:rPr lang="en-US" smtClean="0"/>
              <a:pPr/>
              <a:t>8</a:t>
            </a:fld>
            <a:endParaRPr lang="en-US"/>
          </a:p>
        </p:txBody>
      </p:sp>
    </p:spTree>
    <p:extLst>
      <p:ext uri="{BB962C8B-B14F-4D97-AF65-F5344CB8AC3E}">
        <p14:creationId xmlns:p14="http://schemas.microsoft.com/office/powerpoint/2010/main" val="771471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628E4F-335F-45F5-A2FC-FE9487D09098}" type="slidenum">
              <a:rPr lang="en-US" smtClean="0"/>
              <a:pPr/>
              <a:t>9</a:t>
            </a:fld>
            <a:endParaRPr lang="en-US"/>
          </a:p>
        </p:txBody>
      </p:sp>
    </p:spTree>
    <p:extLst>
      <p:ext uri="{BB962C8B-B14F-4D97-AF65-F5344CB8AC3E}">
        <p14:creationId xmlns:p14="http://schemas.microsoft.com/office/powerpoint/2010/main" val="42058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data for PAH’s for all vessels, not just cruise ships</a:t>
            </a:r>
            <a:endParaRPr lang="en-US" dirty="0"/>
          </a:p>
        </p:txBody>
      </p:sp>
      <p:sp>
        <p:nvSpPr>
          <p:cNvPr id="4" name="Slide Number Placeholder 3"/>
          <p:cNvSpPr>
            <a:spLocks noGrp="1"/>
          </p:cNvSpPr>
          <p:nvPr>
            <p:ph type="sldNum" sz="quarter" idx="10"/>
          </p:nvPr>
        </p:nvSpPr>
        <p:spPr/>
        <p:txBody>
          <a:bodyPr/>
          <a:lstStyle/>
          <a:p>
            <a:fld id="{9A628E4F-335F-45F5-A2FC-FE9487D09098}" type="slidenum">
              <a:rPr lang="en-US" smtClean="0"/>
              <a:pPr/>
              <a:t>10</a:t>
            </a:fld>
            <a:endParaRPr lang="en-US"/>
          </a:p>
        </p:txBody>
      </p:sp>
    </p:spTree>
    <p:extLst>
      <p:ext uri="{BB962C8B-B14F-4D97-AF65-F5344CB8AC3E}">
        <p14:creationId xmlns:p14="http://schemas.microsoft.com/office/powerpoint/2010/main" val="2520465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C8F4C2-470A-4180-B372-3CA232F71800}" type="datetimeFigureOut">
              <a:rPr lang="en-US" smtClean="0"/>
              <a:pPr/>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8F4C2-470A-4180-B372-3CA232F71800}" type="datetimeFigureOut">
              <a:rPr lang="en-US" smtClean="0"/>
              <a:pPr/>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8F4C2-470A-4180-B372-3CA232F71800}" type="datetimeFigureOut">
              <a:rPr lang="en-US" smtClean="0"/>
              <a:pPr/>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Rockwell"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BC8F4C2-470A-4180-B372-3CA232F71800}" type="datetimeFigureOut">
              <a:rPr lang="en-US" smtClean="0"/>
              <a:pPr/>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3201E-BAD4-4887-93F2-D695096208A5}" type="slidenum">
              <a:rPr lang="en-US" smtClean="0"/>
              <a:pPr/>
              <a:t>‹#›</a:t>
            </a:fld>
            <a:endParaRPr lang="en-US"/>
          </a:p>
        </p:txBody>
      </p:sp>
      <p:sp>
        <p:nvSpPr>
          <p:cNvPr id="7" name="Rectangle 6"/>
          <p:cNvSpPr/>
          <p:nvPr userDrawn="1"/>
        </p:nvSpPr>
        <p:spPr>
          <a:xfrm>
            <a:off x="0" y="6324600"/>
            <a:ext cx="9144000" cy="533400"/>
          </a:xfrm>
          <a:prstGeom prst="rect">
            <a:avLst/>
          </a:prstGeom>
          <a:gradFill flip="none" rotWithShape="1">
            <a:gsLst>
              <a:gs pos="1000">
                <a:srgbClr val="0070C0"/>
              </a:gs>
              <a:gs pos="0">
                <a:schemeClr val="tx2">
                  <a:lumMod val="40000"/>
                  <a:lumOff val="60000"/>
                </a:schemeClr>
              </a:gs>
              <a:gs pos="76000">
                <a:schemeClr val="bg1"/>
              </a:gs>
            </a:gsLst>
            <a:path path="circle">
              <a:fillToRect l="100000" t="100000"/>
            </a:path>
            <a:tileRect r="-100000" b="-100000"/>
          </a:gra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ECOLOGO_sphere_icon-04.png"/>
          <p:cNvPicPr>
            <a:picLocks noChangeAspect="1"/>
          </p:cNvPicPr>
          <p:nvPr userDrawn="1"/>
        </p:nvPicPr>
        <p:blipFill>
          <a:blip r:embed="rId2" cstate="print"/>
          <a:stretch>
            <a:fillRect/>
          </a:stretch>
        </p:blipFill>
        <p:spPr>
          <a:xfrm>
            <a:off x="228600" y="5791200"/>
            <a:ext cx="1082722" cy="10668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06900"/>
            <a:ext cx="7772400" cy="1362075"/>
          </a:xfrm>
        </p:spPr>
        <p:txBody>
          <a:bodyPr anchor="t"/>
          <a:lstStyle>
            <a:lvl1pPr algn="l">
              <a:defRPr sz="4000" b="0"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BC8F4C2-470A-4180-B372-3CA232F71800}" type="datetimeFigureOut">
              <a:rPr lang="en-US" smtClean="0"/>
              <a:pPr/>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C8F4C2-470A-4180-B372-3CA232F71800}" type="datetimeFigureOut">
              <a:rPr lang="en-US" smtClean="0"/>
              <a:pPr/>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3201E-BAD4-4887-93F2-D695096208A5}" type="slidenum">
              <a:rPr lang="en-US" smtClean="0"/>
              <a:pPr/>
              <a:t>‹#›</a:t>
            </a:fld>
            <a:endParaRPr lang="en-US"/>
          </a:p>
        </p:txBody>
      </p:sp>
      <p:sp>
        <p:nvSpPr>
          <p:cNvPr id="8" name="Rectangle 7"/>
          <p:cNvSpPr/>
          <p:nvPr userDrawn="1"/>
        </p:nvSpPr>
        <p:spPr>
          <a:xfrm>
            <a:off x="0" y="6324600"/>
            <a:ext cx="9144000" cy="533400"/>
          </a:xfrm>
          <a:prstGeom prst="rect">
            <a:avLst/>
          </a:prstGeom>
          <a:gradFill flip="none" rotWithShape="1">
            <a:gsLst>
              <a:gs pos="1000">
                <a:srgbClr val="0070C0"/>
              </a:gs>
              <a:gs pos="0">
                <a:schemeClr val="tx2">
                  <a:lumMod val="40000"/>
                  <a:lumOff val="60000"/>
                </a:schemeClr>
              </a:gs>
              <a:gs pos="76000">
                <a:schemeClr val="bg1"/>
              </a:gs>
            </a:gsLst>
            <a:path path="circle">
              <a:fillToRect l="100000" t="100000"/>
            </a:path>
            <a:tileRect r="-100000" b="-100000"/>
          </a:gra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ECOLOGO_sphere_icon-04.png"/>
          <p:cNvPicPr>
            <a:picLocks noChangeAspect="1"/>
          </p:cNvPicPr>
          <p:nvPr userDrawn="1"/>
        </p:nvPicPr>
        <p:blipFill>
          <a:blip r:embed="rId2" cstate="print"/>
          <a:stretch>
            <a:fillRect/>
          </a:stretch>
        </p:blipFill>
        <p:spPr>
          <a:xfrm>
            <a:off x="228600" y="5791200"/>
            <a:ext cx="1082722" cy="10668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C8F4C2-470A-4180-B372-3CA232F71800}" type="datetimeFigureOut">
              <a:rPr lang="en-US" smtClean="0"/>
              <a:pPr/>
              <a:t>5/2/2019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73201E-BAD4-4887-93F2-D695096208A5}" type="slidenum">
              <a:rPr lang="en-US" smtClean="0"/>
              <a:pPr/>
              <a:t>‹#›</a:t>
            </a:fld>
            <a:endParaRPr lang="en-US"/>
          </a:p>
        </p:txBody>
      </p:sp>
      <p:sp>
        <p:nvSpPr>
          <p:cNvPr id="10" name="Rectangle 9"/>
          <p:cNvSpPr/>
          <p:nvPr userDrawn="1"/>
        </p:nvSpPr>
        <p:spPr>
          <a:xfrm>
            <a:off x="0" y="6324600"/>
            <a:ext cx="9144000" cy="533400"/>
          </a:xfrm>
          <a:prstGeom prst="rect">
            <a:avLst/>
          </a:prstGeom>
          <a:gradFill flip="none" rotWithShape="1">
            <a:gsLst>
              <a:gs pos="1000">
                <a:srgbClr val="0070C0"/>
              </a:gs>
              <a:gs pos="0">
                <a:schemeClr val="tx2">
                  <a:lumMod val="40000"/>
                  <a:lumOff val="60000"/>
                </a:schemeClr>
              </a:gs>
              <a:gs pos="76000">
                <a:schemeClr val="bg1"/>
              </a:gs>
            </a:gsLst>
            <a:path path="circle">
              <a:fillToRect l="100000" t="100000"/>
            </a:path>
            <a:tileRect r="-100000" b="-100000"/>
          </a:gra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ECOLOGO_sphere_icon-04.png"/>
          <p:cNvPicPr>
            <a:picLocks noChangeAspect="1"/>
          </p:cNvPicPr>
          <p:nvPr userDrawn="1"/>
        </p:nvPicPr>
        <p:blipFill>
          <a:blip r:embed="rId2" cstate="print"/>
          <a:stretch>
            <a:fillRect/>
          </a:stretch>
        </p:blipFill>
        <p:spPr>
          <a:xfrm>
            <a:off x="228600" y="5791200"/>
            <a:ext cx="1082722" cy="10668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C8F4C2-470A-4180-B372-3CA232F71800}" type="datetimeFigureOut">
              <a:rPr lang="en-US" smtClean="0"/>
              <a:pPr/>
              <a:t>5/2/2019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C8F4C2-470A-4180-B372-3CA232F71800}" type="datetimeFigureOut">
              <a:rPr lang="en-US" smtClean="0"/>
              <a:pPr/>
              <a:t>5/2/2019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8F4C2-470A-4180-B372-3CA232F71800}" type="datetimeFigureOut">
              <a:rPr lang="en-US" smtClean="0"/>
              <a:pPr/>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8F4C2-470A-4180-B372-3CA232F71800}" type="datetimeFigureOut">
              <a:rPr lang="en-US" smtClean="0"/>
              <a:pPr/>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8F4C2-470A-4180-B372-3CA232F71800}" type="datetimeFigureOut">
              <a:rPr lang="en-US" smtClean="0"/>
              <a:pPr/>
              <a:t>5/2/2019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3201E-BAD4-4887-93F2-D695096208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0070C0"/>
          </a:solidFill>
          <a:latin typeface="Rockwell"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1.bin"/><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cology.wa.gov/" TargetMode="External"/><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hyperlink" Target="https://ecology.wa.gov/Regulations-Permits/Permits-certifications/Cruise-ship-memorandum-of-agreement-MO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429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ctrTitle"/>
          </p:nvPr>
        </p:nvSpPr>
        <p:spPr>
          <a:xfrm>
            <a:off x="0" y="1066800"/>
            <a:ext cx="9144000" cy="1470025"/>
          </a:xfrm>
        </p:spPr>
        <p:txBody>
          <a:bodyPr>
            <a:noAutofit/>
          </a:bodyPr>
          <a:lstStyle/>
          <a:p>
            <a:pPr>
              <a:defRPr/>
            </a:pPr>
            <a:r>
              <a:rPr lang="en-US" sz="2800" b="1" dirty="0" smtClean="0">
                <a:solidFill>
                  <a:schemeClr val="bg1"/>
                </a:solidFill>
              </a:rPr>
              <a:t>CRUISE SHIP DISCHARGES</a:t>
            </a:r>
            <a:br>
              <a:rPr lang="en-US" sz="2800" b="1" dirty="0" smtClean="0">
                <a:solidFill>
                  <a:schemeClr val="bg1"/>
                </a:solidFill>
              </a:rPr>
            </a:br>
            <a:r>
              <a:rPr lang="en-US" sz="2800" b="1" dirty="0" smtClean="0">
                <a:solidFill>
                  <a:schemeClr val="bg1"/>
                </a:solidFill>
              </a:rPr>
              <a:t/>
            </a:r>
            <a:br>
              <a:rPr lang="en-US" sz="2800" b="1" dirty="0" smtClean="0">
                <a:solidFill>
                  <a:schemeClr val="bg1"/>
                </a:solidFill>
              </a:rPr>
            </a:br>
            <a:r>
              <a:rPr lang="en-US" sz="2800" b="1" dirty="0" smtClean="0">
                <a:solidFill>
                  <a:schemeClr val="bg1"/>
                </a:solidFill>
              </a:rPr>
              <a:t>MEMORANDUM OF UNDERSTANDING</a:t>
            </a:r>
            <a:br>
              <a:rPr lang="en-US" sz="2800" b="1" dirty="0" smtClean="0">
                <a:solidFill>
                  <a:schemeClr val="bg1"/>
                </a:solidFill>
              </a:rPr>
            </a:br>
            <a:r>
              <a:rPr lang="en-US" sz="2800" b="1" dirty="0" smtClean="0">
                <a:solidFill>
                  <a:schemeClr val="bg1"/>
                </a:solidFill>
              </a:rPr>
              <a:t>CRUISE OPERATIONS IN WASHINGTON STATE</a:t>
            </a:r>
            <a:br>
              <a:rPr lang="en-US" sz="2800" b="1" dirty="0" smtClean="0">
                <a:solidFill>
                  <a:schemeClr val="bg1"/>
                </a:solidFill>
              </a:rPr>
            </a:br>
            <a:r>
              <a:rPr lang="en-US" sz="2800" b="1" dirty="0" smtClean="0">
                <a:solidFill>
                  <a:schemeClr val="bg1"/>
                </a:solidFill>
              </a:rPr>
              <a:t>Exhaust Gas Cleaning Systems Washwater Discharges - Evaluation</a:t>
            </a:r>
          </a:p>
        </p:txBody>
      </p:sp>
      <p:pic>
        <p:nvPicPr>
          <p:cNvPr id="4" name="Content Placeholder 3" descr="ECOLOGO_W-C.wmf"/>
          <p:cNvPicPr>
            <a:picLocks noGrp="1" noChangeAspect="1"/>
          </p:cNvPicPr>
          <p:nvPr>
            <p:ph idx="4294967295"/>
          </p:nvPr>
        </p:nvPicPr>
        <p:blipFill>
          <a:blip r:embed="rId4" cstate="screen"/>
          <a:stretch>
            <a:fillRect/>
          </a:stretch>
        </p:blipFill>
        <p:spPr>
          <a:xfrm>
            <a:off x="3009900" y="5638800"/>
            <a:ext cx="3124200" cy="808586"/>
          </a:xfrm>
        </p:spPr>
      </p:pic>
      <p:sp>
        <p:nvSpPr>
          <p:cNvPr id="9" name="TextBox 8"/>
          <p:cNvSpPr txBox="1"/>
          <p:nvPr/>
        </p:nvSpPr>
        <p:spPr>
          <a:xfrm>
            <a:off x="0" y="3733800"/>
            <a:ext cx="9144000" cy="1569660"/>
          </a:xfrm>
          <a:prstGeom prst="rect">
            <a:avLst/>
          </a:prstGeom>
          <a:noFill/>
        </p:spPr>
        <p:txBody>
          <a:bodyPr wrap="square" rtlCol="0">
            <a:spAutoFit/>
          </a:bodyPr>
          <a:lstStyle/>
          <a:p>
            <a:pPr algn="ctr"/>
            <a:r>
              <a:rPr lang="en-US" sz="3600" dirty="0" smtClean="0">
                <a:latin typeface="Century Gothic" pitchFamily="34" charset="0"/>
                <a:ea typeface="Adobe Kaiti Std R" pitchFamily="18" charset="-128"/>
              </a:rPr>
              <a:t>Amy Jankowiak</a:t>
            </a:r>
          </a:p>
          <a:p>
            <a:pPr algn="ctr"/>
            <a:r>
              <a:rPr lang="en-US" sz="2000" dirty="0" smtClean="0">
                <a:latin typeface="Century Gothic" pitchFamily="34" charset="0"/>
                <a:ea typeface="Adobe Kaiti Std R" pitchFamily="18" charset="-128"/>
              </a:rPr>
              <a:t>Municipal Compliance and Vessel Sewage Prevention Specialist, </a:t>
            </a:r>
            <a:br>
              <a:rPr lang="en-US" sz="2000" dirty="0" smtClean="0">
                <a:latin typeface="Century Gothic" pitchFamily="34" charset="0"/>
                <a:ea typeface="Adobe Kaiti Std R" pitchFamily="18" charset="-128"/>
              </a:rPr>
            </a:br>
            <a:r>
              <a:rPr lang="en-US" sz="2000" dirty="0" smtClean="0">
                <a:latin typeface="Century Gothic" pitchFamily="34" charset="0"/>
                <a:ea typeface="Adobe Kaiti Std R" pitchFamily="18" charset="-128"/>
              </a:rPr>
              <a:t>Water Quality Program</a:t>
            </a:r>
          </a:p>
          <a:p>
            <a:pPr algn="ctr"/>
            <a:r>
              <a:rPr lang="en-US" sz="2000" dirty="0" smtClean="0">
                <a:latin typeface="Century Gothic" pitchFamily="34" charset="0"/>
                <a:ea typeface="Adobe Kaiti Std R" pitchFamily="18" charset="-128"/>
              </a:rPr>
              <a:t>April 2, 2019</a:t>
            </a:r>
            <a:endParaRPr lang="en-US" sz="1400" dirty="0" smtClean="0">
              <a:latin typeface="Adobe Kaiti Std R" pitchFamily="18" charset="-128"/>
              <a:ea typeface="Adobe Kaiti Std R" pitchFamily="18" charset="-128"/>
            </a:endParaRPr>
          </a:p>
        </p:txBody>
      </p:sp>
      <p:graphicFrame>
        <p:nvGraphicFramePr>
          <p:cNvPr id="1026" name="Object 4"/>
          <p:cNvGraphicFramePr>
            <a:graphicFrameLocks noChangeAspect="1"/>
          </p:cNvGraphicFramePr>
          <p:nvPr/>
        </p:nvGraphicFramePr>
        <p:xfrm>
          <a:off x="6858000" y="5029200"/>
          <a:ext cx="2057400" cy="1574800"/>
        </p:xfrm>
        <a:graphic>
          <a:graphicData uri="http://schemas.openxmlformats.org/presentationml/2006/ole">
            <mc:AlternateContent xmlns:mc="http://schemas.openxmlformats.org/markup-compatibility/2006">
              <mc:Choice xmlns:v="urn:schemas-microsoft-com:vml" Requires="v">
                <p:oleObj spid="_x0000_s16458" name="Photo Editor Photo" r:id="rId5" imgW="1666667" imgH="1276190" progId="">
                  <p:embed/>
                </p:oleObj>
              </mc:Choice>
              <mc:Fallback>
                <p:oleObj name="Photo Editor Photo" r:id="rId5" imgW="1666667" imgH="1276190"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5029200"/>
                        <a:ext cx="2057400"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197" y="152400"/>
            <a:ext cx="8229600" cy="1143000"/>
          </a:xfrm>
        </p:spPr>
        <p:txBody>
          <a:bodyPr/>
          <a:lstStyle/>
          <a:p>
            <a:r>
              <a:rPr lang="en-US" dirty="0" smtClean="0"/>
              <a:t>PAH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1840640"/>
              </p:ext>
            </p:extLst>
          </p:nvPr>
        </p:nvGraphicFramePr>
        <p:xfrm>
          <a:off x="457196" y="1003996"/>
          <a:ext cx="8229601" cy="3155242"/>
        </p:xfrm>
        <a:graphic>
          <a:graphicData uri="http://schemas.openxmlformats.org/drawingml/2006/table">
            <a:tbl>
              <a:tblPr>
                <a:tableStyleId>{5C22544A-7EE6-4342-B048-85BDC9FD1C3A}</a:tableStyleId>
              </a:tblPr>
              <a:tblGrid>
                <a:gridCol w="1616746"/>
                <a:gridCol w="2248857"/>
                <a:gridCol w="2248857"/>
                <a:gridCol w="2115141"/>
              </a:tblGrid>
              <a:tr h="524283">
                <a:tc>
                  <a:txBody>
                    <a:bodyPr/>
                    <a:lstStyle/>
                    <a:p>
                      <a:pPr algn="ctr" fontAlgn="ctr"/>
                      <a:r>
                        <a:rPr lang="en-US" sz="1800" u="none" strike="noStrike" dirty="0">
                          <a:solidFill>
                            <a:schemeClr val="bg1"/>
                          </a:solidFill>
                          <a:effectLst/>
                        </a:rPr>
                        <a:t>Parameter</a:t>
                      </a:r>
                      <a:endParaRPr lang="en-US" sz="1800" b="0" i="0" u="none" strike="noStrike" dirty="0">
                        <a:solidFill>
                          <a:schemeClr val="bg1"/>
                        </a:solidFill>
                        <a:effectLst/>
                        <a:latin typeface="Calibri" panose="020F0502020204030204" pitchFamily="34" charset="0"/>
                      </a:endParaRPr>
                    </a:p>
                  </a:txBody>
                  <a:tcPr marL="7294" marR="7294" marT="7294" marB="0" anchor="ctr">
                    <a:solidFill>
                      <a:srgbClr val="0070C0"/>
                    </a:solidFill>
                  </a:tcPr>
                </a:tc>
                <a:tc>
                  <a:txBody>
                    <a:bodyPr/>
                    <a:lstStyle/>
                    <a:p>
                      <a:pPr algn="ctr" fontAlgn="ctr"/>
                      <a:r>
                        <a:rPr lang="en-US" sz="1800" u="none" strike="noStrike" smtClean="0">
                          <a:solidFill>
                            <a:schemeClr val="bg1"/>
                          </a:solidFill>
                          <a:effectLst/>
                        </a:rPr>
                        <a:t>International - IMO MEPC</a:t>
                      </a:r>
                      <a:endParaRPr lang="en-US" sz="1800" b="0" i="0" u="none" strike="noStrike">
                        <a:solidFill>
                          <a:schemeClr val="bg1"/>
                        </a:solidFill>
                        <a:effectLst/>
                        <a:latin typeface="Calibri" panose="020F0502020204030204" pitchFamily="34" charset="0"/>
                      </a:endParaRPr>
                    </a:p>
                  </a:txBody>
                  <a:tcPr marL="7294" marR="7294" marT="7294" marB="0" anchor="ctr">
                    <a:solidFill>
                      <a:srgbClr val="0070C0"/>
                    </a:solidFill>
                  </a:tcPr>
                </a:tc>
                <a:tc>
                  <a:txBody>
                    <a:bodyPr/>
                    <a:lstStyle/>
                    <a:p>
                      <a:pPr algn="ctr" fontAlgn="ctr"/>
                      <a:r>
                        <a:rPr lang="en-US" sz="1800" u="none" strike="noStrike" smtClean="0">
                          <a:solidFill>
                            <a:schemeClr val="bg1"/>
                          </a:solidFill>
                          <a:effectLst/>
                        </a:rPr>
                        <a:t>US EPA VGP</a:t>
                      </a:r>
                      <a:endParaRPr lang="en-US" sz="1800" b="0" i="0" u="none" strike="noStrike">
                        <a:solidFill>
                          <a:schemeClr val="bg1"/>
                        </a:solidFill>
                        <a:effectLst/>
                        <a:latin typeface="Calibri" panose="020F0502020204030204" pitchFamily="34" charset="0"/>
                      </a:endParaRPr>
                    </a:p>
                  </a:txBody>
                  <a:tcPr marL="7294" marR="7294" marT="7294" marB="0" anchor="ctr">
                    <a:solidFill>
                      <a:srgbClr val="0070C0"/>
                    </a:solidFill>
                  </a:tcPr>
                </a:tc>
                <a:tc>
                  <a:txBody>
                    <a:bodyPr/>
                    <a:lstStyle/>
                    <a:p>
                      <a:pPr algn="ctr" fontAlgn="ctr"/>
                      <a:r>
                        <a:rPr lang="en-US" sz="1800" u="none" strike="noStrike" dirty="0" smtClean="0">
                          <a:solidFill>
                            <a:schemeClr val="bg1"/>
                          </a:solidFill>
                          <a:effectLst/>
                        </a:rPr>
                        <a:t>WA</a:t>
                      </a:r>
                      <a:r>
                        <a:rPr lang="en-US" sz="1800" u="none" strike="noStrike" baseline="0" dirty="0" smtClean="0">
                          <a:solidFill>
                            <a:schemeClr val="bg1"/>
                          </a:solidFill>
                          <a:effectLst/>
                        </a:rPr>
                        <a:t> WQ Criteria</a:t>
                      </a:r>
                      <a:endParaRPr lang="en-US" sz="1800" b="0" i="0" u="none" strike="noStrike" dirty="0">
                        <a:solidFill>
                          <a:schemeClr val="bg1"/>
                        </a:solidFill>
                        <a:effectLst/>
                        <a:latin typeface="Calibri" panose="020F0502020204030204" pitchFamily="34" charset="0"/>
                      </a:endParaRPr>
                    </a:p>
                  </a:txBody>
                  <a:tcPr marL="7294" marR="7294" marT="7294" marB="0" anchor="ctr">
                    <a:solidFill>
                      <a:schemeClr val="accent3">
                        <a:lumMod val="75000"/>
                      </a:schemeClr>
                    </a:solidFill>
                  </a:tcPr>
                </a:tc>
              </a:tr>
              <a:tr h="282265">
                <a:tc>
                  <a:txBody>
                    <a:bodyPr/>
                    <a:lstStyle/>
                    <a:p>
                      <a:pPr algn="ctr" fontAlgn="ctr"/>
                      <a:endParaRPr lang="en-US" sz="1800" b="0" i="0" u="none" strike="noStrike" dirty="0">
                        <a:solidFill>
                          <a:schemeClr val="bg1"/>
                        </a:solidFill>
                        <a:effectLst/>
                        <a:latin typeface="Calibri" panose="020F0502020204030204" pitchFamily="34" charset="0"/>
                      </a:endParaRPr>
                    </a:p>
                  </a:txBody>
                  <a:tcPr marL="7294" marR="7294" marT="7294" marB="0" anchor="ctr">
                    <a:solidFill>
                      <a:srgbClr val="0070C0"/>
                    </a:solidFill>
                  </a:tcPr>
                </a:tc>
                <a:tc gridSpan="2">
                  <a:txBody>
                    <a:bodyPr/>
                    <a:lstStyle/>
                    <a:p>
                      <a:pPr algn="ctr" fontAlgn="ctr"/>
                      <a:r>
                        <a:rPr lang="en-US" sz="1200" b="0" i="0" u="none" strike="noStrike" dirty="0" smtClean="0">
                          <a:solidFill>
                            <a:schemeClr val="bg1"/>
                          </a:solidFill>
                          <a:effectLst/>
                          <a:latin typeface="Calibri" panose="020F0502020204030204" pitchFamily="34" charset="0"/>
                        </a:rPr>
                        <a:t>Applicable Discharge Limits</a:t>
                      </a:r>
                      <a:endParaRPr lang="en-US" sz="1200" b="0" i="0" u="none" strike="noStrike" dirty="0">
                        <a:solidFill>
                          <a:schemeClr val="bg1"/>
                        </a:solidFill>
                        <a:effectLst/>
                        <a:latin typeface="Calibri" panose="020F0502020204030204" pitchFamily="34" charset="0"/>
                      </a:endParaRPr>
                    </a:p>
                  </a:txBody>
                  <a:tcPr marL="7294" marR="7294" marT="7294" marB="0" anchor="ctr">
                    <a:solidFill>
                      <a:srgbClr val="0070C0"/>
                    </a:solidFill>
                  </a:tcPr>
                </a:tc>
                <a:tc hMerge="1">
                  <a:txBody>
                    <a:bodyPr/>
                    <a:lstStyle/>
                    <a:p>
                      <a:pPr algn="ctr" fontAlgn="ctr"/>
                      <a:endParaRPr lang="en-US" sz="1800" b="0" i="0" u="none" strike="noStrike" dirty="0">
                        <a:solidFill>
                          <a:schemeClr val="bg1"/>
                        </a:solidFill>
                        <a:effectLst/>
                        <a:latin typeface="Calibri" panose="020F0502020204030204" pitchFamily="34" charset="0"/>
                      </a:endParaRPr>
                    </a:p>
                  </a:txBody>
                  <a:tcPr marL="7294" marR="7294" marT="7294" marB="0" anchor="ctr">
                    <a:solidFill>
                      <a:srgbClr val="0070C0"/>
                    </a:solidFill>
                  </a:tcPr>
                </a:tc>
                <a:tc>
                  <a:txBody>
                    <a:bodyPr/>
                    <a:lstStyle/>
                    <a:p>
                      <a:pPr algn="ctr" fontAlgn="ctr"/>
                      <a:r>
                        <a:rPr lang="en-US" sz="1200" b="0" i="0" u="none" strike="noStrike" dirty="0" smtClean="0">
                          <a:solidFill>
                            <a:schemeClr val="bg1"/>
                          </a:solidFill>
                          <a:effectLst/>
                          <a:latin typeface="Calibri" panose="020F0502020204030204" pitchFamily="34" charset="0"/>
                        </a:rPr>
                        <a:t>Ambient WQ Criteria</a:t>
                      </a:r>
                      <a:endParaRPr lang="en-US" sz="1200" b="0" i="0" u="none" strike="noStrike" dirty="0">
                        <a:solidFill>
                          <a:schemeClr val="bg1"/>
                        </a:solidFill>
                        <a:effectLst/>
                        <a:latin typeface="Calibri" panose="020F0502020204030204" pitchFamily="34" charset="0"/>
                      </a:endParaRPr>
                    </a:p>
                  </a:txBody>
                  <a:tcPr marL="7294" marR="7294" marT="7294" marB="0" anchor="ctr">
                    <a:solidFill>
                      <a:schemeClr val="accent3">
                        <a:lumMod val="75000"/>
                      </a:schemeClr>
                    </a:solidFill>
                  </a:tcPr>
                </a:tc>
              </a:tr>
              <a:tr h="2295116">
                <a:tc>
                  <a:txBody>
                    <a:bodyPr/>
                    <a:lstStyle/>
                    <a:p>
                      <a:pPr algn="ctr" fontAlgn="ctr"/>
                      <a:r>
                        <a:rPr lang="en-US" sz="1800" u="none" strike="noStrike" dirty="0">
                          <a:effectLst/>
                        </a:rPr>
                        <a:t>Polycyclic Aromatic Hydrocarbons (PAH)</a:t>
                      </a:r>
                      <a:endParaRPr lang="en-US" sz="1800" b="0" i="0" u="none" strike="noStrike" dirty="0">
                        <a:solidFill>
                          <a:srgbClr val="000000"/>
                        </a:solidFill>
                        <a:effectLst/>
                        <a:latin typeface="Calibri" panose="020F0502020204030204" pitchFamily="34" charset="0"/>
                      </a:endParaRPr>
                    </a:p>
                  </a:txBody>
                  <a:tcPr marL="7294" marR="7294" marT="7294" marB="0" anchor="ctr"/>
                </a:tc>
                <a:tc>
                  <a:txBody>
                    <a:bodyPr/>
                    <a:lstStyle/>
                    <a:p>
                      <a:pPr algn="l" fontAlgn="ctr"/>
                      <a:r>
                        <a:rPr lang="en-US" sz="1100" u="none" strike="noStrike" dirty="0">
                          <a:effectLst/>
                        </a:rPr>
                        <a:t>Flow rate (t/MWh) / Discharge Concentration limit (µg/L </a:t>
                      </a:r>
                      <a:r>
                        <a:rPr lang="en-US" sz="1100" u="none" strike="noStrike" dirty="0" err="1">
                          <a:effectLst/>
                        </a:rPr>
                        <a:t>PAH</a:t>
                      </a:r>
                      <a:r>
                        <a:rPr lang="en-US" sz="700" u="none" strike="noStrike" dirty="0" err="1">
                          <a:effectLst/>
                        </a:rPr>
                        <a:t>phe</a:t>
                      </a:r>
                      <a:r>
                        <a:rPr lang="en-US" sz="1100" u="none" strike="noStrike" dirty="0">
                          <a:effectLst/>
                        </a:rPr>
                        <a:t> equivalents)                                                                     0-1 / 2250                                                         2.5 / 900                                                             5 / 450                                                                    11.25 / 200                                                     22.5 / 100                                                         45 / 50                                                                    90 / 25                                                                                                     For a 15-min period in any 12-hr period, PAH </a:t>
                      </a:r>
                      <a:r>
                        <a:rPr lang="en-US" sz="1100" u="none" strike="noStrike" dirty="0" err="1">
                          <a:effectLst/>
                        </a:rPr>
                        <a:t>concerntration</a:t>
                      </a:r>
                      <a:r>
                        <a:rPr lang="en-US" sz="1100" u="none" strike="noStrike" dirty="0">
                          <a:effectLst/>
                        </a:rPr>
                        <a:t> may exceed above by 100%.</a:t>
                      </a:r>
                      <a:endParaRPr lang="en-US" sz="1100" b="0" i="0" u="none" strike="noStrike" dirty="0">
                        <a:solidFill>
                          <a:srgbClr val="000000"/>
                        </a:solidFill>
                        <a:effectLst/>
                        <a:latin typeface="Calibri" panose="020F0502020204030204" pitchFamily="34" charset="0"/>
                      </a:endParaRPr>
                    </a:p>
                  </a:txBody>
                  <a:tcPr marL="7294" marR="7294" marT="7294" marB="0" anchor="ctr"/>
                </a:tc>
                <a:tc>
                  <a:txBody>
                    <a:bodyPr/>
                    <a:lstStyle/>
                    <a:p>
                      <a:pPr algn="l" fontAlgn="ctr"/>
                      <a:r>
                        <a:rPr lang="en-US" sz="1100" u="none" strike="noStrike" dirty="0">
                          <a:effectLst/>
                        </a:rPr>
                        <a:t>Flow rate (t/MWh) / Discharge Concentration limit (µg/L </a:t>
                      </a:r>
                      <a:r>
                        <a:rPr lang="en-US" sz="1100" u="none" strike="noStrike" dirty="0" err="1">
                          <a:effectLst/>
                        </a:rPr>
                        <a:t>PAH</a:t>
                      </a:r>
                      <a:r>
                        <a:rPr lang="en-US" sz="700" u="none" strike="noStrike" dirty="0" err="1">
                          <a:effectLst/>
                        </a:rPr>
                        <a:t>phe</a:t>
                      </a:r>
                      <a:r>
                        <a:rPr lang="en-US" sz="1100" u="none" strike="noStrike" dirty="0">
                          <a:effectLst/>
                        </a:rPr>
                        <a:t> equivalents)                                                                     0-1 / 2250                                                         2.5 / 900                                                             5 / 450                                                                    11.25 / 200                                                     22.5 / 100                                                         45 / 50                                                                    90 / 25                                                                                                     For a 15-min period in any 12-hr period, PAH </a:t>
                      </a:r>
                      <a:r>
                        <a:rPr lang="en-US" sz="1100" u="none" strike="noStrike" dirty="0" err="1">
                          <a:effectLst/>
                        </a:rPr>
                        <a:t>concerntration</a:t>
                      </a:r>
                      <a:r>
                        <a:rPr lang="en-US" sz="1100" u="none" strike="noStrike" dirty="0">
                          <a:effectLst/>
                        </a:rPr>
                        <a:t> may exceed above by 100%.</a:t>
                      </a:r>
                      <a:endParaRPr lang="en-US" sz="1100" b="0" i="0" u="none" strike="noStrike" dirty="0">
                        <a:solidFill>
                          <a:srgbClr val="000000"/>
                        </a:solidFill>
                        <a:effectLst/>
                        <a:latin typeface="Calibri" panose="020F0502020204030204" pitchFamily="34" charset="0"/>
                      </a:endParaRPr>
                    </a:p>
                  </a:txBody>
                  <a:tcPr marL="7294" marR="7294" marT="7294" marB="0" anchor="ctr"/>
                </a:tc>
                <a:tc>
                  <a:txBody>
                    <a:bodyPr/>
                    <a:lstStyle/>
                    <a:p>
                      <a:pPr marL="0" marR="0">
                        <a:lnSpc>
                          <a:spcPct val="106000"/>
                        </a:lnSpc>
                        <a:spcBef>
                          <a:spcPts val="0"/>
                        </a:spcBef>
                        <a:spcAft>
                          <a:spcPts val="0"/>
                        </a:spcAft>
                      </a:pPr>
                      <a:r>
                        <a:rPr lang="en-US" sz="1100" u="none" strike="noStrike" dirty="0">
                          <a:effectLst/>
                        </a:rPr>
                        <a:t>Components of PAH are included in human health </a:t>
                      </a:r>
                      <a:r>
                        <a:rPr lang="en-US" sz="1100" u="none" strike="noStrike" dirty="0" smtClean="0">
                          <a:effectLst/>
                        </a:rPr>
                        <a:t>criteria (6 of 11): </a:t>
                      </a:r>
                      <a:r>
                        <a:rPr lang="en-US" sz="11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benzo(a)anthracene 0.014/0.021/.00016</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11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benzo(a)pyrene 0.0014/0.0021/0.000016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11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benzo(b)</a:t>
                      </a:r>
                      <a:r>
                        <a:rPr lang="en-US" sz="1100" dirty="0" err="1"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fluroanthene</a:t>
                      </a:r>
                      <a:r>
                        <a:rPr lang="en-US" sz="11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0.014/0.021/0.00016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11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chrysene 1.4/2.1/0.016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1100" dirty="0" err="1"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dibenz</a:t>
                      </a:r>
                      <a:r>
                        <a:rPr lang="en-US" sz="11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100" dirty="0" err="1"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a,h</a:t>
                      </a:r>
                      <a:r>
                        <a:rPr lang="en-US" sz="11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)anthracene 0.0014/0.0021/0.000016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1100" dirty="0" err="1"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indeno</a:t>
                      </a:r>
                      <a:r>
                        <a:rPr lang="en-US" sz="11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(1,2,3-cd)pyrene 0.014/0.021/0.00016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7294" marR="7294" marT="7294" marB="0" anchor="ctr">
                    <a:solidFill>
                      <a:schemeClr val="accent3">
                        <a:lumMod val="40000"/>
                        <a:lumOff val="60000"/>
                      </a:schemeClr>
                    </a:solidFill>
                  </a:tcPr>
                </a:tc>
              </a:tr>
            </a:tbl>
          </a:graphicData>
        </a:graphic>
      </p:graphicFrame>
      <p:sp>
        <p:nvSpPr>
          <p:cNvPr id="5" name="Rectangle 3"/>
          <p:cNvSpPr txBox="1">
            <a:spLocks noRot="1" noChangeArrowheads="1"/>
          </p:cNvSpPr>
          <p:nvPr/>
        </p:nvSpPr>
        <p:spPr>
          <a:xfrm>
            <a:off x="301621" y="4179454"/>
            <a:ext cx="8540750" cy="14770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Wingdings" pitchFamily="2" charset="2"/>
              <a:buChar char="§"/>
              <a:defRPr/>
            </a:pPr>
            <a:r>
              <a:rPr lang="en-US" sz="1600" dirty="0" smtClean="0"/>
              <a:t>IMO and EPA match; WA listed differently; includes all vessel data, not just cruise</a:t>
            </a:r>
          </a:p>
          <a:p>
            <a:pPr marL="342900" lvl="1" indent="-342900">
              <a:buFont typeface="Wingdings" pitchFamily="2" charset="2"/>
              <a:buChar char="§"/>
              <a:defRPr/>
            </a:pPr>
            <a:endParaRPr lang="en-US" sz="2400" dirty="0" smtClean="0"/>
          </a:p>
          <a:p>
            <a:pPr marL="342900" lvl="1" indent="-342900">
              <a:buFont typeface="Wingdings" pitchFamily="2" charset="2"/>
              <a:buChar char="§"/>
              <a:defRPr/>
            </a:pPr>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2803052203"/>
              </p:ext>
            </p:extLst>
          </p:nvPr>
        </p:nvGraphicFramePr>
        <p:xfrm>
          <a:off x="457196" y="4602943"/>
          <a:ext cx="8229601" cy="2176379"/>
        </p:xfrm>
        <a:graphic>
          <a:graphicData uri="http://schemas.openxmlformats.org/drawingml/2006/table">
            <a:tbl>
              <a:tblPr firstRow="1" bandRow="1">
                <a:tableStyleId>{5C22544A-7EE6-4342-B048-85BDC9FD1C3A}</a:tableStyleId>
              </a:tblPr>
              <a:tblGrid>
                <a:gridCol w="3886202"/>
                <a:gridCol w="4343399"/>
              </a:tblGrid>
              <a:tr h="530459">
                <a:tc>
                  <a:txBody>
                    <a:bodyPr/>
                    <a:lstStyle/>
                    <a:p>
                      <a:r>
                        <a:rPr lang="en-US" dirty="0" smtClean="0"/>
                        <a:t>EPA Data</a:t>
                      </a:r>
                      <a:r>
                        <a:rPr lang="en-US" baseline="0" dirty="0" smtClean="0"/>
                        <a:t> Mean (ug/l)</a:t>
                      </a:r>
                      <a:endParaRPr lang="en-US" dirty="0"/>
                    </a:p>
                  </a:txBody>
                  <a:tcPr/>
                </a:tc>
                <a:tc>
                  <a:txBody>
                    <a:bodyPr/>
                    <a:lstStyle/>
                    <a:p>
                      <a:r>
                        <a:rPr lang="en-US" dirty="0" smtClean="0"/>
                        <a:t>Comparison</a:t>
                      </a:r>
                      <a:endParaRPr lang="en-US" dirty="0"/>
                    </a:p>
                  </a:txBody>
                  <a:tcPr/>
                </a:tc>
              </a:tr>
              <a:tr h="254490">
                <a:tc>
                  <a:txBody>
                    <a:bodyPr/>
                    <a:lstStyle/>
                    <a:p>
                      <a:pPr algn="ctr"/>
                      <a:r>
                        <a:rPr lang="en-US" sz="1200" dirty="0" smtClean="0"/>
                        <a:t>PAH =</a:t>
                      </a:r>
                      <a:r>
                        <a:rPr lang="en-US" sz="1200" baseline="0" dirty="0" smtClean="0"/>
                        <a:t> </a:t>
                      </a:r>
                      <a:r>
                        <a:rPr lang="en-US" sz="1200" dirty="0" smtClean="0"/>
                        <a:t>25.2</a:t>
                      </a:r>
                      <a:endParaRPr lang="en-US" sz="1200" dirty="0"/>
                    </a:p>
                  </a:txBody>
                  <a:tcPr/>
                </a:tc>
                <a:tc>
                  <a:txBody>
                    <a:bodyPr/>
                    <a:lstStyle/>
                    <a:p>
                      <a:r>
                        <a:rPr lang="en-US" sz="1200" dirty="0" smtClean="0"/>
                        <a:t>PAH - Depends on flow</a:t>
                      </a:r>
                      <a:r>
                        <a:rPr lang="en-US" sz="1200" baseline="0" dirty="0" smtClean="0"/>
                        <a:t> rate compared to IMO and EPA limits</a:t>
                      </a:r>
                      <a:endParaRPr lang="en-US" sz="1200" dirty="0"/>
                    </a:p>
                  </a:txBody>
                  <a:tcPr/>
                </a:tc>
              </a:tr>
              <a:tr h="1272450">
                <a:tc>
                  <a:txBody>
                    <a:bodyPr/>
                    <a:lstStyle/>
                    <a:p>
                      <a:pPr algn="l"/>
                      <a:r>
                        <a:rPr lang="en-US" sz="1200" dirty="0" smtClean="0"/>
                        <a:t>Benzo(a)anthracene</a:t>
                      </a:r>
                      <a:r>
                        <a:rPr lang="en-US" sz="1200" baseline="0" dirty="0" smtClean="0"/>
                        <a:t> = 0.454</a:t>
                      </a:r>
                    </a:p>
                    <a:p>
                      <a:pPr algn="l"/>
                      <a:r>
                        <a:rPr lang="en-US" sz="1200" baseline="0" dirty="0" smtClean="0"/>
                        <a:t>Benzo(a)pyrene = 0.225</a:t>
                      </a:r>
                    </a:p>
                    <a:p>
                      <a:pPr algn="l"/>
                      <a:r>
                        <a:rPr lang="en-US" sz="1200" baseline="0" dirty="0" smtClean="0"/>
                        <a:t>Benzo(b)</a:t>
                      </a:r>
                      <a:r>
                        <a:rPr lang="en-US" sz="1200" baseline="0" dirty="0" err="1" smtClean="0"/>
                        <a:t>fluroanthrene</a:t>
                      </a:r>
                      <a:r>
                        <a:rPr lang="en-US" sz="1200" baseline="0" dirty="0" smtClean="0"/>
                        <a:t> = 0.662</a:t>
                      </a:r>
                    </a:p>
                    <a:p>
                      <a:pPr algn="l"/>
                      <a:r>
                        <a:rPr lang="en-US" sz="1200" baseline="0" dirty="0" smtClean="0"/>
                        <a:t>Chrysene = 0.699</a:t>
                      </a:r>
                    </a:p>
                    <a:p>
                      <a:pPr algn="l"/>
                      <a:r>
                        <a:rPr lang="en-US" sz="1200" baseline="0" dirty="0" err="1" smtClean="0"/>
                        <a:t>Dibenzo</a:t>
                      </a:r>
                      <a:r>
                        <a:rPr lang="en-US" sz="1200" baseline="0" dirty="0" smtClean="0"/>
                        <a:t>(</a:t>
                      </a:r>
                      <a:r>
                        <a:rPr lang="en-US" sz="1200" baseline="0" dirty="0" err="1" smtClean="0"/>
                        <a:t>a,h</a:t>
                      </a:r>
                      <a:r>
                        <a:rPr lang="en-US" sz="1200" baseline="0" dirty="0" smtClean="0"/>
                        <a:t>,)anthracene = 0.173</a:t>
                      </a:r>
                    </a:p>
                    <a:p>
                      <a:pPr algn="l"/>
                      <a:r>
                        <a:rPr lang="en-US" sz="1200" baseline="0" dirty="0" err="1" smtClean="0"/>
                        <a:t>Indeno</a:t>
                      </a:r>
                      <a:r>
                        <a:rPr lang="en-US" sz="1200" baseline="0" dirty="0" smtClean="0"/>
                        <a:t>(1,2,3-cd)pyrene = 0.176</a:t>
                      </a:r>
                    </a:p>
                    <a:p>
                      <a:pPr algn="l"/>
                      <a:endParaRPr lang="en-US" sz="1200" dirty="0"/>
                    </a:p>
                  </a:txBody>
                  <a:tcPr/>
                </a:tc>
                <a:tc>
                  <a:txBody>
                    <a:bodyPr/>
                    <a:lstStyle/>
                    <a:p>
                      <a:r>
                        <a:rPr lang="en-US" sz="1200" baseline="0" dirty="0" smtClean="0"/>
                        <a:t>EPA mean concentrations higher than WA or federal Human Health Criteria for certain PAH components (listed parameters are greater than Criteria; 11 PAH parameters have Human Health Criteria)</a:t>
                      </a:r>
                      <a:endParaRPr lang="en-US" sz="1200" dirty="0"/>
                    </a:p>
                  </a:txBody>
                  <a:tcPr/>
                </a:tc>
              </a:tr>
            </a:tbl>
          </a:graphicData>
        </a:graphic>
      </p:graphicFrame>
    </p:spTree>
    <p:extLst>
      <p:ext uri="{BB962C8B-B14F-4D97-AF65-F5344CB8AC3E}">
        <p14:creationId xmlns:p14="http://schemas.microsoft.com/office/powerpoint/2010/main" val="3753995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Turbidity and Aesthetics</a:t>
            </a: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7724096"/>
              </p:ext>
            </p:extLst>
          </p:nvPr>
        </p:nvGraphicFramePr>
        <p:xfrm>
          <a:off x="457199" y="1256606"/>
          <a:ext cx="8229601" cy="3062093"/>
        </p:xfrm>
        <a:graphic>
          <a:graphicData uri="http://schemas.openxmlformats.org/drawingml/2006/table">
            <a:tbl>
              <a:tblPr>
                <a:tableStyleId>{5C22544A-7EE6-4342-B048-85BDC9FD1C3A}</a:tableStyleId>
              </a:tblPr>
              <a:tblGrid>
                <a:gridCol w="1616746"/>
                <a:gridCol w="2248857"/>
                <a:gridCol w="2248857"/>
                <a:gridCol w="2115141"/>
              </a:tblGrid>
              <a:tr h="175046">
                <a:tc>
                  <a:txBody>
                    <a:bodyPr/>
                    <a:lstStyle/>
                    <a:p>
                      <a:pPr algn="ctr" fontAlgn="ctr"/>
                      <a:r>
                        <a:rPr lang="en-US" sz="1800" u="none" strike="noStrike" dirty="0">
                          <a:solidFill>
                            <a:schemeClr val="bg1"/>
                          </a:solidFill>
                          <a:effectLst/>
                        </a:rPr>
                        <a:t>Parameter</a:t>
                      </a:r>
                      <a:endParaRPr lang="en-US" sz="1800" b="0" i="0" u="none" strike="noStrike" dirty="0">
                        <a:solidFill>
                          <a:schemeClr val="bg1"/>
                        </a:solidFill>
                        <a:effectLst/>
                        <a:latin typeface="Calibri" panose="020F0502020204030204" pitchFamily="34" charset="0"/>
                      </a:endParaRPr>
                    </a:p>
                  </a:txBody>
                  <a:tcPr marL="7294" marR="7294" marT="7294" marB="0" anchor="ctr">
                    <a:solidFill>
                      <a:srgbClr val="0070C0"/>
                    </a:solidFill>
                  </a:tcPr>
                </a:tc>
                <a:tc>
                  <a:txBody>
                    <a:bodyPr/>
                    <a:lstStyle/>
                    <a:p>
                      <a:pPr algn="ctr" fontAlgn="ctr"/>
                      <a:r>
                        <a:rPr lang="en-US" sz="1800" u="none" strike="noStrike" dirty="0" smtClean="0">
                          <a:solidFill>
                            <a:schemeClr val="bg1"/>
                          </a:solidFill>
                          <a:effectLst/>
                        </a:rPr>
                        <a:t>International - IMO MEPC</a:t>
                      </a:r>
                      <a:endParaRPr lang="en-US" sz="1800" b="0" i="0" u="none" strike="noStrike" dirty="0">
                        <a:solidFill>
                          <a:schemeClr val="bg1"/>
                        </a:solidFill>
                        <a:effectLst/>
                        <a:latin typeface="Calibri" panose="020F0502020204030204" pitchFamily="34" charset="0"/>
                      </a:endParaRPr>
                    </a:p>
                  </a:txBody>
                  <a:tcPr marL="7294" marR="7294" marT="7294" marB="0" anchor="ctr">
                    <a:solidFill>
                      <a:srgbClr val="0070C0"/>
                    </a:solidFill>
                  </a:tcPr>
                </a:tc>
                <a:tc>
                  <a:txBody>
                    <a:bodyPr/>
                    <a:lstStyle/>
                    <a:p>
                      <a:pPr algn="ctr" fontAlgn="ctr"/>
                      <a:r>
                        <a:rPr lang="en-US" sz="1800" u="none" strike="noStrike" smtClean="0">
                          <a:solidFill>
                            <a:schemeClr val="bg1"/>
                          </a:solidFill>
                          <a:effectLst/>
                        </a:rPr>
                        <a:t>US EPA VGP</a:t>
                      </a:r>
                      <a:endParaRPr lang="en-US" sz="1800" b="0" i="0" u="none" strike="noStrike">
                        <a:solidFill>
                          <a:schemeClr val="bg1"/>
                        </a:solidFill>
                        <a:effectLst/>
                        <a:latin typeface="Calibri" panose="020F0502020204030204" pitchFamily="34" charset="0"/>
                      </a:endParaRPr>
                    </a:p>
                  </a:txBody>
                  <a:tcPr marL="7294" marR="7294" marT="7294" marB="0" anchor="ctr">
                    <a:solidFill>
                      <a:srgbClr val="0070C0"/>
                    </a:solidFill>
                  </a:tcPr>
                </a:tc>
                <a:tc>
                  <a:txBody>
                    <a:bodyPr/>
                    <a:lstStyle/>
                    <a:p>
                      <a:pPr algn="ctr" fontAlgn="ctr"/>
                      <a:r>
                        <a:rPr lang="en-US" sz="1800" u="none" strike="noStrike" dirty="0" smtClean="0">
                          <a:solidFill>
                            <a:schemeClr val="bg1"/>
                          </a:solidFill>
                          <a:effectLst/>
                        </a:rPr>
                        <a:t>WA</a:t>
                      </a:r>
                      <a:r>
                        <a:rPr lang="en-US" sz="1800" u="none" strike="noStrike" baseline="0" dirty="0" smtClean="0">
                          <a:solidFill>
                            <a:schemeClr val="bg1"/>
                          </a:solidFill>
                          <a:effectLst/>
                        </a:rPr>
                        <a:t> WQ Criteria</a:t>
                      </a:r>
                      <a:endParaRPr lang="en-US" sz="1800" b="0" i="0" u="none" strike="noStrike" dirty="0">
                        <a:solidFill>
                          <a:schemeClr val="bg1"/>
                        </a:solidFill>
                        <a:effectLst/>
                        <a:latin typeface="Calibri" panose="020F0502020204030204" pitchFamily="34" charset="0"/>
                      </a:endParaRPr>
                    </a:p>
                  </a:txBody>
                  <a:tcPr marL="7294" marR="7294" marT="7294" marB="0" anchor="ctr">
                    <a:solidFill>
                      <a:schemeClr val="accent3">
                        <a:lumMod val="75000"/>
                      </a:schemeClr>
                    </a:solidFill>
                  </a:tcPr>
                </a:tc>
              </a:tr>
              <a:tr h="175046">
                <a:tc>
                  <a:txBody>
                    <a:bodyPr/>
                    <a:lstStyle/>
                    <a:p>
                      <a:pPr algn="ctr" fontAlgn="ctr"/>
                      <a:endParaRPr lang="en-US" sz="1800" b="0" i="0" u="none" strike="noStrike" dirty="0">
                        <a:solidFill>
                          <a:schemeClr val="bg1"/>
                        </a:solidFill>
                        <a:effectLst/>
                        <a:latin typeface="Calibri" panose="020F0502020204030204" pitchFamily="34" charset="0"/>
                      </a:endParaRPr>
                    </a:p>
                  </a:txBody>
                  <a:tcPr marL="7294" marR="7294" marT="7294" marB="0" anchor="ctr">
                    <a:solidFill>
                      <a:srgbClr val="0070C0"/>
                    </a:solidFill>
                  </a:tcPr>
                </a:tc>
                <a:tc gridSpan="2">
                  <a:txBody>
                    <a:bodyPr/>
                    <a:lstStyle/>
                    <a:p>
                      <a:pPr algn="ctr" fontAlgn="ctr"/>
                      <a:r>
                        <a:rPr lang="en-US" sz="1200" b="0" i="0" u="none" strike="noStrike" dirty="0" smtClean="0">
                          <a:solidFill>
                            <a:schemeClr val="bg1"/>
                          </a:solidFill>
                          <a:effectLst/>
                          <a:latin typeface="Calibri" panose="020F0502020204030204" pitchFamily="34" charset="0"/>
                        </a:rPr>
                        <a:t>Applicable Discharge Limits</a:t>
                      </a:r>
                      <a:endParaRPr lang="en-US" sz="1200" b="0" i="0" u="none" strike="noStrike" dirty="0">
                        <a:solidFill>
                          <a:schemeClr val="bg1"/>
                        </a:solidFill>
                        <a:effectLst/>
                        <a:latin typeface="Calibri" panose="020F0502020204030204" pitchFamily="34" charset="0"/>
                      </a:endParaRPr>
                    </a:p>
                  </a:txBody>
                  <a:tcPr marL="7294" marR="7294" marT="7294" marB="0" anchor="ctr">
                    <a:solidFill>
                      <a:srgbClr val="0070C0"/>
                    </a:solidFill>
                  </a:tcPr>
                </a:tc>
                <a:tc hMerge="1">
                  <a:txBody>
                    <a:bodyPr/>
                    <a:lstStyle/>
                    <a:p>
                      <a:pPr algn="ctr" fontAlgn="ctr"/>
                      <a:endParaRPr lang="en-US" sz="1800" b="0" i="0" u="none" strike="noStrike" dirty="0">
                        <a:solidFill>
                          <a:schemeClr val="bg1"/>
                        </a:solidFill>
                        <a:effectLst/>
                        <a:latin typeface="Calibri" panose="020F0502020204030204" pitchFamily="34" charset="0"/>
                      </a:endParaRPr>
                    </a:p>
                  </a:txBody>
                  <a:tcPr marL="7294" marR="7294" marT="7294" marB="0" anchor="ctr">
                    <a:solidFill>
                      <a:srgbClr val="0070C0"/>
                    </a:solidFill>
                  </a:tcPr>
                </a:tc>
                <a:tc>
                  <a:txBody>
                    <a:bodyPr/>
                    <a:lstStyle/>
                    <a:p>
                      <a:pPr algn="ctr" fontAlgn="ctr"/>
                      <a:r>
                        <a:rPr lang="en-US" sz="1200" b="0" i="0" u="none" strike="noStrike" dirty="0" smtClean="0">
                          <a:solidFill>
                            <a:schemeClr val="bg1"/>
                          </a:solidFill>
                          <a:effectLst/>
                          <a:latin typeface="Calibri" panose="020F0502020204030204" pitchFamily="34" charset="0"/>
                        </a:rPr>
                        <a:t>Ambient WQ Criteria</a:t>
                      </a:r>
                      <a:endParaRPr lang="en-US" sz="1200" b="0" i="0" u="none" strike="noStrike" dirty="0">
                        <a:solidFill>
                          <a:schemeClr val="bg1"/>
                        </a:solidFill>
                        <a:effectLst/>
                        <a:latin typeface="Calibri" panose="020F0502020204030204" pitchFamily="34" charset="0"/>
                      </a:endParaRPr>
                    </a:p>
                  </a:txBody>
                  <a:tcPr marL="7294" marR="7294" marT="7294" marB="0" anchor="ctr">
                    <a:solidFill>
                      <a:schemeClr val="accent3">
                        <a:lumMod val="75000"/>
                      </a:schemeClr>
                    </a:solidFill>
                  </a:tcPr>
                </a:tc>
              </a:tr>
              <a:tr h="1159681">
                <a:tc>
                  <a:txBody>
                    <a:bodyPr/>
                    <a:lstStyle/>
                    <a:p>
                      <a:pPr algn="ctr" fontAlgn="ctr"/>
                      <a:r>
                        <a:rPr lang="en-US" sz="1800" u="none" strike="noStrike">
                          <a:effectLst/>
                        </a:rPr>
                        <a:t>Turbidity</a:t>
                      </a:r>
                      <a:endParaRPr lang="en-US" sz="1800" b="0" i="0" u="none" strike="noStrike">
                        <a:solidFill>
                          <a:srgbClr val="000000"/>
                        </a:solidFill>
                        <a:effectLst/>
                        <a:latin typeface="Calibri" panose="020F0502020204030204" pitchFamily="34" charset="0"/>
                      </a:endParaRPr>
                    </a:p>
                  </a:txBody>
                  <a:tcPr marL="7294" marR="7294" marT="7294" marB="0" anchor="ctr"/>
                </a:tc>
                <a:tc>
                  <a:txBody>
                    <a:bodyPr/>
                    <a:lstStyle/>
                    <a:p>
                      <a:pPr algn="l" fontAlgn="ctr"/>
                      <a:r>
                        <a:rPr lang="en-US" sz="1100" u="none" strike="noStrike">
                          <a:effectLst/>
                        </a:rPr>
                        <a:t>Turbidity should not be greater than 25 FNU (formazin nephlometric units) or 25 NTU (nephlometric turbidity units) or equivalent units, above the incoming seawater turbidity. </a:t>
                      </a:r>
                      <a:endParaRPr lang="en-US" sz="1100" b="0" i="0" u="none" strike="noStrike">
                        <a:solidFill>
                          <a:srgbClr val="000000"/>
                        </a:solidFill>
                        <a:effectLst/>
                        <a:latin typeface="Calibri" panose="020F0502020204030204" pitchFamily="34" charset="0"/>
                      </a:endParaRPr>
                    </a:p>
                  </a:txBody>
                  <a:tcPr marL="7294" marR="7294" marT="7294" marB="0" anchor="ctr"/>
                </a:tc>
                <a:tc>
                  <a:txBody>
                    <a:bodyPr/>
                    <a:lstStyle/>
                    <a:p>
                      <a:pPr algn="l" fontAlgn="ctr"/>
                      <a:r>
                        <a:rPr lang="en-US" sz="1100" u="none" strike="noStrike">
                          <a:effectLst/>
                        </a:rPr>
                        <a:t>Turbidity should not be greater than 25 FNU (formazin nephlometric units) or 25 NTU (nephlometric turbidity units) or equivalent units, above the incoming seawater turbidity. </a:t>
                      </a:r>
                      <a:endParaRPr lang="en-US" sz="1100" b="0" i="0" u="none" strike="noStrike">
                        <a:solidFill>
                          <a:srgbClr val="000000"/>
                        </a:solidFill>
                        <a:effectLst/>
                        <a:latin typeface="Calibri" panose="020F0502020204030204" pitchFamily="34" charset="0"/>
                      </a:endParaRPr>
                    </a:p>
                  </a:txBody>
                  <a:tcPr marL="7294" marR="7294" marT="7294" marB="0" anchor="ctr"/>
                </a:tc>
                <a:tc>
                  <a:txBody>
                    <a:bodyPr/>
                    <a:lstStyle/>
                    <a:p>
                      <a:pPr algn="l" fontAlgn="ctr"/>
                      <a:r>
                        <a:rPr lang="en-US" sz="1100" u="none" strike="noStrike" dirty="0">
                          <a:effectLst/>
                        </a:rPr>
                        <a:t>Turbidity must not exceed: 5 NTU over background when the background is 50 NTU or less; or a 10% increase in turbidity when the background turbidity is more than 50 NTU.</a:t>
                      </a:r>
                      <a:endParaRPr lang="en-US" sz="1100" b="0" i="0" u="none" strike="noStrike" dirty="0">
                        <a:solidFill>
                          <a:srgbClr val="000000"/>
                        </a:solidFill>
                        <a:effectLst/>
                        <a:latin typeface="Calibri" panose="020F0502020204030204" pitchFamily="34" charset="0"/>
                      </a:endParaRPr>
                    </a:p>
                  </a:txBody>
                  <a:tcPr marL="7294" marR="7294" marT="7294" marB="0" anchor="ctr">
                    <a:solidFill>
                      <a:schemeClr val="accent3">
                        <a:lumMod val="40000"/>
                        <a:lumOff val="60000"/>
                      </a:schemeClr>
                    </a:solidFill>
                  </a:tcPr>
                </a:tc>
              </a:tr>
              <a:tr h="1064864">
                <a:tc>
                  <a:txBody>
                    <a:bodyPr/>
                    <a:lstStyle/>
                    <a:p>
                      <a:pPr algn="ctr" fontAlgn="ctr"/>
                      <a:r>
                        <a:rPr lang="en-US" sz="1800" u="none" strike="noStrike" dirty="0">
                          <a:effectLst/>
                        </a:rPr>
                        <a:t>Aesthetic Value</a:t>
                      </a:r>
                      <a:endParaRPr lang="en-US" sz="1800" b="0" i="0" u="none" strike="noStrike" dirty="0">
                        <a:solidFill>
                          <a:srgbClr val="000000"/>
                        </a:solidFill>
                        <a:effectLst/>
                        <a:latin typeface="Calibri" panose="020F0502020204030204" pitchFamily="34" charset="0"/>
                      </a:endParaRPr>
                    </a:p>
                  </a:txBody>
                  <a:tcPr marL="7294" marR="7294" marT="7294" marB="0" anchor="ctr"/>
                </a:tc>
                <a:tc>
                  <a:txBody>
                    <a:bodyPr/>
                    <a:lstStyle/>
                    <a:p>
                      <a:pPr algn="l" fontAlgn="ctr"/>
                      <a:r>
                        <a:rPr lang="en-US" sz="1100" u="none" strike="noStrike" dirty="0" smtClean="0">
                          <a:effectLst/>
                        </a:rPr>
                        <a:t>None</a:t>
                      </a:r>
                      <a:r>
                        <a:rPr lang="en-US" sz="1100" u="none" strike="noStrike" baseline="0" dirty="0" smtClean="0">
                          <a:effectLst/>
                        </a:rPr>
                        <a:t> Established</a:t>
                      </a:r>
                      <a:endParaRPr lang="en-US" sz="1100" b="0" i="0" u="none" strike="noStrike" dirty="0">
                        <a:solidFill>
                          <a:srgbClr val="000000"/>
                        </a:solidFill>
                        <a:effectLst/>
                        <a:latin typeface="Calibri" panose="020F0502020204030204" pitchFamily="34" charset="0"/>
                      </a:endParaRPr>
                    </a:p>
                  </a:txBody>
                  <a:tcPr marL="7294" marR="7294" marT="7294" marB="0" anchor="ctr"/>
                </a:tc>
                <a:tc>
                  <a:txBody>
                    <a:bodyPr/>
                    <a:lstStyle/>
                    <a:p>
                      <a:pPr algn="l" fontAlgn="ctr"/>
                      <a:r>
                        <a:rPr lang="en-US" sz="1100" u="none" strike="noStrike" dirty="0" smtClean="0">
                          <a:effectLst/>
                        </a:rPr>
                        <a:t>None Established</a:t>
                      </a:r>
                      <a:endParaRPr lang="en-US" sz="1100" b="0" i="0" u="none" strike="noStrike" dirty="0">
                        <a:solidFill>
                          <a:srgbClr val="000000"/>
                        </a:solidFill>
                        <a:effectLst/>
                        <a:latin typeface="Calibri" panose="020F0502020204030204" pitchFamily="34" charset="0"/>
                      </a:endParaRPr>
                    </a:p>
                  </a:txBody>
                  <a:tcPr marL="7294" marR="7294" marT="7294" marB="0" anchor="ctr"/>
                </a:tc>
                <a:tc>
                  <a:txBody>
                    <a:bodyPr/>
                    <a:lstStyle/>
                    <a:p>
                      <a:pPr algn="l" fontAlgn="ctr"/>
                      <a:r>
                        <a:rPr lang="en-US" sz="1100" u="none" strike="noStrike" dirty="0">
                          <a:effectLst/>
                        </a:rPr>
                        <a:t>Aesthetic values must not be impaired by the presence of materials or their effects, excluding those of natural origin, which offend the senses of sight, smell, touch, or taste.</a:t>
                      </a:r>
                      <a:endParaRPr lang="en-US" sz="1100" b="0" i="0" u="none" strike="noStrike" dirty="0">
                        <a:solidFill>
                          <a:srgbClr val="000000"/>
                        </a:solidFill>
                        <a:effectLst/>
                        <a:latin typeface="Calibri" panose="020F0502020204030204" pitchFamily="34" charset="0"/>
                      </a:endParaRPr>
                    </a:p>
                  </a:txBody>
                  <a:tcPr marL="7294" marR="7294" marT="7294" marB="0" anchor="ctr">
                    <a:solidFill>
                      <a:schemeClr val="accent3">
                        <a:lumMod val="40000"/>
                        <a:lumOff val="60000"/>
                      </a:schemeClr>
                    </a:solidFill>
                  </a:tcPr>
                </a:tc>
              </a:tr>
            </a:tbl>
          </a:graphicData>
        </a:graphic>
      </p:graphicFrame>
      <p:sp>
        <p:nvSpPr>
          <p:cNvPr id="5" name="Rectangle 3"/>
          <p:cNvSpPr txBox="1">
            <a:spLocks noRot="1" noChangeArrowheads="1"/>
          </p:cNvSpPr>
          <p:nvPr/>
        </p:nvSpPr>
        <p:spPr>
          <a:xfrm>
            <a:off x="301625" y="4297917"/>
            <a:ext cx="8540750" cy="194349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Wingdings" pitchFamily="2" charset="2"/>
              <a:buChar char="§"/>
              <a:defRPr/>
            </a:pPr>
            <a:r>
              <a:rPr lang="en-US" sz="1600" dirty="0" smtClean="0"/>
              <a:t>Turbidity: IMO and EPA the same; WA depends on background turbidity, more stringent &lt;50 NTU</a:t>
            </a:r>
          </a:p>
          <a:p>
            <a:pPr marL="342900" lvl="1" indent="-342900">
              <a:buFont typeface="Wingdings" pitchFamily="2" charset="2"/>
              <a:buChar char="§"/>
              <a:defRPr/>
            </a:pPr>
            <a:r>
              <a:rPr lang="en-US" sz="1600" dirty="0" smtClean="0"/>
              <a:t>Aesthetics: no limits in IMO or EPA; WA criteria most stringent</a:t>
            </a:r>
          </a:p>
          <a:p>
            <a:pPr marL="342900" lvl="1" indent="-342900">
              <a:buFont typeface="Wingdings" pitchFamily="2" charset="2"/>
              <a:buChar char="§"/>
              <a:defRPr/>
            </a:pPr>
            <a:r>
              <a:rPr lang="en-US" sz="1600" dirty="0" smtClean="0"/>
              <a:t>Surface effects occur under some conditions</a:t>
            </a:r>
            <a:endParaRPr lang="en-US" dirty="0" smtClean="0"/>
          </a:p>
        </p:txBody>
      </p:sp>
      <p:graphicFrame>
        <p:nvGraphicFramePr>
          <p:cNvPr id="6" name="Table 5"/>
          <p:cNvGraphicFramePr>
            <a:graphicFrameLocks noGrp="1"/>
          </p:cNvGraphicFramePr>
          <p:nvPr>
            <p:extLst/>
          </p:nvPr>
        </p:nvGraphicFramePr>
        <p:xfrm>
          <a:off x="457200" y="5485880"/>
          <a:ext cx="8229600" cy="741680"/>
        </p:xfrm>
        <a:graphic>
          <a:graphicData uri="http://schemas.openxmlformats.org/drawingml/2006/table">
            <a:tbl>
              <a:tblPr firstRow="1" bandRow="1">
                <a:tableStyleId>{5C22544A-7EE6-4342-B048-85BDC9FD1C3A}</a:tableStyleId>
              </a:tblPr>
              <a:tblGrid>
                <a:gridCol w="2971800"/>
                <a:gridCol w="5257800"/>
              </a:tblGrid>
              <a:tr h="370840">
                <a:tc>
                  <a:txBody>
                    <a:bodyPr/>
                    <a:lstStyle/>
                    <a:p>
                      <a:r>
                        <a:rPr lang="en-US" dirty="0" smtClean="0"/>
                        <a:t>Turbidity: EPA Data</a:t>
                      </a:r>
                      <a:r>
                        <a:rPr lang="en-US" baseline="0" dirty="0" smtClean="0"/>
                        <a:t> Mean</a:t>
                      </a:r>
                      <a:endParaRPr lang="en-US" dirty="0"/>
                    </a:p>
                  </a:txBody>
                  <a:tcPr/>
                </a:tc>
                <a:tc>
                  <a:txBody>
                    <a:bodyPr/>
                    <a:lstStyle/>
                    <a:p>
                      <a:r>
                        <a:rPr lang="en-US" dirty="0" smtClean="0"/>
                        <a:t>Comparison</a:t>
                      </a:r>
                      <a:endParaRPr lang="en-US" dirty="0"/>
                    </a:p>
                  </a:txBody>
                  <a:tcPr/>
                </a:tc>
              </a:tr>
              <a:tr h="370840">
                <a:tc>
                  <a:txBody>
                    <a:bodyPr/>
                    <a:lstStyle/>
                    <a:p>
                      <a:pPr algn="ctr"/>
                      <a:r>
                        <a:rPr lang="en-US" dirty="0" smtClean="0"/>
                        <a:t>8.2 FNU</a:t>
                      </a:r>
                      <a:endParaRPr lang="en-US" dirty="0"/>
                    </a:p>
                  </a:txBody>
                  <a:tcPr/>
                </a:tc>
                <a:tc>
                  <a:txBody>
                    <a:bodyPr/>
                    <a:lstStyle/>
                    <a:p>
                      <a:r>
                        <a:rPr lang="en-US" dirty="0" smtClean="0"/>
                        <a:t>Depends</a:t>
                      </a:r>
                      <a:r>
                        <a:rPr lang="en-US" baseline="0" dirty="0" smtClean="0"/>
                        <a:t> on background</a:t>
                      </a:r>
                      <a:endParaRPr lang="en-US" dirty="0"/>
                    </a:p>
                  </a:txBody>
                  <a:tcPr/>
                </a:tc>
              </a:tr>
            </a:tbl>
          </a:graphicData>
        </a:graphic>
      </p:graphicFrame>
    </p:spTree>
    <p:extLst>
      <p:ext uri="{BB962C8B-B14F-4D97-AF65-F5344CB8AC3E}">
        <p14:creationId xmlns:p14="http://schemas.microsoft.com/office/powerpoint/2010/main" val="1239009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Nitrates+Nitrites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0729145"/>
              </p:ext>
            </p:extLst>
          </p:nvPr>
        </p:nvGraphicFramePr>
        <p:xfrm>
          <a:off x="457200" y="1752600"/>
          <a:ext cx="8229601" cy="2646358"/>
        </p:xfrm>
        <a:graphic>
          <a:graphicData uri="http://schemas.openxmlformats.org/drawingml/2006/table">
            <a:tbl>
              <a:tblPr>
                <a:tableStyleId>{5C22544A-7EE6-4342-B048-85BDC9FD1C3A}</a:tableStyleId>
              </a:tblPr>
              <a:tblGrid>
                <a:gridCol w="1616746"/>
                <a:gridCol w="2248857"/>
                <a:gridCol w="2248857"/>
                <a:gridCol w="2115141"/>
              </a:tblGrid>
              <a:tr h="175046">
                <a:tc>
                  <a:txBody>
                    <a:bodyPr/>
                    <a:lstStyle/>
                    <a:p>
                      <a:pPr algn="ctr" fontAlgn="ctr"/>
                      <a:r>
                        <a:rPr lang="en-US" sz="1800" u="none" strike="noStrike" dirty="0">
                          <a:solidFill>
                            <a:schemeClr val="bg1"/>
                          </a:solidFill>
                          <a:effectLst/>
                        </a:rPr>
                        <a:t>Parameter</a:t>
                      </a:r>
                      <a:endParaRPr lang="en-US" sz="1800" b="0" i="0" u="none" strike="noStrike" dirty="0">
                        <a:solidFill>
                          <a:schemeClr val="bg1"/>
                        </a:solidFill>
                        <a:effectLst/>
                        <a:latin typeface="Calibri" panose="020F0502020204030204" pitchFamily="34" charset="0"/>
                      </a:endParaRPr>
                    </a:p>
                  </a:txBody>
                  <a:tcPr marL="7294" marR="7294" marT="7294" marB="0" anchor="ctr">
                    <a:solidFill>
                      <a:srgbClr val="0070C0"/>
                    </a:solidFill>
                  </a:tcPr>
                </a:tc>
                <a:tc>
                  <a:txBody>
                    <a:bodyPr/>
                    <a:lstStyle/>
                    <a:p>
                      <a:pPr algn="ctr" fontAlgn="ctr"/>
                      <a:r>
                        <a:rPr lang="en-US" sz="1800" u="none" strike="noStrike" smtClean="0">
                          <a:solidFill>
                            <a:schemeClr val="bg1"/>
                          </a:solidFill>
                          <a:effectLst/>
                        </a:rPr>
                        <a:t>International - IMO MEPC</a:t>
                      </a:r>
                      <a:endParaRPr lang="en-US" sz="1800" b="0" i="0" u="none" strike="noStrike">
                        <a:solidFill>
                          <a:schemeClr val="bg1"/>
                        </a:solidFill>
                        <a:effectLst/>
                        <a:latin typeface="Calibri" panose="020F0502020204030204" pitchFamily="34" charset="0"/>
                      </a:endParaRPr>
                    </a:p>
                  </a:txBody>
                  <a:tcPr marL="7294" marR="7294" marT="7294" marB="0" anchor="ctr">
                    <a:solidFill>
                      <a:srgbClr val="0070C0"/>
                    </a:solidFill>
                  </a:tcPr>
                </a:tc>
                <a:tc>
                  <a:txBody>
                    <a:bodyPr/>
                    <a:lstStyle/>
                    <a:p>
                      <a:pPr algn="ctr" fontAlgn="ctr"/>
                      <a:r>
                        <a:rPr lang="en-US" sz="1800" u="none" strike="noStrike" smtClean="0">
                          <a:solidFill>
                            <a:schemeClr val="bg1"/>
                          </a:solidFill>
                          <a:effectLst/>
                        </a:rPr>
                        <a:t>US EPA VGP</a:t>
                      </a:r>
                      <a:endParaRPr lang="en-US" sz="1800" b="0" i="0" u="none" strike="noStrike">
                        <a:solidFill>
                          <a:schemeClr val="bg1"/>
                        </a:solidFill>
                        <a:effectLst/>
                        <a:latin typeface="Calibri" panose="020F0502020204030204" pitchFamily="34" charset="0"/>
                      </a:endParaRPr>
                    </a:p>
                  </a:txBody>
                  <a:tcPr marL="7294" marR="7294" marT="7294" marB="0" anchor="ctr">
                    <a:solidFill>
                      <a:srgbClr val="0070C0"/>
                    </a:solidFill>
                  </a:tcPr>
                </a:tc>
                <a:tc>
                  <a:txBody>
                    <a:bodyPr/>
                    <a:lstStyle/>
                    <a:p>
                      <a:pPr algn="ctr" fontAlgn="ctr"/>
                      <a:r>
                        <a:rPr lang="en-US" sz="1800" u="none" strike="noStrike" dirty="0" smtClean="0">
                          <a:solidFill>
                            <a:schemeClr val="bg1"/>
                          </a:solidFill>
                          <a:effectLst/>
                        </a:rPr>
                        <a:t>WA</a:t>
                      </a:r>
                      <a:r>
                        <a:rPr lang="en-US" sz="1800" u="none" strike="noStrike" baseline="0" dirty="0" smtClean="0">
                          <a:solidFill>
                            <a:schemeClr val="bg1"/>
                          </a:solidFill>
                          <a:effectLst/>
                        </a:rPr>
                        <a:t> WQ Criteria</a:t>
                      </a:r>
                      <a:endParaRPr lang="en-US" sz="1800" b="0" i="0" u="none" strike="noStrike" dirty="0">
                        <a:solidFill>
                          <a:schemeClr val="bg1"/>
                        </a:solidFill>
                        <a:effectLst/>
                        <a:latin typeface="Calibri" panose="020F0502020204030204" pitchFamily="34" charset="0"/>
                      </a:endParaRPr>
                    </a:p>
                  </a:txBody>
                  <a:tcPr marL="7294" marR="7294" marT="7294" marB="0" anchor="ctr">
                    <a:solidFill>
                      <a:schemeClr val="accent3">
                        <a:lumMod val="75000"/>
                      </a:schemeClr>
                    </a:solidFill>
                  </a:tcPr>
                </a:tc>
              </a:tr>
              <a:tr h="175046">
                <a:tc>
                  <a:txBody>
                    <a:bodyPr/>
                    <a:lstStyle/>
                    <a:p>
                      <a:pPr algn="ctr" fontAlgn="ctr"/>
                      <a:endParaRPr lang="en-US" sz="1800" b="0" i="0" u="none" strike="noStrike" dirty="0">
                        <a:solidFill>
                          <a:schemeClr val="bg1"/>
                        </a:solidFill>
                        <a:effectLst/>
                        <a:latin typeface="Calibri" panose="020F0502020204030204" pitchFamily="34" charset="0"/>
                      </a:endParaRPr>
                    </a:p>
                  </a:txBody>
                  <a:tcPr marL="7294" marR="7294" marT="7294" marB="0" anchor="ctr">
                    <a:solidFill>
                      <a:srgbClr val="0070C0"/>
                    </a:solidFill>
                  </a:tcPr>
                </a:tc>
                <a:tc gridSpan="2">
                  <a:txBody>
                    <a:bodyPr/>
                    <a:lstStyle/>
                    <a:p>
                      <a:pPr algn="ctr" fontAlgn="ctr"/>
                      <a:r>
                        <a:rPr lang="en-US" sz="1200" b="0" i="0" u="none" strike="noStrike" dirty="0" smtClean="0">
                          <a:solidFill>
                            <a:schemeClr val="bg1"/>
                          </a:solidFill>
                          <a:effectLst/>
                          <a:latin typeface="Calibri" panose="020F0502020204030204" pitchFamily="34" charset="0"/>
                        </a:rPr>
                        <a:t>Applicable Discharge Limits</a:t>
                      </a:r>
                      <a:endParaRPr lang="en-US" sz="1200" b="0" i="0" u="none" strike="noStrike" dirty="0">
                        <a:solidFill>
                          <a:schemeClr val="bg1"/>
                        </a:solidFill>
                        <a:effectLst/>
                        <a:latin typeface="Calibri" panose="020F0502020204030204" pitchFamily="34" charset="0"/>
                      </a:endParaRPr>
                    </a:p>
                  </a:txBody>
                  <a:tcPr marL="7294" marR="7294" marT="7294" marB="0" anchor="ctr">
                    <a:solidFill>
                      <a:srgbClr val="0070C0"/>
                    </a:solidFill>
                  </a:tcPr>
                </a:tc>
                <a:tc hMerge="1">
                  <a:txBody>
                    <a:bodyPr/>
                    <a:lstStyle/>
                    <a:p>
                      <a:pPr algn="ctr" fontAlgn="ctr"/>
                      <a:endParaRPr lang="en-US" sz="1800" b="0" i="0" u="none" strike="noStrike" dirty="0">
                        <a:solidFill>
                          <a:schemeClr val="bg1"/>
                        </a:solidFill>
                        <a:effectLst/>
                        <a:latin typeface="Calibri" panose="020F0502020204030204" pitchFamily="34" charset="0"/>
                      </a:endParaRPr>
                    </a:p>
                  </a:txBody>
                  <a:tcPr marL="7294" marR="7294" marT="7294" marB="0" anchor="ctr">
                    <a:solidFill>
                      <a:srgbClr val="0070C0"/>
                    </a:solidFill>
                  </a:tcPr>
                </a:tc>
                <a:tc>
                  <a:txBody>
                    <a:bodyPr/>
                    <a:lstStyle/>
                    <a:p>
                      <a:pPr algn="ctr" fontAlgn="ctr"/>
                      <a:r>
                        <a:rPr lang="en-US" sz="1200" b="0" i="0" u="none" strike="noStrike" dirty="0" smtClean="0">
                          <a:solidFill>
                            <a:schemeClr val="bg1"/>
                          </a:solidFill>
                          <a:effectLst/>
                          <a:latin typeface="Calibri" panose="020F0502020204030204" pitchFamily="34" charset="0"/>
                        </a:rPr>
                        <a:t>Ambient WQ Criteria</a:t>
                      </a:r>
                      <a:endParaRPr lang="en-US" sz="1200" b="0" i="0" u="none" strike="noStrike" dirty="0">
                        <a:solidFill>
                          <a:schemeClr val="bg1"/>
                        </a:solidFill>
                        <a:effectLst/>
                        <a:latin typeface="Calibri" panose="020F0502020204030204" pitchFamily="34" charset="0"/>
                      </a:endParaRPr>
                    </a:p>
                  </a:txBody>
                  <a:tcPr marL="7294" marR="7294" marT="7294" marB="0" anchor="ctr">
                    <a:solidFill>
                      <a:schemeClr val="accent3">
                        <a:lumMod val="75000"/>
                      </a:schemeClr>
                    </a:solidFill>
                  </a:tcPr>
                </a:tc>
              </a:tr>
              <a:tr h="1808810">
                <a:tc>
                  <a:txBody>
                    <a:bodyPr/>
                    <a:lstStyle/>
                    <a:p>
                      <a:pPr algn="ctr" fontAlgn="ctr"/>
                      <a:r>
                        <a:rPr lang="en-US" sz="1800" u="none" strike="noStrike" dirty="0">
                          <a:effectLst/>
                        </a:rPr>
                        <a:t>Nitrates </a:t>
                      </a:r>
                      <a:r>
                        <a:rPr lang="en-US" sz="1800" u="none" strike="noStrike" dirty="0" smtClean="0">
                          <a:effectLst/>
                        </a:rPr>
                        <a:t>+ </a:t>
                      </a:r>
                      <a:r>
                        <a:rPr lang="en-US" sz="1800" u="none" strike="noStrike" dirty="0">
                          <a:effectLst/>
                        </a:rPr>
                        <a:t>Nitrites</a:t>
                      </a:r>
                      <a:endParaRPr lang="en-US" sz="1800" b="0" i="0" u="none" strike="noStrike" dirty="0">
                        <a:solidFill>
                          <a:srgbClr val="000000"/>
                        </a:solidFill>
                        <a:effectLst/>
                        <a:latin typeface="Calibri" panose="020F0502020204030204" pitchFamily="34" charset="0"/>
                      </a:endParaRPr>
                    </a:p>
                  </a:txBody>
                  <a:tcPr marL="7294" marR="7294" marT="7294" marB="0" anchor="ctr"/>
                </a:tc>
                <a:tc>
                  <a:txBody>
                    <a:bodyPr/>
                    <a:lstStyle/>
                    <a:p>
                      <a:pPr algn="l" fontAlgn="ctr"/>
                      <a:r>
                        <a:rPr lang="en-US" sz="1100" u="none" strike="noStrike" dirty="0">
                          <a:effectLst/>
                        </a:rPr>
                        <a:t>Flow rate (t/MWh) / Discharge Concentration limit (mg/L nitrate + nitrite)                                                                     0-1 / 2700                                                         2.5 / 1080                                                             5 / 640                                                                    11.25 / 240                                                     22.5 / 120                                                         45 / 60                                                               90 / 30                                                                                                     </a:t>
                      </a:r>
                      <a:endParaRPr lang="en-US" sz="1100" b="0" i="0" u="none" strike="noStrike" dirty="0">
                        <a:solidFill>
                          <a:srgbClr val="000000"/>
                        </a:solidFill>
                        <a:effectLst/>
                        <a:latin typeface="Calibri" panose="020F0502020204030204" pitchFamily="34" charset="0"/>
                      </a:endParaRPr>
                    </a:p>
                  </a:txBody>
                  <a:tcPr marL="7294" marR="7294" marT="7294" marB="0" anchor="ctr"/>
                </a:tc>
                <a:tc>
                  <a:txBody>
                    <a:bodyPr/>
                    <a:lstStyle/>
                    <a:p>
                      <a:pPr algn="l" fontAlgn="ctr"/>
                      <a:r>
                        <a:rPr lang="en-US" sz="1100" u="none" strike="noStrike" dirty="0">
                          <a:effectLst/>
                        </a:rPr>
                        <a:t>Flow rate (t/MWh) / Discharge Concentration limit (mg/L nitrate + nitrite)                                                                     0-1 / 2700                                                         2.5 / 1080                                                             5 / 640                                                                    11.25 / 240                                                     22.5 / 120                                                         45 / 60                                                               90 / 30                                                                                                     </a:t>
                      </a:r>
                      <a:endParaRPr lang="en-US" sz="1100" b="0" i="0" u="none" strike="noStrike" dirty="0">
                        <a:solidFill>
                          <a:srgbClr val="000000"/>
                        </a:solidFill>
                        <a:effectLst/>
                        <a:latin typeface="Calibri" panose="020F0502020204030204" pitchFamily="34" charset="0"/>
                      </a:endParaRPr>
                    </a:p>
                  </a:txBody>
                  <a:tcPr marL="7294" marR="7294" marT="7294" marB="0" anchor="ctr"/>
                </a:tc>
                <a:tc>
                  <a:txBody>
                    <a:bodyPr/>
                    <a:lstStyle/>
                    <a:p>
                      <a:pPr algn="l" fontAlgn="ctr"/>
                      <a:r>
                        <a:rPr lang="en-US" sz="1100" u="none" strike="noStrike" dirty="0">
                          <a:effectLst/>
                        </a:rPr>
                        <a:t>No direct WQ </a:t>
                      </a:r>
                      <a:r>
                        <a:rPr lang="en-US" sz="1100" u="none" strike="noStrike" dirty="0" smtClean="0">
                          <a:effectLst/>
                        </a:rPr>
                        <a:t>criteria, </a:t>
                      </a:r>
                      <a:r>
                        <a:rPr lang="en-US" sz="1100" u="none" strike="noStrike" dirty="0">
                          <a:effectLst/>
                        </a:rPr>
                        <a:t>however, affects DO which does have </a:t>
                      </a:r>
                      <a:r>
                        <a:rPr lang="en-US" sz="1100" u="none" strike="noStrike" dirty="0" smtClean="0">
                          <a:effectLst/>
                        </a:rPr>
                        <a:t>criteria </a:t>
                      </a:r>
                      <a:r>
                        <a:rPr lang="en-US" sz="1100" u="none" strike="noStrike" dirty="0">
                          <a:effectLst/>
                        </a:rPr>
                        <a:t>(1-day minimum in mg/l, except by natural conditions, not decrease more than 0.2 mg/l…):  Lowest 1-day minimum of 7.0 mg/L Dissolved Oxygen.</a:t>
                      </a:r>
                      <a:endParaRPr lang="en-US" sz="1100" b="0" i="0" u="none" strike="noStrike" dirty="0">
                        <a:solidFill>
                          <a:srgbClr val="000000"/>
                        </a:solidFill>
                        <a:effectLst/>
                        <a:latin typeface="Calibri" panose="020F0502020204030204" pitchFamily="34" charset="0"/>
                      </a:endParaRPr>
                    </a:p>
                  </a:txBody>
                  <a:tcPr marL="7294" marR="7294" marT="7294" marB="0" anchor="ctr">
                    <a:solidFill>
                      <a:schemeClr val="accent3">
                        <a:lumMod val="40000"/>
                        <a:lumOff val="60000"/>
                      </a:schemeClr>
                    </a:solidFill>
                  </a:tcPr>
                </a:tc>
              </a:tr>
            </a:tbl>
          </a:graphicData>
        </a:graphic>
      </p:graphicFrame>
      <p:sp>
        <p:nvSpPr>
          <p:cNvPr id="5" name="Rectangle 3"/>
          <p:cNvSpPr txBox="1">
            <a:spLocks noRot="1" noChangeArrowheads="1"/>
          </p:cNvSpPr>
          <p:nvPr/>
        </p:nvSpPr>
        <p:spPr>
          <a:xfrm>
            <a:off x="301625" y="4409349"/>
            <a:ext cx="8540750" cy="14770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Wingdings" pitchFamily="2" charset="2"/>
              <a:buChar char="§"/>
              <a:defRPr/>
            </a:pPr>
            <a:r>
              <a:rPr lang="en-US" sz="1600" dirty="0" smtClean="0"/>
              <a:t>IMO and EPA match; WA listed differently</a:t>
            </a:r>
          </a:p>
          <a:p>
            <a:pPr marL="342900" lvl="1" indent="-342900">
              <a:buFont typeface="Wingdings" pitchFamily="2" charset="2"/>
              <a:buChar char="§"/>
              <a:defRPr/>
            </a:pPr>
            <a:r>
              <a:rPr lang="en-US" sz="1600" dirty="0" smtClean="0"/>
              <a:t>Includes </a:t>
            </a:r>
            <a:r>
              <a:rPr lang="en-US" sz="1600" dirty="0"/>
              <a:t>all vessel data, not just cruise</a:t>
            </a:r>
            <a:endParaRPr lang="en-US" sz="1600" dirty="0" smtClean="0"/>
          </a:p>
          <a:p>
            <a:pPr marL="342900" lvl="1" indent="-342900">
              <a:buFont typeface="Wingdings" pitchFamily="2" charset="2"/>
              <a:buChar char="§"/>
              <a:defRPr/>
            </a:pPr>
            <a:endParaRPr lang="en-US" sz="2400" dirty="0" smtClean="0"/>
          </a:p>
          <a:p>
            <a:pPr marL="342900" lvl="1" indent="-342900">
              <a:buFont typeface="Wingdings" pitchFamily="2" charset="2"/>
              <a:buChar char="§"/>
              <a:defRPr/>
            </a:pPr>
            <a:endParaRPr lang="en-US" dirty="0" smtClean="0"/>
          </a:p>
        </p:txBody>
      </p:sp>
    </p:spTree>
    <p:extLst>
      <p:ext uri="{BB962C8B-B14F-4D97-AF65-F5344CB8AC3E}">
        <p14:creationId xmlns:p14="http://schemas.microsoft.com/office/powerpoint/2010/main" val="3592839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Toxics</a:t>
            </a: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0921953"/>
              </p:ext>
            </p:extLst>
          </p:nvPr>
        </p:nvGraphicFramePr>
        <p:xfrm>
          <a:off x="457200" y="1295400"/>
          <a:ext cx="8229601" cy="4037948"/>
        </p:xfrm>
        <a:graphic>
          <a:graphicData uri="http://schemas.openxmlformats.org/drawingml/2006/table">
            <a:tbl>
              <a:tblPr>
                <a:tableStyleId>{5C22544A-7EE6-4342-B048-85BDC9FD1C3A}</a:tableStyleId>
              </a:tblPr>
              <a:tblGrid>
                <a:gridCol w="1616746"/>
                <a:gridCol w="1583654"/>
                <a:gridCol w="1600200"/>
                <a:gridCol w="3429001"/>
              </a:tblGrid>
              <a:tr h="175046">
                <a:tc>
                  <a:txBody>
                    <a:bodyPr/>
                    <a:lstStyle/>
                    <a:p>
                      <a:pPr algn="ctr" fontAlgn="ctr"/>
                      <a:r>
                        <a:rPr lang="en-US" sz="1800" u="none" strike="noStrike" dirty="0">
                          <a:solidFill>
                            <a:schemeClr val="bg1"/>
                          </a:solidFill>
                          <a:effectLst/>
                        </a:rPr>
                        <a:t>Parameter</a:t>
                      </a:r>
                      <a:endParaRPr lang="en-US" sz="1800" b="0" i="0" u="none" strike="noStrike" dirty="0">
                        <a:solidFill>
                          <a:schemeClr val="bg1"/>
                        </a:solidFill>
                        <a:effectLst/>
                        <a:latin typeface="Calibri" panose="020F0502020204030204" pitchFamily="34" charset="0"/>
                      </a:endParaRPr>
                    </a:p>
                  </a:txBody>
                  <a:tcPr marL="7294" marR="7294" marT="7294" marB="0" anchor="ctr">
                    <a:solidFill>
                      <a:srgbClr val="0070C0"/>
                    </a:solidFill>
                  </a:tcPr>
                </a:tc>
                <a:tc>
                  <a:txBody>
                    <a:bodyPr/>
                    <a:lstStyle/>
                    <a:p>
                      <a:pPr algn="ctr" fontAlgn="ctr"/>
                      <a:r>
                        <a:rPr lang="en-US" sz="1800" u="none" strike="noStrike" smtClean="0">
                          <a:solidFill>
                            <a:schemeClr val="bg1"/>
                          </a:solidFill>
                          <a:effectLst/>
                        </a:rPr>
                        <a:t>International - IMO MEPC</a:t>
                      </a:r>
                      <a:endParaRPr lang="en-US" sz="1800" b="0" i="0" u="none" strike="noStrike">
                        <a:solidFill>
                          <a:schemeClr val="bg1"/>
                        </a:solidFill>
                        <a:effectLst/>
                        <a:latin typeface="Calibri" panose="020F0502020204030204" pitchFamily="34" charset="0"/>
                      </a:endParaRPr>
                    </a:p>
                  </a:txBody>
                  <a:tcPr marL="7294" marR="7294" marT="7294" marB="0" anchor="ctr">
                    <a:solidFill>
                      <a:srgbClr val="0070C0"/>
                    </a:solidFill>
                  </a:tcPr>
                </a:tc>
                <a:tc>
                  <a:txBody>
                    <a:bodyPr/>
                    <a:lstStyle/>
                    <a:p>
                      <a:pPr algn="ctr" fontAlgn="ctr"/>
                      <a:r>
                        <a:rPr lang="en-US" sz="1800" u="none" strike="noStrike" smtClean="0">
                          <a:solidFill>
                            <a:schemeClr val="bg1"/>
                          </a:solidFill>
                          <a:effectLst/>
                        </a:rPr>
                        <a:t>US EPA VGP</a:t>
                      </a:r>
                      <a:endParaRPr lang="en-US" sz="1800" b="0" i="0" u="none" strike="noStrike">
                        <a:solidFill>
                          <a:schemeClr val="bg1"/>
                        </a:solidFill>
                        <a:effectLst/>
                        <a:latin typeface="Calibri" panose="020F0502020204030204" pitchFamily="34" charset="0"/>
                      </a:endParaRPr>
                    </a:p>
                  </a:txBody>
                  <a:tcPr marL="7294" marR="7294" marT="7294" marB="0" anchor="ctr">
                    <a:solidFill>
                      <a:srgbClr val="0070C0"/>
                    </a:solidFill>
                  </a:tcPr>
                </a:tc>
                <a:tc>
                  <a:txBody>
                    <a:bodyPr/>
                    <a:lstStyle/>
                    <a:p>
                      <a:pPr algn="ctr" fontAlgn="ctr"/>
                      <a:r>
                        <a:rPr lang="en-US" sz="1800" u="none" strike="noStrike" dirty="0" smtClean="0">
                          <a:solidFill>
                            <a:schemeClr val="bg1"/>
                          </a:solidFill>
                          <a:effectLst/>
                        </a:rPr>
                        <a:t>WA</a:t>
                      </a:r>
                      <a:r>
                        <a:rPr lang="en-US" sz="1800" u="none" strike="noStrike" baseline="0" dirty="0" smtClean="0">
                          <a:solidFill>
                            <a:schemeClr val="bg1"/>
                          </a:solidFill>
                          <a:effectLst/>
                        </a:rPr>
                        <a:t> WQ Criteria</a:t>
                      </a:r>
                      <a:endParaRPr lang="en-US" sz="1800" b="0" i="0" u="none" strike="noStrike" dirty="0">
                        <a:solidFill>
                          <a:schemeClr val="bg1"/>
                        </a:solidFill>
                        <a:effectLst/>
                        <a:latin typeface="Calibri" panose="020F0502020204030204" pitchFamily="34" charset="0"/>
                      </a:endParaRPr>
                    </a:p>
                  </a:txBody>
                  <a:tcPr marL="7294" marR="7294" marT="7294" marB="0" anchor="ctr">
                    <a:solidFill>
                      <a:schemeClr val="accent3">
                        <a:lumMod val="75000"/>
                      </a:schemeClr>
                    </a:solidFill>
                  </a:tcPr>
                </a:tc>
              </a:tr>
              <a:tr h="175046">
                <a:tc>
                  <a:txBody>
                    <a:bodyPr/>
                    <a:lstStyle/>
                    <a:p>
                      <a:pPr algn="ctr" fontAlgn="ctr"/>
                      <a:endParaRPr lang="en-US" sz="1800" b="0" i="0" u="none" strike="noStrike" dirty="0">
                        <a:solidFill>
                          <a:schemeClr val="bg1"/>
                        </a:solidFill>
                        <a:effectLst/>
                        <a:latin typeface="Calibri" panose="020F0502020204030204" pitchFamily="34" charset="0"/>
                      </a:endParaRPr>
                    </a:p>
                  </a:txBody>
                  <a:tcPr marL="7294" marR="7294" marT="7294" marB="0" anchor="ctr">
                    <a:solidFill>
                      <a:srgbClr val="0070C0"/>
                    </a:solidFill>
                  </a:tcPr>
                </a:tc>
                <a:tc gridSpan="2">
                  <a:txBody>
                    <a:bodyPr/>
                    <a:lstStyle/>
                    <a:p>
                      <a:pPr algn="ctr" fontAlgn="ctr"/>
                      <a:r>
                        <a:rPr lang="en-US" sz="1200" b="0" i="0" u="none" strike="noStrike" dirty="0" smtClean="0">
                          <a:solidFill>
                            <a:schemeClr val="bg1"/>
                          </a:solidFill>
                          <a:effectLst/>
                          <a:latin typeface="Calibri" panose="020F0502020204030204" pitchFamily="34" charset="0"/>
                        </a:rPr>
                        <a:t>Applicable Discharge Limits</a:t>
                      </a:r>
                      <a:endParaRPr lang="en-US" sz="1200" b="0" i="0" u="none" strike="noStrike" dirty="0">
                        <a:solidFill>
                          <a:schemeClr val="bg1"/>
                        </a:solidFill>
                        <a:effectLst/>
                        <a:latin typeface="Calibri" panose="020F0502020204030204" pitchFamily="34" charset="0"/>
                      </a:endParaRPr>
                    </a:p>
                  </a:txBody>
                  <a:tcPr marL="7294" marR="7294" marT="7294" marB="0" anchor="ctr">
                    <a:solidFill>
                      <a:srgbClr val="0070C0"/>
                    </a:solidFill>
                  </a:tcPr>
                </a:tc>
                <a:tc hMerge="1">
                  <a:txBody>
                    <a:bodyPr/>
                    <a:lstStyle/>
                    <a:p>
                      <a:pPr algn="ctr" fontAlgn="ctr"/>
                      <a:endParaRPr lang="en-US" sz="1800" b="0" i="0" u="none" strike="noStrike" dirty="0">
                        <a:solidFill>
                          <a:schemeClr val="bg1"/>
                        </a:solidFill>
                        <a:effectLst/>
                        <a:latin typeface="Calibri" panose="020F0502020204030204" pitchFamily="34" charset="0"/>
                      </a:endParaRPr>
                    </a:p>
                  </a:txBody>
                  <a:tcPr marL="7294" marR="7294" marT="7294" marB="0" anchor="ctr">
                    <a:solidFill>
                      <a:srgbClr val="0070C0"/>
                    </a:solidFill>
                  </a:tcPr>
                </a:tc>
                <a:tc>
                  <a:txBody>
                    <a:bodyPr/>
                    <a:lstStyle/>
                    <a:p>
                      <a:pPr algn="ctr" fontAlgn="ctr"/>
                      <a:r>
                        <a:rPr lang="en-US" sz="1200" b="0" i="0" u="none" strike="noStrike" dirty="0" smtClean="0">
                          <a:solidFill>
                            <a:schemeClr val="bg1"/>
                          </a:solidFill>
                          <a:effectLst/>
                          <a:latin typeface="Calibri" panose="020F0502020204030204" pitchFamily="34" charset="0"/>
                        </a:rPr>
                        <a:t>Ambient WQ Criteria</a:t>
                      </a:r>
                      <a:endParaRPr lang="en-US" sz="1200" b="0" i="0" u="none" strike="noStrike" dirty="0">
                        <a:solidFill>
                          <a:schemeClr val="bg1"/>
                        </a:solidFill>
                        <a:effectLst/>
                        <a:latin typeface="Calibri" panose="020F0502020204030204" pitchFamily="34" charset="0"/>
                      </a:endParaRPr>
                    </a:p>
                  </a:txBody>
                  <a:tcPr marL="7294" marR="7294" marT="7294" marB="0" anchor="ctr">
                    <a:solidFill>
                      <a:schemeClr val="accent3">
                        <a:lumMod val="75000"/>
                      </a:schemeClr>
                    </a:solidFill>
                  </a:tcPr>
                </a:tc>
              </a:tr>
              <a:tr h="1349066">
                <a:tc>
                  <a:txBody>
                    <a:bodyPr/>
                    <a:lstStyle/>
                    <a:p>
                      <a:pPr algn="ctr" fontAlgn="ctr"/>
                      <a:r>
                        <a:rPr lang="en-US" sz="1800" u="none" strike="noStrike" dirty="0">
                          <a:effectLst/>
                        </a:rPr>
                        <a:t>Toxics</a:t>
                      </a:r>
                      <a:endParaRPr lang="en-US" sz="1800" b="0" i="0" u="none" strike="noStrike" dirty="0">
                        <a:solidFill>
                          <a:srgbClr val="000000"/>
                        </a:solidFill>
                        <a:effectLst/>
                        <a:latin typeface="Calibri" panose="020F0502020204030204" pitchFamily="34" charset="0"/>
                      </a:endParaRPr>
                    </a:p>
                  </a:txBody>
                  <a:tcPr marL="7294" marR="7294" marT="7294" marB="0" anchor="ctr"/>
                </a:tc>
                <a:tc>
                  <a:txBody>
                    <a:bodyPr/>
                    <a:lstStyle/>
                    <a:p>
                      <a:pPr algn="l" fontAlgn="ctr"/>
                      <a:r>
                        <a:rPr lang="en-US" sz="1100" u="none" strike="noStrike" dirty="0" smtClean="0">
                          <a:effectLst/>
                        </a:rPr>
                        <a:t>None</a:t>
                      </a:r>
                      <a:r>
                        <a:rPr lang="en-US" sz="1100" u="none" strike="noStrike" baseline="0" dirty="0" smtClean="0">
                          <a:effectLst/>
                        </a:rPr>
                        <a:t> Established</a:t>
                      </a:r>
                      <a:endParaRPr lang="en-US" sz="1100" b="0" i="0" u="none" strike="noStrike" dirty="0">
                        <a:solidFill>
                          <a:srgbClr val="000000"/>
                        </a:solidFill>
                        <a:effectLst/>
                        <a:latin typeface="Calibri" panose="020F0502020204030204" pitchFamily="34" charset="0"/>
                      </a:endParaRPr>
                    </a:p>
                  </a:txBody>
                  <a:tcPr marL="7294" marR="7294" marT="7294" marB="0" anchor="ctr"/>
                </a:tc>
                <a:tc>
                  <a:txBody>
                    <a:bodyPr/>
                    <a:lstStyle/>
                    <a:p>
                      <a:pPr algn="l" fontAlgn="ctr"/>
                      <a:r>
                        <a:rPr lang="en-US" sz="1100" u="none" strike="noStrike" dirty="0" smtClean="0">
                          <a:effectLst/>
                        </a:rPr>
                        <a:t>None</a:t>
                      </a:r>
                      <a:r>
                        <a:rPr lang="en-US" sz="1100" u="none" strike="noStrike" baseline="0" dirty="0" smtClean="0">
                          <a:effectLst/>
                        </a:rPr>
                        <a:t> Established</a:t>
                      </a:r>
                      <a:endParaRPr lang="en-US" sz="1100" b="0" i="0" u="none" strike="noStrike" dirty="0">
                        <a:solidFill>
                          <a:srgbClr val="000000"/>
                        </a:solidFill>
                        <a:effectLst/>
                        <a:latin typeface="Calibri" panose="020F0502020204030204" pitchFamily="34" charset="0"/>
                      </a:endParaRPr>
                    </a:p>
                  </a:txBody>
                  <a:tcPr marL="7294" marR="7294" marT="7294" marB="0" anchor="ctr"/>
                </a:tc>
                <a:tc>
                  <a:txBody>
                    <a:bodyPr/>
                    <a:lstStyle/>
                    <a:p>
                      <a:pPr algn="l" fontAlgn="ctr"/>
                      <a:r>
                        <a:rPr lang="en-US" sz="1100" u="none" strike="noStrike" dirty="0">
                          <a:effectLst/>
                        </a:rPr>
                        <a:t>Toxic, radioactive, or deleterious material concentrations must be below those which have the potential, either singularly or cumulatively, to adversely affect characteristic water uses, cause acute or chronic conditions to the most sensitive biota dependent upon those waters, or adversely affect public </a:t>
                      </a:r>
                      <a:r>
                        <a:rPr lang="en-US" sz="1100" u="none" strike="noStrike" dirty="0" smtClean="0">
                          <a:effectLst/>
                        </a:rPr>
                        <a:t>health.</a:t>
                      </a:r>
                      <a:endParaRPr lang="en-US" sz="1100" b="0" i="0" u="none" strike="noStrike" dirty="0">
                        <a:solidFill>
                          <a:srgbClr val="000000"/>
                        </a:solidFill>
                        <a:effectLst/>
                        <a:latin typeface="Calibri" panose="020F0502020204030204" pitchFamily="34" charset="0"/>
                      </a:endParaRPr>
                    </a:p>
                  </a:txBody>
                  <a:tcPr marL="7294" marR="7294" marT="7294" marB="0" anchor="ctr">
                    <a:solidFill>
                      <a:schemeClr val="accent3">
                        <a:lumMod val="40000"/>
                        <a:lumOff val="60000"/>
                      </a:schemeClr>
                    </a:solidFill>
                  </a:tcPr>
                </a:tc>
              </a:tr>
              <a:tr h="1295400">
                <a:tc>
                  <a:txBody>
                    <a:bodyPr/>
                    <a:lstStyle/>
                    <a:p>
                      <a:pPr algn="ctr" fontAlgn="ctr"/>
                      <a:r>
                        <a:rPr lang="en-US" sz="1800" u="none" strike="noStrike" dirty="0">
                          <a:effectLst/>
                        </a:rPr>
                        <a:t>Specific Toxics</a:t>
                      </a:r>
                      <a:endParaRPr lang="en-US" sz="1800" b="0" i="0" u="none" strike="noStrike" dirty="0">
                        <a:solidFill>
                          <a:srgbClr val="000000"/>
                        </a:solidFill>
                        <a:effectLst/>
                        <a:latin typeface="Calibri" panose="020F0502020204030204" pitchFamily="34" charset="0"/>
                      </a:endParaRPr>
                    </a:p>
                  </a:txBody>
                  <a:tcPr marL="7294" marR="7294" marT="7294" marB="0" anchor="ctr"/>
                </a:tc>
                <a:tc>
                  <a:txBody>
                    <a:bodyPr/>
                    <a:lstStyle/>
                    <a:p>
                      <a:pPr algn="l" fontAlgn="ctr"/>
                      <a:r>
                        <a:rPr lang="en-US" sz="1100" u="none" strike="noStrike" dirty="0" smtClean="0">
                          <a:effectLst/>
                        </a:rPr>
                        <a:t>None</a:t>
                      </a:r>
                      <a:r>
                        <a:rPr lang="en-US" sz="1100" u="none" strike="noStrike" baseline="0" dirty="0" smtClean="0">
                          <a:effectLst/>
                        </a:rPr>
                        <a:t> Established</a:t>
                      </a:r>
                      <a:endParaRPr lang="en-US" sz="1100" b="0" i="0" u="none" strike="noStrike" dirty="0">
                        <a:solidFill>
                          <a:srgbClr val="000000"/>
                        </a:solidFill>
                        <a:effectLst/>
                        <a:latin typeface="Calibri" panose="020F0502020204030204" pitchFamily="34" charset="0"/>
                      </a:endParaRPr>
                    </a:p>
                  </a:txBody>
                  <a:tcPr marL="7294" marR="7294" marT="7294" marB="0" anchor="ctr"/>
                </a:tc>
                <a:tc>
                  <a:txBody>
                    <a:bodyPr/>
                    <a:lstStyle/>
                    <a:p>
                      <a:pPr algn="l" fontAlgn="ctr"/>
                      <a:r>
                        <a:rPr lang="en-US" sz="1100" u="none" strike="noStrike" dirty="0" smtClean="0">
                          <a:effectLst/>
                        </a:rPr>
                        <a:t>None</a:t>
                      </a:r>
                      <a:r>
                        <a:rPr lang="en-US" sz="1100" u="none" strike="noStrike" baseline="0" dirty="0" smtClean="0">
                          <a:effectLst/>
                        </a:rPr>
                        <a:t> Established</a:t>
                      </a:r>
                      <a:endParaRPr lang="en-US" sz="1100" b="0" i="0" u="none" strike="noStrike" dirty="0">
                        <a:solidFill>
                          <a:srgbClr val="000000"/>
                        </a:solidFill>
                        <a:effectLst/>
                        <a:latin typeface="Calibri" panose="020F0502020204030204" pitchFamily="34" charset="0"/>
                      </a:endParaRPr>
                    </a:p>
                  </a:txBody>
                  <a:tcPr marL="7294" marR="7294" marT="7294" marB="0" anchor="ctr"/>
                </a:tc>
                <a:tc>
                  <a:txBody>
                    <a:bodyPr/>
                    <a:lstStyle/>
                    <a:p>
                      <a:pPr algn="l" fontAlgn="ctr"/>
                      <a:r>
                        <a:rPr lang="en-US" sz="1100" u="sng" strike="noStrike" dirty="0">
                          <a:effectLst/>
                        </a:rPr>
                        <a:t>all </a:t>
                      </a:r>
                      <a:r>
                        <a:rPr lang="en-US" sz="1100" u="sng" strike="noStrike" dirty="0" smtClean="0">
                          <a:effectLst/>
                        </a:rPr>
                        <a:t>criteria </a:t>
                      </a:r>
                      <a:r>
                        <a:rPr lang="en-US" sz="1100" u="sng" strike="noStrike" dirty="0">
                          <a:effectLst/>
                        </a:rPr>
                        <a:t>in µg/l (acute / chronic)                   </a:t>
                      </a:r>
                      <a:r>
                        <a:rPr lang="en-US" sz="1100" u="sng" strike="noStrike" dirty="0" smtClean="0">
                          <a:effectLst/>
                        </a:rPr>
                        <a:t>                   </a:t>
                      </a:r>
                      <a:r>
                        <a:rPr lang="en-US" sz="1100" u="none" strike="noStrike" dirty="0" smtClean="0">
                          <a:effectLst/>
                        </a:rPr>
                        <a:t>Arsenic </a:t>
                      </a:r>
                      <a:r>
                        <a:rPr lang="en-US" sz="1100" u="none" strike="noStrike" dirty="0">
                          <a:effectLst/>
                        </a:rPr>
                        <a:t>69 / 36 </a:t>
                      </a:r>
                      <a:r>
                        <a:rPr lang="en-US" sz="1100" u="none" strike="noStrike" dirty="0" smtClean="0">
                          <a:effectLst/>
                        </a:rPr>
                        <a:t>                                                                   </a:t>
                      </a:r>
                      <a:r>
                        <a:rPr lang="en-US" sz="1100" u="none" strike="noStrike" dirty="0">
                          <a:effectLst/>
                        </a:rPr>
                        <a:t>Cadmium 42 / 9.3              </a:t>
                      </a:r>
                      <a:r>
                        <a:rPr lang="en-US" sz="1100" u="none" strike="noStrike" dirty="0" smtClean="0">
                          <a:effectLst/>
                        </a:rPr>
                        <a:t>                                                     </a:t>
                      </a:r>
                      <a:r>
                        <a:rPr lang="en-US" sz="1100" u="none" strike="noStrike" dirty="0">
                          <a:effectLst/>
                        </a:rPr>
                        <a:t>Chromium (VI) 1,100 /  50                   </a:t>
                      </a:r>
                      <a:r>
                        <a:rPr lang="en-US" sz="1100" u="none" strike="noStrike" dirty="0" smtClean="0">
                          <a:effectLst/>
                        </a:rPr>
                        <a:t>                              </a:t>
                      </a:r>
                      <a:r>
                        <a:rPr lang="en-US" sz="1100" u="none" strike="noStrike" dirty="0">
                          <a:effectLst/>
                        </a:rPr>
                        <a:t>Copper 4.8 / 3.1                                        </a:t>
                      </a:r>
                      <a:r>
                        <a:rPr lang="en-US" sz="1100" u="none" strike="noStrike" dirty="0" smtClean="0">
                          <a:effectLst/>
                        </a:rPr>
                        <a:t>                               </a:t>
                      </a:r>
                      <a:r>
                        <a:rPr lang="en-US" sz="1100" u="none" strike="noStrike" dirty="0">
                          <a:effectLst/>
                        </a:rPr>
                        <a:t>Lead 210 / 8.1             </a:t>
                      </a:r>
                      <a:r>
                        <a:rPr lang="en-US" sz="1100" u="none" strike="noStrike" dirty="0" smtClean="0">
                          <a:effectLst/>
                        </a:rPr>
                        <a:t>                                                              </a:t>
                      </a:r>
                      <a:r>
                        <a:rPr lang="en-US" sz="1100" u="none" strike="noStrike" dirty="0">
                          <a:effectLst/>
                        </a:rPr>
                        <a:t>Mercury 1.8 / 0.025                </a:t>
                      </a:r>
                      <a:r>
                        <a:rPr lang="en-US" sz="1100" u="none" strike="noStrike" dirty="0" smtClean="0">
                          <a:effectLst/>
                        </a:rPr>
                        <a:t>                                               </a:t>
                      </a:r>
                      <a:r>
                        <a:rPr lang="en-US" sz="1100" u="none" strike="noStrike" dirty="0">
                          <a:effectLst/>
                        </a:rPr>
                        <a:t>Nickel 74 / 8.2                           </a:t>
                      </a:r>
                      <a:r>
                        <a:rPr lang="en-US" sz="1100" u="none" strike="noStrike" dirty="0" smtClean="0">
                          <a:effectLst/>
                        </a:rPr>
                        <a:t>                                             </a:t>
                      </a:r>
                      <a:r>
                        <a:rPr lang="en-US" sz="1100" u="none" strike="noStrike" dirty="0">
                          <a:effectLst/>
                        </a:rPr>
                        <a:t>Selenium 290 / 71                                 </a:t>
                      </a:r>
                      <a:r>
                        <a:rPr lang="en-US" sz="1100" u="none" strike="noStrike" dirty="0" smtClean="0">
                          <a:effectLst/>
                        </a:rPr>
                        <a:t>                                        </a:t>
                      </a:r>
                      <a:r>
                        <a:rPr lang="en-US" sz="1100" u="none" strike="noStrike" dirty="0">
                          <a:effectLst/>
                        </a:rPr>
                        <a:t>Silver 1.9 (acute only)                                  </a:t>
                      </a:r>
                      <a:r>
                        <a:rPr lang="en-US" sz="1100" u="none" strike="noStrike" dirty="0" smtClean="0">
                          <a:effectLst/>
                        </a:rPr>
                        <a:t>                             </a:t>
                      </a:r>
                      <a:r>
                        <a:rPr lang="en-US" sz="1100" u="none" strike="noStrike" dirty="0">
                          <a:effectLst/>
                        </a:rPr>
                        <a:t>Zinc 90 / 81                                                                                                                                  </a:t>
                      </a:r>
                      <a:endParaRPr lang="en-US" sz="1100" b="0" i="0" u="none" strike="noStrike" dirty="0">
                        <a:solidFill>
                          <a:srgbClr val="000000"/>
                        </a:solidFill>
                        <a:effectLst/>
                        <a:latin typeface="Calibri" panose="020F0502020204030204" pitchFamily="34" charset="0"/>
                      </a:endParaRPr>
                    </a:p>
                  </a:txBody>
                  <a:tcPr marL="7294" marR="7294" marT="7294" marB="0" anchor="ctr">
                    <a:solidFill>
                      <a:schemeClr val="accent3">
                        <a:lumMod val="40000"/>
                        <a:lumOff val="60000"/>
                      </a:schemeClr>
                    </a:solidFill>
                  </a:tcPr>
                </a:tc>
              </a:tr>
            </a:tbl>
          </a:graphicData>
        </a:graphic>
      </p:graphicFrame>
      <p:sp>
        <p:nvSpPr>
          <p:cNvPr id="5" name="Rectangle 3"/>
          <p:cNvSpPr txBox="1">
            <a:spLocks noRot="1" noChangeArrowheads="1"/>
          </p:cNvSpPr>
          <p:nvPr/>
        </p:nvSpPr>
        <p:spPr>
          <a:xfrm>
            <a:off x="914400" y="5486400"/>
            <a:ext cx="7848600" cy="49252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Wingdings" pitchFamily="2" charset="2"/>
              <a:buChar char="§"/>
              <a:defRPr/>
            </a:pPr>
            <a:r>
              <a:rPr lang="en-US" sz="1800" dirty="0"/>
              <a:t>no limits in IMO or EPA; </a:t>
            </a:r>
            <a:r>
              <a:rPr lang="en-US" sz="1800" dirty="0" smtClean="0"/>
              <a:t>WA criteria more stringent</a:t>
            </a:r>
          </a:p>
          <a:p>
            <a:pPr marL="342900" lvl="1" indent="-342900">
              <a:buFont typeface="Wingdings" pitchFamily="2" charset="2"/>
              <a:buChar char="§"/>
              <a:defRPr/>
            </a:pPr>
            <a:r>
              <a:rPr lang="en-US" sz="1800" dirty="0" smtClean="0"/>
              <a:t>Cruise ship data only</a:t>
            </a:r>
            <a:endParaRPr lang="en-US" sz="1800" dirty="0"/>
          </a:p>
          <a:p>
            <a:pPr marL="342900" lvl="1" indent="-342900">
              <a:buFont typeface="Wingdings" pitchFamily="2" charset="2"/>
              <a:buChar char="§"/>
              <a:defRPr/>
            </a:pPr>
            <a:endParaRPr lang="en-US" sz="2400" dirty="0" smtClean="0"/>
          </a:p>
          <a:p>
            <a:pPr marL="342900" lvl="1" indent="-342900">
              <a:buFont typeface="Wingdings" pitchFamily="2" charset="2"/>
              <a:buChar char="§"/>
              <a:defRPr/>
            </a:pPr>
            <a:endParaRPr lang="en-US" dirty="0" smtClean="0"/>
          </a:p>
        </p:txBody>
      </p:sp>
    </p:spTree>
    <p:extLst>
      <p:ext uri="{BB962C8B-B14F-4D97-AF65-F5344CB8AC3E}">
        <p14:creationId xmlns:p14="http://schemas.microsoft.com/office/powerpoint/2010/main" val="1092558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Toxics cont.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1686829"/>
              </p:ext>
            </p:extLst>
          </p:nvPr>
        </p:nvGraphicFramePr>
        <p:xfrm>
          <a:off x="457200" y="1099440"/>
          <a:ext cx="8001000" cy="4236402"/>
        </p:xfrm>
        <a:graphic>
          <a:graphicData uri="http://schemas.openxmlformats.org/drawingml/2006/table">
            <a:tbl>
              <a:tblPr firstRow="1" bandRow="1">
                <a:tableStyleId>{5C22544A-7EE6-4342-B048-85BDC9FD1C3A}</a:tableStyleId>
              </a:tblPr>
              <a:tblGrid>
                <a:gridCol w="1193931"/>
                <a:gridCol w="1168269"/>
                <a:gridCol w="2286000"/>
                <a:gridCol w="3352800"/>
              </a:tblGrid>
              <a:tr h="429320">
                <a:tc>
                  <a:txBody>
                    <a:bodyPr/>
                    <a:lstStyle/>
                    <a:p>
                      <a:r>
                        <a:rPr lang="en-US" dirty="0" smtClean="0"/>
                        <a:t>Parameter</a:t>
                      </a:r>
                      <a:endParaRPr lang="en-US" dirty="0"/>
                    </a:p>
                  </a:txBody>
                  <a:tcPr/>
                </a:tc>
                <a:tc>
                  <a:txBody>
                    <a:bodyPr/>
                    <a:lstStyle/>
                    <a:p>
                      <a:r>
                        <a:rPr lang="en-US" dirty="0" smtClean="0"/>
                        <a:t>EPA Data</a:t>
                      </a:r>
                      <a:r>
                        <a:rPr lang="en-US" baseline="0" dirty="0" smtClean="0"/>
                        <a:t> Mean (ug/l)</a:t>
                      </a:r>
                      <a:endParaRPr lang="en-US" dirty="0"/>
                    </a:p>
                  </a:txBody>
                  <a:tcPr/>
                </a:tc>
                <a:tc>
                  <a:txBody>
                    <a:bodyPr/>
                    <a:lstStyle/>
                    <a:p>
                      <a:r>
                        <a:rPr lang="en-US" dirty="0" smtClean="0"/>
                        <a:t>WA WQ Criteria (marine aquatic life criteria</a:t>
                      </a:r>
                      <a:r>
                        <a:rPr lang="en-US" baseline="0" dirty="0" smtClean="0"/>
                        <a:t>:</a:t>
                      </a:r>
                      <a:br>
                        <a:rPr lang="en-US" baseline="0" dirty="0" smtClean="0"/>
                      </a:br>
                      <a:r>
                        <a:rPr lang="en-US" baseline="0" dirty="0" smtClean="0"/>
                        <a:t>acute / chronic)</a:t>
                      </a:r>
                      <a:endParaRPr lang="en-US" dirty="0"/>
                    </a:p>
                  </a:txBody>
                  <a:tcPr/>
                </a:tc>
                <a:tc>
                  <a:txBody>
                    <a:bodyPr/>
                    <a:lstStyle/>
                    <a:p>
                      <a:r>
                        <a:rPr lang="en-US" dirty="0" smtClean="0"/>
                        <a:t>Comparison</a:t>
                      </a:r>
                      <a:endParaRPr lang="en-US" dirty="0"/>
                    </a:p>
                  </a:txBody>
                  <a:tcPr>
                    <a:solidFill>
                      <a:schemeClr val="accent3">
                        <a:lumMod val="75000"/>
                      </a:schemeClr>
                    </a:solidFill>
                  </a:tcPr>
                </a:tc>
              </a:tr>
              <a:tr h="334962">
                <a:tc>
                  <a:txBody>
                    <a:bodyPr/>
                    <a:lstStyle/>
                    <a:p>
                      <a:pPr algn="ctr"/>
                      <a:r>
                        <a:rPr lang="en-US" sz="1200" dirty="0" smtClean="0"/>
                        <a:t>Arsenic</a:t>
                      </a:r>
                      <a:endParaRPr lang="en-US" sz="1200" dirty="0"/>
                    </a:p>
                  </a:txBody>
                  <a:tcPr/>
                </a:tc>
                <a:tc>
                  <a:txBody>
                    <a:bodyPr/>
                    <a:lstStyle/>
                    <a:p>
                      <a:pPr algn="l"/>
                      <a:r>
                        <a:rPr lang="en-US" sz="1200" dirty="0" smtClean="0"/>
                        <a:t>26.64</a:t>
                      </a:r>
                      <a:endParaRPr lang="en-US" sz="1200" dirty="0"/>
                    </a:p>
                  </a:txBody>
                  <a:tcPr/>
                </a:tc>
                <a:tc>
                  <a:txBody>
                    <a:bodyPr/>
                    <a:lstStyle/>
                    <a:p>
                      <a:r>
                        <a:rPr lang="en-US" sz="1200" dirty="0" smtClean="0"/>
                        <a:t>69/36</a:t>
                      </a:r>
                      <a:endParaRPr lang="en-US" sz="1200" dirty="0"/>
                    </a:p>
                  </a:txBody>
                  <a:tcPr/>
                </a:tc>
                <a:tc>
                  <a:txBody>
                    <a:bodyPr/>
                    <a:lstStyle/>
                    <a:p>
                      <a:r>
                        <a:rPr lang="en-US" sz="1200" dirty="0" smtClean="0"/>
                        <a:t>Within </a:t>
                      </a:r>
                      <a:r>
                        <a:rPr lang="en-US" sz="1200" baseline="0" dirty="0" smtClean="0"/>
                        <a:t>WA Aquatic Life Criteria</a:t>
                      </a:r>
                      <a:endParaRPr lang="en-US" sz="1200" dirty="0"/>
                    </a:p>
                  </a:txBody>
                  <a:tcPr>
                    <a:solidFill>
                      <a:schemeClr val="accent3">
                        <a:lumMod val="40000"/>
                        <a:lumOff val="60000"/>
                      </a:schemeClr>
                    </a:solidFill>
                  </a:tcPr>
                </a:tc>
              </a:tr>
              <a:tr h="304800">
                <a:tc>
                  <a:txBody>
                    <a:bodyPr/>
                    <a:lstStyle/>
                    <a:p>
                      <a:pPr algn="ctr"/>
                      <a:r>
                        <a:rPr lang="en-US" sz="1200" dirty="0" smtClean="0"/>
                        <a:t>Cadmium</a:t>
                      </a:r>
                      <a:endParaRPr lang="en-US" sz="1200" dirty="0"/>
                    </a:p>
                  </a:txBody>
                  <a:tcPr/>
                </a:tc>
                <a:tc>
                  <a:txBody>
                    <a:bodyPr/>
                    <a:lstStyle/>
                    <a:p>
                      <a:pPr algn="l"/>
                      <a:r>
                        <a:rPr lang="en-US" sz="1200" dirty="0" smtClean="0"/>
                        <a:t>10.25</a:t>
                      </a:r>
                      <a:endParaRPr lang="en-US" sz="1200" dirty="0"/>
                    </a:p>
                  </a:txBody>
                  <a:tcPr/>
                </a:tc>
                <a:tc>
                  <a:txBody>
                    <a:bodyPr/>
                    <a:lstStyle/>
                    <a:p>
                      <a:r>
                        <a:rPr lang="en-US" sz="1200" dirty="0" smtClean="0"/>
                        <a:t>42/9.3</a:t>
                      </a:r>
                      <a:endParaRPr lang="en-US" sz="1200" dirty="0"/>
                    </a:p>
                  </a:txBody>
                  <a:tcPr/>
                </a:tc>
                <a:tc>
                  <a:txBody>
                    <a:bodyPr/>
                    <a:lstStyle/>
                    <a:p>
                      <a:r>
                        <a:rPr lang="en-US" sz="1200" dirty="0" smtClean="0"/>
                        <a:t>Mean concentrations higher than</a:t>
                      </a:r>
                      <a:r>
                        <a:rPr lang="en-US" sz="1200" baseline="0" dirty="0" smtClean="0"/>
                        <a:t> WA Aquatic Life Chronic Criteria </a:t>
                      </a:r>
                      <a:endParaRPr lang="en-US" sz="1200" dirty="0"/>
                    </a:p>
                  </a:txBody>
                  <a:tcPr>
                    <a:solidFill>
                      <a:schemeClr val="accent3">
                        <a:lumMod val="40000"/>
                        <a:lumOff val="60000"/>
                      </a:schemeClr>
                    </a:solidFill>
                  </a:tcPr>
                </a:tc>
              </a:tr>
              <a:tr h="304800">
                <a:tc>
                  <a:txBody>
                    <a:bodyPr/>
                    <a:lstStyle/>
                    <a:p>
                      <a:pPr algn="ctr"/>
                      <a:r>
                        <a:rPr lang="en-US" sz="1200" dirty="0" smtClean="0"/>
                        <a:t>Chromium</a:t>
                      </a:r>
                      <a:endParaRPr lang="en-US" sz="1200" dirty="0"/>
                    </a:p>
                  </a:txBody>
                  <a:tcPr/>
                </a:tc>
                <a:tc>
                  <a:txBody>
                    <a:bodyPr/>
                    <a:lstStyle/>
                    <a:p>
                      <a:pPr algn="l"/>
                      <a:r>
                        <a:rPr lang="en-US" sz="1200" dirty="0" smtClean="0"/>
                        <a:t>24.33</a:t>
                      </a:r>
                      <a:endParaRPr lang="en-US" sz="1200" dirty="0"/>
                    </a:p>
                  </a:txBody>
                  <a:tcPr/>
                </a:tc>
                <a:tc>
                  <a:txBody>
                    <a:bodyPr/>
                    <a:lstStyle/>
                    <a:p>
                      <a:r>
                        <a:rPr lang="en-US" sz="1200" dirty="0" smtClean="0"/>
                        <a:t>1,000/50</a:t>
                      </a:r>
                      <a:endParaRPr lang="en-US" sz="1200" dirty="0"/>
                    </a:p>
                  </a:txBody>
                  <a:tcPr/>
                </a:tc>
                <a:tc>
                  <a:txBody>
                    <a:bodyPr/>
                    <a:lstStyle/>
                    <a:p>
                      <a:r>
                        <a:rPr lang="en-US" sz="1200" dirty="0" smtClean="0"/>
                        <a:t>Within WA Aquatic Life Criteria</a:t>
                      </a:r>
                      <a:endParaRPr lang="en-US" sz="1200" dirty="0"/>
                    </a:p>
                  </a:txBody>
                  <a:tcPr>
                    <a:solidFill>
                      <a:schemeClr val="accent3">
                        <a:lumMod val="40000"/>
                        <a:lumOff val="60000"/>
                      </a:schemeClr>
                    </a:solidFill>
                  </a:tcPr>
                </a:tc>
              </a:tr>
              <a:tr h="304800">
                <a:tc>
                  <a:txBody>
                    <a:bodyPr/>
                    <a:lstStyle/>
                    <a:p>
                      <a:pPr algn="ctr"/>
                      <a:r>
                        <a:rPr lang="en-US" sz="1200" dirty="0" smtClean="0"/>
                        <a:t>Copper</a:t>
                      </a:r>
                      <a:endParaRPr lang="en-US" sz="1200" dirty="0"/>
                    </a:p>
                  </a:txBody>
                  <a:tcPr/>
                </a:tc>
                <a:tc>
                  <a:txBody>
                    <a:bodyPr/>
                    <a:lstStyle/>
                    <a:p>
                      <a:pPr algn="l"/>
                      <a:r>
                        <a:rPr lang="en-US" sz="1200" dirty="0" smtClean="0"/>
                        <a:t>63.26</a:t>
                      </a:r>
                      <a:endParaRPr lang="en-US" sz="1200" dirty="0"/>
                    </a:p>
                  </a:txBody>
                  <a:tcPr/>
                </a:tc>
                <a:tc>
                  <a:txBody>
                    <a:bodyPr/>
                    <a:lstStyle/>
                    <a:p>
                      <a:r>
                        <a:rPr lang="en-US" sz="1200" dirty="0" smtClean="0"/>
                        <a:t>4.8/3.1</a:t>
                      </a:r>
                      <a:endParaRPr lang="en-US" sz="1200" dirty="0"/>
                    </a:p>
                  </a:txBody>
                  <a:tcPr/>
                </a:tc>
                <a:tc>
                  <a:txBody>
                    <a:bodyPr/>
                    <a:lstStyle/>
                    <a:p>
                      <a:r>
                        <a:rPr lang="en-US" sz="1200" dirty="0" smtClean="0"/>
                        <a:t>Mean concentrations higher than</a:t>
                      </a:r>
                      <a:r>
                        <a:rPr lang="en-US" sz="1200" baseline="0" dirty="0" smtClean="0"/>
                        <a:t> WA Aquatic Life Acute and Chronic Criteria </a:t>
                      </a:r>
                      <a:endParaRPr lang="en-US" sz="1200" dirty="0"/>
                    </a:p>
                  </a:txBody>
                  <a:tcPr>
                    <a:solidFill>
                      <a:schemeClr val="accent3">
                        <a:lumMod val="40000"/>
                        <a:lumOff val="60000"/>
                      </a:schemeClr>
                    </a:solidFill>
                  </a:tcPr>
                </a:tc>
              </a:tr>
              <a:tr h="304800">
                <a:tc>
                  <a:txBody>
                    <a:bodyPr/>
                    <a:lstStyle/>
                    <a:p>
                      <a:pPr algn="ctr"/>
                      <a:r>
                        <a:rPr lang="en-US" sz="1200" dirty="0" smtClean="0"/>
                        <a:t>Lead</a:t>
                      </a:r>
                      <a:endParaRPr lang="en-US" sz="1200" dirty="0"/>
                    </a:p>
                  </a:txBody>
                  <a:tcPr/>
                </a:tc>
                <a:tc>
                  <a:txBody>
                    <a:bodyPr/>
                    <a:lstStyle/>
                    <a:p>
                      <a:pPr algn="l"/>
                      <a:r>
                        <a:rPr lang="en-US" sz="1200" dirty="0" smtClean="0"/>
                        <a:t>22.64</a:t>
                      </a:r>
                      <a:endParaRPr lang="en-US" sz="1200" dirty="0"/>
                    </a:p>
                  </a:txBody>
                  <a:tcPr/>
                </a:tc>
                <a:tc>
                  <a:txBody>
                    <a:bodyPr/>
                    <a:lstStyle/>
                    <a:p>
                      <a:r>
                        <a:rPr lang="en-US" sz="1200" dirty="0" smtClean="0"/>
                        <a:t>210/8.1</a:t>
                      </a:r>
                      <a:endParaRPr lang="en-US" sz="1200" dirty="0"/>
                    </a:p>
                  </a:txBody>
                  <a:tcPr/>
                </a:tc>
                <a:tc>
                  <a:txBody>
                    <a:bodyPr/>
                    <a:lstStyle/>
                    <a:p>
                      <a:r>
                        <a:rPr lang="en-US" sz="1200" dirty="0" smtClean="0"/>
                        <a:t>Mean concentrations higher than</a:t>
                      </a:r>
                      <a:r>
                        <a:rPr lang="en-US" sz="1200" baseline="0" dirty="0" smtClean="0"/>
                        <a:t> WA Aquatic Life Chronic Criteria </a:t>
                      </a:r>
                      <a:endParaRPr lang="en-US" sz="1200" dirty="0"/>
                    </a:p>
                  </a:txBody>
                  <a:tcPr>
                    <a:solidFill>
                      <a:schemeClr val="accent3">
                        <a:lumMod val="40000"/>
                        <a:lumOff val="60000"/>
                      </a:schemeClr>
                    </a:solidFill>
                  </a:tcPr>
                </a:tc>
              </a:tr>
              <a:tr h="304800">
                <a:tc>
                  <a:txBody>
                    <a:bodyPr/>
                    <a:lstStyle/>
                    <a:p>
                      <a:pPr algn="ctr"/>
                      <a:r>
                        <a:rPr lang="en-US" sz="1200" dirty="0" smtClean="0"/>
                        <a:t>Nickel</a:t>
                      </a:r>
                      <a:endParaRPr lang="en-US" sz="1200" dirty="0"/>
                    </a:p>
                  </a:txBody>
                  <a:tcPr/>
                </a:tc>
                <a:tc>
                  <a:txBody>
                    <a:bodyPr/>
                    <a:lstStyle/>
                    <a:p>
                      <a:pPr algn="l"/>
                      <a:r>
                        <a:rPr lang="en-US" sz="1200" dirty="0" smtClean="0"/>
                        <a:t>80.09</a:t>
                      </a:r>
                      <a:endParaRPr lang="en-US" sz="1200" dirty="0"/>
                    </a:p>
                  </a:txBody>
                  <a:tcPr/>
                </a:tc>
                <a:tc>
                  <a:txBody>
                    <a:bodyPr/>
                    <a:lstStyle/>
                    <a:p>
                      <a:r>
                        <a:rPr lang="en-US" sz="1200" dirty="0" smtClean="0"/>
                        <a:t>74/8.2</a:t>
                      </a:r>
                      <a:endParaRPr lang="en-US" sz="1200" dirty="0"/>
                    </a:p>
                  </a:txBody>
                  <a:tcPr/>
                </a:tc>
                <a:tc>
                  <a:txBody>
                    <a:bodyPr/>
                    <a:lstStyle/>
                    <a:p>
                      <a:r>
                        <a:rPr lang="en-US" sz="1200" dirty="0" smtClean="0"/>
                        <a:t>Mean concentrations higher than</a:t>
                      </a:r>
                      <a:r>
                        <a:rPr lang="en-US" sz="1200" baseline="0" dirty="0" smtClean="0"/>
                        <a:t> WA Aquatic Life Acute and Chronic Criteria </a:t>
                      </a:r>
                      <a:endParaRPr lang="en-US" sz="1200" dirty="0"/>
                    </a:p>
                  </a:txBody>
                  <a:tcPr>
                    <a:solidFill>
                      <a:schemeClr val="accent3">
                        <a:lumMod val="40000"/>
                        <a:lumOff val="60000"/>
                      </a:schemeClr>
                    </a:solidFill>
                  </a:tcPr>
                </a:tc>
              </a:tr>
              <a:tr h="304800">
                <a:tc>
                  <a:txBody>
                    <a:bodyPr/>
                    <a:lstStyle/>
                    <a:p>
                      <a:pPr algn="ctr"/>
                      <a:r>
                        <a:rPr lang="en-US" sz="1200" dirty="0" smtClean="0"/>
                        <a:t>Selenium</a:t>
                      </a:r>
                      <a:endParaRPr lang="en-US" sz="1200" dirty="0"/>
                    </a:p>
                  </a:txBody>
                  <a:tcPr/>
                </a:tc>
                <a:tc>
                  <a:txBody>
                    <a:bodyPr/>
                    <a:lstStyle/>
                    <a:p>
                      <a:pPr algn="l"/>
                      <a:r>
                        <a:rPr lang="en-US" sz="1200" dirty="0" smtClean="0"/>
                        <a:t>42.31</a:t>
                      </a:r>
                      <a:endParaRPr lang="en-US" sz="1200" dirty="0"/>
                    </a:p>
                  </a:txBody>
                  <a:tcPr/>
                </a:tc>
                <a:tc>
                  <a:txBody>
                    <a:bodyPr/>
                    <a:lstStyle/>
                    <a:p>
                      <a:r>
                        <a:rPr lang="en-US" sz="1200" dirty="0" smtClean="0"/>
                        <a:t>290/71</a:t>
                      </a:r>
                      <a:endParaRPr lang="en-US" sz="1200" dirty="0"/>
                    </a:p>
                  </a:txBody>
                  <a:tcPr/>
                </a:tc>
                <a:tc>
                  <a:txBody>
                    <a:bodyPr/>
                    <a:lstStyle/>
                    <a:p>
                      <a:r>
                        <a:rPr lang="en-US" sz="1200" dirty="0" smtClean="0"/>
                        <a:t>Within </a:t>
                      </a:r>
                      <a:r>
                        <a:rPr lang="en-US" sz="1200" baseline="0" dirty="0" smtClean="0"/>
                        <a:t>WA Aquatic Life Criteria</a:t>
                      </a:r>
                      <a:endParaRPr lang="en-US" sz="1200" dirty="0"/>
                    </a:p>
                  </a:txBody>
                  <a:tcPr>
                    <a:solidFill>
                      <a:schemeClr val="accent3">
                        <a:lumMod val="40000"/>
                        <a:lumOff val="60000"/>
                      </a:schemeClr>
                    </a:solidFill>
                  </a:tcPr>
                </a:tc>
              </a:tr>
              <a:tr h="259080">
                <a:tc>
                  <a:txBody>
                    <a:bodyPr/>
                    <a:lstStyle/>
                    <a:p>
                      <a:pPr algn="ctr"/>
                      <a:r>
                        <a:rPr lang="en-US" sz="1200" dirty="0" smtClean="0"/>
                        <a:t>Zinc</a:t>
                      </a:r>
                      <a:endParaRPr lang="en-US" sz="1200" dirty="0"/>
                    </a:p>
                  </a:txBody>
                  <a:tcPr/>
                </a:tc>
                <a:tc>
                  <a:txBody>
                    <a:bodyPr/>
                    <a:lstStyle/>
                    <a:p>
                      <a:pPr algn="l"/>
                      <a:r>
                        <a:rPr lang="en-US" sz="1200" dirty="0" smtClean="0"/>
                        <a:t>67.89</a:t>
                      </a:r>
                      <a:endParaRPr lang="en-US" sz="1200" dirty="0"/>
                    </a:p>
                  </a:txBody>
                  <a:tcPr/>
                </a:tc>
                <a:tc>
                  <a:txBody>
                    <a:bodyPr/>
                    <a:lstStyle/>
                    <a:p>
                      <a:r>
                        <a:rPr lang="en-US" sz="1200" dirty="0" smtClean="0"/>
                        <a:t>90/81</a:t>
                      </a:r>
                      <a:endParaRPr lang="en-US" sz="1200" dirty="0"/>
                    </a:p>
                  </a:txBody>
                  <a:tcPr/>
                </a:tc>
                <a:tc>
                  <a:txBody>
                    <a:bodyPr/>
                    <a:lstStyle/>
                    <a:p>
                      <a:r>
                        <a:rPr lang="en-US" sz="1200" dirty="0" smtClean="0"/>
                        <a:t>Within </a:t>
                      </a:r>
                      <a:r>
                        <a:rPr lang="en-US" sz="1200" baseline="0" dirty="0" smtClean="0"/>
                        <a:t>WA Aquatic Life Criteria</a:t>
                      </a:r>
                      <a:endParaRPr lang="en-US" sz="1200" dirty="0"/>
                    </a:p>
                  </a:txBody>
                  <a:tcPr>
                    <a:solidFill>
                      <a:schemeClr val="accent3">
                        <a:lumMod val="40000"/>
                        <a:lumOff val="60000"/>
                      </a:schemeClr>
                    </a:solidFill>
                  </a:tcPr>
                </a:tc>
              </a:tr>
            </a:tbl>
          </a:graphicData>
        </a:graphic>
      </p:graphicFrame>
      <p:sp>
        <p:nvSpPr>
          <p:cNvPr id="5" name="Rectangle 3"/>
          <p:cNvSpPr txBox="1">
            <a:spLocks noRot="1" noChangeArrowheads="1"/>
          </p:cNvSpPr>
          <p:nvPr/>
        </p:nvSpPr>
        <p:spPr>
          <a:xfrm>
            <a:off x="1295400" y="5422123"/>
            <a:ext cx="7467600" cy="14770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Wingdings" pitchFamily="2" charset="2"/>
              <a:buChar char="§"/>
              <a:defRPr/>
            </a:pPr>
            <a:r>
              <a:rPr lang="en-US" sz="1600" dirty="0" smtClean="0"/>
              <a:t>Some </a:t>
            </a:r>
            <a:r>
              <a:rPr lang="en-US" sz="1600" dirty="0"/>
              <a:t>data is above detection levels that are significantly higher than the </a:t>
            </a:r>
            <a:r>
              <a:rPr lang="en-US" sz="1600" dirty="0" smtClean="0"/>
              <a:t>criteria</a:t>
            </a:r>
            <a:r>
              <a:rPr lang="en-US" sz="1600" dirty="0"/>
              <a:t>.</a:t>
            </a:r>
          </a:p>
          <a:p>
            <a:pPr marL="342900" lvl="1" indent="-342900">
              <a:buFont typeface="Wingdings" pitchFamily="2" charset="2"/>
              <a:buChar char="§"/>
              <a:defRPr/>
            </a:pPr>
            <a:r>
              <a:rPr lang="en-US" sz="1600" dirty="0" smtClean="0"/>
              <a:t>Total (not dissolved); includes cruise ship only data. </a:t>
            </a:r>
          </a:p>
          <a:p>
            <a:pPr marL="342900" lvl="1" indent="-342900">
              <a:buFont typeface="Wingdings" pitchFamily="2" charset="2"/>
              <a:buChar char="§"/>
              <a:defRPr/>
            </a:pPr>
            <a:r>
              <a:rPr lang="en-US" sz="1600" dirty="0" smtClean="0"/>
              <a:t>Inlet/background data not evaluated.</a:t>
            </a:r>
          </a:p>
          <a:p>
            <a:pPr marL="342900" lvl="1" indent="-342900">
              <a:buFont typeface="Wingdings" pitchFamily="2" charset="2"/>
              <a:buChar char="§"/>
              <a:defRPr/>
            </a:pPr>
            <a:endParaRPr lang="en-US" sz="2400" dirty="0" smtClean="0"/>
          </a:p>
          <a:p>
            <a:pPr marL="342900" lvl="1" indent="-342900">
              <a:buFont typeface="Wingdings" pitchFamily="2" charset="2"/>
              <a:buChar char="§"/>
              <a:defRPr/>
            </a:pPr>
            <a:endParaRPr lang="en-US" dirty="0" smtClean="0"/>
          </a:p>
        </p:txBody>
      </p:sp>
    </p:spTree>
    <p:extLst>
      <p:ext uri="{BB962C8B-B14F-4D97-AF65-F5344CB8AC3E}">
        <p14:creationId xmlns:p14="http://schemas.microsoft.com/office/powerpoint/2010/main" val="3867825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solidFill>
                  <a:srgbClr val="CC0000"/>
                </a:solidFill>
              </a:rPr>
              <a:t>Exhaust Gas Cleaning Systems</a:t>
            </a:r>
            <a:br>
              <a:rPr lang="en-US">
                <a:solidFill>
                  <a:srgbClr val="CC0000"/>
                </a:solidFill>
              </a:rPr>
            </a:br>
            <a:r>
              <a:rPr lang="en-US" smtClean="0">
                <a:solidFill>
                  <a:srgbClr val="CC0000"/>
                </a:solidFill>
              </a:rPr>
              <a:t>Washwater Research</a:t>
            </a:r>
            <a:endParaRPr lang="en-US"/>
          </a:p>
        </p:txBody>
      </p:sp>
      <p:sp>
        <p:nvSpPr>
          <p:cNvPr id="3" name="Content Placeholder 2"/>
          <p:cNvSpPr>
            <a:spLocks noGrp="1"/>
          </p:cNvSpPr>
          <p:nvPr>
            <p:ph idx="1"/>
          </p:nvPr>
        </p:nvSpPr>
        <p:spPr/>
        <p:txBody>
          <a:bodyPr>
            <a:normAutofit fontScale="70000" lnSpcReduction="20000"/>
          </a:bodyPr>
          <a:lstStyle/>
          <a:p>
            <a:r>
              <a:rPr lang="en-US" dirty="0"/>
              <a:t>S</a:t>
            </a:r>
            <a:r>
              <a:rPr lang="en-US" dirty="0" smtClean="0"/>
              <a:t>tudies reviewed</a:t>
            </a:r>
            <a:r>
              <a:rPr lang="en-US" dirty="0"/>
              <a:t> </a:t>
            </a:r>
            <a:r>
              <a:rPr lang="en-US" dirty="0" smtClean="0"/>
              <a:t>from:</a:t>
            </a:r>
          </a:p>
          <a:p>
            <a:pPr lvl="1"/>
            <a:r>
              <a:rPr lang="en-US" dirty="0" smtClean="0"/>
              <a:t>Danish Ministry of the Environment 2012</a:t>
            </a:r>
          </a:p>
          <a:p>
            <a:pPr lvl="1"/>
            <a:r>
              <a:rPr lang="en-US" dirty="0" smtClean="0"/>
              <a:t>CE Delft 2015</a:t>
            </a:r>
          </a:p>
          <a:p>
            <a:pPr lvl="1"/>
            <a:r>
              <a:rPr lang="en-US" dirty="0" smtClean="0"/>
              <a:t>Germany – Federal maritime and Hydrographic Agency 2018 (preliminary findings)</a:t>
            </a:r>
          </a:p>
          <a:p>
            <a:pPr lvl="1"/>
            <a:r>
              <a:rPr lang="en-US" dirty="0" smtClean="0"/>
              <a:t>Carnival Corporation DNV/GL 2019</a:t>
            </a:r>
          </a:p>
          <a:p>
            <a:pPr lvl="1"/>
            <a:r>
              <a:rPr lang="en-US" dirty="0" smtClean="0"/>
              <a:t>EPA 2011</a:t>
            </a:r>
          </a:p>
          <a:p>
            <a:pPr lvl="1"/>
            <a:r>
              <a:rPr lang="en-US" dirty="0" smtClean="0"/>
              <a:t>Japan – Ministry of Land Infrastructure, Transport and Tourism 2019</a:t>
            </a:r>
          </a:p>
          <a:p>
            <a:r>
              <a:rPr lang="en-US" dirty="0" smtClean="0"/>
              <a:t>Generally not a lot of research available</a:t>
            </a:r>
          </a:p>
          <a:p>
            <a:r>
              <a:rPr lang="en-US" dirty="0" smtClean="0"/>
              <a:t>Regulatory agencies and industry have evaluated</a:t>
            </a:r>
          </a:p>
          <a:p>
            <a:r>
              <a:rPr lang="en-US" dirty="0" smtClean="0"/>
              <a:t>Decisions by countries and ports have varied</a:t>
            </a:r>
          </a:p>
          <a:p>
            <a:r>
              <a:rPr lang="en-US" dirty="0" smtClean="0"/>
              <a:t>Industry and science ramifications from IMO policy </a:t>
            </a:r>
          </a:p>
          <a:p>
            <a:r>
              <a:rPr lang="en-US" dirty="0" smtClean="0"/>
              <a:t>Recent submittal to IMO for reconsideration</a:t>
            </a:r>
          </a:p>
          <a:p>
            <a:endParaRPr lang="en-US" dirty="0"/>
          </a:p>
        </p:txBody>
      </p:sp>
    </p:spTree>
    <p:extLst>
      <p:ext uri="{BB962C8B-B14F-4D97-AF65-F5344CB8AC3E}">
        <p14:creationId xmlns:p14="http://schemas.microsoft.com/office/powerpoint/2010/main" val="3248076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rrowheads="1"/>
          </p:cNvSpPr>
          <p:nvPr>
            <p:ph type="title"/>
          </p:nvPr>
        </p:nvSpPr>
        <p:spPr/>
        <p:txBody>
          <a:bodyPr>
            <a:normAutofit fontScale="90000"/>
          </a:bodyPr>
          <a:lstStyle/>
          <a:p>
            <a:pPr eaLnBrk="1" hangingPunct="1">
              <a:defRPr/>
            </a:pPr>
            <a:r>
              <a:rPr lang="en-US" dirty="0" smtClean="0">
                <a:solidFill>
                  <a:srgbClr val="CC0000"/>
                </a:solidFill>
              </a:rPr>
              <a:t>Exhaust Gas Cleaning Systems</a:t>
            </a:r>
            <a:br>
              <a:rPr lang="en-US" dirty="0" smtClean="0">
                <a:solidFill>
                  <a:srgbClr val="CC0000"/>
                </a:solidFill>
              </a:rPr>
            </a:br>
            <a:r>
              <a:rPr lang="en-US" dirty="0" smtClean="0">
                <a:solidFill>
                  <a:srgbClr val="CC0000"/>
                </a:solidFill>
              </a:rPr>
              <a:t>Carnival Briefing</a:t>
            </a:r>
          </a:p>
        </p:txBody>
      </p:sp>
      <p:sp>
        <p:nvSpPr>
          <p:cNvPr id="100355" name="Rectangle 3"/>
          <p:cNvSpPr>
            <a:spLocks noGrp="1" noRot="1" noChangeArrowheads="1"/>
          </p:cNvSpPr>
          <p:nvPr>
            <p:ph type="body" idx="1"/>
          </p:nvPr>
        </p:nvSpPr>
        <p:spPr>
          <a:xfrm>
            <a:off x="301625" y="1600200"/>
            <a:ext cx="8540750" cy="4422775"/>
          </a:xfrm>
        </p:spPr>
        <p:txBody>
          <a:bodyPr>
            <a:noAutofit/>
          </a:bodyPr>
          <a:lstStyle/>
          <a:p>
            <a:pPr marL="342900" lvl="1" indent="-342900" eaLnBrk="1" hangingPunct="1">
              <a:buFont typeface="Wingdings" pitchFamily="2" charset="2"/>
              <a:buChar char="§"/>
              <a:defRPr/>
            </a:pPr>
            <a:r>
              <a:rPr lang="en-US" sz="2400" dirty="0" smtClean="0"/>
              <a:t>Briefing to Ecology/Port of Seattle in December 2018</a:t>
            </a:r>
          </a:p>
          <a:p>
            <a:pPr marL="342900" lvl="1" indent="-342900" eaLnBrk="1" hangingPunct="1">
              <a:buFont typeface="Wingdings" pitchFamily="2" charset="2"/>
              <a:buChar char="§"/>
              <a:defRPr/>
            </a:pPr>
            <a:r>
              <a:rPr lang="en-US" sz="2400" dirty="0" smtClean="0"/>
              <a:t>Based on report “Compilation and Assessment of Lab Samples from EGCS Washwater Discharge on Carnival Ships” 2019</a:t>
            </a:r>
          </a:p>
          <a:p>
            <a:pPr marL="342900" lvl="1" indent="-342900" eaLnBrk="1" hangingPunct="1">
              <a:buFont typeface="Wingdings" pitchFamily="2" charset="2"/>
              <a:buChar char="§"/>
              <a:defRPr/>
            </a:pPr>
            <a:r>
              <a:rPr lang="en-US" sz="2400" dirty="0" smtClean="0"/>
              <a:t>Sampling (EPA approved methods/accredited labs) </a:t>
            </a:r>
          </a:p>
          <a:p>
            <a:pPr marL="742950" lvl="2" indent="-342900">
              <a:buFont typeface="Wingdings" pitchFamily="2" charset="2"/>
              <a:buChar char="§"/>
              <a:defRPr/>
            </a:pPr>
            <a:r>
              <a:rPr lang="en-US" sz="2000" dirty="0" smtClean="0"/>
              <a:t>281 samples; 53 ships; 54 chemical constituents per sample</a:t>
            </a:r>
          </a:p>
          <a:p>
            <a:pPr marL="742950" lvl="2" indent="-342900">
              <a:buFont typeface="Wingdings" pitchFamily="2" charset="2"/>
              <a:buChar char="§"/>
              <a:defRPr/>
            </a:pPr>
            <a:r>
              <a:rPr lang="en-US" sz="2000" dirty="0" smtClean="0"/>
              <a:t>Constituent content per liter of water </a:t>
            </a:r>
            <a:r>
              <a:rPr lang="en-US" sz="2000" dirty="0" err="1" smtClean="0"/>
              <a:t>avg</a:t>
            </a:r>
            <a:r>
              <a:rPr lang="en-US" sz="2000" dirty="0" smtClean="0"/>
              <a:t> flow rate 45t/</a:t>
            </a:r>
            <a:r>
              <a:rPr lang="en-US" sz="2000" dirty="0" err="1" smtClean="0"/>
              <a:t>MWhr</a:t>
            </a:r>
            <a:r>
              <a:rPr lang="en-US" sz="2000" dirty="0" smtClean="0"/>
              <a:t>; results – averages, post-EGCS minus inlet water values, outliers eliminated</a:t>
            </a:r>
          </a:p>
          <a:p>
            <a:pPr marL="742950" lvl="2" indent="-342900">
              <a:buFont typeface="Wingdings" pitchFamily="2" charset="2"/>
              <a:buChar char="§"/>
              <a:defRPr/>
            </a:pPr>
            <a:r>
              <a:rPr lang="en-US" sz="2000" dirty="0" smtClean="0"/>
              <a:t>Showed sample </a:t>
            </a:r>
            <a:r>
              <a:rPr lang="en-US" sz="2000" dirty="0" err="1" smtClean="0"/>
              <a:t>avg</a:t>
            </a:r>
            <a:r>
              <a:rPr lang="en-US" sz="2000" dirty="0" smtClean="0"/>
              <a:t> PAH and nitrate levels below IMO wash-water guidelines; German ordinance and EU’s standards</a:t>
            </a:r>
          </a:p>
        </p:txBody>
      </p:sp>
    </p:spTree>
    <p:extLst>
      <p:ext uri="{BB962C8B-B14F-4D97-AF65-F5344CB8AC3E}">
        <p14:creationId xmlns:p14="http://schemas.microsoft.com/office/powerpoint/2010/main" val="20989674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rrowheads="1"/>
          </p:cNvSpPr>
          <p:nvPr>
            <p:ph type="title"/>
          </p:nvPr>
        </p:nvSpPr>
        <p:spPr/>
        <p:txBody>
          <a:bodyPr>
            <a:normAutofit fontScale="90000"/>
          </a:bodyPr>
          <a:lstStyle/>
          <a:p>
            <a:pPr eaLnBrk="1" hangingPunct="1">
              <a:defRPr/>
            </a:pPr>
            <a:r>
              <a:rPr lang="en-US" dirty="0" smtClean="0">
                <a:solidFill>
                  <a:srgbClr val="CC0000"/>
                </a:solidFill>
              </a:rPr>
              <a:t>Exhaust Gas Cleaning Systems</a:t>
            </a:r>
            <a:br>
              <a:rPr lang="en-US" dirty="0" smtClean="0">
                <a:solidFill>
                  <a:srgbClr val="CC0000"/>
                </a:solidFill>
              </a:rPr>
            </a:br>
            <a:r>
              <a:rPr lang="en-US" dirty="0" smtClean="0">
                <a:solidFill>
                  <a:srgbClr val="CC0000"/>
                </a:solidFill>
              </a:rPr>
              <a:t>Summary</a:t>
            </a:r>
          </a:p>
        </p:txBody>
      </p:sp>
      <p:sp>
        <p:nvSpPr>
          <p:cNvPr id="100355" name="Rectangle 3"/>
          <p:cNvSpPr>
            <a:spLocks noGrp="1" noRot="1" noChangeArrowheads="1"/>
          </p:cNvSpPr>
          <p:nvPr>
            <p:ph type="body" idx="1"/>
          </p:nvPr>
        </p:nvSpPr>
        <p:spPr>
          <a:xfrm>
            <a:off x="304800" y="1676400"/>
            <a:ext cx="8540750" cy="4194175"/>
          </a:xfrm>
        </p:spPr>
        <p:txBody>
          <a:bodyPr>
            <a:normAutofit/>
          </a:bodyPr>
          <a:lstStyle/>
          <a:p>
            <a:pPr marL="342900" lvl="1" indent="-342900" eaLnBrk="1" hangingPunct="1">
              <a:buFont typeface="Wingdings" pitchFamily="2" charset="2"/>
              <a:buChar char="§"/>
              <a:defRPr/>
            </a:pPr>
            <a:r>
              <a:rPr lang="en-US" dirty="0" smtClean="0"/>
              <a:t>Existing information available on </a:t>
            </a:r>
          </a:p>
          <a:p>
            <a:pPr marL="742950" lvl="2" indent="-342900">
              <a:buFont typeface="Wingdings" pitchFamily="2" charset="2"/>
              <a:buChar char="§"/>
              <a:defRPr/>
            </a:pPr>
            <a:r>
              <a:rPr lang="en-US" dirty="0" smtClean="0"/>
              <a:t>Operations</a:t>
            </a:r>
          </a:p>
          <a:p>
            <a:pPr marL="742950" lvl="2" indent="-342900">
              <a:buFont typeface="Wingdings" pitchFamily="2" charset="2"/>
              <a:buChar char="§"/>
              <a:defRPr/>
            </a:pPr>
            <a:r>
              <a:rPr lang="en-US" dirty="0"/>
              <a:t>W</a:t>
            </a:r>
            <a:r>
              <a:rPr lang="en-US" dirty="0" smtClean="0"/>
              <a:t>ater quality data</a:t>
            </a:r>
          </a:p>
          <a:p>
            <a:pPr marL="742950" lvl="2" indent="-342900">
              <a:buFont typeface="Wingdings" pitchFamily="2" charset="2"/>
              <a:buChar char="§"/>
              <a:defRPr/>
            </a:pPr>
            <a:r>
              <a:rPr lang="en-US" dirty="0" smtClean="0"/>
              <a:t>Laws, regulations, permits</a:t>
            </a:r>
          </a:p>
          <a:p>
            <a:pPr marL="742950" lvl="2" indent="-342900">
              <a:buFont typeface="Wingdings" pitchFamily="2" charset="2"/>
              <a:buChar char="§"/>
              <a:defRPr/>
            </a:pPr>
            <a:r>
              <a:rPr lang="en-US" dirty="0"/>
              <a:t>A</a:t>
            </a:r>
            <a:r>
              <a:rPr lang="en-US" dirty="0" smtClean="0"/>
              <a:t>vailable research</a:t>
            </a:r>
          </a:p>
          <a:p>
            <a:pPr marL="342900" lvl="1" indent="-342900" eaLnBrk="1" hangingPunct="1">
              <a:buFont typeface="Wingdings" pitchFamily="2" charset="2"/>
              <a:buChar char="§"/>
              <a:defRPr/>
            </a:pPr>
            <a:r>
              <a:rPr lang="en-US" dirty="0" smtClean="0"/>
              <a:t>Initial data review shows certain parameters at times elevated above WA WQ criteria </a:t>
            </a:r>
          </a:p>
          <a:p>
            <a:pPr marL="342900" lvl="1" indent="-342900" eaLnBrk="1" hangingPunct="1">
              <a:buFont typeface="Wingdings" pitchFamily="2" charset="2"/>
              <a:buChar char="§"/>
              <a:defRPr/>
            </a:pPr>
            <a:r>
              <a:rPr lang="en-US" dirty="0" smtClean="0"/>
              <a:t>Research shows variabilities in the contents of washwater and how ships’ EGCS function</a:t>
            </a:r>
          </a:p>
          <a:p>
            <a:pPr marL="342900" lvl="1" indent="-342900">
              <a:buFont typeface="Wingdings" pitchFamily="2" charset="2"/>
              <a:buChar char="§"/>
              <a:defRPr/>
            </a:pPr>
            <a:endParaRPr lang="en-US" dirty="0" smtClean="0"/>
          </a:p>
        </p:txBody>
      </p:sp>
    </p:spTree>
    <p:extLst>
      <p:ext uri="{BB962C8B-B14F-4D97-AF65-F5344CB8AC3E}">
        <p14:creationId xmlns:p14="http://schemas.microsoft.com/office/powerpoint/2010/main" val="1727919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rrowheads="1"/>
          </p:cNvSpPr>
          <p:nvPr>
            <p:ph type="title"/>
          </p:nvPr>
        </p:nvSpPr>
        <p:spPr/>
        <p:txBody>
          <a:bodyPr>
            <a:normAutofit fontScale="90000"/>
          </a:bodyPr>
          <a:lstStyle/>
          <a:p>
            <a:pPr eaLnBrk="1" hangingPunct="1">
              <a:defRPr/>
            </a:pPr>
            <a:r>
              <a:rPr lang="en-US" dirty="0" smtClean="0">
                <a:solidFill>
                  <a:srgbClr val="CC0000"/>
                </a:solidFill>
              </a:rPr>
              <a:t>Exhaust Gas Cleaning Systems</a:t>
            </a:r>
            <a:br>
              <a:rPr lang="en-US" dirty="0" smtClean="0">
                <a:solidFill>
                  <a:srgbClr val="CC0000"/>
                </a:solidFill>
              </a:rPr>
            </a:br>
            <a:r>
              <a:rPr lang="en-US" dirty="0" smtClean="0">
                <a:solidFill>
                  <a:srgbClr val="CC0000"/>
                </a:solidFill>
              </a:rPr>
              <a:t>Data Gaps</a:t>
            </a:r>
          </a:p>
        </p:txBody>
      </p:sp>
      <p:sp>
        <p:nvSpPr>
          <p:cNvPr id="100355" name="Rectangle 3"/>
          <p:cNvSpPr>
            <a:spLocks noGrp="1" noRot="1" noChangeArrowheads="1"/>
          </p:cNvSpPr>
          <p:nvPr>
            <p:ph type="body" idx="1"/>
          </p:nvPr>
        </p:nvSpPr>
        <p:spPr>
          <a:xfrm>
            <a:off x="304800" y="1828800"/>
            <a:ext cx="8540750" cy="4041775"/>
          </a:xfrm>
        </p:spPr>
        <p:txBody>
          <a:bodyPr>
            <a:normAutofit fontScale="92500" lnSpcReduction="10000"/>
          </a:bodyPr>
          <a:lstStyle/>
          <a:p>
            <a:pPr marL="742950" lvl="2" indent="-342900">
              <a:buFont typeface="Wingdings" pitchFamily="2" charset="2"/>
              <a:buChar char="§"/>
              <a:defRPr/>
            </a:pPr>
            <a:r>
              <a:rPr lang="en-US" dirty="0" smtClean="0"/>
              <a:t>Surface effects characterization</a:t>
            </a:r>
            <a:endParaRPr lang="en-US" dirty="0"/>
          </a:p>
          <a:p>
            <a:pPr marL="742950" lvl="2" indent="-342900">
              <a:buFont typeface="Wingdings" pitchFamily="2" charset="2"/>
              <a:buChar char="§"/>
              <a:defRPr/>
            </a:pPr>
            <a:r>
              <a:rPr lang="en-US" dirty="0" smtClean="0"/>
              <a:t>Discharge volume and frequency</a:t>
            </a:r>
            <a:endParaRPr lang="en-US" dirty="0"/>
          </a:p>
          <a:p>
            <a:pPr marL="742950" lvl="2" indent="-342900">
              <a:buFont typeface="Wingdings" pitchFamily="2" charset="2"/>
              <a:buChar char="§"/>
              <a:defRPr/>
            </a:pPr>
            <a:r>
              <a:rPr lang="en-US" dirty="0"/>
              <a:t>B</a:t>
            </a:r>
            <a:r>
              <a:rPr lang="en-US" dirty="0" smtClean="0"/>
              <a:t>ioaccumulation </a:t>
            </a:r>
            <a:endParaRPr lang="en-US" dirty="0"/>
          </a:p>
          <a:p>
            <a:pPr marL="742950" lvl="2" indent="-342900">
              <a:buFont typeface="Wingdings" pitchFamily="2" charset="2"/>
              <a:buChar char="§"/>
              <a:defRPr/>
            </a:pPr>
            <a:r>
              <a:rPr lang="en-US" dirty="0"/>
              <a:t>L</a:t>
            </a:r>
            <a:r>
              <a:rPr lang="en-US" dirty="0" smtClean="0"/>
              <a:t>oading of </a:t>
            </a:r>
            <a:r>
              <a:rPr lang="en-US" dirty="0"/>
              <a:t>the discharges specific to Washington </a:t>
            </a:r>
            <a:r>
              <a:rPr lang="en-US" dirty="0" smtClean="0"/>
              <a:t>waters</a:t>
            </a:r>
          </a:p>
          <a:p>
            <a:pPr marL="742950" lvl="2" indent="-342900">
              <a:buFont typeface="Wingdings" pitchFamily="2" charset="2"/>
              <a:buChar char="§"/>
              <a:defRPr/>
            </a:pPr>
            <a:r>
              <a:rPr lang="en-US" dirty="0" smtClean="0"/>
              <a:t>Effect of fuel choices on environmental media</a:t>
            </a:r>
          </a:p>
          <a:p>
            <a:pPr marL="742950" lvl="2" indent="-342900">
              <a:buFont typeface="Wingdings" pitchFamily="2" charset="2"/>
              <a:buChar char="§"/>
              <a:defRPr/>
            </a:pPr>
            <a:r>
              <a:rPr lang="en-US" dirty="0" smtClean="0"/>
              <a:t>Other international regulations/limits </a:t>
            </a:r>
          </a:p>
          <a:p>
            <a:pPr marL="742950" lvl="2" indent="-342900">
              <a:buFont typeface="Wingdings" pitchFamily="2" charset="2"/>
              <a:buChar char="§"/>
              <a:defRPr/>
            </a:pPr>
            <a:r>
              <a:rPr lang="en-US" dirty="0" smtClean="0"/>
              <a:t>Whole effluent toxicity testing</a:t>
            </a:r>
          </a:p>
          <a:p>
            <a:pPr marL="742950" lvl="2" indent="-342900">
              <a:buFont typeface="Wingdings" pitchFamily="2" charset="2"/>
              <a:buChar char="§"/>
              <a:defRPr/>
            </a:pPr>
            <a:r>
              <a:rPr lang="en-US" dirty="0" smtClean="0"/>
              <a:t>Modeled effects of discharges to WA waters</a:t>
            </a:r>
          </a:p>
          <a:p>
            <a:pPr marL="742950" lvl="2" indent="-342900">
              <a:buFont typeface="Wingdings" pitchFamily="2" charset="2"/>
              <a:buChar char="§"/>
              <a:defRPr/>
            </a:pPr>
            <a:r>
              <a:rPr lang="en-US" dirty="0" smtClean="0"/>
              <a:t>Relationship between system O&amp;M and discharge quality</a:t>
            </a:r>
          </a:p>
        </p:txBody>
      </p:sp>
    </p:spTree>
    <p:extLst>
      <p:ext uri="{BB962C8B-B14F-4D97-AF65-F5344CB8AC3E}">
        <p14:creationId xmlns:p14="http://schemas.microsoft.com/office/powerpoint/2010/main" val="25491228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rrowheads="1"/>
          </p:cNvSpPr>
          <p:nvPr>
            <p:ph type="title"/>
          </p:nvPr>
        </p:nvSpPr>
        <p:spPr>
          <a:xfrm>
            <a:off x="460375" y="533400"/>
            <a:ext cx="8229600" cy="1447800"/>
          </a:xfrm>
        </p:spPr>
        <p:txBody>
          <a:bodyPr>
            <a:normAutofit fontScale="90000"/>
          </a:bodyPr>
          <a:lstStyle/>
          <a:p>
            <a:pPr eaLnBrk="1" hangingPunct="1">
              <a:defRPr/>
            </a:pPr>
            <a:r>
              <a:rPr lang="en-US" dirty="0" smtClean="0">
                <a:solidFill>
                  <a:srgbClr val="CC0000"/>
                </a:solidFill>
              </a:rPr>
              <a:t>Exhaust Gas Cleaning Systems Washwater Preliminary Recommendations Port and Ecology Staff</a:t>
            </a:r>
          </a:p>
        </p:txBody>
      </p:sp>
      <p:sp>
        <p:nvSpPr>
          <p:cNvPr id="100355" name="Rectangle 3"/>
          <p:cNvSpPr>
            <a:spLocks noGrp="1" noRot="1" noChangeArrowheads="1"/>
          </p:cNvSpPr>
          <p:nvPr>
            <p:ph type="body" idx="1"/>
          </p:nvPr>
        </p:nvSpPr>
        <p:spPr>
          <a:xfrm>
            <a:off x="304800" y="2587625"/>
            <a:ext cx="8540750" cy="3508375"/>
          </a:xfrm>
        </p:spPr>
        <p:txBody>
          <a:bodyPr>
            <a:normAutofit fontScale="92500" lnSpcReduction="20000"/>
          </a:bodyPr>
          <a:lstStyle/>
          <a:p>
            <a:pPr marL="342900" lvl="1" indent="-342900" eaLnBrk="1" hangingPunct="1">
              <a:buFont typeface="Wingdings" pitchFamily="2" charset="2"/>
              <a:buChar char="§"/>
              <a:defRPr/>
            </a:pPr>
            <a:r>
              <a:rPr lang="en-US" dirty="0" smtClean="0"/>
              <a:t>Prioritize data gaps</a:t>
            </a:r>
          </a:p>
          <a:p>
            <a:pPr marL="342900" lvl="1" indent="-342900" eaLnBrk="1" hangingPunct="1">
              <a:buFont typeface="Wingdings" pitchFamily="2" charset="2"/>
              <a:buChar char="§"/>
              <a:defRPr/>
            </a:pPr>
            <a:r>
              <a:rPr lang="en-US" dirty="0" smtClean="0"/>
              <a:t>Potential approach:</a:t>
            </a:r>
          </a:p>
          <a:p>
            <a:pPr lvl="1"/>
            <a:r>
              <a:rPr lang="en-US" dirty="0" smtClean="0"/>
              <a:t>Identify </a:t>
            </a:r>
            <a:r>
              <a:rPr lang="en-US" dirty="0"/>
              <a:t>a funding mechanism.</a:t>
            </a:r>
          </a:p>
          <a:p>
            <a:pPr lvl="1"/>
            <a:r>
              <a:rPr lang="en-US" dirty="0"/>
              <a:t>Gather additional information to identify EGCS discharges that may require controls in order to protect water quality.</a:t>
            </a:r>
          </a:p>
          <a:p>
            <a:pPr lvl="1"/>
            <a:r>
              <a:rPr lang="en-US" dirty="0"/>
              <a:t>Explore an amendment to the MOU that exceeds regulation.</a:t>
            </a:r>
          </a:p>
          <a:p>
            <a:pPr lvl="1"/>
            <a:r>
              <a:rPr lang="en-US" dirty="0" smtClean="0"/>
              <a:t>As funded, develop scope and timeline.</a:t>
            </a:r>
          </a:p>
          <a:p>
            <a:pPr marL="342900" lvl="1" indent="-342900" eaLnBrk="1" hangingPunct="1">
              <a:buFont typeface="Wingdings" pitchFamily="2" charset="2"/>
              <a:buChar char="§"/>
              <a:defRPr/>
            </a:pPr>
            <a:endParaRPr lang="en-US" dirty="0" smtClean="0"/>
          </a:p>
        </p:txBody>
      </p:sp>
    </p:spTree>
    <p:extLst>
      <p:ext uri="{BB962C8B-B14F-4D97-AF65-F5344CB8AC3E}">
        <p14:creationId xmlns:p14="http://schemas.microsoft.com/office/powerpoint/2010/main" val="512332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rrowheads="1"/>
          </p:cNvSpPr>
          <p:nvPr>
            <p:ph type="title"/>
          </p:nvPr>
        </p:nvSpPr>
        <p:spPr/>
        <p:txBody>
          <a:bodyPr>
            <a:normAutofit fontScale="90000"/>
          </a:bodyPr>
          <a:lstStyle/>
          <a:p>
            <a:pPr eaLnBrk="1" hangingPunct="1">
              <a:defRPr/>
            </a:pPr>
            <a:r>
              <a:rPr lang="en-US" dirty="0" smtClean="0">
                <a:solidFill>
                  <a:srgbClr val="CC0000"/>
                </a:solidFill>
              </a:rPr>
              <a:t>Exhaust Gas Cleaning Systems</a:t>
            </a:r>
            <a:br>
              <a:rPr lang="en-US" dirty="0" smtClean="0">
                <a:solidFill>
                  <a:srgbClr val="CC0000"/>
                </a:solidFill>
              </a:rPr>
            </a:br>
            <a:r>
              <a:rPr lang="en-US" dirty="0" smtClean="0">
                <a:solidFill>
                  <a:srgbClr val="CC0000"/>
                </a:solidFill>
              </a:rPr>
              <a:t>Overview</a:t>
            </a:r>
          </a:p>
        </p:txBody>
      </p:sp>
      <p:sp>
        <p:nvSpPr>
          <p:cNvPr id="100355" name="Rectangle 3"/>
          <p:cNvSpPr>
            <a:spLocks noGrp="1" noRot="1" noChangeArrowheads="1"/>
          </p:cNvSpPr>
          <p:nvPr>
            <p:ph type="body" idx="1"/>
          </p:nvPr>
        </p:nvSpPr>
        <p:spPr>
          <a:xfrm>
            <a:off x="304800" y="1447800"/>
            <a:ext cx="8540750" cy="4648200"/>
          </a:xfrm>
        </p:spPr>
        <p:txBody>
          <a:bodyPr>
            <a:noAutofit/>
          </a:bodyPr>
          <a:lstStyle/>
          <a:p>
            <a:pPr marL="342900" lvl="1" indent="-342900" eaLnBrk="1" hangingPunct="1">
              <a:buFont typeface="Wingdings" pitchFamily="2" charset="2"/>
              <a:buChar char="§"/>
              <a:defRPr/>
            </a:pPr>
            <a:r>
              <a:rPr lang="en-US" sz="2400" dirty="0" smtClean="0"/>
              <a:t>What they are</a:t>
            </a:r>
          </a:p>
          <a:p>
            <a:pPr marL="742950" lvl="2" indent="-342900">
              <a:buFont typeface="Wingdings" pitchFamily="2" charset="2"/>
              <a:buChar char="§"/>
              <a:defRPr/>
            </a:pPr>
            <a:r>
              <a:rPr lang="en-US" sz="1800" dirty="0" smtClean="0"/>
              <a:t>Exhaust stream mixed with seawater or fresh water to remove sulfur</a:t>
            </a:r>
          </a:p>
          <a:p>
            <a:pPr marL="742950" lvl="2" indent="-342900">
              <a:buFont typeface="Wingdings" pitchFamily="2" charset="2"/>
              <a:buChar char="§"/>
              <a:defRPr/>
            </a:pPr>
            <a:r>
              <a:rPr lang="en-US" sz="1800" dirty="0"/>
              <a:t>S</a:t>
            </a:r>
            <a:r>
              <a:rPr lang="en-US" sz="1800" dirty="0" smtClean="0"/>
              <a:t>olids separation</a:t>
            </a:r>
          </a:p>
          <a:p>
            <a:pPr marL="742950" lvl="2" indent="-342900">
              <a:buFont typeface="Wingdings" pitchFamily="2" charset="2"/>
              <a:buChar char="§"/>
              <a:defRPr/>
            </a:pPr>
            <a:r>
              <a:rPr lang="en-US" sz="1800" dirty="0"/>
              <a:t>S</a:t>
            </a:r>
            <a:r>
              <a:rPr lang="en-US" sz="1800" dirty="0" smtClean="0"/>
              <a:t>ome with additional filtration</a:t>
            </a:r>
          </a:p>
          <a:p>
            <a:pPr marL="342900" lvl="1" indent="-342900" eaLnBrk="1" hangingPunct="1">
              <a:buFont typeface="Wingdings" pitchFamily="2" charset="2"/>
              <a:buChar char="§"/>
              <a:defRPr/>
            </a:pPr>
            <a:r>
              <a:rPr lang="en-US" sz="2400" dirty="0" smtClean="0"/>
              <a:t>Why being installed</a:t>
            </a:r>
          </a:p>
          <a:p>
            <a:pPr marL="742950" lvl="2" indent="-342900">
              <a:buFont typeface="Wingdings" pitchFamily="2" charset="2"/>
              <a:buChar char="§"/>
              <a:defRPr/>
            </a:pPr>
            <a:r>
              <a:rPr lang="en-US" sz="1800" dirty="0" smtClean="0"/>
              <a:t>Global efforts to reduce air emissions from ocean-going vessels; sulfur content from 3.5% to 0.5% by 2020</a:t>
            </a:r>
          </a:p>
          <a:p>
            <a:pPr marL="742950" lvl="2" indent="-342900">
              <a:buFont typeface="Wingdings" pitchFamily="2" charset="2"/>
              <a:buChar char="§"/>
              <a:defRPr/>
            </a:pPr>
            <a:r>
              <a:rPr lang="en-US" sz="1800" dirty="0" smtClean="0"/>
              <a:t>Puget Sound is in N. America emission control area has required sulfur content of 0.1% since 2015</a:t>
            </a:r>
          </a:p>
          <a:p>
            <a:pPr marL="342900" lvl="1" indent="-342900" eaLnBrk="1" hangingPunct="1">
              <a:buFont typeface="Wingdings" pitchFamily="2" charset="2"/>
              <a:buChar char="§"/>
              <a:defRPr/>
            </a:pPr>
            <a:r>
              <a:rPr lang="en-US" sz="2400" dirty="0" smtClean="0"/>
              <a:t>Types of systems</a:t>
            </a:r>
          </a:p>
          <a:p>
            <a:pPr marL="742950" lvl="2" indent="-342900">
              <a:buFont typeface="Wingdings" pitchFamily="2" charset="2"/>
              <a:buChar char="§"/>
              <a:defRPr/>
            </a:pPr>
            <a:r>
              <a:rPr lang="en-US" sz="1800" dirty="0" smtClean="0"/>
              <a:t>Open-loop</a:t>
            </a:r>
          </a:p>
          <a:p>
            <a:pPr marL="742950" lvl="2" indent="-342900">
              <a:buFont typeface="Wingdings" pitchFamily="2" charset="2"/>
              <a:buChar char="§"/>
              <a:defRPr/>
            </a:pPr>
            <a:r>
              <a:rPr lang="en-US" sz="1800" dirty="0" smtClean="0"/>
              <a:t>Closed - hybrid</a:t>
            </a:r>
          </a:p>
          <a:p>
            <a:pPr marL="742950" lvl="2" indent="-342900">
              <a:buFont typeface="Wingdings" pitchFamily="2" charset="2"/>
              <a:buChar char="§"/>
              <a:defRPr/>
            </a:pPr>
            <a:r>
              <a:rPr lang="en-US" sz="1800" dirty="0" smtClean="0"/>
              <a:t>Closed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shutterstock_123776296.jpg"/>
          <p:cNvPicPr>
            <a:picLocks noChangeAspect="1"/>
          </p:cNvPicPr>
          <p:nvPr/>
        </p:nvPicPr>
        <p:blipFill>
          <a:blip r:embed="rId2" cstate="screen"/>
          <a:stretch>
            <a:fillRect/>
          </a:stretch>
        </p:blipFill>
        <p:spPr>
          <a:xfrm>
            <a:off x="-271630" y="-253683"/>
            <a:ext cx="9415630" cy="7111683"/>
          </a:xfrm>
          <a:prstGeom prst="rect">
            <a:avLst/>
          </a:prstGeom>
        </p:spPr>
      </p:pic>
      <p:sp>
        <p:nvSpPr>
          <p:cNvPr id="4" name="Rectangle 3"/>
          <p:cNvSpPr/>
          <p:nvPr/>
        </p:nvSpPr>
        <p:spPr>
          <a:xfrm>
            <a:off x="914400" y="1981200"/>
            <a:ext cx="7162800" cy="4081117"/>
          </a:xfrm>
          <a:prstGeom prst="rect">
            <a:avLst/>
          </a:prstGeom>
        </p:spPr>
        <p:txBody>
          <a:bodyPr wrap="square">
            <a:spAutoFit/>
          </a:bodyPr>
          <a:lstStyle/>
          <a:p>
            <a:pPr algn="ctr">
              <a:lnSpc>
                <a:spcPct val="90000"/>
              </a:lnSpc>
              <a:defRPr/>
            </a:pPr>
            <a:r>
              <a:rPr lang="en-US" sz="2400" b="1" dirty="0" smtClean="0">
                <a:solidFill>
                  <a:schemeClr val="bg1"/>
                </a:solidFill>
              </a:rPr>
              <a:t>Amy Jankowiak, Municipal Compliance &amp; Vessel Sewage Prevention Specialist, </a:t>
            </a:r>
            <a:br>
              <a:rPr lang="en-US" sz="2400" b="1" dirty="0" smtClean="0">
                <a:solidFill>
                  <a:schemeClr val="bg1"/>
                </a:solidFill>
              </a:rPr>
            </a:br>
            <a:r>
              <a:rPr lang="en-US" sz="2400" b="1" dirty="0" smtClean="0">
                <a:solidFill>
                  <a:schemeClr val="bg1"/>
                </a:solidFill>
              </a:rPr>
              <a:t>Dept. of Ecology Northwest Regional Office</a:t>
            </a:r>
          </a:p>
          <a:p>
            <a:pPr algn="ctr">
              <a:lnSpc>
                <a:spcPct val="90000"/>
              </a:lnSpc>
              <a:defRPr/>
            </a:pPr>
            <a:r>
              <a:rPr lang="en-US" sz="2400" b="1" dirty="0" smtClean="0">
                <a:solidFill>
                  <a:schemeClr val="bg1"/>
                </a:solidFill>
              </a:rPr>
              <a:t>(425) 649-7195</a:t>
            </a:r>
          </a:p>
          <a:p>
            <a:pPr algn="ctr">
              <a:lnSpc>
                <a:spcPct val="90000"/>
              </a:lnSpc>
              <a:defRPr/>
            </a:pPr>
            <a:r>
              <a:rPr lang="en-US" sz="2400" b="1" dirty="0" smtClean="0">
                <a:solidFill>
                  <a:schemeClr val="bg1"/>
                </a:solidFill>
              </a:rPr>
              <a:t>amy.jankowiak@ecy.wa.gov</a:t>
            </a:r>
          </a:p>
          <a:p>
            <a:pPr algn="ctr">
              <a:lnSpc>
                <a:spcPct val="90000"/>
              </a:lnSpc>
              <a:defRPr/>
            </a:pPr>
            <a:endParaRPr lang="en-US" sz="2400" b="1" dirty="0" smtClean="0"/>
          </a:p>
          <a:p>
            <a:pPr>
              <a:lnSpc>
                <a:spcPct val="90000"/>
              </a:lnSpc>
              <a:defRPr/>
            </a:pPr>
            <a:r>
              <a:rPr lang="en-US" sz="2400" b="1" dirty="0" smtClean="0"/>
              <a:t>Ecology Website: </a:t>
            </a:r>
            <a:r>
              <a:rPr lang="en-US" sz="2400" b="1" dirty="0">
                <a:hlinkClick r:id="rId3"/>
              </a:rPr>
              <a:t>https://ecology.wa.gov</a:t>
            </a:r>
            <a:r>
              <a:rPr lang="en-US" sz="2400" b="1" dirty="0" smtClean="0">
                <a:hlinkClick r:id="rId3"/>
              </a:rPr>
              <a:t>/</a:t>
            </a:r>
            <a:endParaRPr lang="en-US" sz="2400" b="1" dirty="0" smtClean="0"/>
          </a:p>
          <a:p>
            <a:pPr>
              <a:lnSpc>
                <a:spcPct val="90000"/>
              </a:lnSpc>
              <a:defRPr/>
            </a:pPr>
            <a:endParaRPr lang="en-US" sz="2400" b="1" dirty="0" smtClean="0"/>
          </a:p>
          <a:p>
            <a:pPr>
              <a:lnSpc>
                <a:spcPct val="90000"/>
              </a:lnSpc>
              <a:defRPr/>
            </a:pPr>
            <a:r>
              <a:rPr lang="en-US" sz="2400" b="1" dirty="0" smtClean="0"/>
              <a:t>New Cruise Ship Website: </a:t>
            </a:r>
            <a:r>
              <a:rPr lang="en-US" sz="2400" b="1" dirty="0">
                <a:hlinkClick r:id="rId4"/>
              </a:rPr>
              <a:t>https://</a:t>
            </a:r>
            <a:r>
              <a:rPr lang="en-US" sz="2400" b="1" dirty="0" smtClean="0">
                <a:hlinkClick r:id="rId4"/>
              </a:rPr>
              <a:t>ecology.wa.gov/Regulations-Permits/Permits-certifications/Cruise-ship-memorandum-of-agreement-MOU</a:t>
            </a:r>
            <a:r>
              <a:rPr lang="en-US" sz="2400" b="1" dirty="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rrowheads="1"/>
          </p:cNvSpPr>
          <p:nvPr>
            <p:ph type="title"/>
          </p:nvPr>
        </p:nvSpPr>
        <p:spPr/>
        <p:txBody>
          <a:bodyPr>
            <a:normAutofit fontScale="90000"/>
          </a:bodyPr>
          <a:lstStyle/>
          <a:p>
            <a:pPr eaLnBrk="1" hangingPunct="1">
              <a:defRPr/>
            </a:pPr>
            <a:r>
              <a:rPr lang="en-US" dirty="0" smtClean="0">
                <a:solidFill>
                  <a:srgbClr val="CC0000"/>
                </a:solidFill>
              </a:rPr>
              <a:t>Exhaust Gas Cleaning Systems</a:t>
            </a:r>
            <a:br>
              <a:rPr lang="en-US" dirty="0" smtClean="0">
                <a:solidFill>
                  <a:srgbClr val="CC0000"/>
                </a:solidFill>
              </a:rPr>
            </a:br>
            <a:r>
              <a:rPr lang="en-US" dirty="0" smtClean="0">
                <a:solidFill>
                  <a:srgbClr val="CC0000"/>
                </a:solidFill>
              </a:rPr>
              <a:t>Washwater Evaluation</a:t>
            </a:r>
          </a:p>
        </p:txBody>
      </p:sp>
      <p:sp>
        <p:nvSpPr>
          <p:cNvPr id="100355" name="Rectangle 3"/>
          <p:cNvSpPr>
            <a:spLocks noGrp="1" noRot="1" noChangeArrowheads="1"/>
          </p:cNvSpPr>
          <p:nvPr>
            <p:ph type="body" idx="1"/>
          </p:nvPr>
        </p:nvSpPr>
        <p:spPr>
          <a:xfrm>
            <a:off x="304800" y="1600200"/>
            <a:ext cx="8540750" cy="4270375"/>
          </a:xfrm>
        </p:spPr>
        <p:txBody>
          <a:bodyPr>
            <a:normAutofit/>
          </a:bodyPr>
          <a:lstStyle/>
          <a:p>
            <a:pPr marL="342900" lvl="1" indent="-342900" eaLnBrk="1" hangingPunct="1">
              <a:buFont typeface="Wingdings" pitchFamily="2" charset="2"/>
              <a:buChar char="§"/>
              <a:defRPr/>
            </a:pPr>
            <a:r>
              <a:rPr lang="en-US" sz="3200" dirty="0" smtClean="0"/>
              <a:t>SCOPE</a:t>
            </a:r>
          </a:p>
          <a:p>
            <a:pPr marL="857250" lvl="2" indent="-457200">
              <a:buFont typeface="+mj-lt"/>
              <a:buAutoNum type="arabicPeriod"/>
              <a:defRPr/>
            </a:pPr>
            <a:r>
              <a:rPr lang="en-US" dirty="0" smtClean="0"/>
              <a:t>Compile &amp; review existing available information:</a:t>
            </a:r>
          </a:p>
          <a:p>
            <a:pPr marL="1314450" lvl="3" indent="-457200">
              <a:buFont typeface="+mj-lt"/>
              <a:buAutoNum type="alphaLcParenR"/>
              <a:defRPr/>
            </a:pPr>
            <a:r>
              <a:rPr lang="en-US" dirty="0" smtClean="0"/>
              <a:t>Operational characteristics</a:t>
            </a:r>
          </a:p>
          <a:p>
            <a:pPr marL="1314450" lvl="3" indent="-457200">
              <a:buFont typeface="+mj-lt"/>
              <a:buAutoNum type="alphaLcParenR"/>
              <a:defRPr/>
            </a:pPr>
            <a:r>
              <a:rPr lang="en-US" dirty="0" smtClean="0"/>
              <a:t>Discharge information</a:t>
            </a:r>
          </a:p>
          <a:p>
            <a:pPr marL="1314450" lvl="3" indent="-457200">
              <a:buFont typeface="+mj-lt"/>
              <a:buAutoNum type="alphaLcParenR"/>
              <a:defRPr/>
            </a:pPr>
            <a:r>
              <a:rPr lang="en-US" dirty="0" smtClean="0"/>
              <a:t>Water quality data</a:t>
            </a:r>
          </a:p>
          <a:p>
            <a:pPr marL="1314450" lvl="3" indent="-457200">
              <a:buFont typeface="+mj-lt"/>
              <a:buAutoNum type="alphaLcParenR"/>
              <a:defRPr/>
            </a:pPr>
            <a:r>
              <a:rPr lang="en-US" dirty="0" smtClean="0"/>
              <a:t>Regulatory context – status, applicability, comparisons</a:t>
            </a:r>
          </a:p>
          <a:p>
            <a:pPr marL="857250" lvl="2" indent="-457200">
              <a:buFont typeface="+mj-lt"/>
              <a:buAutoNum type="arabicPeriod"/>
              <a:defRPr/>
            </a:pPr>
            <a:r>
              <a:rPr lang="en-US" dirty="0" smtClean="0"/>
              <a:t>Briefing by CLIA-NWC – Carnival</a:t>
            </a:r>
          </a:p>
          <a:p>
            <a:pPr marL="857250" lvl="2" indent="-457200">
              <a:buFont typeface="+mj-lt"/>
              <a:buAutoNum type="arabicPeriod"/>
              <a:defRPr/>
            </a:pPr>
            <a:r>
              <a:rPr lang="en-US" dirty="0" smtClean="0"/>
              <a:t>Summary of information at annual meeting with data gaps and recommendations</a:t>
            </a:r>
          </a:p>
          <a:p>
            <a:pPr marL="342900" lvl="1" indent="-342900" eaLnBrk="1" hangingPunct="1">
              <a:buFont typeface="Wingdings" pitchFamily="2" charset="2"/>
              <a:buChar char="§"/>
              <a:defRPr/>
            </a:pPr>
            <a:endParaRPr lang="en-US" sz="3200" dirty="0" smtClean="0"/>
          </a:p>
        </p:txBody>
      </p:sp>
    </p:spTree>
    <p:extLst>
      <p:ext uri="{BB962C8B-B14F-4D97-AF65-F5344CB8AC3E}">
        <p14:creationId xmlns:p14="http://schemas.microsoft.com/office/powerpoint/2010/main" val="1037697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rrowheads="1"/>
          </p:cNvSpPr>
          <p:nvPr>
            <p:ph type="title"/>
          </p:nvPr>
        </p:nvSpPr>
        <p:spPr/>
        <p:txBody>
          <a:bodyPr>
            <a:normAutofit fontScale="90000"/>
          </a:bodyPr>
          <a:lstStyle/>
          <a:p>
            <a:pPr eaLnBrk="1" hangingPunct="1">
              <a:defRPr/>
            </a:pPr>
            <a:r>
              <a:rPr lang="en-US" dirty="0" smtClean="0">
                <a:solidFill>
                  <a:srgbClr val="CC0000"/>
                </a:solidFill>
              </a:rPr>
              <a:t>Exhaust Gas Cleaning Systems</a:t>
            </a:r>
            <a:br>
              <a:rPr lang="en-US" dirty="0" smtClean="0">
                <a:solidFill>
                  <a:srgbClr val="CC0000"/>
                </a:solidFill>
              </a:rPr>
            </a:br>
            <a:r>
              <a:rPr lang="en-US" dirty="0" smtClean="0">
                <a:solidFill>
                  <a:srgbClr val="CC0000"/>
                </a:solidFill>
              </a:rPr>
              <a:t>Operational Characteristics</a:t>
            </a:r>
          </a:p>
        </p:txBody>
      </p:sp>
      <p:sp>
        <p:nvSpPr>
          <p:cNvPr id="100355" name="Rectangle 3"/>
          <p:cNvSpPr>
            <a:spLocks noGrp="1" noRot="1" noChangeArrowheads="1"/>
          </p:cNvSpPr>
          <p:nvPr>
            <p:ph type="body" idx="1"/>
          </p:nvPr>
        </p:nvSpPr>
        <p:spPr>
          <a:xfrm>
            <a:off x="304800" y="1600200"/>
            <a:ext cx="8540750" cy="4270375"/>
          </a:xfrm>
        </p:spPr>
        <p:txBody>
          <a:bodyPr>
            <a:normAutofit fontScale="77500" lnSpcReduction="20000"/>
          </a:bodyPr>
          <a:lstStyle/>
          <a:p>
            <a:pPr marL="342900" lvl="1" indent="-342900" eaLnBrk="1" hangingPunct="1">
              <a:buFont typeface="Wingdings" pitchFamily="2" charset="2"/>
              <a:buChar char="§"/>
              <a:defRPr/>
            </a:pPr>
            <a:r>
              <a:rPr lang="en-US" dirty="0" smtClean="0"/>
              <a:t>Open loop</a:t>
            </a:r>
          </a:p>
          <a:p>
            <a:pPr marL="742950" lvl="2" indent="-342900">
              <a:buFont typeface="Wingdings" pitchFamily="2" charset="2"/>
              <a:buChar char="§"/>
              <a:defRPr/>
            </a:pPr>
            <a:r>
              <a:rPr lang="en-US" dirty="0" smtClean="0"/>
              <a:t>Seawater drawn into EGCS; mixed with exhaust gases; buffering of seawater dissolves/removes </a:t>
            </a:r>
            <a:r>
              <a:rPr lang="en-US" dirty="0" err="1" smtClean="0"/>
              <a:t>SOx</a:t>
            </a:r>
            <a:r>
              <a:rPr lang="en-US" dirty="0" smtClean="0"/>
              <a:t> producing sulfurous acid/sulfuric acid/calcium sulfate; some have additional filtration; addition of seawater for pH buffering. Solids removed, stored, and sent for </a:t>
            </a:r>
            <a:r>
              <a:rPr lang="en-US" dirty="0" err="1" smtClean="0"/>
              <a:t>shoreside</a:t>
            </a:r>
            <a:r>
              <a:rPr lang="en-US" dirty="0" smtClean="0"/>
              <a:t> disposal.</a:t>
            </a:r>
          </a:p>
          <a:p>
            <a:pPr marL="342900" lvl="1" indent="-342900" eaLnBrk="1" hangingPunct="1">
              <a:buFont typeface="Wingdings" pitchFamily="2" charset="2"/>
              <a:buChar char="§"/>
              <a:defRPr/>
            </a:pPr>
            <a:r>
              <a:rPr lang="en-US" dirty="0" smtClean="0"/>
              <a:t>Closed loop/hybrid</a:t>
            </a:r>
          </a:p>
          <a:p>
            <a:pPr marL="742950" lvl="2" indent="-342900">
              <a:buFont typeface="Wingdings" pitchFamily="2" charset="2"/>
              <a:buChar char="§"/>
              <a:defRPr/>
            </a:pPr>
            <a:r>
              <a:rPr lang="en-US" dirty="0" smtClean="0"/>
              <a:t>Fresh water and often caustic soda mixed and introduced to exhaust gases to chemically remove </a:t>
            </a:r>
            <a:r>
              <a:rPr lang="en-US" dirty="0" err="1" smtClean="0"/>
              <a:t>SOx</a:t>
            </a:r>
            <a:r>
              <a:rPr lang="en-US" dirty="0" smtClean="0"/>
              <a:t>; circulated internally; treated to remove some contaminants; bleed-off water sometimes continuously discharged and sometimes held for later discharge; hybrid either open or closed.</a:t>
            </a:r>
            <a:endParaRPr lang="en-US" dirty="0"/>
          </a:p>
          <a:p>
            <a:pPr marL="342900" lvl="1" indent="-342900" eaLnBrk="1" hangingPunct="1">
              <a:buFont typeface="Wingdings" pitchFamily="2" charset="2"/>
              <a:buChar char="§"/>
              <a:defRPr/>
            </a:pPr>
            <a:r>
              <a:rPr lang="en-US" dirty="0" smtClean="0"/>
              <a:t>Time for changeover from fuel sources – changeover starts to be ready for compliance</a:t>
            </a:r>
          </a:p>
          <a:p>
            <a:pPr marL="342900" lvl="1" indent="-342900" eaLnBrk="1" hangingPunct="1">
              <a:buFont typeface="Wingdings" pitchFamily="2" charset="2"/>
              <a:buChar char="§"/>
              <a:defRPr/>
            </a:pPr>
            <a:r>
              <a:rPr lang="en-US" dirty="0" smtClean="0"/>
              <a:t>Different requirements in different locations</a:t>
            </a:r>
          </a:p>
        </p:txBody>
      </p:sp>
    </p:spTree>
    <p:extLst>
      <p:ext uri="{BB962C8B-B14F-4D97-AF65-F5344CB8AC3E}">
        <p14:creationId xmlns:p14="http://schemas.microsoft.com/office/powerpoint/2010/main" val="234956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Open Loop System and Sampling locations</a:t>
            </a:r>
            <a:endParaRPr lang="en-US" dirty="0"/>
          </a:p>
        </p:txBody>
      </p:sp>
      <p:pic>
        <p:nvPicPr>
          <p:cNvPr id="4" name="Content Placeholder 3"/>
          <p:cNvPicPr>
            <a:picLocks noGrp="1" noChangeAspect="1"/>
          </p:cNvPicPr>
          <p:nvPr>
            <p:ph idx="1"/>
          </p:nvPr>
        </p:nvPicPr>
        <p:blipFill>
          <a:blip r:embed="rId3"/>
          <a:stretch>
            <a:fillRect/>
          </a:stretch>
        </p:blipFill>
        <p:spPr>
          <a:xfrm>
            <a:off x="1076266" y="1600200"/>
            <a:ext cx="6991468" cy="4525963"/>
          </a:xfrm>
          <a:prstGeom prst="rect">
            <a:avLst/>
          </a:prstGeom>
        </p:spPr>
      </p:pic>
      <p:sp>
        <p:nvSpPr>
          <p:cNvPr id="5" name="TextBox 4"/>
          <p:cNvSpPr txBox="1"/>
          <p:nvPr/>
        </p:nvSpPr>
        <p:spPr>
          <a:xfrm>
            <a:off x="2590800" y="6308725"/>
            <a:ext cx="3962400" cy="369332"/>
          </a:xfrm>
          <a:prstGeom prst="rect">
            <a:avLst/>
          </a:prstGeom>
          <a:noFill/>
        </p:spPr>
        <p:txBody>
          <a:bodyPr wrap="square" rtlCol="0">
            <a:spAutoFit/>
          </a:bodyPr>
          <a:lstStyle/>
          <a:p>
            <a:r>
              <a:rPr lang="en-US" dirty="0" smtClean="0"/>
              <a:t>Provided by Carnival Corporation &amp; PLC.</a:t>
            </a:r>
            <a:endParaRPr lang="en-US" dirty="0"/>
          </a:p>
        </p:txBody>
      </p:sp>
    </p:spTree>
    <p:extLst>
      <p:ext uri="{BB962C8B-B14F-4D97-AF65-F5344CB8AC3E}">
        <p14:creationId xmlns:p14="http://schemas.microsoft.com/office/powerpoint/2010/main" val="2733305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449294" y="3577750"/>
            <a:ext cx="2743200" cy="2057400"/>
          </a:xfrm>
          <a:prstGeom prst="rect">
            <a:avLst/>
          </a:prstGeom>
        </p:spPr>
      </p:pic>
      <p:sp>
        <p:nvSpPr>
          <p:cNvPr id="5" name="TextBox 4"/>
          <p:cNvSpPr txBox="1"/>
          <p:nvPr/>
        </p:nvSpPr>
        <p:spPr>
          <a:xfrm>
            <a:off x="6934200" y="5949345"/>
            <a:ext cx="2209800" cy="400110"/>
          </a:xfrm>
          <a:prstGeom prst="rect">
            <a:avLst/>
          </a:prstGeom>
          <a:noFill/>
        </p:spPr>
        <p:txBody>
          <a:bodyPr wrap="square" rtlCol="0">
            <a:spAutoFit/>
          </a:bodyPr>
          <a:lstStyle/>
          <a:p>
            <a:r>
              <a:rPr lang="en-US" sz="1000" dirty="0" smtClean="0"/>
              <a:t>Soot filter; ZAANDAM 7-30-18 Jankowiak</a:t>
            </a:r>
            <a:endParaRPr lang="en-US" sz="1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00025" y="428625"/>
            <a:ext cx="2819400" cy="2114550"/>
          </a:xfrm>
          <a:prstGeom prst="rect">
            <a:avLst/>
          </a:prstGeom>
        </p:spPr>
      </p:pic>
      <p:sp>
        <p:nvSpPr>
          <p:cNvPr id="8" name="TextBox 7"/>
          <p:cNvSpPr txBox="1"/>
          <p:nvPr/>
        </p:nvSpPr>
        <p:spPr>
          <a:xfrm>
            <a:off x="183573" y="2899064"/>
            <a:ext cx="2209800" cy="400110"/>
          </a:xfrm>
          <a:prstGeom prst="rect">
            <a:avLst/>
          </a:prstGeom>
          <a:noFill/>
        </p:spPr>
        <p:txBody>
          <a:bodyPr wrap="square" rtlCol="0">
            <a:spAutoFit/>
          </a:bodyPr>
          <a:lstStyle/>
          <a:p>
            <a:r>
              <a:rPr lang="en-US" sz="1000" dirty="0" smtClean="0"/>
              <a:t>Water feed pumps and mixing/dilution pumps; ZAANDAM 7-30-18 Jankowiak</a:t>
            </a:r>
            <a:endParaRPr lang="en-US" sz="10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286576" y="430213"/>
            <a:ext cx="2832100" cy="2124075"/>
          </a:xfrm>
          <a:prstGeom prst="rect">
            <a:avLst/>
          </a:prstGeom>
        </p:spPr>
      </p:pic>
      <p:sp>
        <p:nvSpPr>
          <p:cNvPr id="10" name="TextBox 9"/>
          <p:cNvSpPr txBox="1"/>
          <p:nvPr/>
        </p:nvSpPr>
        <p:spPr>
          <a:xfrm>
            <a:off x="2802079" y="2895600"/>
            <a:ext cx="2209800" cy="400110"/>
          </a:xfrm>
          <a:prstGeom prst="rect">
            <a:avLst/>
          </a:prstGeom>
          <a:noFill/>
        </p:spPr>
        <p:txBody>
          <a:bodyPr wrap="square" rtlCol="0">
            <a:spAutoFit/>
          </a:bodyPr>
          <a:lstStyle/>
          <a:p>
            <a:r>
              <a:rPr lang="en-US" sz="1000" dirty="0" smtClean="0"/>
              <a:t>Intake filter; ZAANDAM 7-30-18 Jankowiak</a:t>
            </a:r>
            <a:endParaRPr lang="en-US" sz="1000" dirty="0"/>
          </a:p>
        </p:txBody>
      </p:sp>
      <p:pic>
        <p:nvPicPr>
          <p:cNvPr id="11" name="Picture 10"/>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5400000">
            <a:off x="4118597" y="3556632"/>
            <a:ext cx="2738926" cy="2143853"/>
          </a:xfrm>
          <a:prstGeom prst="rect">
            <a:avLst/>
          </a:prstGeom>
        </p:spPr>
      </p:pic>
      <p:sp>
        <p:nvSpPr>
          <p:cNvPr id="12" name="TextBox 11"/>
          <p:cNvSpPr txBox="1"/>
          <p:nvPr/>
        </p:nvSpPr>
        <p:spPr>
          <a:xfrm>
            <a:off x="4495800" y="5965681"/>
            <a:ext cx="2209800" cy="400110"/>
          </a:xfrm>
          <a:prstGeom prst="rect">
            <a:avLst/>
          </a:prstGeom>
          <a:noFill/>
        </p:spPr>
        <p:txBody>
          <a:bodyPr wrap="square" rtlCol="0">
            <a:spAutoFit/>
          </a:bodyPr>
          <a:lstStyle/>
          <a:p>
            <a:r>
              <a:rPr lang="en-US" sz="1000" dirty="0" smtClean="0"/>
              <a:t>Soot sludge; NORWEGIAN BLISS 9-8-18 Jankowiak</a:t>
            </a:r>
            <a:endParaRPr lang="en-US" sz="1000" dirty="0"/>
          </a:p>
        </p:txBody>
      </p:sp>
      <p:pic>
        <p:nvPicPr>
          <p:cNvPr id="13" name="Picture 12"/>
          <p:cNvPicPr/>
          <p:nvPr/>
        </p:nvPicPr>
        <p:blipFill>
          <a:blip r:embed="rId7" cstate="print">
            <a:extLst>
              <a:ext uri="{28A0092B-C50C-407E-A947-70E740481C1C}">
                <a14:useLocalDpi xmlns:a14="http://schemas.microsoft.com/office/drawing/2010/main" val="0"/>
              </a:ext>
            </a:extLst>
          </a:blip>
          <a:stretch>
            <a:fillRect/>
          </a:stretch>
        </p:blipFill>
        <p:spPr>
          <a:xfrm rot="5400000">
            <a:off x="4661258" y="406761"/>
            <a:ext cx="2852163" cy="2150921"/>
          </a:xfrm>
          <a:prstGeom prst="rect">
            <a:avLst/>
          </a:prstGeom>
        </p:spPr>
      </p:pic>
      <p:sp>
        <p:nvSpPr>
          <p:cNvPr id="14" name="TextBox 13"/>
          <p:cNvSpPr txBox="1"/>
          <p:nvPr/>
        </p:nvSpPr>
        <p:spPr>
          <a:xfrm>
            <a:off x="5105400" y="2888673"/>
            <a:ext cx="2209800" cy="400110"/>
          </a:xfrm>
          <a:prstGeom prst="rect">
            <a:avLst/>
          </a:prstGeom>
          <a:noFill/>
        </p:spPr>
        <p:txBody>
          <a:bodyPr wrap="square" rtlCol="0">
            <a:spAutoFit/>
          </a:bodyPr>
          <a:lstStyle/>
          <a:p>
            <a:r>
              <a:rPr lang="en-US" sz="1000" dirty="0" smtClean="0"/>
              <a:t>Bag filters; GRAND PRINCESS 9-26-18 Jankowiak</a:t>
            </a:r>
            <a:endParaRPr lang="en-US" sz="1000" dirty="0"/>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676403" y="3626240"/>
            <a:ext cx="2743200" cy="2057400"/>
          </a:xfrm>
          <a:prstGeom prst="rect">
            <a:avLst/>
          </a:prstGeom>
        </p:spPr>
      </p:pic>
      <p:sp>
        <p:nvSpPr>
          <p:cNvPr id="16" name="TextBox 15"/>
          <p:cNvSpPr txBox="1"/>
          <p:nvPr/>
        </p:nvSpPr>
        <p:spPr>
          <a:xfrm>
            <a:off x="2206333" y="5982188"/>
            <a:ext cx="2209800" cy="400110"/>
          </a:xfrm>
          <a:prstGeom prst="rect">
            <a:avLst/>
          </a:prstGeom>
          <a:noFill/>
        </p:spPr>
        <p:txBody>
          <a:bodyPr wrap="square" rtlCol="0">
            <a:spAutoFit/>
          </a:bodyPr>
          <a:lstStyle/>
          <a:p>
            <a:r>
              <a:rPr lang="en-US" sz="1000" dirty="0" smtClean="0"/>
              <a:t>Monitoring rack; ZAANDAM 7-30-18 Jankowiak</a:t>
            </a:r>
            <a:endParaRPr lang="en-US" sz="1000" dirty="0"/>
          </a:p>
        </p:txBody>
      </p:sp>
    </p:spTree>
    <p:extLst>
      <p:ext uri="{BB962C8B-B14F-4D97-AF65-F5344CB8AC3E}">
        <p14:creationId xmlns:p14="http://schemas.microsoft.com/office/powerpoint/2010/main" val="1187001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solidFill>
                  <a:srgbClr val="CC0000"/>
                </a:solidFill>
              </a:rPr>
              <a:t>Washington State Specifics</a:t>
            </a:r>
            <a:endParaRPr lang="en-US" dirty="0"/>
          </a:p>
        </p:txBody>
      </p:sp>
      <p:sp>
        <p:nvSpPr>
          <p:cNvPr id="3" name="Content Placeholder 2"/>
          <p:cNvSpPr>
            <a:spLocks noGrp="1"/>
          </p:cNvSpPr>
          <p:nvPr>
            <p:ph idx="1"/>
          </p:nvPr>
        </p:nvSpPr>
        <p:spPr>
          <a:xfrm>
            <a:off x="457200" y="1189037"/>
            <a:ext cx="8229600" cy="4449763"/>
          </a:xfrm>
        </p:spPr>
        <p:txBody>
          <a:bodyPr>
            <a:noAutofit/>
          </a:bodyPr>
          <a:lstStyle/>
          <a:p>
            <a:pPr marL="0" indent="0" algn="ctr">
              <a:buNone/>
            </a:pPr>
            <a:r>
              <a:rPr lang="en-US" sz="2000" dirty="0" smtClean="0"/>
              <a:t>2018 Cruise Ship Statistics</a:t>
            </a:r>
          </a:p>
          <a:p>
            <a:r>
              <a:rPr lang="en-US" sz="2000" dirty="0" smtClean="0"/>
              <a:t>21 cruise ships to Seattle</a:t>
            </a:r>
          </a:p>
          <a:p>
            <a:r>
              <a:rPr lang="en-US" sz="2000" dirty="0" smtClean="0"/>
              <a:t>216 calls</a:t>
            </a:r>
          </a:p>
          <a:p>
            <a:r>
              <a:rPr lang="en-US" sz="2000" dirty="0" err="1" smtClean="0"/>
              <a:t>Avg</a:t>
            </a:r>
            <a:r>
              <a:rPr lang="en-US" sz="2000" dirty="0" smtClean="0"/>
              <a:t> 10.5 </a:t>
            </a:r>
            <a:r>
              <a:rPr lang="en-US" sz="2000" dirty="0" err="1" smtClean="0"/>
              <a:t>hrs</a:t>
            </a:r>
            <a:r>
              <a:rPr lang="en-US" sz="2000" dirty="0" smtClean="0"/>
              <a:t> at berth ~ 18 </a:t>
            </a:r>
            <a:r>
              <a:rPr lang="en-US" sz="2000" dirty="0" err="1" smtClean="0"/>
              <a:t>hrs</a:t>
            </a:r>
            <a:r>
              <a:rPr lang="en-US" sz="2000" dirty="0" smtClean="0"/>
              <a:t> in WA waters</a:t>
            </a:r>
          </a:p>
          <a:p>
            <a:r>
              <a:rPr lang="en-US" sz="2000" dirty="0" smtClean="0"/>
              <a:t>Type by calls:</a:t>
            </a:r>
          </a:p>
          <a:p>
            <a:pPr lvl="1"/>
            <a:r>
              <a:rPr lang="en-US" sz="1800" dirty="0" smtClean="0"/>
              <a:t>53% open loop</a:t>
            </a:r>
          </a:p>
          <a:p>
            <a:pPr lvl="1"/>
            <a:r>
              <a:rPr lang="en-US" sz="1800" dirty="0" smtClean="0"/>
              <a:t>40% hybrid</a:t>
            </a:r>
          </a:p>
          <a:p>
            <a:pPr lvl="1"/>
            <a:r>
              <a:rPr lang="en-US" sz="1800" dirty="0"/>
              <a:t>6</a:t>
            </a:r>
            <a:r>
              <a:rPr lang="en-US" sz="1800" dirty="0" smtClean="0"/>
              <a:t>% none – low sulfur fuel</a:t>
            </a:r>
          </a:p>
          <a:p>
            <a:pPr lvl="1"/>
            <a:r>
              <a:rPr lang="en-US" sz="1800" dirty="0" smtClean="0"/>
              <a:t>1% unknown</a:t>
            </a:r>
          </a:p>
          <a:p>
            <a:r>
              <a:rPr lang="en-US" sz="2000" dirty="0" smtClean="0"/>
              <a:t>Unknown length of time discharges in </a:t>
            </a:r>
            <a:r>
              <a:rPr lang="en-US" sz="2000" dirty="0"/>
              <a:t>W</a:t>
            </a:r>
            <a:r>
              <a:rPr lang="en-US" sz="2000" dirty="0" smtClean="0"/>
              <a:t>A waters</a:t>
            </a:r>
          </a:p>
          <a:p>
            <a:endParaRPr lang="en-US" sz="1200" dirty="0" smtClean="0"/>
          </a:p>
          <a:p>
            <a:r>
              <a:rPr lang="en-US" sz="2000" dirty="0" smtClean="0"/>
              <a:t>Discharge volume variable and includes seawater</a:t>
            </a:r>
          </a:p>
        </p:txBody>
      </p:sp>
    </p:spTree>
    <p:extLst>
      <p:ext uri="{BB962C8B-B14F-4D97-AF65-F5344CB8AC3E}">
        <p14:creationId xmlns:p14="http://schemas.microsoft.com/office/powerpoint/2010/main" val="698397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rrowheads="1"/>
          </p:cNvSpPr>
          <p:nvPr>
            <p:ph type="title"/>
          </p:nvPr>
        </p:nvSpPr>
        <p:spPr/>
        <p:txBody>
          <a:bodyPr>
            <a:normAutofit fontScale="90000"/>
          </a:bodyPr>
          <a:lstStyle/>
          <a:p>
            <a:pPr eaLnBrk="1" hangingPunct="1">
              <a:defRPr/>
            </a:pPr>
            <a:r>
              <a:rPr lang="en-US" dirty="0" smtClean="0">
                <a:solidFill>
                  <a:srgbClr val="CC0000"/>
                </a:solidFill>
              </a:rPr>
              <a:t>Exhaust Gas Cleaning Systems</a:t>
            </a:r>
            <a:br>
              <a:rPr lang="en-US" dirty="0" smtClean="0">
                <a:solidFill>
                  <a:srgbClr val="CC0000"/>
                </a:solidFill>
              </a:rPr>
            </a:br>
            <a:r>
              <a:rPr lang="en-US" dirty="0" smtClean="0">
                <a:solidFill>
                  <a:srgbClr val="CC0000"/>
                </a:solidFill>
              </a:rPr>
              <a:t>Regulatory Context</a:t>
            </a:r>
          </a:p>
        </p:txBody>
      </p:sp>
      <p:sp>
        <p:nvSpPr>
          <p:cNvPr id="100355" name="Rectangle 3"/>
          <p:cNvSpPr>
            <a:spLocks noGrp="1" noRot="1" noChangeArrowheads="1"/>
          </p:cNvSpPr>
          <p:nvPr>
            <p:ph type="body" idx="1"/>
          </p:nvPr>
        </p:nvSpPr>
        <p:spPr>
          <a:xfrm>
            <a:off x="304800" y="1447800"/>
            <a:ext cx="8540750" cy="4422775"/>
          </a:xfrm>
        </p:spPr>
        <p:txBody>
          <a:bodyPr>
            <a:normAutofit/>
          </a:bodyPr>
          <a:lstStyle/>
          <a:p>
            <a:pPr marL="342900" lvl="1" indent="-342900" eaLnBrk="1" hangingPunct="1">
              <a:buFont typeface="Wingdings" pitchFamily="2" charset="2"/>
              <a:buChar char="§"/>
              <a:defRPr/>
            </a:pPr>
            <a:endParaRPr lang="en-US" dirty="0" smtClean="0"/>
          </a:p>
          <a:p>
            <a:pPr marL="342900" lvl="1" indent="-342900" eaLnBrk="1" hangingPunct="1">
              <a:buFont typeface="Wingdings" pitchFamily="2" charset="2"/>
              <a:buChar char="§"/>
              <a:defRPr/>
            </a:pPr>
            <a:r>
              <a:rPr lang="en-US" dirty="0" smtClean="0"/>
              <a:t>Comparisons</a:t>
            </a:r>
          </a:p>
          <a:p>
            <a:pPr marL="742950" lvl="2" indent="-342900">
              <a:buFont typeface="Wingdings" pitchFamily="2" charset="2"/>
              <a:buChar char="§"/>
              <a:defRPr/>
            </a:pPr>
            <a:r>
              <a:rPr lang="en-US" dirty="0" smtClean="0"/>
              <a:t>International Maritime Organization (IMO) </a:t>
            </a:r>
            <a:br>
              <a:rPr lang="en-US" dirty="0" smtClean="0"/>
            </a:br>
            <a:r>
              <a:rPr lang="en-US" dirty="0" smtClean="0"/>
              <a:t>Marine Environmental Protection Committee </a:t>
            </a:r>
            <a:br>
              <a:rPr lang="en-US" dirty="0" smtClean="0"/>
            </a:br>
            <a:r>
              <a:rPr lang="en-US" dirty="0" smtClean="0"/>
              <a:t>MEPC 259. (10)</a:t>
            </a:r>
          </a:p>
          <a:p>
            <a:pPr marL="742950" lvl="2" indent="-342900">
              <a:buFont typeface="Wingdings" pitchFamily="2" charset="2"/>
              <a:buChar char="§"/>
              <a:defRPr/>
            </a:pPr>
            <a:r>
              <a:rPr lang="en-US" dirty="0" smtClean="0"/>
              <a:t>EPA Vessel General Permit (VGP) 2.2.26</a:t>
            </a:r>
          </a:p>
          <a:p>
            <a:pPr marL="742950" lvl="2" indent="-342900">
              <a:buFont typeface="Wingdings" pitchFamily="2" charset="2"/>
              <a:buChar char="§"/>
              <a:defRPr/>
            </a:pPr>
            <a:r>
              <a:rPr lang="en-US" dirty="0" smtClean="0"/>
              <a:t>WA Surface Water Quality Standards </a:t>
            </a:r>
            <a:br>
              <a:rPr lang="en-US" dirty="0" smtClean="0"/>
            </a:br>
            <a:r>
              <a:rPr lang="en-US" dirty="0" smtClean="0"/>
              <a:t>Ch. 173-201A WAC</a:t>
            </a:r>
          </a:p>
        </p:txBody>
      </p:sp>
    </p:spTree>
    <p:extLst>
      <p:ext uri="{BB962C8B-B14F-4D97-AF65-F5344CB8AC3E}">
        <p14:creationId xmlns:p14="http://schemas.microsoft.com/office/powerpoint/2010/main" val="4046373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921849"/>
              </p:ext>
            </p:extLst>
          </p:nvPr>
        </p:nvGraphicFramePr>
        <p:xfrm>
          <a:off x="451103" y="1219200"/>
          <a:ext cx="8229601" cy="2856522"/>
        </p:xfrm>
        <a:graphic>
          <a:graphicData uri="http://schemas.openxmlformats.org/drawingml/2006/table">
            <a:tbl>
              <a:tblPr>
                <a:tableStyleId>{5C22544A-7EE6-4342-B048-85BDC9FD1C3A}</a:tableStyleId>
              </a:tblPr>
              <a:tblGrid>
                <a:gridCol w="1616746"/>
                <a:gridCol w="2248857"/>
                <a:gridCol w="2248857"/>
                <a:gridCol w="2115141"/>
              </a:tblGrid>
              <a:tr h="342574">
                <a:tc>
                  <a:txBody>
                    <a:bodyPr/>
                    <a:lstStyle/>
                    <a:p>
                      <a:pPr algn="ctr" fontAlgn="ctr"/>
                      <a:r>
                        <a:rPr lang="en-US" sz="1800" u="none" strike="noStrike" dirty="0">
                          <a:solidFill>
                            <a:schemeClr val="bg1"/>
                          </a:solidFill>
                          <a:effectLst/>
                        </a:rPr>
                        <a:t>Parameter</a:t>
                      </a:r>
                      <a:endParaRPr lang="en-US" sz="1800" b="0" i="0" u="none" strike="noStrike" dirty="0">
                        <a:solidFill>
                          <a:schemeClr val="bg1"/>
                        </a:solidFill>
                        <a:effectLst/>
                        <a:latin typeface="Calibri" panose="020F0502020204030204" pitchFamily="34" charset="0"/>
                      </a:endParaRPr>
                    </a:p>
                  </a:txBody>
                  <a:tcPr marL="7294" marR="7294" marT="7294" marB="0" anchor="ctr">
                    <a:solidFill>
                      <a:srgbClr val="0070C0"/>
                    </a:solidFill>
                  </a:tcPr>
                </a:tc>
                <a:tc>
                  <a:txBody>
                    <a:bodyPr/>
                    <a:lstStyle/>
                    <a:p>
                      <a:pPr algn="ctr" fontAlgn="ctr"/>
                      <a:r>
                        <a:rPr lang="en-US" sz="1800" u="none" strike="noStrike" dirty="0" smtClean="0">
                          <a:solidFill>
                            <a:schemeClr val="bg1"/>
                          </a:solidFill>
                          <a:effectLst/>
                        </a:rPr>
                        <a:t>International - IMO MEPC</a:t>
                      </a:r>
                      <a:endParaRPr lang="en-US" sz="1800" b="0" i="0" u="none" strike="noStrike" dirty="0">
                        <a:solidFill>
                          <a:schemeClr val="bg1"/>
                        </a:solidFill>
                        <a:effectLst/>
                        <a:latin typeface="Calibri" panose="020F0502020204030204" pitchFamily="34" charset="0"/>
                      </a:endParaRPr>
                    </a:p>
                  </a:txBody>
                  <a:tcPr marL="7294" marR="7294" marT="7294" marB="0" anchor="ctr">
                    <a:solidFill>
                      <a:srgbClr val="0070C0"/>
                    </a:solidFill>
                  </a:tcPr>
                </a:tc>
                <a:tc>
                  <a:txBody>
                    <a:bodyPr/>
                    <a:lstStyle/>
                    <a:p>
                      <a:pPr algn="ctr" fontAlgn="ctr"/>
                      <a:r>
                        <a:rPr lang="en-US" sz="1800" u="none" strike="noStrike" dirty="0" smtClean="0">
                          <a:solidFill>
                            <a:schemeClr val="bg1"/>
                          </a:solidFill>
                          <a:effectLst/>
                        </a:rPr>
                        <a:t>US EPA VGP</a:t>
                      </a:r>
                      <a:endParaRPr lang="en-US" sz="1800" b="0" i="0" u="none" strike="noStrike" dirty="0">
                        <a:solidFill>
                          <a:schemeClr val="bg1"/>
                        </a:solidFill>
                        <a:effectLst/>
                        <a:latin typeface="Calibri" panose="020F0502020204030204" pitchFamily="34" charset="0"/>
                      </a:endParaRPr>
                    </a:p>
                  </a:txBody>
                  <a:tcPr marL="7294" marR="7294" marT="7294" marB="0" anchor="ctr">
                    <a:solidFill>
                      <a:srgbClr val="0070C0"/>
                    </a:solidFill>
                  </a:tcPr>
                </a:tc>
                <a:tc>
                  <a:txBody>
                    <a:bodyPr/>
                    <a:lstStyle/>
                    <a:p>
                      <a:pPr algn="ctr" fontAlgn="ctr"/>
                      <a:r>
                        <a:rPr lang="en-US" sz="1800" u="none" strike="noStrike" dirty="0" smtClean="0">
                          <a:solidFill>
                            <a:schemeClr val="bg1"/>
                          </a:solidFill>
                          <a:effectLst/>
                        </a:rPr>
                        <a:t>WA</a:t>
                      </a:r>
                      <a:r>
                        <a:rPr lang="en-US" sz="1800" u="none" strike="noStrike" baseline="0" dirty="0" smtClean="0">
                          <a:solidFill>
                            <a:schemeClr val="bg1"/>
                          </a:solidFill>
                          <a:effectLst/>
                        </a:rPr>
                        <a:t> WQ Criteria</a:t>
                      </a:r>
                      <a:endParaRPr lang="en-US" sz="1800" b="0" i="0" u="none" strike="noStrike" dirty="0">
                        <a:solidFill>
                          <a:schemeClr val="bg1"/>
                        </a:solidFill>
                        <a:effectLst/>
                        <a:latin typeface="Calibri" panose="020F0502020204030204" pitchFamily="34" charset="0"/>
                      </a:endParaRPr>
                    </a:p>
                  </a:txBody>
                  <a:tcPr marL="7294" marR="7294" marT="7294" marB="0" anchor="ctr">
                    <a:solidFill>
                      <a:schemeClr val="accent3">
                        <a:lumMod val="75000"/>
                      </a:schemeClr>
                    </a:solidFill>
                  </a:tcPr>
                </a:tc>
              </a:tr>
              <a:tr h="206066">
                <a:tc>
                  <a:txBody>
                    <a:bodyPr/>
                    <a:lstStyle/>
                    <a:p>
                      <a:pPr algn="ctr" fontAlgn="ctr"/>
                      <a:endParaRPr lang="en-US" sz="1800" b="0" i="0" u="none" strike="noStrike" dirty="0">
                        <a:solidFill>
                          <a:schemeClr val="bg1"/>
                        </a:solidFill>
                        <a:effectLst/>
                        <a:latin typeface="Calibri" panose="020F0502020204030204" pitchFamily="34" charset="0"/>
                      </a:endParaRPr>
                    </a:p>
                  </a:txBody>
                  <a:tcPr marL="7294" marR="7294" marT="7294" marB="0" anchor="ctr">
                    <a:solidFill>
                      <a:srgbClr val="0070C0"/>
                    </a:solidFill>
                  </a:tcPr>
                </a:tc>
                <a:tc gridSpan="2">
                  <a:txBody>
                    <a:bodyPr/>
                    <a:lstStyle/>
                    <a:p>
                      <a:pPr algn="ctr" fontAlgn="ctr"/>
                      <a:r>
                        <a:rPr lang="en-US" sz="1200" b="0" i="0" u="none" strike="noStrike" dirty="0" smtClean="0">
                          <a:solidFill>
                            <a:schemeClr val="bg1"/>
                          </a:solidFill>
                          <a:effectLst/>
                          <a:latin typeface="Calibri" panose="020F0502020204030204" pitchFamily="34" charset="0"/>
                        </a:rPr>
                        <a:t>Applicable Discharge Limits</a:t>
                      </a:r>
                      <a:endParaRPr lang="en-US" sz="1200" b="0" i="0" u="none" strike="noStrike" dirty="0">
                        <a:solidFill>
                          <a:schemeClr val="bg1"/>
                        </a:solidFill>
                        <a:effectLst/>
                        <a:latin typeface="Calibri" panose="020F0502020204030204" pitchFamily="34" charset="0"/>
                      </a:endParaRPr>
                    </a:p>
                  </a:txBody>
                  <a:tcPr marL="7294" marR="7294" marT="7294" marB="0" anchor="ctr">
                    <a:solidFill>
                      <a:srgbClr val="0070C0"/>
                    </a:solidFill>
                  </a:tcPr>
                </a:tc>
                <a:tc hMerge="1">
                  <a:txBody>
                    <a:bodyPr/>
                    <a:lstStyle/>
                    <a:p>
                      <a:pPr algn="ctr" fontAlgn="ctr"/>
                      <a:endParaRPr lang="en-US" sz="1800" b="0" i="0" u="none" strike="noStrike" dirty="0">
                        <a:solidFill>
                          <a:schemeClr val="bg1"/>
                        </a:solidFill>
                        <a:effectLst/>
                        <a:latin typeface="Calibri" panose="020F0502020204030204" pitchFamily="34" charset="0"/>
                      </a:endParaRPr>
                    </a:p>
                  </a:txBody>
                  <a:tcPr marL="7294" marR="7294" marT="7294" marB="0" anchor="ctr">
                    <a:solidFill>
                      <a:srgbClr val="0070C0"/>
                    </a:solidFill>
                  </a:tcPr>
                </a:tc>
                <a:tc>
                  <a:txBody>
                    <a:bodyPr/>
                    <a:lstStyle/>
                    <a:p>
                      <a:pPr algn="ctr" fontAlgn="ctr"/>
                      <a:r>
                        <a:rPr lang="en-US" sz="1200" b="0" i="0" u="none" strike="noStrike" dirty="0" smtClean="0">
                          <a:solidFill>
                            <a:schemeClr val="bg1"/>
                          </a:solidFill>
                          <a:effectLst/>
                          <a:latin typeface="Calibri" panose="020F0502020204030204" pitchFamily="34" charset="0"/>
                        </a:rPr>
                        <a:t>Ambient WQ Criteria</a:t>
                      </a:r>
                      <a:endParaRPr lang="en-US" sz="1200" b="0" i="0" u="none" strike="noStrike" dirty="0">
                        <a:solidFill>
                          <a:schemeClr val="bg1"/>
                        </a:solidFill>
                        <a:effectLst/>
                        <a:latin typeface="Calibri" panose="020F0502020204030204" pitchFamily="34" charset="0"/>
                      </a:endParaRPr>
                    </a:p>
                  </a:txBody>
                  <a:tcPr marL="7294" marR="7294" marT="7294" marB="0" anchor="ctr">
                    <a:solidFill>
                      <a:schemeClr val="accent3">
                        <a:lumMod val="75000"/>
                      </a:schemeClr>
                    </a:solidFill>
                  </a:tcPr>
                </a:tc>
              </a:tr>
              <a:tr h="1969269">
                <a:tc>
                  <a:txBody>
                    <a:bodyPr/>
                    <a:lstStyle/>
                    <a:p>
                      <a:pPr algn="ctr" fontAlgn="ctr"/>
                      <a:r>
                        <a:rPr lang="en-US" sz="1800" u="none" strike="noStrike" dirty="0">
                          <a:effectLst/>
                        </a:rPr>
                        <a:t>pH</a:t>
                      </a:r>
                      <a:endParaRPr lang="en-US" sz="1800" b="0" i="0" u="none" strike="noStrike" dirty="0">
                        <a:solidFill>
                          <a:srgbClr val="000000"/>
                        </a:solidFill>
                        <a:effectLst/>
                        <a:latin typeface="Calibri" panose="020F0502020204030204" pitchFamily="34" charset="0"/>
                      </a:endParaRPr>
                    </a:p>
                  </a:txBody>
                  <a:tcPr marL="7294" marR="7294" marT="7294" marB="0" anchor="ctr"/>
                </a:tc>
                <a:tc>
                  <a:txBody>
                    <a:bodyPr/>
                    <a:lstStyle/>
                    <a:p>
                      <a:pPr algn="l" fontAlgn="ctr"/>
                      <a:r>
                        <a:rPr lang="en-US" sz="1200" u="none" strike="noStrike" dirty="0">
                          <a:effectLst/>
                        </a:rPr>
                        <a:t>≥6.5 at OB discharge except during maneuvering/transit; max difference inlet/outlet 2 pH units [note IMO 6.5, VGO 6.0]</a:t>
                      </a:r>
                      <a:br>
                        <a:rPr lang="en-US" sz="1200" u="none" strike="noStrike" dirty="0">
                          <a:effectLst/>
                        </a:rPr>
                      </a:br>
                      <a:r>
                        <a:rPr lang="en-US" sz="1200" u="none" strike="noStrike" dirty="0">
                          <a:effectLst/>
                        </a:rPr>
                        <a:t>                                  OR</a:t>
                      </a:r>
                      <a:br>
                        <a:rPr lang="en-US" sz="1200" u="none" strike="noStrike" dirty="0">
                          <a:effectLst/>
                        </a:rPr>
                      </a:br>
                      <a:r>
                        <a:rPr lang="en-US" sz="1200" u="none" strike="noStrike" dirty="0">
                          <a:effectLst/>
                        </a:rPr>
                        <a:t>The pH discharge limit, at the overboard monitoring position, is the value that will achieve as ≥6.5 at 4 m from the overboard discharge point with the ship stationary; can be calculated.</a:t>
                      </a:r>
                      <a:endParaRPr lang="en-US" sz="1200" b="0" i="0" u="none" strike="noStrike" dirty="0">
                        <a:solidFill>
                          <a:srgbClr val="000000"/>
                        </a:solidFill>
                        <a:effectLst/>
                        <a:latin typeface="Calibri" panose="020F0502020204030204" pitchFamily="34" charset="0"/>
                      </a:endParaRPr>
                    </a:p>
                  </a:txBody>
                  <a:tcPr marL="7294" marR="7294" marT="7294" marB="0" anchor="ctr"/>
                </a:tc>
                <a:tc>
                  <a:txBody>
                    <a:bodyPr/>
                    <a:lstStyle/>
                    <a:p>
                      <a:pPr algn="l" fontAlgn="ctr"/>
                      <a:r>
                        <a:rPr lang="en-US" sz="1200" u="none" strike="noStrike" dirty="0">
                          <a:effectLst/>
                        </a:rPr>
                        <a:t>≥6.0 at OB discharge except maneuvering and transit max difference b/w inlet and outlet of 2.0 pH allowed. </a:t>
                      </a:r>
                      <a:endParaRPr lang="en-US" sz="1200" b="0" i="0" u="none" strike="noStrike" dirty="0">
                        <a:solidFill>
                          <a:srgbClr val="000000"/>
                        </a:solidFill>
                        <a:effectLst/>
                        <a:latin typeface="Calibri" panose="020F0502020204030204" pitchFamily="34" charset="0"/>
                      </a:endParaRPr>
                    </a:p>
                  </a:txBody>
                  <a:tcPr marL="7294" marR="7294" marT="7294" marB="0" anchor="ctr"/>
                </a:tc>
                <a:tc>
                  <a:txBody>
                    <a:bodyPr/>
                    <a:lstStyle/>
                    <a:p>
                      <a:pPr algn="l" fontAlgn="ctr"/>
                      <a:r>
                        <a:rPr lang="en-US" sz="1200" u="none" strike="noStrike" dirty="0">
                          <a:effectLst/>
                        </a:rPr>
                        <a:t>pH must be within the range of 7.0-8.5 with a human-caused variation within the above range of less than 0.2 units.</a:t>
                      </a:r>
                      <a:endParaRPr lang="en-US" sz="1200" b="0" i="0" u="none" strike="noStrike" dirty="0">
                        <a:solidFill>
                          <a:srgbClr val="000000"/>
                        </a:solidFill>
                        <a:effectLst/>
                        <a:latin typeface="Calibri" panose="020F0502020204030204" pitchFamily="34" charset="0"/>
                      </a:endParaRPr>
                    </a:p>
                  </a:txBody>
                  <a:tcPr marL="7294" marR="7294" marT="7294" marB="0" anchor="ctr">
                    <a:solidFill>
                      <a:schemeClr val="accent3">
                        <a:lumMod val="40000"/>
                        <a:lumOff val="60000"/>
                      </a:schemeClr>
                    </a:solidFill>
                  </a:tcPr>
                </a:tc>
              </a:tr>
            </a:tbl>
          </a:graphicData>
        </a:graphic>
      </p:graphicFrame>
      <p:sp>
        <p:nvSpPr>
          <p:cNvPr id="5" name="Rectangle 3"/>
          <p:cNvSpPr txBox="1">
            <a:spLocks noRot="1" noChangeArrowheads="1"/>
          </p:cNvSpPr>
          <p:nvPr/>
        </p:nvSpPr>
        <p:spPr>
          <a:xfrm>
            <a:off x="295528" y="4099967"/>
            <a:ext cx="8540750" cy="194349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Wingdings" pitchFamily="2" charset="2"/>
              <a:buChar char="§"/>
              <a:defRPr/>
            </a:pPr>
            <a:r>
              <a:rPr lang="en-US" sz="1600" dirty="0" smtClean="0"/>
              <a:t>WA most stringent; EPA more stringent than IMO</a:t>
            </a:r>
          </a:p>
          <a:p>
            <a:pPr marL="342900" lvl="1" indent="-342900">
              <a:buFont typeface="Wingdings" pitchFamily="2" charset="2"/>
              <a:buChar char="§"/>
              <a:defRPr/>
            </a:pPr>
            <a:r>
              <a:rPr lang="en-US" sz="1600" dirty="0" smtClean="0"/>
              <a:t>Includes only cruise vessel data</a:t>
            </a:r>
          </a:p>
          <a:p>
            <a:pPr marL="342900" lvl="1" indent="-342900">
              <a:buFont typeface="Wingdings" pitchFamily="2" charset="2"/>
              <a:buChar char="§"/>
              <a:defRPr/>
            </a:pPr>
            <a:endParaRPr lang="en-US" sz="2400" dirty="0" smtClean="0"/>
          </a:p>
          <a:p>
            <a:pPr marL="342900" lvl="1" indent="-342900">
              <a:buFont typeface="Wingdings" pitchFamily="2" charset="2"/>
              <a:buChar char="§"/>
              <a:defRPr/>
            </a:pPr>
            <a:endParaRPr 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val="825532411"/>
              </p:ext>
            </p:extLst>
          </p:nvPr>
        </p:nvGraphicFramePr>
        <p:xfrm>
          <a:off x="451103" y="4800600"/>
          <a:ext cx="8223504" cy="1010920"/>
        </p:xfrm>
        <a:graphic>
          <a:graphicData uri="http://schemas.openxmlformats.org/drawingml/2006/table">
            <a:tbl>
              <a:tblPr firstRow="1" bandRow="1">
                <a:tableStyleId>{5C22544A-7EE6-4342-B048-85BDC9FD1C3A}</a:tableStyleId>
              </a:tblPr>
              <a:tblGrid>
                <a:gridCol w="2364257"/>
                <a:gridCol w="5859247"/>
              </a:tblGrid>
              <a:tr h="370840">
                <a:tc>
                  <a:txBody>
                    <a:bodyPr/>
                    <a:lstStyle/>
                    <a:p>
                      <a:r>
                        <a:rPr lang="en-US" dirty="0" smtClean="0"/>
                        <a:t>EPA Data</a:t>
                      </a:r>
                      <a:r>
                        <a:rPr lang="en-US" baseline="0" dirty="0" smtClean="0"/>
                        <a:t> Mean</a:t>
                      </a:r>
                      <a:endParaRPr lang="en-US" dirty="0"/>
                    </a:p>
                  </a:txBody>
                  <a:tcPr/>
                </a:tc>
                <a:tc>
                  <a:txBody>
                    <a:bodyPr/>
                    <a:lstStyle/>
                    <a:p>
                      <a:r>
                        <a:rPr lang="en-US" dirty="0" smtClean="0"/>
                        <a:t>Comparison</a:t>
                      </a:r>
                      <a:endParaRPr lang="en-US" dirty="0"/>
                    </a:p>
                  </a:txBody>
                  <a:tcPr/>
                </a:tc>
              </a:tr>
              <a:tr h="370840">
                <a:tc>
                  <a:txBody>
                    <a:bodyPr/>
                    <a:lstStyle/>
                    <a:p>
                      <a:pPr algn="ctr"/>
                      <a:r>
                        <a:rPr lang="en-US" dirty="0" smtClean="0"/>
                        <a:t>6.36 mean of </a:t>
                      </a:r>
                      <a:r>
                        <a:rPr lang="en-US" dirty="0" err="1" smtClean="0"/>
                        <a:t>avg</a:t>
                      </a:r>
                      <a:endParaRPr lang="en-US" dirty="0" smtClean="0"/>
                    </a:p>
                    <a:p>
                      <a:pPr algn="ctr"/>
                      <a:r>
                        <a:rPr lang="en-US" dirty="0" smtClean="0"/>
                        <a:t>5.77 mean of min*</a:t>
                      </a:r>
                      <a:endParaRPr lang="en-US" dirty="0"/>
                    </a:p>
                  </a:txBody>
                  <a:tcPr/>
                </a:tc>
                <a:tc>
                  <a:txBody>
                    <a:bodyPr/>
                    <a:lstStyle/>
                    <a:p>
                      <a:r>
                        <a:rPr lang="en-US" b="0" dirty="0" smtClean="0"/>
                        <a:t>More acidic than </a:t>
                      </a:r>
                      <a:r>
                        <a:rPr lang="en-US" b="0" baseline="0" smtClean="0"/>
                        <a:t>WA criteria</a:t>
                      </a:r>
                      <a:endParaRPr lang="en-US" b="0" dirty="0"/>
                    </a:p>
                  </a:txBody>
                  <a:tcPr/>
                </a:tc>
              </a:tr>
            </a:tbl>
          </a:graphicData>
        </a:graphic>
      </p:graphicFrame>
    </p:spTree>
    <p:extLst>
      <p:ext uri="{BB962C8B-B14F-4D97-AF65-F5344CB8AC3E}">
        <p14:creationId xmlns:p14="http://schemas.microsoft.com/office/powerpoint/2010/main" val="985064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8581</TotalTime>
  <Words>1903</Words>
  <Application>Microsoft Office PowerPoint</Application>
  <PresentationFormat>On-screen Show (4:3)</PresentationFormat>
  <Paragraphs>280</Paragraphs>
  <Slides>20</Slides>
  <Notes>18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9" baseType="lpstr">
      <vt:lpstr>Adobe Kaiti Std R</vt:lpstr>
      <vt:lpstr>Arial</vt:lpstr>
      <vt:lpstr>Calibri</vt:lpstr>
      <vt:lpstr>Century Gothic</vt:lpstr>
      <vt:lpstr>Rockwell</vt:lpstr>
      <vt:lpstr>Times New Roman</vt:lpstr>
      <vt:lpstr>Wingdings</vt:lpstr>
      <vt:lpstr>Office Theme</vt:lpstr>
      <vt:lpstr>Photo Editor Photo</vt:lpstr>
      <vt:lpstr>CRUISE SHIP DISCHARGES  MEMORANDUM OF UNDERSTANDING CRUISE OPERATIONS IN WASHINGTON STATE Exhaust Gas Cleaning Systems Washwater Discharges - Evaluation</vt:lpstr>
      <vt:lpstr>Exhaust Gas Cleaning Systems Overview</vt:lpstr>
      <vt:lpstr>Exhaust Gas Cleaning Systems Washwater Evaluation</vt:lpstr>
      <vt:lpstr>Exhaust Gas Cleaning Systems Operational Characteristics</vt:lpstr>
      <vt:lpstr>Example Open Loop System and Sampling locations</vt:lpstr>
      <vt:lpstr>PowerPoint Presentation</vt:lpstr>
      <vt:lpstr>Washington State Specifics</vt:lpstr>
      <vt:lpstr>Exhaust Gas Cleaning Systems Regulatory Context</vt:lpstr>
      <vt:lpstr>pH</vt:lpstr>
      <vt:lpstr>PAH</vt:lpstr>
      <vt:lpstr>Turbidity and Aesthetics</vt:lpstr>
      <vt:lpstr>Nitrates+Nitrites</vt:lpstr>
      <vt:lpstr>Toxics</vt:lpstr>
      <vt:lpstr>Toxics cont.</vt:lpstr>
      <vt:lpstr>Exhaust Gas Cleaning Systems Washwater Research</vt:lpstr>
      <vt:lpstr>Exhaust Gas Cleaning Systems Carnival Briefing</vt:lpstr>
      <vt:lpstr>Exhaust Gas Cleaning Systems Summary</vt:lpstr>
      <vt:lpstr>Exhaust Gas Cleaning Systems Data Gaps</vt:lpstr>
      <vt:lpstr>Exhaust Gas Cleaning Systems Washwater Preliminary Recommendations Port and Ecology Staff</vt:lpstr>
      <vt:lpstr>PowerPoint Presentation</vt:lpstr>
    </vt:vector>
  </TitlesOfParts>
  <Company>WA Department of Ecology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cast461</dc:creator>
  <cp:lastModifiedBy>Jankowiak, Amy (ECY)</cp:lastModifiedBy>
  <cp:revision>114</cp:revision>
  <dcterms:created xsi:type="dcterms:W3CDTF">2014-07-25T19:35:40Z</dcterms:created>
  <dcterms:modified xsi:type="dcterms:W3CDTF">2019-05-02T14:28:34Z</dcterms:modified>
</cp:coreProperties>
</file>