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574" r:id="rId3"/>
    <p:sldId id="576" r:id="rId4"/>
    <p:sldId id="582" r:id="rId5"/>
    <p:sldId id="577" r:id="rId6"/>
    <p:sldId id="575" r:id="rId7"/>
    <p:sldId id="579" r:id="rId8"/>
    <p:sldId id="580" r:id="rId9"/>
    <p:sldId id="581" r:id="rId10"/>
    <p:sldId id="258" r:id="rId11"/>
    <p:sldId id="578" r:id="rId12"/>
    <p:sldId id="257" r:id="rId1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5pPr>
    <a:lvl6pPr marL="2286000" algn="l" defTabSz="914400" rtl="0" eaLnBrk="1" latinLnBrk="0" hangingPunct="1">
      <a:defRPr kern="1200">
        <a:solidFill>
          <a:schemeClr val="tx1"/>
        </a:solidFill>
        <a:latin typeface="Arial" pitchFamily="34" charset="0"/>
        <a:ea typeface="ＭＳ Ｐゴシック"/>
        <a:cs typeface="ＭＳ Ｐゴシック"/>
      </a:defRPr>
    </a:lvl6pPr>
    <a:lvl7pPr marL="2743200" algn="l" defTabSz="914400" rtl="0" eaLnBrk="1" latinLnBrk="0" hangingPunct="1">
      <a:defRPr kern="1200">
        <a:solidFill>
          <a:schemeClr val="tx1"/>
        </a:solidFill>
        <a:latin typeface="Arial" pitchFamily="34" charset="0"/>
        <a:ea typeface="ＭＳ Ｐゴシック"/>
        <a:cs typeface="ＭＳ Ｐゴシック"/>
      </a:defRPr>
    </a:lvl7pPr>
    <a:lvl8pPr marL="3200400" algn="l" defTabSz="914400" rtl="0" eaLnBrk="1" latinLnBrk="0" hangingPunct="1">
      <a:defRPr kern="1200">
        <a:solidFill>
          <a:schemeClr val="tx1"/>
        </a:solidFill>
        <a:latin typeface="Arial" pitchFamily="34" charset="0"/>
        <a:ea typeface="ＭＳ Ｐゴシック"/>
        <a:cs typeface="ＭＳ Ｐゴシック"/>
      </a:defRPr>
    </a:lvl8pPr>
    <a:lvl9pPr marL="3657600" algn="l" defTabSz="914400" rtl="0" eaLnBrk="1" latinLnBrk="0" hangingPunct="1">
      <a:defRPr kern="1200">
        <a:solidFill>
          <a:schemeClr val="tx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hoades-Hamacher, Jennifer" initials="RJ" lastIdx="7" clrIdx="0">
    <p:extLst>
      <p:ext uri="{19B8F6BF-5375-455C-9EA6-DF929625EA0E}">
        <p15:presenceInfo xmlns:p15="http://schemas.microsoft.com/office/powerpoint/2012/main" userId="Rhoades-Hamacher, Jennifer" providerId="None"/>
      </p:ext>
    </p:extLst>
  </p:cmAuthor>
  <p:cmAuthor id="2" name="Rudisill, Cathy" initials="RC" lastIdx="3" clrIdx="1">
    <p:extLst>
      <p:ext uri="{19B8F6BF-5375-455C-9EA6-DF929625EA0E}">
        <p15:presenceInfo xmlns:p15="http://schemas.microsoft.com/office/powerpoint/2012/main" userId="Rudisill, Cathy" providerId="None"/>
      </p:ext>
    </p:extLst>
  </p:cmAuthor>
  <p:cmAuthor id="3" name="Brian Penttila" initials="BP" lastIdx="8" clrIdx="2">
    <p:extLst>
      <p:ext uri="{19B8F6BF-5375-455C-9EA6-DF929625EA0E}">
        <p15:presenceInfo xmlns:p15="http://schemas.microsoft.com/office/powerpoint/2012/main" userId="dd183f148ef69f4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133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345936"/>
          </a:xfrm>
          <a:prstGeom prst="rect">
            <a:avLst/>
          </a:prstGeom>
        </p:spPr>
      </p:pic>
      <p:sp>
        <p:nvSpPr>
          <p:cNvPr id="5" name="Footer Placeholder 4"/>
          <p:cNvSpPr txBox="1">
            <a:spLocks/>
          </p:cNvSpPr>
          <p:nvPr/>
        </p:nvSpPr>
        <p:spPr>
          <a:xfrm>
            <a:off x="8001000" y="6527800"/>
            <a:ext cx="990600" cy="304800"/>
          </a:xfrm>
          <a:prstGeom prst="rect">
            <a:avLst/>
          </a:prstGeom>
        </p:spPr>
        <p:txBody>
          <a:bodyPr anchor="ctr"/>
          <a:lstStyle/>
          <a:p>
            <a:pPr algn="r">
              <a:defRPr/>
            </a:pPr>
            <a:r>
              <a:rPr lang="en-US" sz="800" dirty="0">
                <a:solidFill>
                  <a:srgbClr val="898989"/>
                </a:solidFill>
                <a:latin typeface="Arial" charset="0"/>
                <a:ea typeface="ＭＳ Ｐゴシック" pitchFamily="37" charset="-128"/>
                <a:cs typeface="Arial" charset="0"/>
              </a:rPr>
              <a:t>© 2018 SRC, Inc.</a:t>
            </a:r>
          </a:p>
        </p:txBody>
      </p:sp>
      <p:sp>
        <p:nvSpPr>
          <p:cNvPr id="2" name="Title 1"/>
          <p:cNvSpPr>
            <a:spLocks noGrp="1"/>
          </p:cNvSpPr>
          <p:nvPr>
            <p:ph type="ctrTitle"/>
          </p:nvPr>
        </p:nvSpPr>
        <p:spPr bwMode="white">
          <a:xfrm>
            <a:off x="0" y="2130427"/>
            <a:ext cx="9144000" cy="1116013"/>
          </a:xfrm>
        </p:spPr>
        <p:txBody>
          <a:bodyPr>
            <a:normAutofit/>
          </a:bodyPr>
          <a:lstStyle>
            <a:lvl1pPr marL="0" indent="0" algn="ctr">
              <a:defRPr sz="3200"/>
            </a:lvl1pPr>
          </a:lstStyle>
          <a:p>
            <a:r>
              <a:rPr lang="en-US"/>
              <a:t>Click to edit Master title style</a:t>
            </a:r>
            <a:endParaRPr lang="en-US" dirty="0"/>
          </a:p>
        </p:txBody>
      </p:sp>
      <p:sp>
        <p:nvSpPr>
          <p:cNvPr id="9" name="Subtitle 2"/>
          <p:cNvSpPr>
            <a:spLocks noGrp="1"/>
          </p:cNvSpPr>
          <p:nvPr>
            <p:ph type="subTitle" idx="1"/>
          </p:nvPr>
        </p:nvSpPr>
        <p:spPr bwMode="white">
          <a:xfrm>
            <a:off x="1371600" y="3733800"/>
            <a:ext cx="6400800" cy="609600"/>
          </a:xfrm>
        </p:spPr>
        <p:txBody>
          <a:bodyPr/>
          <a:lstStyle>
            <a:lvl1pPr marL="0" indent="0" algn="ctr">
              <a:buNone/>
              <a:defRPr>
                <a:solidFill>
                  <a:schemeClr val="bg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2" name="Text Placeholder 3"/>
          <p:cNvSpPr>
            <a:spLocks noGrp="1"/>
          </p:cNvSpPr>
          <p:nvPr>
            <p:ph type="body" sz="quarter" idx="10" hasCustomPrompt="1"/>
          </p:nvPr>
        </p:nvSpPr>
        <p:spPr>
          <a:xfrm>
            <a:off x="1354667" y="6565900"/>
            <a:ext cx="6248400" cy="228600"/>
          </a:xfrm>
        </p:spPr>
        <p:txBody>
          <a:bodyPr anchor="ctr"/>
          <a:lstStyle>
            <a:lvl1pPr marL="0" indent="0" algn="ctr">
              <a:buNone/>
              <a:defRPr sz="900" b="1" baseline="0">
                <a:solidFill>
                  <a:srgbClr val="898989"/>
                </a:solidFill>
                <a:latin typeface="+mn-lt"/>
              </a:defRPr>
            </a:lvl1pPr>
          </a:lstStyle>
          <a:p>
            <a:pPr lvl="0"/>
            <a:r>
              <a:rPr lang="en-US" dirty="0"/>
              <a:t>CLASSIFICATION MARKINGS HERE</a:t>
            </a:r>
          </a:p>
        </p:txBody>
      </p:sp>
    </p:spTree>
    <p:extLst>
      <p:ext uri="{BB962C8B-B14F-4D97-AF65-F5344CB8AC3E}">
        <p14:creationId xmlns:p14="http://schemas.microsoft.com/office/powerpoint/2010/main" val="845989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lnSpc>
                <a:spcPct val="100000"/>
              </a:lnSpc>
              <a:spcBef>
                <a:spcPts val="0"/>
              </a:spcBef>
              <a:spcAft>
                <a:spcPts val="600"/>
              </a:spcAft>
              <a:buFontTx/>
              <a:buBlip>
                <a:blip r:embed="rId2"/>
              </a:buBlip>
              <a:defRPr b="0"/>
            </a:lvl1pPr>
            <a:lvl2pPr>
              <a:lnSpc>
                <a:spcPct val="100000"/>
              </a:lnSpc>
              <a:spcBef>
                <a:spcPts val="0"/>
              </a:spcBef>
              <a:spcAft>
                <a:spcPts val="600"/>
              </a:spcAft>
              <a:defRPr/>
            </a:lvl2pPr>
            <a:lvl3pPr>
              <a:lnSpc>
                <a:spcPct val="100000"/>
              </a:lnSpc>
              <a:spcBef>
                <a:spcPts val="0"/>
              </a:spcBef>
              <a:defRPr/>
            </a:lvl3pPr>
            <a:lvl4pPr>
              <a:buNone/>
              <a:defRPr/>
            </a:lvl4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bwMode="white">
          <a:xfrm>
            <a:off x="228600" y="2"/>
            <a:ext cx="8686800" cy="684213"/>
          </a:xfrm>
          <a:prstGeom prst="rect">
            <a:avLst/>
          </a:prstGeom>
          <a:noFill/>
          <a:ln w="9525">
            <a:noFill/>
            <a:miter lim="800000"/>
            <a:headEnd/>
            <a:tailEnd/>
          </a:ln>
        </p:spPr>
        <p:txBody>
          <a:bodyPr/>
          <a:lstStyle/>
          <a:p>
            <a:pPr lvl="0"/>
            <a:r>
              <a:rPr lang="en-US"/>
              <a:t>Click to edit Master title style</a:t>
            </a:r>
          </a:p>
        </p:txBody>
      </p:sp>
      <p:sp>
        <p:nvSpPr>
          <p:cNvPr id="5" name="Slide Number Placeholder 28"/>
          <p:cNvSpPr>
            <a:spLocks noGrp="1"/>
          </p:cNvSpPr>
          <p:nvPr>
            <p:ph type="sldNum" sz="quarter" idx="11"/>
          </p:nvPr>
        </p:nvSpPr>
        <p:spPr/>
        <p:txBody>
          <a:bodyPr/>
          <a:lstStyle>
            <a:lvl1pPr>
              <a:defRPr/>
            </a:lvl1pPr>
          </a:lstStyle>
          <a:p>
            <a:fld id="{2B337C14-0E9C-48EA-825B-529C2795599A}" type="slidenum">
              <a:rPr lang="en-US" smtClean="0"/>
              <a:t>‹#›</a:t>
            </a:fld>
            <a:endParaRPr lang="en-US"/>
          </a:p>
        </p:txBody>
      </p:sp>
      <p:sp>
        <p:nvSpPr>
          <p:cNvPr id="10" name="Text Placeholder 3"/>
          <p:cNvSpPr>
            <a:spLocks noGrp="1"/>
          </p:cNvSpPr>
          <p:nvPr>
            <p:ph type="body" sz="quarter" idx="10" hasCustomPrompt="1"/>
          </p:nvPr>
        </p:nvSpPr>
        <p:spPr>
          <a:xfrm>
            <a:off x="1354667" y="6565900"/>
            <a:ext cx="6248400" cy="228600"/>
          </a:xfrm>
        </p:spPr>
        <p:txBody>
          <a:bodyPr anchor="ctr"/>
          <a:lstStyle>
            <a:lvl1pPr marL="0" indent="0" algn="ctr">
              <a:buNone/>
              <a:defRPr sz="900" b="1" baseline="0">
                <a:solidFill>
                  <a:srgbClr val="898989"/>
                </a:solidFill>
                <a:latin typeface="+mn-lt"/>
              </a:defRPr>
            </a:lvl1pPr>
          </a:lstStyle>
          <a:p>
            <a:pPr lvl="0"/>
            <a:r>
              <a:rPr lang="en-US" dirty="0"/>
              <a:t>CLASSIFICATION MARKINGS HERE</a:t>
            </a:r>
          </a:p>
        </p:txBody>
      </p:sp>
    </p:spTree>
    <p:extLst>
      <p:ext uri="{BB962C8B-B14F-4D97-AF65-F5344CB8AC3E}">
        <p14:creationId xmlns:p14="http://schemas.microsoft.com/office/powerpoint/2010/main" val="119060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1088136"/>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778560"/>
            <a:ext cx="9144000" cy="1088967"/>
          </a:xfrm>
          <a:prstGeom prst="rect">
            <a:avLst/>
          </a:prstGeom>
        </p:spPr>
      </p:pic>
      <p:sp>
        <p:nvSpPr>
          <p:cNvPr id="3" name="Text Placeholder 2"/>
          <p:cNvSpPr>
            <a:spLocks noGrp="1"/>
          </p:cNvSpPr>
          <p:nvPr>
            <p:ph type="body" idx="1"/>
          </p:nvPr>
        </p:nvSpPr>
        <p:spPr>
          <a:xfrm>
            <a:off x="0" y="2743202"/>
            <a:ext cx="9144000" cy="939801"/>
          </a:xfrm>
        </p:spPr>
        <p:txBody>
          <a:bodyPr anchor="ctr">
            <a:normAutofit/>
          </a:bodyPr>
          <a:lstStyle>
            <a:lvl1pPr marL="0" indent="0" algn="ctr">
              <a:buNone/>
              <a:defRPr sz="3200" b="1" i="1">
                <a:solidFill>
                  <a:srgbClr val="00559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Subtitle 2"/>
          <p:cNvSpPr>
            <a:spLocks noGrp="1"/>
          </p:cNvSpPr>
          <p:nvPr>
            <p:ph type="subTitle" idx="13"/>
          </p:nvPr>
        </p:nvSpPr>
        <p:spPr>
          <a:xfrm>
            <a:off x="0" y="3683000"/>
            <a:ext cx="9144000" cy="584200"/>
          </a:xfrm>
        </p:spPr>
        <p:txBody>
          <a:bodyPr>
            <a:normAutofit/>
          </a:bodyPr>
          <a:lstStyle>
            <a:lvl1pPr marL="0" indent="0" algn="ctr">
              <a:buNone/>
              <a:defRPr sz="22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Slide Number Placeholder 5"/>
          <p:cNvSpPr>
            <a:spLocks noGrp="1"/>
          </p:cNvSpPr>
          <p:nvPr>
            <p:ph type="sldNum" sz="quarter" idx="15"/>
          </p:nvPr>
        </p:nvSpPr>
        <p:spPr bwMode="white">
          <a:xfrm>
            <a:off x="8534400" y="6477000"/>
            <a:ext cx="533400" cy="304800"/>
          </a:xfrm>
        </p:spPr>
        <p:txBody>
          <a:bodyPr/>
          <a:lstStyle>
            <a:lvl1pPr algn="l">
              <a:defRPr sz="900">
                <a:solidFill>
                  <a:srgbClr val="898989"/>
                </a:solidFill>
                <a:latin typeface="Arial" charset="0"/>
                <a:ea typeface="ＭＳ Ｐゴシック" pitchFamily="37" charset="-128"/>
                <a:cs typeface="+mn-cs"/>
              </a:defRPr>
            </a:lvl1pPr>
          </a:lstStyle>
          <a:p>
            <a:fld id="{2B337C14-0E9C-48EA-825B-529C2795599A}" type="slidenum">
              <a:rPr lang="en-US" smtClean="0"/>
              <a:t>‹#›</a:t>
            </a:fld>
            <a:endParaRPr lang="en-US"/>
          </a:p>
        </p:txBody>
      </p:sp>
    </p:spTree>
    <p:extLst>
      <p:ext uri="{BB962C8B-B14F-4D97-AF65-F5344CB8AC3E}">
        <p14:creationId xmlns:p14="http://schemas.microsoft.com/office/powerpoint/2010/main" val="2123245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5400"/>
            <a:ext cx="4040188" cy="639762"/>
          </a:xfrm>
        </p:spPr>
        <p:txBody>
          <a:bodyPr anchor="ct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935162"/>
            <a:ext cx="4040188" cy="3951288"/>
          </a:xfrm>
        </p:spPr>
        <p:txBody>
          <a:bodyPr/>
          <a:lstStyle>
            <a:lvl1pPr>
              <a:lnSpc>
                <a:spcPct val="100000"/>
              </a:lnSpc>
              <a:spcBef>
                <a:spcPts val="0"/>
              </a:spcBef>
              <a:spcAft>
                <a:spcPts val="600"/>
              </a:spcAft>
              <a:defRPr sz="1800" b="0"/>
            </a:lvl1pPr>
            <a:lvl2pPr>
              <a:lnSpc>
                <a:spcPct val="100000"/>
              </a:lnSpc>
              <a:spcBef>
                <a:spcPts val="0"/>
              </a:spcBef>
              <a:spcAft>
                <a:spcPts val="600"/>
              </a:spcAft>
              <a:defRPr sz="14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
        <p:nvSpPr>
          <p:cNvPr id="5" name="Text Placeholder 4"/>
          <p:cNvSpPr>
            <a:spLocks noGrp="1"/>
          </p:cNvSpPr>
          <p:nvPr>
            <p:ph type="body" sz="quarter" idx="3"/>
          </p:nvPr>
        </p:nvSpPr>
        <p:spPr>
          <a:xfrm>
            <a:off x="4645026" y="1295400"/>
            <a:ext cx="4041775" cy="639762"/>
          </a:xfrm>
        </p:spPr>
        <p:txBody>
          <a:bodyPr anchor="ct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935162"/>
            <a:ext cx="4041775" cy="3951288"/>
          </a:xfrm>
        </p:spPr>
        <p:txBody>
          <a:bodyPr/>
          <a:lstStyle>
            <a:lvl1pPr>
              <a:lnSpc>
                <a:spcPct val="100000"/>
              </a:lnSpc>
              <a:spcBef>
                <a:spcPts val="0"/>
              </a:spcBef>
              <a:spcAft>
                <a:spcPts val="600"/>
              </a:spcAft>
              <a:defRPr sz="1800" b="0"/>
            </a:lvl1pPr>
            <a:lvl2pPr>
              <a:lnSpc>
                <a:spcPct val="100000"/>
              </a:lnSpc>
              <a:spcBef>
                <a:spcPts val="0"/>
              </a:spcBef>
              <a:spcAft>
                <a:spcPts val="600"/>
              </a:spcAft>
              <a:defRPr sz="1400" b="0"/>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
        <p:nvSpPr>
          <p:cNvPr id="11" name="Title Placeholder 1"/>
          <p:cNvSpPr>
            <a:spLocks noGrp="1"/>
          </p:cNvSpPr>
          <p:nvPr>
            <p:ph type="title"/>
          </p:nvPr>
        </p:nvSpPr>
        <p:spPr bwMode="white">
          <a:xfrm>
            <a:off x="228600" y="2"/>
            <a:ext cx="8686800" cy="684213"/>
          </a:xfrm>
          <a:prstGeom prst="rect">
            <a:avLst/>
          </a:prstGeom>
          <a:noFill/>
          <a:ln w="9525">
            <a:noFill/>
            <a:miter lim="800000"/>
            <a:headEnd/>
            <a:tailEnd/>
          </a:ln>
        </p:spPr>
        <p:txBody>
          <a:bodyPr/>
          <a:lstStyle/>
          <a:p>
            <a:pPr lvl="0"/>
            <a:r>
              <a:rPr lang="en-US"/>
              <a:t>Click to edit Master title style</a:t>
            </a:r>
            <a:endParaRPr lang="en-US" dirty="0"/>
          </a:p>
        </p:txBody>
      </p:sp>
      <p:sp>
        <p:nvSpPr>
          <p:cNvPr id="8" name="Slide Number Placeholder 28"/>
          <p:cNvSpPr>
            <a:spLocks noGrp="1"/>
          </p:cNvSpPr>
          <p:nvPr>
            <p:ph type="sldNum" sz="quarter" idx="11"/>
          </p:nvPr>
        </p:nvSpPr>
        <p:spPr/>
        <p:txBody>
          <a:bodyPr/>
          <a:lstStyle>
            <a:lvl1pPr>
              <a:defRPr/>
            </a:lvl1pPr>
          </a:lstStyle>
          <a:p>
            <a:fld id="{2B337C14-0E9C-48EA-825B-529C2795599A}" type="slidenum">
              <a:rPr lang="en-US" smtClean="0"/>
              <a:t>‹#›</a:t>
            </a:fld>
            <a:endParaRPr lang="en-US"/>
          </a:p>
        </p:txBody>
      </p:sp>
      <p:sp>
        <p:nvSpPr>
          <p:cNvPr id="12" name="Text Placeholder 3"/>
          <p:cNvSpPr>
            <a:spLocks noGrp="1"/>
          </p:cNvSpPr>
          <p:nvPr>
            <p:ph type="body" sz="quarter" idx="10" hasCustomPrompt="1"/>
          </p:nvPr>
        </p:nvSpPr>
        <p:spPr>
          <a:xfrm>
            <a:off x="1354667" y="6565900"/>
            <a:ext cx="6248400" cy="228600"/>
          </a:xfrm>
        </p:spPr>
        <p:txBody>
          <a:bodyPr anchor="ctr"/>
          <a:lstStyle>
            <a:lvl1pPr marL="0" indent="0" algn="ctr">
              <a:buNone/>
              <a:defRPr sz="900" b="1" baseline="0">
                <a:solidFill>
                  <a:srgbClr val="898989"/>
                </a:solidFill>
                <a:latin typeface="+mn-lt"/>
              </a:defRPr>
            </a:lvl1pPr>
          </a:lstStyle>
          <a:p>
            <a:pPr lvl="0"/>
            <a:r>
              <a:rPr lang="en-US" dirty="0"/>
              <a:t>CLASSIFICATION MARKINGS HERE</a:t>
            </a:r>
          </a:p>
        </p:txBody>
      </p:sp>
    </p:spTree>
    <p:extLst>
      <p:ext uri="{BB962C8B-B14F-4D97-AF65-F5344CB8AC3E}">
        <p14:creationId xmlns:p14="http://schemas.microsoft.com/office/powerpoint/2010/main" val="1865142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graphicFrame>
        <p:nvGraphicFramePr>
          <p:cNvPr id="12" name="Table 11"/>
          <p:cNvGraphicFramePr>
            <a:graphicFrameLocks noGrp="1"/>
          </p:cNvGraphicFramePr>
          <p:nvPr/>
        </p:nvGraphicFramePr>
        <p:xfrm>
          <a:off x="0" y="887413"/>
          <a:ext cx="9144000" cy="5430984"/>
        </p:xfrm>
        <a:graphic>
          <a:graphicData uri="http://schemas.openxmlformats.org/drawingml/2006/table">
            <a:tbl>
              <a:tblPr firstRow="1" bandRow="1">
                <a:tableStyleId>{D7AC3CCA-C797-4891-BE02-D94E43425B78}</a:tableStyleId>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2715492">
                <a:tc>
                  <a:txBody>
                    <a:bodyPr/>
                    <a:lstStyle/>
                    <a:p>
                      <a:endParaRPr lang="en-US"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0"/>
                  </a:ext>
                </a:extLst>
              </a:tr>
              <a:tr h="2715492">
                <a:tc>
                  <a:txBody>
                    <a:bodyPr/>
                    <a:lstStyle/>
                    <a:p>
                      <a:endParaRPr lang="en-US"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2" name="Title 1"/>
          <p:cNvSpPr>
            <a:spLocks noGrp="1"/>
          </p:cNvSpPr>
          <p:nvPr>
            <p:ph type="title"/>
          </p:nvPr>
        </p:nvSpPr>
        <p:spPr/>
        <p:txBody>
          <a:bodyPr/>
          <a:lstStyle/>
          <a:p>
            <a:r>
              <a:rPr lang="en-US"/>
              <a:t>Click to edit Master title style</a:t>
            </a:r>
          </a:p>
        </p:txBody>
      </p:sp>
      <p:sp>
        <p:nvSpPr>
          <p:cNvPr id="6" name="Text Placeholder 2"/>
          <p:cNvSpPr>
            <a:spLocks noGrp="1"/>
          </p:cNvSpPr>
          <p:nvPr>
            <p:ph type="body" idx="1"/>
          </p:nvPr>
        </p:nvSpPr>
        <p:spPr>
          <a:xfrm>
            <a:off x="0" y="886690"/>
            <a:ext cx="4566660" cy="304801"/>
          </a:xfrm>
        </p:spPr>
        <p:txBody>
          <a:bodyPr anchor="b"/>
          <a:lstStyle>
            <a:lvl1pPr marL="0" indent="0" algn="ctr">
              <a:buNone/>
              <a:defRPr sz="1400" b="0">
                <a:latin typeface="Arial Blac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Content Placeholder 3"/>
          <p:cNvSpPr>
            <a:spLocks noGrp="1"/>
          </p:cNvSpPr>
          <p:nvPr>
            <p:ph sz="half" idx="2"/>
          </p:nvPr>
        </p:nvSpPr>
        <p:spPr>
          <a:xfrm>
            <a:off x="0" y="1184939"/>
            <a:ext cx="4572000" cy="2403388"/>
          </a:xfrm>
        </p:spPr>
        <p:txBody>
          <a:bodyPr/>
          <a:lstStyle>
            <a:lvl1pPr marL="171450" marR="0" indent="-171450" algn="l" defTabSz="457200" rtl="0" eaLnBrk="0" fontAlgn="base" latinLnBrk="0" hangingPunct="0">
              <a:lnSpc>
                <a:spcPct val="100000"/>
              </a:lnSpc>
              <a:spcBef>
                <a:spcPct val="20000"/>
              </a:spcBef>
              <a:spcAft>
                <a:spcPts val="600"/>
              </a:spcAft>
              <a:buClrTx/>
              <a:buSzPct val="120000"/>
              <a:buFontTx/>
              <a:buBlip>
                <a:blip r:embed="rId2"/>
              </a:buBlip>
              <a:tabLst/>
              <a:defRPr sz="1200" b="0" baseline="0">
                <a:solidFill>
                  <a:schemeClr val="tx1"/>
                </a:solidFill>
              </a:defRPr>
            </a:lvl1pPr>
            <a:lvl2pPr marL="395288" indent="-177800">
              <a:lnSpc>
                <a:spcPct val="100000"/>
              </a:lnSpc>
              <a:spcBef>
                <a:spcPts val="0"/>
              </a:spcBef>
              <a:spcAft>
                <a:spcPts val="600"/>
              </a:spcAft>
              <a:defRPr sz="1050" b="0">
                <a:solidFill>
                  <a:schemeClr val="tx1"/>
                </a:solidFill>
              </a:defRPr>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2"/>
          <p:cNvSpPr>
            <a:spLocks noGrp="1"/>
          </p:cNvSpPr>
          <p:nvPr>
            <p:ph type="body" idx="12"/>
          </p:nvPr>
        </p:nvSpPr>
        <p:spPr>
          <a:xfrm>
            <a:off x="4572000" y="886690"/>
            <a:ext cx="4566660" cy="304801"/>
          </a:xfrm>
        </p:spPr>
        <p:txBody>
          <a:bodyPr anchor="b"/>
          <a:lstStyle>
            <a:lvl1pPr marL="0" indent="0" algn="ctr">
              <a:buNone/>
              <a:defRPr sz="1400" b="0">
                <a:latin typeface="Arial Blac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 name="Content Placeholder 3"/>
          <p:cNvSpPr>
            <a:spLocks noGrp="1"/>
          </p:cNvSpPr>
          <p:nvPr>
            <p:ph sz="half" idx="13"/>
          </p:nvPr>
        </p:nvSpPr>
        <p:spPr>
          <a:xfrm>
            <a:off x="4572000" y="1184938"/>
            <a:ext cx="4572000" cy="2403388"/>
          </a:xfrm>
        </p:spPr>
        <p:txBody>
          <a:bodyPr>
            <a:normAutofit/>
          </a:bodyPr>
          <a:lstStyle>
            <a:lvl1pPr marL="171450" marR="0" indent="-171450" algn="l" defTabSz="457200" rtl="0" eaLnBrk="0" fontAlgn="base" latinLnBrk="0" hangingPunct="0">
              <a:lnSpc>
                <a:spcPct val="100000"/>
              </a:lnSpc>
              <a:spcBef>
                <a:spcPct val="20000"/>
              </a:spcBef>
              <a:spcAft>
                <a:spcPts val="600"/>
              </a:spcAft>
              <a:buClrTx/>
              <a:buSzPct val="120000"/>
              <a:buFontTx/>
              <a:buBlip>
                <a:blip r:embed="rId2"/>
              </a:buBlip>
              <a:tabLst/>
              <a:defRPr lang="en-US" sz="1200" b="0" kern="1200" baseline="0" dirty="0" smtClean="0">
                <a:solidFill>
                  <a:schemeClr val="tx1"/>
                </a:solidFill>
                <a:latin typeface="Arial"/>
                <a:ea typeface="ＭＳ Ｐゴシック" pitchFamily="37" charset="-128"/>
                <a:cs typeface="ＭＳ Ｐゴシック" pitchFamily="37" charset="-128"/>
              </a:defRPr>
            </a:lvl1pPr>
            <a:lvl2pPr>
              <a:lnSpc>
                <a:spcPct val="100000"/>
              </a:lnSpc>
              <a:spcBef>
                <a:spcPts val="0"/>
              </a:spcBef>
              <a:spcAft>
                <a:spcPts val="600"/>
              </a:spcAft>
              <a:defRPr lang="en-US" sz="1050" b="0" kern="1200" dirty="0" smtClean="0">
                <a:solidFill>
                  <a:schemeClr val="tx1"/>
                </a:solidFill>
                <a:latin typeface="Arial"/>
                <a:ea typeface="ＭＳ Ｐゴシック" pitchFamily="37" charset="-128"/>
                <a:cs typeface="ＭＳ Ｐゴシック" pitchFamily="37" charset="-128"/>
              </a:defRPr>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2"/>
          <p:cNvSpPr>
            <a:spLocks noGrp="1"/>
          </p:cNvSpPr>
          <p:nvPr>
            <p:ph type="body" idx="14"/>
          </p:nvPr>
        </p:nvSpPr>
        <p:spPr>
          <a:xfrm>
            <a:off x="0" y="3616038"/>
            <a:ext cx="4566660" cy="304801"/>
          </a:xfrm>
        </p:spPr>
        <p:txBody>
          <a:bodyPr anchor="b"/>
          <a:lstStyle>
            <a:lvl1pPr marL="0" indent="0" algn="ctr">
              <a:buNone/>
              <a:defRPr sz="1400" b="0">
                <a:latin typeface="Arial Blac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3"/>
          <p:cNvSpPr>
            <a:spLocks noGrp="1"/>
          </p:cNvSpPr>
          <p:nvPr>
            <p:ph sz="half" idx="15"/>
          </p:nvPr>
        </p:nvSpPr>
        <p:spPr>
          <a:xfrm>
            <a:off x="0" y="3914285"/>
            <a:ext cx="4572000" cy="2403388"/>
          </a:xfrm>
        </p:spPr>
        <p:txBody>
          <a:bodyPr/>
          <a:lstStyle>
            <a:lvl1pPr marL="171450" marR="0" indent="-171450" algn="l" defTabSz="457200" rtl="0" eaLnBrk="0" fontAlgn="base" latinLnBrk="0" hangingPunct="0">
              <a:lnSpc>
                <a:spcPct val="100000"/>
              </a:lnSpc>
              <a:spcBef>
                <a:spcPct val="20000"/>
              </a:spcBef>
              <a:spcAft>
                <a:spcPts val="600"/>
              </a:spcAft>
              <a:buClrTx/>
              <a:buSzPct val="120000"/>
              <a:buFontTx/>
              <a:buBlip>
                <a:blip r:embed="rId2"/>
              </a:buBlip>
              <a:tabLst/>
              <a:defRPr lang="en-US" sz="1200" b="0" kern="1200" baseline="0">
                <a:solidFill>
                  <a:schemeClr val="tx1"/>
                </a:solidFill>
                <a:latin typeface="Arial"/>
                <a:ea typeface="ＭＳ Ｐゴシック" pitchFamily="37" charset="-128"/>
                <a:cs typeface="ＭＳ Ｐゴシック" pitchFamily="37" charset="-128"/>
              </a:defRPr>
            </a:lvl1pPr>
            <a:lvl2pPr>
              <a:lnSpc>
                <a:spcPct val="100000"/>
              </a:lnSpc>
              <a:spcBef>
                <a:spcPts val="0"/>
              </a:spcBef>
              <a:spcAft>
                <a:spcPts val="600"/>
              </a:spcAft>
              <a:buFontTx/>
              <a:buBlip>
                <a:blip r:embed="rId2"/>
              </a:buBlip>
              <a:defRPr lang="en-US" sz="1050" b="0" kern="1200" dirty="0" smtClean="0">
                <a:solidFill>
                  <a:schemeClr val="tx1"/>
                </a:solidFill>
                <a:latin typeface="Arial"/>
                <a:ea typeface="ＭＳ Ｐゴシック" pitchFamily="37" charset="-128"/>
                <a:cs typeface="ＭＳ Ｐゴシック" pitchFamily="37" charset="-128"/>
              </a:defRPr>
            </a:lvl2pPr>
            <a:lvl3pPr>
              <a:defRPr sz="1800" b="0"/>
            </a:lvl3pPr>
            <a:lvl4pPr>
              <a:defRPr sz="1600" b="0"/>
            </a:lvl4pPr>
            <a:lvl5pPr>
              <a:defRPr sz="1600" b="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3"/>
          <p:cNvSpPr>
            <a:spLocks noGrp="1"/>
          </p:cNvSpPr>
          <p:nvPr>
            <p:ph type="sldNum" sz="quarter" idx="17"/>
          </p:nvPr>
        </p:nvSpPr>
        <p:spPr/>
        <p:txBody>
          <a:bodyPr/>
          <a:lstStyle>
            <a:lvl1pPr>
              <a:defRPr/>
            </a:lvl1pPr>
          </a:lstStyle>
          <a:p>
            <a:fld id="{2B337C14-0E9C-48EA-825B-529C2795599A}" type="slidenum">
              <a:rPr lang="en-US" smtClean="0"/>
              <a:t>‹#›</a:t>
            </a:fld>
            <a:endParaRPr lang="en-US"/>
          </a:p>
        </p:txBody>
      </p:sp>
      <p:sp>
        <p:nvSpPr>
          <p:cNvPr id="17" name="Text Placeholder 3"/>
          <p:cNvSpPr>
            <a:spLocks noGrp="1"/>
          </p:cNvSpPr>
          <p:nvPr>
            <p:ph type="body" sz="quarter" idx="10" hasCustomPrompt="1"/>
          </p:nvPr>
        </p:nvSpPr>
        <p:spPr>
          <a:xfrm>
            <a:off x="1354667" y="6565900"/>
            <a:ext cx="6248400" cy="228600"/>
          </a:xfrm>
        </p:spPr>
        <p:txBody>
          <a:bodyPr anchor="ctr"/>
          <a:lstStyle>
            <a:lvl1pPr marL="0" indent="0" algn="ctr">
              <a:buNone/>
              <a:defRPr sz="900" b="1" baseline="0">
                <a:solidFill>
                  <a:srgbClr val="898989"/>
                </a:solidFill>
                <a:latin typeface="+mn-lt"/>
              </a:defRPr>
            </a:lvl1pPr>
          </a:lstStyle>
          <a:p>
            <a:pPr lvl="0"/>
            <a:r>
              <a:rPr lang="en-US" dirty="0"/>
              <a:t>CLASSIFICATION MARKINGS HERE</a:t>
            </a:r>
          </a:p>
        </p:txBody>
      </p:sp>
    </p:spTree>
    <p:extLst>
      <p:ext uri="{BB962C8B-B14F-4D97-AF65-F5344CB8AC3E}">
        <p14:creationId xmlns:p14="http://schemas.microsoft.com/office/powerpoint/2010/main" val="199140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BACK COVER">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269183"/>
            <a:ext cx="9144000" cy="328855"/>
          </a:xfrm>
          <a:prstGeom prst="rect">
            <a:avLst/>
          </a:prstGeom>
        </p:spPr>
      </p:pic>
      <p:sp>
        <p:nvSpPr>
          <p:cNvPr id="7" name="Text Placeholder 3"/>
          <p:cNvSpPr>
            <a:spLocks noGrp="1"/>
          </p:cNvSpPr>
          <p:nvPr>
            <p:ph type="body" sz="quarter" idx="10" hasCustomPrompt="1"/>
          </p:nvPr>
        </p:nvSpPr>
        <p:spPr>
          <a:xfrm>
            <a:off x="1354667" y="6565900"/>
            <a:ext cx="6248400" cy="228600"/>
          </a:xfrm>
        </p:spPr>
        <p:txBody>
          <a:bodyPr anchor="ctr"/>
          <a:lstStyle>
            <a:lvl1pPr marL="0" indent="0" algn="ctr">
              <a:buNone/>
              <a:defRPr sz="900" b="1" baseline="0">
                <a:solidFill>
                  <a:srgbClr val="898989"/>
                </a:solidFill>
                <a:latin typeface="+mn-lt"/>
              </a:defRPr>
            </a:lvl1pPr>
          </a:lstStyle>
          <a:p>
            <a:pPr lvl="0"/>
            <a:r>
              <a:rPr lang="en-US" dirty="0"/>
              <a:t>CLASSIFICATION MARKINGS HERE</a:t>
            </a:r>
          </a:p>
        </p:txBody>
      </p:sp>
    </p:spTree>
    <p:extLst>
      <p:ext uri="{BB962C8B-B14F-4D97-AF65-F5344CB8AC3E}">
        <p14:creationId xmlns:p14="http://schemas.microsoft.com/office/powerpoint/2010/main" val="2731642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80812-40F3-44FC-8EA4-4D960B28608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7ED9DA-7D75-4982-9138-86DC530A127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DFB60E-8135-439E-B98C-D26C999D3944}"/>
              </a:ext>
            </a:extLst>
          </p:cNvPr>
          <p:cNvSpPr>
            <a:spLocks noGrp="1"/>
          </p:cNvSpPr>
          <p:nvPr>
            <p:ph type="dt" sz="half" idx="10"/>
          </p:nvPr>
        </p:nvSpPr>
        <p:spPr/>
        <p:txBody>
          <a:bodyPr/>
          <a:lstStyle/>
          <a:p>
            <a:fld id="{0AA58D2E-9DA0-499D-A430-2A13F0CF875B}" type="datetimeFigureOut">
              <a:rPr lang="en-US" smtClean="0"/>
              <a:t>7/7/2020</a:t>
            </a:fld>
            <a:endParaRPr lang="en-US"/>
          </a:p>
        </p:txBody>
      </p:sp>
      <p:sp>
        <p:nvSpPr>
          <p:cNvPr id="5" name="Footer Placeholder 4">
            <a:extLst>
              <a:ext uri="{FF2B5EF4-FFF2-40B4-BE49-F238E27FC236}">
                <a16:creationId xmlns:a16="http://schemas.microsoft.com/office/drawing/2014/main" id="{D04EF128-279E-40E7-8931-3F7BFB3118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01484E-5B39-4170-B86B-9182B664CB01}"/>
              </a:ext>
            </a:extLst>
          </p:cNvPr>
          <p:cNvSpPr>
            <a:spLocks noGrp="1"/>
          </p:cNvSpPr>
          <p:nvPr>
            <p:ph type="sldNum" sz="quarter" idx="12"/>
          </p:nvPr>
        </p:nvSpPr>
        <p:spPr/>
        <p:txBody>
          <a:bodyPr/>
          <a:lstStyle/>
          <a:p>
            <a:fld id="{2B337C14-0E9C-48EA-825B-529C2795599A}" type="slidenum">
              <a:rPr lang="en-US" smtClean="0"/>
              <a:t>‹#›</a:t>
            </a:fld>
            <a:endParaRPr lang="en-US"/>
          </a:p>
        </p:txBody>
      </p:sp>
    </p:spTree>
    <p:extLst>
      <p:ext uri="{BB962C8B-B14F-4D97-AF65-F5344CB8AC3E}">
        <p14:creationId xmlns:p14="http://schemas.microsoft.com/office/powerpoint/2010/main" val="530572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spcBef>
                <a:spcPts val="0"/>
              </a:spcBef>
              <a:spcAft>
                <a:spcPts val="600"/>
              </a:spcAft>
              <a:buFontTx/>
              <a:buBlip>
                <a:blip r:embed="rId2"/>
              </a:buBlip>
              <a:defRPr b="0"/>
            </a:lvl1pPr>
            <a:lvl2pPr>
              <a:spcBef>
                <a:spcPts val="0"/>
              </a:spcBef>
              <a:spcAft>
                <a:spcPts val="600"/>
              </a:spcAft>
              <a:defRPr/>
            </a:lvl2pPr>
            <a:lvl3pPr>
              <a:spcBef>
                <a:spcPts val="0"/>
              </a:spcBef>
              <a:defRPr/>
            </a:lvl3pPr>
            <a:lvl4pPr>
              <a:buNone/>
              <a:defRPr/>
            </a:lvl4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bwMode="auto">
          <a:xfrm>
            <a:off x="228600" y="0"/>
            <a:ext cx="8686800" cy="684213"/>
          </a:xfrm>
          <a:prstGeom prst="rect">
            <a:avLst/>
          </a:prstGeom>
          <a:noFill/>
          <a:ln w="9525">
            <a:noFill/>
            <a:miter lim="800000"/>
            <a:headEnd/>
            <a:tailEnd/>
          </a:ln>
        </p:spPr>
        <p:txBody>
          <a:bodyPr/>
          <a:lstStyle/>
          <a:p>
            <a:pPr lvl="0"/>
            <a:r>
              <a:rPr lang="en-US"/>
              <a:t>Click to edit Master title style</a:t>
            </a:r>
          </a:p>
        </p:txBody>
      </p:sp>
      <p:sp>
        <p:nvSpPr>
          <p:cNvPr id="4" name="Footer Placeholder 16"/>
          <p:cNvSpPr>
            <a:spLocks noGrp="1"/>
          </p:cNvSpPr>
          <p:nvPr>
            <p:ph type="ftr" sz="quarter" idx="10"/>
          </p:nvPr>
        </p:nvSpPr>
        <p:spPr/>
        <p:txBody>
          <a:bodyPr/>
          <a:lstStyle>
            <a:lvl1pPr>
              <a:defRPr/>
            </a:lvl1pPr>
          </a:lstStyle>
          <a:p>
            <a:pPr>
              <a:defRPr/>
            </a:pPr>
            <a:endParaRPr lang="en-US"/>
          </a:p>
        </p:txBody>
      </p:sp>
      <p:sp>
        <p:nvSpPr>
          <p:cNvPr id="5" name="Slide Number Placeholder 28"/>
          <p:cNvSpPr>
            <a:spLocks noGrp="1"/>
          </p:cNvSpPr>
          <p:nvPr>
            <p:ph type="sldNum" sz="quarter" idx="11"/>
          </p:nvPr>
        </p:nvSpPr>
        <p:spPr/>
        <p:txBody>
          <a:bodyPr/>
          <a:lstStyle>
            <a:lvl1pPr>
              <a:defRPr/>
            </a:lvl1pPr>
          </a:lstStyle>
          <a:p>
            <a:pPr>
              <a:defRPr/>
            </a:pPr>
            <a:fld id="{8B11BC15-DAC2-48A6-92DD-DC80513B4416}" type="slidenum">
              <a:rPr lang="en-US"/>
              <a:pPr>
                <a:defRPr/>
              </a:pPr>
              <a:t>‹#›</a:t>
            </a:fld>
            <a:endParaRPr lang="en-US"/>
          </a:p>
        </p:txBody>
      </p:sp>
    </p:spTree>
    <p:extLst>
      <p:ext uri="{BB962C8B-B14F-4D97-AF65-F5344CB8AC3E}">
        <p14:creationId xmlns:p14="http://schemas.microsoft.com/office/powerpoint/2010/main" val="1129496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g"/><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 y="0"/>
            <a:ext cx="9144001" cy="885210"/>
          </a:xfrm>
          <a:prstGeom prst="rect">
            <a:avLst/>
          </a:prstGeom>
        </p:spPr>
      </p:pic>
      <p:pic>
        <p:nvPicPr>
          <p:cNvPr id="6" name="Picture 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 y="6319588"/>
            <a:ext cx="9144000" cy="328855"/>
          </a:xfrm>
          <a:prstGeom prst="rect">
            <a:avLst/>
          </a:prstGeom>
        </p:spPr>
      </p:pic>
      <p:sp>
        <p:nvSpPr>
          <p:cNvPr id="2052" name="Title Placeholder 1"/>
          <p:cNvSpPr>
            <a:spLocks noGrp="1"/>
          </p:cNvSpPr>
          <p:nvPr>
            <p:ph type="title"/>
          </p:nvPr>
        </p:nvSpPr>
        <p:spPr bwMode="white">
          <a:xfrm>
            <a:off x="228600" y="2"/>
            <a:ext cx="8686800" cy="6842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2053" name="Text Placeholder 2"/>
          <p:cNvSpPr>
            <a:spLocks noGrp="1"/>
          </p:cNvSpPr>
          <p:nvPr>
            <p:ph type="body" idx="1"/>
          </p:nvPr>
        </p:nvSpPr>
        <p:spPr bwMode="auto">
          <a:xfrm>
            <a:off x="381000" y="1066800"/>
            <a:ext cx="8305800" cy="4965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0" name="Footer Placeholder 4"/>
          <p:cNvSpPr txBox="1">
            <a:spLocks/>
          </p:cNvSpPr>
          <p:nvPr/>
        </p:nvSpPr>
        <p:spPr>
          <a:xfrm>
            <a:off x="76200" y="6496050"/>
            <a:ext cx="990600" cy="304800"/>
          </a:xfrm>
          <a:prstGeom prst="rect">
            <a:avLst/>
          </a:prstGeom>
        </p:spPr>
        <p:txBody>
          <a:bodyPr anchor="ctr"/>
          <a:lstStyle/>
          <a:p>
            <a:pPr>
              <a:defRPr/>
            </a:pPr>
            <a:r>
              <a:rPr lang="en-US" sz="900" dirty="0">
                <a:solidFill>
                  <a:srgbClr val="898989"/>
                </a:solidFill>
                <a:latin typeface="Arial" charset="0"/>
                <a:ea typeface="ＭＳ Ｐゴシック" pitchFamily="37" charset="-128"/>
                <a:cs typeface="Arial" charset="0"/>
              </a:rPr>
              <a:t>PR 18-####</a:t>
            </a:r>
          </a:p>
        </p:txBody>
      </p:sp>
      <p:sp>
        <p:nvSpPr>
          <p:cNvPr id="12" name="Slide Number Placeholder 28"/>
          <p:cNvSpPr>
            <a:spLocks noGrp="1"/>
          </p:cNvSpPr>
          <p:nvPr>
            <p:ph type="sldNum" sz="quarter" idx="4"/>
          </p:nvPr>
        </p:nvSpPr>
        <p:spPr>
          <a:xfrm>
            <a:off x="8556626" y="6550027"/>
            <a:ext cx="587375" cy="231775"/>
          </a:xfrm>
          <a:prstGeom prst="rect">
            <a:avLst/>
          </a:prstGeom>
        </p:spPr>
        <p:txBody>
          <a:bodyPr/>
          <a:lstStyle>
            <a:lvl1pPr>
              <a:defRPr sz="900">
                <a:solidFill>
                  <a:srgbClr val="898989"/>
                </a:solidFill>
              </a:defRPr>
            </a:lvl1pPr>
          </a:lstStyle>
          <a:p>
            <a:fld id="{2B337C14-0E9C-48EA-825B-529C2795599A}" type="slidenum">
              <a:rPr lang="en-US" smtClean="0"/>
              <a:t>‹#›</a:t>
            </a:fld>
            <a:endParaRPr lang="en-US"/>
          </a:p>
        </p:txBody>
      </p:sp>
    </p:spTree>
    <p:extLst>
      <p:ext uri="{BB962C8B-B14F-4D97-AF65-F5344CB8AC3E}">
        <p14:creationId xmlns:p14="http://schemas.microsoft.com/office/powerpoint/2010/main" val="20045559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marL="798513" indent="-798513" algn="ctr" defTabSz="457200" rtl="0" eaLnBrk="1" fontAlgn="base" hangingPunct="1">
        <a:spcBef>
          <a:spcPct val="0"/>
        </a:spcBef>
        <a:spcAft>
          <a:spcPct val="0"/>
        </a:spcAft>
        <a:defRPr sz="3200" b="1" kern="1200">
          <a:solidFill>
            <a:schemeClr val="bg1"/>
          </a:solidFill>
          <a:latin typeface="Arial"/>
          <a:ea typeface="ＭＳ Ｐゴシック" pitchFamily="37" charset="-128"/>
          <a:cs typeface="ＭＳ Ｐゴシック" pitchFamily="37" charset="-128"/>
        </a:defRPr>
      </a:lvl1pPr>
      <a:lvl2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2pPr>
      <a:lvl3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3pPr>
      <a:lvl4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4pPr>
      <a:lvl5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5pPr>
      <a:lvl6pPr marL="12557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6pPr>
      <a:lvl7pPr marL="17129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7pPr>
      <a:lvl8pPr marL="21701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8pPr>
      <a:lvl9pPr marL="26273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9pPr>
    </p:titleStyle>
    <p:bodyStyle>
      <a:lvl1pPr marL="341313" indent="-341313" algn="l" defTabSz="457200" rtl="0" eaLnBrk="1" fontAlgn="base" hangingPunct="1">
        <a:lnSpc>
          <a:spcPct val="100000"/>
        </a:lnSpc>
        <a:spcBef>
          <a:spcPts val="0"/>
        </a:spcBef>
        <a:spcAft>
          <a:spcPts val="600"/>
        </a:spcAft>
        <a:buSzPct val="120000"/>
        <a:buBlip>
          <a:blip r:embed="rId12"/>
        </a:buBlip>
        <a:defRPr sz="2400" kern="1200">
          <a:solidFill>
            <a:schemeClr val="tx1"/>
          </a:solidFill>
          <a:latin typeface="Arial"/>
          <a:ea typeface="ＭＳ Ｐゴシック" pitchFamily="37" charset="-128"/>
          <a:cs typeface="ＭＳ Ｐゴシック" pitchFamily="37" charset="-128"/>
        </a:defRPr>
      </a:lvl1pPr>
      <a:lvl2pPr marL="519113" indent="-177800" algn="l" defTabSz="457200" rtl="0" eaLnBrk="1" fontAlgn="base" hangingPunct="1">
        <a:lnSpc>
          <a:spcPct val="100000"/>
        </a:lnSpc>
        <a:spcBef>
          <a:spcPts val="0"/>
        </a:spcBef>
        <a:spcAft>
          <a:spcPts val="600"/>
        </a:spcAft>
        <a:buFont typeface="Arial" pitchFamily="34" charset="0"/>
        <a:buChar char="•"/>
        <a:defRPr sz="2000" kern="1200">
          <a:solidFill>
            <a:schemeClr val="tx1"/>
          </a:solidFill>
          <a:latin typeface="Arial"/>
          <a:ea typeface="ＭＳ Ｐゴシック" pitchFamily="37" charset="-128"/>
          <a:cs typeface="ＭＳ Ｐゴシック" pitchFamily="37" charset="-128"/>
        </a:defRPr>
      </a:lvl2pPr>
      <a:lvl3pPr marL="682625" indent="-163513" algn="l" defTabSz="457200" rtl="0" eaLnBrk="1" fontAlgn="base" hangingPunct="1">
        <a:lnSpc>
          <a:spcPct val="100000"/>
        </a:lnSpc>
        <a:spcBef>
          <a:spcPts val="0"/>
        </a:spcBef>
        <a:spcAft>
          <a:spcPts val="600"/>
        </a:spcAft>
        <a:buFont typeface="Times New Roman" pitchFamily="18" charset="0"/>
        <a:buChar char="−"/>
        <a:defRPr sz="1600" kern="1200">
          <a:solidFill>
            <a:schemeClr val="tx1"/>
          </a:solidFill>
          <a:latin typeface="Arial"/>
          <a:ea typeface="ＭＳ Ｐゴシック" pitchFamily="37" charset="-128"/>
          <a:cs typeface="ＭＳ Ｐゴシック" pitchFamily="37" charset="-128"/>
        </a:defRPr>
      </a:lvl3pPr>
      <a:lvl4pPr marL="1600200" indent="-228600" algn="l" defTabSz="457200" rtl="0" eaLnBrk="1" fontAlgn="base" hangingPunct="1">
        <a:spcBef>
          <a:spcPct val="20000"/>
        </a:spcBef>
        <a:spcAft>
          <a:spcPts val="600"/>
        </a:spcAft>
        <a:buFont typeface="Arial" pitchFamily="34" charset="0"/>
        <a:buChar char="–"/>
        <a:defRPr sz="1400" kern="1200">
          <a:solidFill>
            <a:schemeClr val="tx1"/>
          </a:solidFill>
          <a:latin typeface="Arial"/>
          <a:ea typeface="ＭＳ Ｐゴシック" pitchFamily="37" charset="-128"/>
          <a:cs typeface="ＭＳ Ｐゴシック" pitchFamily="37" charset="-128"/>
        </a:defRPr>
      </a:lvl4pPr>
      <a:lvl5pPr marL="2057400" indent="-228600" algn="l" defTabSz="457200" rtl="0" eaLnBrk="1" fontAlgn="base" hangingPunct="1">
        <a:spcBef>
          <a:spcPct val="20000"/>
        </a:spcBef>
        <a:spcAft>
          <a:spcPts val="600"/>
        </a:spcAft>
        <a:buFont typeface="Arial" pitchFamily="34" charset="0"/>
        <a:buChar char="»"/>
        <a:defRPr sz="1400" kern="1200">
          <a:solidFill>
            <a:schemeClr val="tx1"/>
          </a:solidFill>
          <a:latin typeface="Arial"/>
          <a:ea typeface="ＭＳ Ｐゴシック" pitchFamily="37" charset="-128"/>
          <a:cs typeface="ＭＳ Ｐゴシック" pitchFamily="37"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mailto:rhoades@srcinc.com" TargetMode="External"/><Relationship Id="rId2" Type="http://schemas.openxmlformats.org/officeDocument/2006/relationships/hyperlink" Target="mailto:Rudisill@srcinc.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www.ezview.wa.gov/Portals/_1962/Documents/PFAS/PFAS%20AA%20Webinar_05152019.pdf" TargetMode="External"/><Relationship Id="rId2" Type="http://schemas.openxmlformats.org/officeDocument/2006/relationships/hyperlink" Target="https://www.ezview.wa.gov/?alias=1962&amp;pageid=37105"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DCDC8-A554-4877-8074-4329949AC6C2}"/>
              </a:ext>
            </a:extLst>
          </p:cNvPr>
          <p:cNvSpPr>
            <a:spLocks noGrp="1"/>
          </p:cNvSpPr>
          <p:nvPr>
            <p:ph type="ctrTitle"/>
          </p:nvPr>
        </p:nvSpPr>
        <p:spPr>
          <a:xfrm>
            <a:off x="78377" y="822776"/>
            <a:ext cx="8361680" cy="1444783"/>
          </a:xfrm>
        </p:spPr>
        <p:txBody>
          <a:bodyPr/>
          <a:lstStyle/>
          <a:p>
            <a:pPr indent="0"/>
            <a:r>
              <a:rPr lang="en-US" sz="4000" dirty="0">
                <a:solidFill>
                  <a:schemeClr val="tx1"/>
                </a:solidFill>
              </a:rPr>
              <a:t>Stakeholder Discussion: Product scoping</a:t>
            </a:r>
          </a:p>
        </p:txBody>
      </p:sp>
      <p:sp>
        <p:nvSpPr>
          <p:cNvPr id="3" name="Subtitle 2">
            <a:extLst>
              <a:ext uri="{FF2B5EF4-FFF2-40B4-BE49-F238E27FC236}">
                <a16:creationId xmlns:a16="http://schemas.microsoft.com/office/drawing/2014/main" id="{F21C8D36-1A96-4FCD-97AD-2BF535A31009}"/>
              </a:ext>
            </a:extLst>
          </p:cNvPr>
          <p:cNvSpPr>
            <a:spLocks noGrp="1"/>
          </p:cNvSpPr>
          <p:nvPr>
            <p:ph type="subTitle" idx="1"/>
          </p:nvPr>
        </p:nvSpPr>
        <p:spPr>
          <a:xfrm>
            <a:off x="1195977" y="2389981"/>
            <a:ext cx="6858000" cy="1325562"/>
          </a:xfrm>
        </p:spPr>
        <p:txBody>
          <a:bodyPr/>
          <a:lstStyle/>
          <a:p>
            <a:r>
              <a:rPr lang="en-US" dirty="0"/>
              <a:t>September 11, 2019</a:t>
            </a:r>
          </a:p>
          <a:p>
            <a:r>
              <a:rPr lang="en-US" dirty="0"/>
              <a:t>PFAS in Food Packaging Alternatives Assessment</a:t>
            </a:r>
          </a:p>
        </p:txBody>
      </p:sp>
      <p:sp>
        <p:nvSpPr>
          <p:cNvPr id="4" name="Subtitle 2">
            <a:extLst>
              <a:ext uri="{FF2B5EF4-FFF2-40B4-BE49-F238E27FC236}">
                <a16:creationId xmlns:a16="http://schemas.microsoft.com/office/drawing/2014/main" id="{D483CEF6-3E08-42C9-9157-B40C3C0A8BCB}"/>
              </a:ext>
            </a:extLst>
          </p:cNvPr>
          <p:cNvSpPr txBox="1">
            <a:spLocks/>
          </p:cNvSpPr>
          <p:nvPr/>
        </p:nvSpPr>
        <p:spPr bwMode="auto">
          <a:xfrm>
            <a:off x="1615317" y="4128998"/>
            <a:ext cx="3009660" cy="19213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defTabSz="457200" rtl="0" eaLnBrk="1" fontAlgn="base" hangingPunct="1">
              <a:lnSpc>
                <a:spcPct val="100000"/>
              </a:lnSpc>
              <a:spcBef>
                <a:spcPts val="0"/>
              </a:spcBef>
              <a:spcAft>
                <a:spcPts val="600"/>
              </a:spcAft>
              <a:buSzPct val="120000"/>
              <a:buNone/>
              <a:defRPr sz="2400" kern="1200">
                <a:solidFill>
                  <a:schemeClr val="tx1"/>
                </a:solidFill>
                <a:latin typeface="Arial"/>
                <a:ea typeface="ＭＳ Ｐゴシック" pitchFamily="37" charset="-128"/>
                <a:cs typeface="ＭＳ Ｐゴシック" pitchFamily="37" charset="-128"/>
              </a:defRPr>
            </a:lvl1pPr>
            <a:lvl2pPr marL="457200" indent="0" algn="ctr" defTabSz="457200" rtl="0" eaLnBrk="1" fontAlgn="base" hangingPunct="1">
              <a:lnSpc>
                <a:spcPct val="100000"/>
              </a:lnSpc>
              <a:spcBef>
                <a:spcPts val="0"/>
              </a:spcBef>
              <a:spcAft>
                <a:spcPts val="600"/>
              </a:spcAft>
              <a:buFont typeface="Arial" pitchFamily="34" charset="0"/>
              <a:buNone/>
              <a:defRPr sz="2000" kern="1200">
                <a:solidFill>
                  <a:schemeClr val="tx1"/>
                </a:solidFill>
                <a:latin typeface="Arial"/>
                <a:ea typeface="ＭＳ Ｐゴシック" pitchFamily="37" charset="-128"/>
                <a:cs typeface="ＭＳ Ｐゴシック" pitchFamily="37" charset="-128"/>
              </a:defRPr>
            </a:lvl2pPr>
            <a:lvl3pPr marL="914400" indent="0" algn="ctr" defTabSz="457200" rtl="0" eaLnBrk="1" fontAlgn="base" hangingPunct="1">
              <a:lnSpc>
                <a:spcPct val="100000"/>
              </a:lnSpc>
              <a:spcBef>
                <a:spcPts val="0"/>
              </a:spcBef>
              <a:spcAft>
                <a:spcPts val="600"/>
              </a:spcAft>
              <a:buFont typeface="Times New Roman" pitchFamily="18" charset="0"/>
              <a:buNone/>
              <a:defRPr sz="1800" kern="1200">
                <a:solidFill>
                  <a:schemeClr val="tx1"/>
                </a:solidFill>
                <a:latin typeface="Arial"/>
                <a:ea typeface="ＭＳ Ｐゴシック" pitchFamily="37" charset="-128"/>
                <a:cs typeface="ＭＳ Ｐゴシック" pitchFamily="37" charset="-128"/>
              </a:defRPr>
            </a:lvl3pPr>
            <a:lvl4pPr marL="1371600" indent="0" algn="ctr" defTabSz="457200" rtl="0" eaLnBrk="1" fontAlgn="base" hangingPunct="1">
              <a:spcBef>
                <a:spcPct val="20000"/>
              </a:spcBef>
              <a:spcAft>
                <a:spcPts val="600"/>
              </a:spcAft>
              <a:buFont typeface="Arial" pitchFamily="34" charset="0"/>
              <a:buNone/>
              <a:defRPr sz="1600" kern="1200">
                <a:solidFill>
                  <a:schemeClr val="tx1"/>
                </a:solidFill>
                <a:latin typeface="Arial"/>
                <a:ea typeface="ＭＳ Ｐゴシック" pitchFamily="37" charset="-128"/>
                <a:cs typeface="ＭＳ Ｐゴシック" pitchFamily="37" charset="-128"/>
              </a:defRPr>
            </a:lvl4pPr>
            <a:lvl5pPr marL="1828800" indent="0" algn="ctr" defTabSz="457200" rtl="0" eaLnBrk="1" fontAlgn="base" hangingPunct="1">
              <a:spcBef>
                <a:spcPct val="20000"/>
              </a:spcBef>
              <a:spcAft>
                <a:spcPts val="600"/>
              </a:spcAft>
              <a:buFont typeface="Arial" pitchFamily="34" charset="0"/>
              <a:buNone/>
              <a:defRPr sz="1600" kern="1200">
                <a:solidFill>
                  <a:schemeClr val="tx1"/>
                </a:solidFill>
                <a:latin typeface="Arial"/>
                <a:ea typeface="ＭＳ Ｐゴシック" pitchFamily="37" charset="-128"/>
                <a:cs typeface="ＭＳ Ｐゴシック" pitchFamily="37" charset="-128"/>
              </a:defRPr>
            </a:lvl5pPr>
            <a:lvl6pPr marL="2286000" indent="0" algn="ctr" defTabSz="457200" rtl="0" eaLnBrk="1" latinLnBrk="0" hangingPunct="1">
              <a:spcBef>
                <a:spcPct val="20000"/>
              </a:spcBef>
              <a:buFont typeface="Arial"/>
              <a:buNone/>
              <a:defRPr sz="1600" kern="1200">
                <a:solidFill>
                  <a:schemeClr val="tx1"/>
                </a:solidFill>
                <a:latin typeface="+mn-lt"/>
                <a:ea typeface="+mn-ea"/>
                <a:cs typeface="+mn-cs"/>
              </a:defRPr>
            </a:lvl6pPr>
            <a:lvl7pPr marL="2743200" indent="0" algn="ctr" defTabSz="457200" rtl="0" eaLnBrk="1" latinLnBrk="0" hangingPunct="1">
              <a:spcBef>
                <a:spcPct val="20000"/>
              </a:spcBef>
              <a:buFont typeface="Arial"/>
              <a:buNone/>
              <a:defRPr sz="1600" kern="1200">
                <a:solidFill>
                  <a:schemeClr val="tx1"/>
                </a:solidFill>
                <a:latin typeface="+mn-lt"/>
                <a:ea typeface="+mn-ea"/>
                <a:cs typeface="+mn-cs"/>
              </a:defRPr>
            </a:lvl7pPr>
            <a:lvl8pPr marL="3200400" indent="0" algn="ctr" defTabSz="457200" rtl="0" eaLnBrk="1" latinLnBrk="0" hangingPunct="1">
              <a:spcBef>
                <a:spcPct val="20000"/>
              </a:spcBef>
              <a:buFont typeface="Arial"/>
              <a:buNone/>
              <a:defRPr sz="1600" kern="1200">
                <a:solidFill>
                  <a:schemeClr val="tx1"/>
                </a:solidFill>
                <a:latin typeface="+mn-lt"/>
                <a:ea typeface="+mn-ea"/>
                <a:cs typeface="+mn-cs"/>
              </a:defRPr>
            </a:lvl8pPr>
            <a:lvl9pPr marL="3657600" indent="0" algn="ctr" defTabSz="457200" rtl="0" eaLnBrk="1" latinLnBrk="0" hangingPunct="1">
              <a:spcBef>
                <a:spcPct val="20000"/>
              </a:spcBef>
              <a:buFont typeface="Arial"/>
              <a:buNone/>
              <a:defRPr sz="1600" kern="1200">
                <a:solidFill>
                  <a:schemeClr val="tx1"/>
                </a:solidFill>
                <a:latin typeface="+mn-lt"/>
                <a:ea typeface="+mn-ea"/>
                <a:cs typeface="+mn-cs"/>
              </a:defRPr>
            </a:lvl9pPr>
          </a:lstStyle>
          <a:p>
            <a:pPr algn="l"/>
            <a:r>
              <a:rPr lang="en-US" sz="1600" b="1" dirty="0"/>
              <a:t>Catherine Rudisill, M.S. </a:t>
            </a:r>
          </a:p>
          <a:p>
            <a:pPr algn="l"/>
            <a:r>
              <a:rPr lang="en-US" sz="1600" dirty="0"/>
              <a:t>Work Assignment Manager</a:t>
            </a:r>
          </a:p>
          <a:p>
            <a:pPr algn="l"/>
            <a:r>
              <a:rPr lang="en-US" sz="1600" dirty="0"/>
              <a:t>Chemistry Lead</a:t>
            </a:r>
          </a:p>
          <a:p>
            <a:pPr algn="l"/>
            <a:r>
              <a:rPr lang="en-US" sz="1600" dirty="0"/>
              <a:t>SRC, Inc. </a:t>
            </a:r>
          </a:p>
          <a:p>
            <a:pPr algn="l"/>
            <a:r>
              <a:rPr lang="en-US" sz="1600" dirty="0"/>
              <a:t>Syracuse, NY</a:t>
            </a:r>
          </a:p>
        </p:txBody>
      </p:sp>
      <p:sp>
        <p:nvSpPr>
          <p:cNvPr id="5" name="Subtitle 2">
            <a:extLst>
              <a:ext uri="{FF2B5EF4-FFF2-40B4-BE49-F238E27FC236}">
                <a16:creationId xmlns:a16="http://schemas.microsoft.com/office/drawing/2014/main" id="{5D048118-CA71-41AB-8BD0-BBFE7FF1E3C5}"/>
              </a:ext>
            </a:extLst>
          </p:cNvPr>
          <p:cNvSpPr txBox="1">
            <a:spLocks/>
          </p:cNvSpPr>
          <p:nvPr/>
        </p:nvSpPr>
        <p:spPr bwMode="auto">
          <a:xfrm>
            <a:off x="5044317" y="4113850"/>
            <a:ext cx="3009660" cy="19213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defTabSz="457200" rtl="0" eaLnBrk="1" fontAlgn="base" hangingPunct="1">
              <a:lnSpc>
                <a:spcPct val="100000"/>
              </a:lnSpc>
              <a:spcBef>
                <a:spcPts val="0"/>
              </a:spcBef>
              <a:spcAft>
                <a:spcPts val="600"/>
              </a:spcAft>
              <a:buSzPct val="120000"/>
              <a:buNone/>
              <a:defRPr sz="2400" kern="1200">
                <a:solidFill>
                  <a:schemeClr val="tx1"/>
                </a:solidFill>
                <a:latin typeface="Arial"/>
                <a:ea typeface="ＭＳ Ｐゴシック" pitchFamily="37" charset="-128"/>
                <a:cs typeface="ＭＳ Ｐゴシック" pitchFamily="37" charset="-128"/>
              </a:defRPr>
            </a:lvl1pPr>
            <a:lvl2pPr marL="457200" indent="0" algn="ctr" defTabSz="457200" rtl="0" eaLnBrk="1" fontAlgn="base" hangingPunct="1">
              <a:lnSpc>
                <a:spcPct val="100000"/>
              </a:lnSpc>
              <a:spcBef>
                <a:spcPts val="0"/>
              </a:spcBef>
              <a:spcAft>
                <a:spcPts val="600"/>
              </a:spcAft>
              <a:buFont typeface="Arial" pitchFamily="34" charset="0"/>
              <a:buNone/>
              <a:defRPr sz="2000" kern="1200">
                <a:solidFill>
                  <a:schemeClr val="tx1"/>
                </a:solidFill>
                <a:latin typeface="Arial"/>
                <a:ea typeface="ＭＳ Ｐゴシック" pitchFamily="37" charset="-128"/>
                <a:cs typeface="ＭＳ Ｐゴシック" pitchFamily="37" charset="-128"/>
              </a:defRPr>
            </a:lvl2pPr>
            <a:lvl3pPr marL="914400" indent="0" algn="ctr" defTabSz="457200" rtl="0" eaLnBrk="1" fontAlgn="base" hangingPunct="1">
              <a:lnSpc>
                <a:spcPct val="100000"/>
              </a:lnSpc>
              <a:spcBef>
                <a:spcPts val="0"/>
              </a:spcBef>
              <a:spcAft>
                <a:spcPts val="600"/>
              </a:spcAft>
              <a:buFont typeface="Times New Roman" pitchFamily="18" charset="0"/>
              <a:buNone/>
              <a:defRPr sz="1800" kern="1200">
                <a:solidFill>
                  <a:schemeClr val="tx1"/>
                </a:solidFill>
                <a:latin typeface="Arial"/>
                <a:ea typeface="ＭＳ Ｐゴシック" pitchFamily="37" charset="-128"/>
                <a:cs typeface="ＭＳ Ｐゴシック" pitchFamily="37" charset="-128"/>
              </a:defRPr>
            </a:lvl3pPr>
            <a:lvl4pPr marL="1371600" indent="0" algn="ctr" defTabSz="457200" rtl="0" eaLnBrk="1" fontAlgn="base" hangingPunct="1">
              <a:spcBef>
                <a:spcPct val="20000"/>
              </a:spcBef>
              <a:spcAft>
                <a:spcPts val="600"/>
              </a:spcAft>
              <a:buFont typeface="Arial" pitchFamily="34" charset="0"/>
              <a:buNone/>
              <a:defRPr sz="1600" kern="1200">
                <a:solidFill>
                  <a:schemeClr val="tx1"/>
                </a:solidFill>
                <a:latin typeface="Arial"/>
                <a:ea typeface="ＭＳ Ｐゴシック" pitchFamily="37" charset="-128"/>
                <a:cs typeface="ＭＳ Ｐゴシック" pitchFamily="37" charset="-128"/>
              </a:defRPr>
            </a:lvl4pPr>
            <a:lvl5pPr marL="1828800" indent="0" algn="ctr" defTabSz="457200" rtl="0" eaLnBrk="1" fontAlgn="base" hangingPunct="1">
              <a:spcBef>
                <a:spcPct val="20000"/>
              </a:spcBef>
              <a:spcAft>
                <a:spcPts val="600"/>
              </a:spcAft>
              <a:buFont typeface="Arial" pitchFamily="34" charset="0"/>
              <a:buNone/>
              <a:defRPr sz="1600" kern="1200">
                <a:solidFill>
                  <a:schemeClr val="tx1"/>
                </a:solidFill>
                <a:latin typeface="Arial"/>
                <a:ea typeface="ＭＳ Ｐゴシック" pitchFamily="37" charset="-128"/>
                <a:cs typeface="ＭＳ Ｐゴシック" pitchFamily="37" charset="-128"/>
              </a:defRPr>
            </a:lvl5pPr>
            <a:lvl6pPr marL="2286000" indent="0" algn="ctr" defTabSz="457200" rtl="0" eaLnBrk="1" latinLnBrk="0" hangingPunct="1">
              <a:spcBef>
                <a:spcPct val="20000"/>
              </a:spcBef>
              <a:buFont typeface="Arial"/>
              <a:buNone/>
              <a:defRPr sz="1600" kern="1200">
                <a:solidFill>
                  <a:schemeClr val="tx1"/>
                </a:solidFill>
                <a:latin typeface="+mn-lt"/>
                <a:ea typeface="+mn-ea"/>
                <a:cs typeface="+mn-cs"/>
              </a:defRPr>
            </a:lvl6pPr>
            <a:lvl7pPr marL="2743200" indent="0" algn="ctr" defTabSz="457200" rtl="0" eaLnBrk="1" latinLnBrk="0" hangingPunct="1">
              <a:spcBef>
                <a:spcPct val="20000"/>
              </a:spcBef>
              <a:buFont typeface="Arial"/>
              <a:buNone/>
              <a:defRPr sz="1600" kern="1200">
                <a:solidFill>
                  <a:schemeClr val="tx1"/>
                </a:solidFill>
                <a:latin typeface="+mn-lt"/>
                <a:ea typeface="+mn-ea"/>
                <a:cs typeface="+mn-cs"/>
              </a:defRPr>
            </a:lvl7pPr>
            <a:lvl8pPr marL="3200400" indent="0" algn="ctr" defTabSz="457200" rtl="0" eaLnBrk="1" latinLnBrk="0" hangingPunct="1">
              <a:spcBef>
                <a:spcPct val="20000"/>
              </a:spcBef>
              <a:buFont typeface="Arial"/>
              <a:buNone/>
              <a:defRPr sz="1600" kern="1200">
                <a:solidFill>
                  <a:schemeClr val="tx1"/>
                </a:solidFill>
                <a:latin typeface="+mn-lt"/>
                <a:ea typeface="+mn-ea"/>
                <a:cs typeface="+mn-cs"/>
              </a:defRPr>
            </a:lvl8pPr>
            <a:lvl9pPr marL="3657600" indent="0" algn="ctr" defTabSz="457200" rtl="0" eaLnBrk="1" latinLnBrk="0" hangingPunct="1">
              <a:spcBef>
                <a:spcPct val="20000"/>
              </a:spcBef>
              <a:buFont typeface="Arial"/>
              <a:buNone/>
              <a:defRPr sz="1600" kern="1200">
                <a:solidFill>
                  <a:schemeClr val="tx1"/>
                </a:solidFill>
                <a:latin typeface="+mn-lt"/>
                <a:ea typeface="+mn-ea"/>
                <a:cs typeface="+mn-cs"/>
              </a:defRPr>
            </a:lvl9pPr>
          </a:lstStyle>
          <a:p>
            <a:pPr algn="l"/>
            <a:r>
              <a:rPr lang="en-US" sz="1600" b="1" dirty="0"/>
              <a:t>Jenn Rhoades</a:t>
            </a:r>
          </a:p>
          <a:p>
            <a:pPr algn="l"/>
            <a:r>
              <a:rPr lang="en-US" sz="1600" dirty="0"/>
              <a:t>Stakeholder Outreach Lead</a:t>
            </a:r>
          </a:p>
          <a:p>
            <a:pPr algn="l"/>
            <a:r>
              <a:rPr lang="en-US" sz="1600" dirty="0"/>
              <a:t>Toxicologist</a:t>
            </a:r>
          </a:p>
          <a:p>
            <a:pPr algn="l"/>
            <a:r>
              <a:rPr lang="en-US" sz="1600" dirty="0"/>
              <a:t>SRC, Inc. </a:t>
            </a:r>
          </a:p>
          <a:p>
            <a:pPr algn="l"/>
            <a:r>
              <a:rPr lang="en-US" sz="1600" dirty="0"/>
              <a:t>Syracuse, NY</a:t>
            </a:r>
          </a:p>
        </p:txBody>
      </p:sp>
      <p:sp>
        <p:nvSpPr>
          <p:cNvPr id="6" name="Rectangle 5">
            <a:extLst>
              <a:ext uri="{FF2B5EF4-FFF2-40B4-BE49-F238E27FC236}">
                <a16:creationId xmlns:a16="http://schemas.microsoft.com/office/drawing/2014/main" id="{A3FF0A7A-9F93-4A5B-934F-3D82E62FCA72}"/>
              </a:ext>
            </a:extLst>
          </p:cNvPr>
          <p:cNvSpPr/>
          <p:nvPr/>
        </p:nvSpPr>
        <p:spPr>
          <a:xfrm>
            <a:off x="78377" y="6548846"/>
            <a:ext cx="853440" cy="2258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8651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FEA8B4C-BC57-4209-9B5D-CDD70415C643}"/>
              </a:ext>
            </a:extLst>
          </p:cNvPr>
          <p:cNvGraphicFramePr>
            <a:graphicFrameLocks noGrp="1"/>
          </p:cNvGraphicFramePr>
          <p:nvPr>
            <p:extLst>
              <p:ext uri="{D42A27DB-BD31-4B8C-83A1-F6EECF244321}">
                <p14:modId xmlns:p14="http://schemas.microsoft.com/office/powerpoint/2010/main" val="1011196518"/>
              </p:ext>
            </p:extLst>
          </p:nvPr>
        </p:nvGraphicFramePr>
        <p:xfrm>
          <a:off x="1326438" y="1149497"/>
          <a:ext cx="2596859" cy="2410019"/>
        </p:xfrm>
        <a:graphic>
          <a:graphicData uri="http://schemas.openxmlformats.org/drawingml/2006/table">
            <a:tbl>
              <a:tblPr firstRow="1" bandRow="1">
                <a:tableStyleId>{5C22544A-7EE6-4342-B048-85BDC9FD1C3A}</a:tableStyleId>
              </a:tblPr>
              <a:tblGrid>
                <a:gridCol w="2596859">
                  <a:extLst>
                    <a:ext uri="{9D8B030D-6E8A-4147-A177-3AD203B41FA5}">
                      <a16:colId xmlns:a16="http://schemas.microsoft.com/office/drawing/2014/main" val="4079739721"/>
                    </a:ext>
                  </a:extLst>
                </a:gridCol>
              </a:tblGrid>
              <a:tr h="342929">
                <a:tc>
                  <a:txBody>
                    <a:bodyPr/>
                    <a:lstStyle/>
                    <a:p>
                      <a:r>
                        <a:rPr lang="en-US" sz="1400" dirty="0"/>
                        <a:t>Barrier Coating Alternatives</a:t>
                      </a:r>
                    </a:p>
                  </a:txBody>
                  <a:tcPr/>
                </a:tc>
                <a:extLst>
                  <a:ext uri="{0D108BD9-81ED-4DB2-BD59-A6C34878D82A}">
                    <a16:rowId xmlns:a16="http://schemas.microsoft.com/office/drawing/2014/main" val="2573816917"/>
                  </a:ext>
                </a:extLst>
              </a:tr>
              <a:tr h="344515">
                <a:tc>
                  <a:txBody>
                    <a:bodyPr/>
                    <a:lstStyle/>
                    <a:p>
                      <a:r>
                        <a:rPr lang="en-US" sz="1400" dirty="0"/>
                        <a:t>Wax</a:t>
                      </a:r>
                    </a:p>
                  </a:txBody>
                  <a:tcPr/>
                </a:tc>
                <a:extLst>
                  <a:ext uri="{0D108BD9-81ED-4DB2-BD59-A6C34878D82A}">
                    <a16:rowId xmlns:a16="http://schemas.microsoft.com/office/drawing/2014/main" val="4218379624"/>
                  </a:ext>
                </a:extLst>
              </a:tr>
              <a:tr h="344515">
                <a:tc>
                  <a:txBody>
                    <a:bodyPr/>
                    <a:lstStyle/>
                    <a:p>
                      <a:r>
                        <a:rPr lang="en-US" sz="1400" dirty="0"/>
                        <a:t>Clay</a:t>
                      </a:r>
                    </a:p>
                  </a:txBody>
                  <a:tcPr/>
                </a:tc>
                <a:extLst>
                  <a:ext uri="{0D108BD9-81ED-4DB2-BD59-A6C34878D82A}">
                    <a16:rowId xmlns:a16="http://schemas.microsoft.com/office/drawing/2014/main" val="1593653782"/>
                  </a:ext>
                </a:extLst>
              </a:tr>
              <a:tr h="344515">
                <a:tc>
                  <a:txBody>
                    <a:bodyPr/>
                    <a:lstStyle/>
                    <a:p>
                      <a:r>
                        <a:rPr lang="en-US" sz="1400" dirty="0"/>
                        <a:t>PLA</a:t>
                      </a:r>
                    </a:p>
                  </a:txBody>
                  <a:tcPr/>
                </a:tc>
                <a:extLst>
                  <a:ext uri="{0D108BD9-81ED-4DB2-BD59-A6C34878D82A}">
                    <a16:rowId xmlns:a16="http://schemas.microsoft.com/office/drawing/2014/main" val="2376282053"/>
                  </a:ext>
                </a:extLst>
              </a:tr>
              <a:tr h="344515">
                <a:tc>
                  <a:txBody>
                    <a:bodyPr/>
                    <a:lstStyle/>
                    <a:p>
                      <a:r>
                        <a:rPr lang="en-US" sz="1400" dirty="0"/>
                        <a:t>PET </a:t>
                      </a:r>
                    </a:p>
                  </a:txBody>
                  <a:tcPr/>
                </a:tc>
                <a:extLst>
                  <a:ext uri="{0D108BD9-81ED-4DB2-BD59-A6C34878D82A}">
                    <a16:rowId xmlns:a16="http://schemas.microsoft.com/office/drawing/2014/main" val="2733273003"/>
                  </a:ext>
                </a:extLst>
              </a:tr>
              <a:tr h="344515">
                <a:tc>
                  <a:txBody>
                    <a:bodyPr/>
                    <a:lstStyle/>
                    <a:p>
                      <a:r>
                        <a:rPr lang="en-US" sz="1400" dirty="0"/>
                        <a:t>PVOH copolymers</a:t>
                      </a:r>
                    </a:p>
                  </a:txBody>
                  <a:tcPr/>
                </a:tc>
                <a:extLst>
                  <a:ext uri="{0D108BD9-81ED-4DB2-BD59-A6C34878D82A}">
                    <a16:rowId xmlns:a16="http://schemas.microsoft.com/office/drawing/2014/main" val="3539125251"/>
                  </a:ext>
                </a:extLst>
              </a:tr>
              <a:tr h="344515">
                <a:tc>
                  <a:txBody>
                    <a:bodyPr/>
                    <a:lstStyle/>
                    <a:p>
                      <a:r>
                        <a:rPr lang="en-US" sz="1400" dirty="0"/>
                        <a:t>Silicon</a:t>
                      </a:r>
                    </a:p>
                  </a:txBody>
                  <a:tcPr/>
                </a:tc>
                <a:extLst>
                  <a:ext uri="{0D108BD9-81ED-4DB2-BD59-A6C34878D82A}">
                    <a16:rowId xmlns:a16="http://schemas.microsoft.com/office/drawing/2014/main" val="3057806676"/>
                  </a:ext>
                </a:extLst>
              </a:tr>
            </a:tbl>
          </a:graphicData>
        </a:graphic>
      </p:graphicFrame>
      <p:graphicFrame>
        <p:nvGraphicFramePr>
          <p:cNvPr id="3" name="Table 2">
            <a:extLst>
              <a:ext uri="{FF2B5EF4-FFF2-40B4-BE49-F238E27FC236}">
                <a16:creationId xmlns:a16="http://schemas.microsoft.com/office/drawing/2014/main" id="{D8DA1FF9-E519-4F22-89ED-877E923E919B}"/>
              </a:ext>
            </a:extLst>
          </p:cNvPr>
          <p:cNvGraphicFramePr>
            <a:graphicFrameLocks noGrp="1"/>
          </p:cNvGraphicFramePr>
          <p:nvPr>
            <p:extLst>
              <p:ext uri="{D42A27DB-BD31-4B8C-83A1-F6EECF244321}">
                <p14:modId xmlns:p14="http://schemas.microsoft.com/office/powerpoint/2010/main" val="1069953373"/>
              </p:ext>
            </p:extLst>
          </p:nvPr>
        </p:nvGraphicFramePr>
        <p:xfrm>
          <a:off x="4572000" y="1149497"/>
          <a:ext cx="2704986" cy="2067090"/>
        </p:xfrm>
        <a:graphic>
          <a:graphicData uri="http://schemas.openxmlformats.org/drawingml/2006/table">
            <a:tbl>
              <a:tblPr firstRow="1" bandRow="1">
                <a:tableStyleId>{5C22544A-7EE6-4342-B048-85BDC9FD1C3A}</a:tableStyleId>
              </a:tblPr>
              <a:tblGrid>
                <a:gridCol w="2704986">
                  <a:extLst>
                    <a:ext uri="{9D8B030D-6E8A-4147-A177-3AD203B41FA5}">
                      <a16:colId xmlns:a16="http://schemas.microsoft.com/office/drawing/2014/main" val="4079739721"/>
                    </a:ext>
                  </a:extLst>
                </a:gridCol>
              </a:tblGrid>
              <a:tr h="344515">
                <a:tc>
                  <a:txBody>
                    <a:bodyPr/>
                    <a:lstStyle/>
                    <a:p>
                      <a:r>
                        <a:rPr lang="en-US" sz="1400" dirty="0"/>
                        <a:t>Base Material Alternatives</a:t>
                      </a:r>
                    </a:p>
                  </a:txBody>
                  <a:tcPr/>
                </a:tc>
                <a:extLst>
                  <a:ext uri="{0D108BD9-81ED-4DB2-BD59-A6C34878D82A}">
                    <a16:rowId xmlns:a16="http://schemas.microsoft.com/office/drawing/2014/main" val="2573816917"/>
                  </a:ext>
                </a:extLst>
              </a:tr>
              <a:tr h="344515">
                <a:tc>
                  <a:txBody>
                    <a:bodyPr/>
                    <a:lstStyle/>
                    <a:p>
                      <a:r>
                        <a:rPr lang="en-US" sz="1400" dirty="0"/>
                        <a:t>Mechanically-densified paper </a:t>
                      </a:r>
                    </a:p>
                  </a:txBody>
                  <a:tcPr/>
                </a:tc>
                <a:extLst>
                  <a:ext uri="{0D108BD9-81ED-4DB2-BD59-A6C34878D82A}">
                    <a16:rowId xmlns:a16="http://schemas.microsoft.com/office/drawing/2014/main" val="4218379624"/>
                  </a:ext>
                </a:extLst>
              </a:tr>
              <a:tr h="344515">
                <a:tc>
                  <a:txBody>
                    <a:bodyPr/>
                    <a:lstStyle/>
                    <a:p>
                      <a:r>
                        <a:rPr lang="en-US" sz="1400" dirty="0"/>
                        <a:t>Aluminum foil</a:t>
                      </a:r>
                    </a:p>
                  </a:txBody>
                  <a:tcPr/>
                </a:tc>
                <a:extLst>
                  <a:ext uri="{0D108BD9-81ED-4DB2-BD59-A6C34878D82A}">
                    <a16:rowId xmlns:a16="http://schemas.microsoft.com/office/drawing/2014/main" val="1593653782"/>
                  </a:ext>
                </a:extLst>
              </a:tr>
              <a:tr h="344515">
                <a:tc>
                  <a:txBody>
                    <a:bodyPr/>
                    <a:lstStyle/>
                    <a:p>
                      <a:r>
                        <a:rPr lang="en-US" sz="1400" dirty="0"/>
                        <a:t>Foil-lined paper</a:t>
                      </a:r>
                    </a:p>
                  </a:txBody>
                  <a:tcPr/>
                </a:tc>
                <a:extLst>
                  <a:ext uri="{0D108BD9-81ED-4DB2-BD59-A6C34878D82A}">
                    <a16:rowId xmlns:a16="http://schemas.microsoft.com/office/drawing/2014/main" val="2376282053"/>
                  </a:ext>
                </a:extLst>
              </a:tr>
              <a:tr h="344515">
                <a:tc>
                  <a:txBody>
                    <a:bodyPr/>
                    <a:lstStyle/>
                    <a:p>
                      <a:r>
                        <a:rPr lang="en-US" sz="1400" dirty="0"/>
                        <a:t>PVC cling film</a:t>
                      </a:r>
                    </a:p>
                  </a:txBody>
                  <a:tcPr/>
                </a:tc>
                <a:extLst>
                  <a:ext uri="{0D108BD9-81ED-4DB2-BD59-A6C34878D82A}">
                    <a16:rowId xmlns:a16="http://schemas.microsoft.com/office/drawing/2014/main" val="2733273003"/>
                  </a:ext>
                </a:extLst>
              </a:tr>
              <a:tr h="344515">
                <a:tc>
                  <a:txBody>
                    <a:bodyPr/>
                    <a:lstStyle/>
                    <a:p>
                      <a:r>
                        <a:rPr lang="en-US" sz="1400" dirty="0"/>
                        <a:t>Insulated paper</a:t>
                      </a:r>
                    </a:p>
                  </a:txBody>
                  <a:tcPr/>
                </a:tc>
                <a:extLst>
                  <a:ext uri="{0D108BD9-81ED-4DB2-BD59-A6C34878D82A}">
                    <a16:rowId xmlns:a16="http://schemas.microsoft.com/office/drawing/2014/main" val="3539125251"/>
                  </a:ext>
                </a:extLst>
              </a:tr>
            </a:tbl>
          </a:graphicData>
        </a:graphic>
      </p:graphicFrame>
      <p:sp>
        <p:nvSpPr>
          <p:cNvPr id="4" name="Title 2">
            <a:extLst>
              <a:ext uri="{FF2B5EF4-FFF2-40B4-BE49-F238E27FC236}">
                <a16:creationId xmlns:a16="http://schemas.microsoft.com/office/drawing/2014/main" id="{31D24880-272C-4425-BFC6-712F2E2C8907}"/>
              </a:ext>
            </a:extLst>
          </p:cNvPr>
          <p:cNvSpPr txBox="1">
            <a:spLocks/>
          </p:cNvSpPr>
          <p:nvPr/>
        </p:nvSpPr>
        <p:spPr bwMode="white">
          <a:xfrm>
            <a:off x="228600" y="-30480"/>
            <a:ext cx="8686800" cy="6842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marL="798513" indent="-798513" algn="ctr" defTabSz="457200" rtl="0" eaLnBrk="1" fontAlgn="base" hangingPunct="1">
              <a:spcBef>
                <a:spcPct val="0"/>
              </a:spcBef>
              <a:spcAft>
                <a:spcPct val="0"/>
              </a:spcAft>
              <a:defRPr sz="6000" b="1" kern="1200">
                <a:solidFill>
                  <a:schemeClr val="bg1"/>
                </a:solidFill>
                <a:latin typeface="Arial"/>
                <a:ea typeface="ＭＳ Ｐゴシック" pitchFamily="37" charset="-128"/>
                <a:cs typeface="ＭＳ Ｐゴシック" pitchFamily="37" charset="-128"/>
              </a:defRPr>
            </a:lvl1pPr>
            <a:lvl2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2pPr>
            <a:lvl3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3pPr>
            <a:lvl4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4pPr>
            <a:lvl5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5pPr>
            <a:lvl6pPr marL="12557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6pPr>
            <a:lvl7pPr marL="17129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7pPr>
            <a:lvl8pPr marL="21701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8pPr>
            <a:lvl9pPr marL="26273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9pPr>
          </a:lstStyle>
          <a:p>
            <a:r>
              <a:rPr lang="en-US" sz="3200" dirty="0"/>
              <a:t>Scoping to Paper Liners, Wraps, etc.</a:t>
            </a:r>
          </a:p>
        </p:txBody>
      </p:sp>
      <p:sp>
        <p:nvSpPr>
          <p:cNvPr id="5" name="TextBox 4">
            <a:extLst>
              <a:ext uri="{FF2B5EF4-FFF2-40B4-BE49-F238E27FC236}">
                <a16:creationId xmlns:a16="http://schemas.microsoft.com/office/drawing/2014/main" id="{DAFF5684-DFC6-4710-97B8-749E58C11C31}"/>
              </a:ext>
            </a:extLst>
          </p:cNvPr>
          <p:cNvSpPr txBox="1"/>
          <p:nvPr/>
        </p:nvSpPr>
        <p:spPr>
          <a:xfrm>
            <a:off x="467360" y="4003040"/>
            <a:ext cx="8280400" cy="1985159"/>
          </a:xfrm>
          <a:prstGeom prst="rect">
            <a:avLst/>
          </a:prstGeom>
          <a:noFill/>
        </p:spPr>
        <p:txBody>
          <a:bodyPr wrap="square" rtlCol="0">
            <a:spAutoFit/>
          </a:bodyPr>
          <a:lstStyle/>
          <a:p>
            <a:pPr>
              <a:spcBef>
                <a:spcPts val="0"/>
              </a:spcBef>
              <a:spcAft>
                <a:spcPts val="600"/>
              </a:spcAft>
            </a:pPr>
            <a:r>
              <a:rPr lang="en-US" b="1" dirty="0"/>
              <a:t>Questions: </a:t>
            </a:r>
          </a:p>
          <a:p>
            <a:pPr marL="342900" indent="-342900">
              <a:spcBef>
                <a:spcPts val="0"/>
              </a:spcBef>
              <a:spcAft>
                <a:spcPts val="600"/>
              </a:spcAft>
              <a:buFont typeface="+mj-lt"/>
              <a:buAutoNum type="arabicPeriod"/>
            </a:pPr>
            <a:r>
              <a:rPr lang="en-US" b="1" dirty="0"/>
              <a:t>What is your feedback on potentially limiting product scope to paper liners and wraps? </a:t>
            </a:r>
          </a:p>
          <a:p>
            <a:pPr marL="342900" indent="-342900">
              <a:spcBef>
                <a:spcPts val="0"/>
              </a:spcBef>
              <a:spcAft>
                <a:spcPts val="600"/>
              </a:spcAft>
              <a:buFont typeface="+mj-lt"/>
              <a:buAutoNum type="arabicPeriod"/>
            </a:pPr>
            <a:r>
              <a:rPr lang="en-US" b="1" dirty="0">
                <a:latin typeface="+mn-lt"/>
              </a:rPr>
              <a:t>Does it make sense to include bags and sleeves? Does the technology overlap between product types</a:t>
            </a:r>
          </a:p>
          <a:p>
            <a:pPr marL="342900" indent="-342900">
              <a:spcBef>
                <a:spcPts val="0"/>
              </a:spcBef>
              <a:spcAft>
                <a:spcPts val="600"/>
              </a:spcAft>
              <a:buFont typeface="+mj-lt"/>
              <a:buAutoNum type="arabicPeriod"/>
            </a:pPr>
            <a:r>
              <a:rPr lang="en-US" b="1" dirty="0"/>
              <a:t>Are there other relevant alternatives not mentioned here? </a:t>
            </a:r>
          </a:p>
        </p:txBody>
      </p:sp>
      <p:sp>
        <p:nvSpPr>
          <p:cNvPr id="6" name="Rectangle 5">
            <a:extLst>
              <a:ext uri="{FF2B5EF4-FFF2-40B4-BE49-F238E27FC236}">
                <a16:creationId xmlns:a16="http://schemas.microsoft.com/office/drawing/2014/main" id="{C634B1DE-C3A6-4F54-B192-5DDCBCB20C5B}"/>
              </a:ext>
            </a:extLst>
          </p:cNvPr>
          <p:cNvSpPr/>
          <p:nvPr/>
        </p:nvSpPr>
        <p:spPr>
          <a:xfrm>
            <a:off x="78377" y="6548846"/>
            <a:ext cx="853440" cy="2258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520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p:txBody>
          <a:bodyPr/>
          <a:lstStyle/>
          <a:p>
            <a:r>
              <a:rPr lang="en-US" dirty="0"/>
              <a:t>Scoping Survey Response</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
        <p:nvSpPr>
          <p:cNvPr id="5" name="Rectangle 4">
            <a:extLst>
              <a:ext uri="{FF2B5EF4-FFF2-40B4-BE49-F238E27FC236}">
                <a16:creationId xmlns:a16="http://schemas.microsoft.com/office/drawing/2014/main" id="{AE00712B-DD6D-4F21-8D4A-7C8FEFAC8DE0}"/>
              </a:ext>
            </a:extLst>
          </p:cNvPr>
          <p:cNvSpPr/>
          <p:nvPr/>
        </p:nvSpPr>
        <p:spPr>
          <a:xfrm>
            <a:off x="561703" y="1154621"/>
            <a:ext cx="7876402" cy="3416320"/>
          </a:xfrm>
          <a:prstGeom prst="rect">
            <a:avLst/>
          </a:prstGeom>
        </p:spPr>
        <p:txBody>
          <a:bodyPr wrap="square">
            <a:spAutoFit/>
          </a:bodyPr>
          <a:lstStyle/>
          <a:p>
            <a:r>
              <a:rPr lang="en-US" b="1" dirty="0">
                <a:latin typeface="+mj-lt"/>
              </a:rPr>
              <a:t>Non-scoping responses to be addressed in the future:</a:t>
            </a:r>
          </a:p>
          <a:p>
            <a:endParaRPr lang="en-US" b="1" dirty="0">
              <a:latin typeface="+mj-lt"/>
            </a:endParaRPr>
          </a:p>
          <a:p>
            <a:pPr marL="285750" indent="-285750">
              <a:buFont typeface="Arial" panose="020B0604020202020204" pitchFamily="34" charset="0"/>
              <a:buChar char="•"/>
            </a:pPr>
            <a:r>
              <a:rPr lang="en-US" dirty="0">
                <a:latin typeface="+mj-lt"/>
              </a:rPr>
              <a:t>Adoption of alternatives to molded fibers (coatings) may require process redesigns on the manufacturing side</a:t>
            </a:r>
          </a:p>
          <a:p>
            <a:endParaRPr lang="en-US" dirty="0">
              <a:latin typeface="+mj-lt"/>
            </a:endParaRPr>
          </a:p>
          <a:p>
            <a:pPr marL="285750" indent="-285750">
              <a:buFont typeface="Arial" panose="020B0604020202020204" pitchFamily="34" charset="0"/>
              <a:buChar char="•"/>
            </a:pPr>
            <a:r>
              <a:rPr lang="en-US" dirty="0">
                <a:latin typeface="+mj-lt"/>
              </a:rPr>
              <a:t>Consumer education and awareness will help drive the change to PFAS-free alternatives. </a:t>
            </a:r>
          </a:p>
          <a:p>
            <a:pPr marL="285750" indent="-285750">
              <a:buFont typeface="Arial" panose="020B0604020202020204" pitchFamily="34" charset="0"/>
              <a:buChar char="•"/>
            </a:pPr>
            <a:endParaRPr lang="en-US" dirty="0">
              <a:latin typeface="+mj-lt"/>
            </a:endParaRPr>
          </a:p>
          <a:p>
            <a:pPr marL="285750" indent="-285750">
              <a:buFont typeface="Arial" panose="020B0604020202020204" pitchFamily="34" charset="0"/>
              <a:buChar char="•"/>
            </a:pPr>
            <a:r>
              <a:rPr lang="en-US" dirty="0">
                <a:latin typeface="+mj-lt"/>
              </a:rPr>
              <a:t>What is the true need for OGR properties for products? </a:t>
            </a:r>
          </a:p>
          <a:p>
            <a:r>
              <a:rPr lang="en-US" dirty="0">
                <a:latin typeface="+mj-lt"/>
              </a:rPr>
              <a:t>		Is it a perceived convenience?</a:t>
            </a:r>
          </a:p>
          <a:p>
            <a:pPr marL="285750" indent="-285750">
              <a:buFont typeface="Arial" panose="020B0604020202020204" pitchFamily="34" charset="0"/>
              <a:buChar char="•"/>
            </a:pPr>
            <a:endParaRPr lang="en-US" dirty="0">
              <a:latin typeface="+mj-lt"/>
            </a:endParaRPr>
          </a:p>
          <a:p>
            <a:pPr marL="285750" indent="-285750">
              <a:buFont typeface="Arial" panose="020B0604020202020204" pitchFamily="34" charset="0"/>
              <a:buChar char="•"/>
            </a:pPr>
            <a:r>
              <a:rPr lang="en-US" dirty="0">
                <a:latin typeface="+mj-lt"/>
              </a:rPr>
              <a:t>Concern for price competitiveness and availability for alternatives</a:t>
            </a:r>
          </a:p>
        </p:txBody>
      </p:sp>
    </p:spTree>
    <p:extLst>
      <p:ext uri="{BB962C8B-B14F-4D97-AF65-F5344CB8AC3E}">
        <p14:creationId xmlns:p14="http://schemas.microsoft.com/office/powerpoint/2010/main" val="667271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042F5865-A79C-489D-A5E1-893E4159AE03}"/>
              </a:ext>
            </a:extLst>
          </p:cNvPr>
          <p:cNvSpPr txBox="1">
            <a:spLocks/>
          </p:cNvSpPr>
          <p:nvPr/>
        </p:nvSpPr>
        <p:spPr bwMode="white">
          <a:xfrm>
            <a:off x="228600" y="-30480"/>
            <a:ext cx="8686800" cy="6842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marL="798513" indent="-798513" algn="ctr" defTabSz="457200" rtl="0" eaLnBrk="1" fontAlgn="base" hangingPunct="1">
              <a:spcBef>
                <a:spcPct val="0"/>
              </a:spcBef>
              <a:spcAft>
                <a:spcPct val="0"/>
              </a:spcAft>
              <a:defRPr sz="6000" b="1" kern="1200">
                <a:solidFill>
                  <a:schemeClr val="bg1"/>
                </a:solidFill>
                <a:latin typeface="Arial"/>
                <a:ea typeface="ＭＳ Ｐゴシック" pitchFamily="37" charset="-128"/>
                <a:cs typeface="ＭＳ Ｐゴシック" pitchFamily="37" charset="-128"/>
              </a:defRPr>
            </a:lvl1pPr>
            <a:lvl2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2pPr>
            <a:lvl3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3pPr>
            <a:lvl4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4pPr>
            <a:lvl5pPr marL="798513" indent="-798513" algn="ctr" defTabSz="457200" rtl="0" eaLnBrk="1" fontAlgn="base" hangingPunct="1">
              <a:spcBef>
                <a:spcPct val="0"/>
              </a:spcBef>
              <a:spcAft>
                <a:spcPct val="0"/>
              </a:spcAft>
              <a:defRPr sz="3200" b="1">
                <a:solidFill>
                  <a:schemeClr val="bg1"/>
                </a:solidFill>
                <a:latin typeface="Arial" charset="0"/>
                <a:ea typeface="ＭＳ Ｐゴシック" pitchFamily="37" charset="-128"/>
                <a:cs typeface="ＭＳ Ｐゴシック" pitchFamily="37" charset="-128"/>
              </a:defRPr>
            </a:lvl5pPr>
            <a:lvl6pPr marL="12557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6pPr>
            <a:lvl7pPr marL="17129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7pPr>
            <a:lvl8pPr marL="21701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8pPr>
            <a:lvl9pPr marL="2627313" algn="l" defTabSz="457200" rtl="0" eaLnBrk="1" fontAlgn="base" hangingPunct="1">
              <a:spcBef>
                <a:spcPct val="0"/>
              </a:spcBef>
              <a:spcAft>
                <a:spcPct val="0"/>
              </a:spcAft>
              <a:defRPr sz="2200" b="1">
                <a:solidFill>
                  <a:schemeClr val="bg1"/>
                </a:solidFill>
                <a:latin typeface="Arial" charset="0"/>
                <a:ea typeface="ＭＳ Ｐゴシック" pitchFamily="37" charset="-128"/>
                <a:cs typeface="ＭＳ Ｐゴシック" pitchFamily="37" charset="-128"/>
              </a:defRPr>
            </a:lvl9pPr>
          </a:lstStyle>
          <a:p>
            <a:r>
              <a:rPr lang="en-US" sz="3200" dirty="0"/>
              <a:t>Close-Out</a:t>
            </a:r>
          </a:p>
        </p:txBody>
      </p:sp>
      <p:sp>
        <p:nvSpPr>
          <p:cNvPr id="5" name="TextBox 4">
            <a:extLst>
              <a:ext uri="{FF2B5EF4-FFF2-40B4-BE49-F238E27FC236}">
                <a16:creationId xmlns:a16="http://schemas.microsoft.com/office/drawing/2014/main" id="{4CA17B4E-33CE-477F-BE5B-30D67BC4BD47}"/>
              </a:ext>
            </a:extLst>
          </p:cNvPr>
          <p:cNvSpPr txBox="1"/>
          <p:nvPr/>
        </p:nvSpPr>
        <p:spPr>
          <a:xfrm>
            <a:off x="558800" y="1066800"/>
            <a:ext cx="8178800" cy="5093702"/>
          </a:xfrm>
          <a:prstGeom prst="rect">
            <a:avLst/>
          </a:prstGeom>
          <a:noFill/>
        </p:spPr>
        <p:txBody>
          <a:bodyPr wrap="square" rtlCol="0">
            <a:spAutoFit/>
          </a:bodyPr>
          <a:lstStyle/>
          <a:p>
            <a:pPr marL="285750" indent="-285750">
              <a:spcBef>
                <a:spcPts val="0"/>
              </a:spcBef>
              <a:spcAft>
                <a:spcPts val="600"/>
              </a:spcAft>
              <a:buFont typeface="Arial" panose="020B0604020202020204" pitchFamily="34" charset="0"/>
              <a:buChar char="•"/>
            </a:pPr>
            <a:r>
              <a:rPr lang="en-US" sz="2000" dirty="0"/>
              <a:t>Will review comments from this discussion and release slides from this call to the full stakeholder group with the September update. </a:t>
            </a:r>
          </a:p>
          <a:p>
            <a:pPr marL="285750" indent="-285750">
              <a:spcBef>
                <a:spcPts val="0"/>
              </a:spcBef>
              <a:spcAft>
                <a:spcPts val="600"/>
              </a:spcAft>
              <a:buFont typeface="Arial" panose="020B0604020202020204" pitchFamily="34" charset="0"/>
              <a:buChar char="•"/>
            </a:pPr>
            <a:r>
              <a:rPr lang="en-US" sz="2000" dirty="0"/>
              <a:t>Aim to have finalized list of potential alternatives by the end of September. </a:t>
            </a:r>
          </a:p>
          <a:p>
            <a:pPr marL="285750" indent="-285750">
              <a:spcBef>
                <a:spcPts val="0"/>
              </a:spcBef>
              <a:spcAft>
                <a:spcPts val="600"/>
              </a:spcAft>
              <a:buFont typeface="Arial" panose="020B0604020202020204" pitchFamily="34" charset="0"/>
              <a:buChar char="•"/>
            </a:pPr>
            <a:r>
              <a:rPr lang="en-US" sz="2000" dirty="0"/>
              <a:t>Hazard and Exposure Methodology and Decision Rules will be released for stakeholder comment by the end of September. </a:t>
            </a:r>
          </a:p>
          <a:p>
            <a:pPr marL="742950" lvl="1" indent="-285750">
              <a:spcBef>
                <a:spcPts val="0"/>
              </a:spcBef>
              <a:spcAft>
                <a:spcPts val="600"/>
              </a:spcAft>
              <a:buFont typeface="Arial" panose="020B0604020202020204" pitchFamily="34" charset="0"/>
              <a:buChar char="•"/>
            </a:pPr>
            <a:r>
              <a:rPr lang="en-US" sz="2000" dirty="0"/>
              <a:t>This will help inform stakeholders on what types of data are needed and how the data will be evaluated. </a:t>
            </a:r>
          </a:p>
          <a:p>
            <a:pPr marL="285750" indent="-285750">
              <a:spcBef>
                <a:spcPts val="0"/>
              </a:spcBef>
              <a:spcAft>
                <a:spcPts val="600"/>
              </a:spcAft>
              <a:buFont typeface="Arial" panose="020B0604020202020204" pitchFamily="34" charset="0"/>
              <a:buChar char="•"/>
            </a:pPr>
            <a:r>
              <a:rPr lang="en-US" sz="2000" dirty="0"/>
              <a:t>October 2019 – </a:t>
            </a:r>
          </a:p>
          <a:p>
            <a:pPr marL="742950" lvl="1" indent="-285750">
              <a:spcBef>
                <a:spcPts val="0"/>
              </a:spcBef>
              <a:spcAft>
                <a:spcPts val="600"/>
              </a:spcAft>
              <a:buFont typeface="Arial" panose="020B0604020202020204" pitchFamily="34" charset="0"/>
              <a:buChar char="•"/>
            </a:pPr>
            <a:r>
              <a:rPr lang="en-US" sz="2000" dirty="0"/>
              <a:t>Start discussions on Performance Module</a:t>
            </a:r>
          </a:p>
          <a:p>
            <a:pPr marL="285750" indent="-285750">
              <a:spcBef>
                <a:spcPts val="0"/>
              </a:spcBef>
              <a:spcAft>
                <a:spcPts val="600"/>
              </a:spcAft>
              <a:buFont typeface="Arial" panose="020B0604020202020204" pitchFamily="34" charset="0"/>
              <a:buChar char="•"/>
            </a:pPr>
            <a:r>
              <a:rPr lang="en-US" sz="2000" dirty="0"/>
              <a:t>Cathy Rudisill – r</a:t>
            </a:r>
            <a:r>
              <a:rPr lang="en-US" sz="2000" dirty="0">
                <a:hlinkClick r:id="rId2"/>
              </a:rPr>
              <a:t>udisill@srcinc.com</a:t>
            </a:r>
            <a:r>
              <a:rPr lang="en-US" sz="2000" dirty="0"/>
              <a:t> </a:t>
            </a:r>
          </a:p>
          <a:p>
            <a:pPr marL="285750" indent="-285750">
              <a:spcBef>
                <a:spcPts val="0"/>
              </a:spcBef>
              <a:spcAft>
                <a:spcPts val="600"/>
              </a:spcAft>
              <a:buFont typeface="Arial" panose="020B0604020202020204" pitchFamily="34" charset="0"/>
              <a:buChar char="•"/>
            </a:pPr>
            <a:r>
              <a:rPr lang="en-US" sz="2000" dirty="0"/>
              <a:t>Jenn Rhoades – </a:t>
            </a:r>
            <a:r>
              <a:rPr lang="en-US" sz="2000" dirty="0">
                <a:hlinkClick r:id="rId3"/>
              </a:rPr>
              <a:t>rhoades@srcinc.com</a:t>
            </a:r>
            <a:r>
              <a:rPr lang="en-US" sz="2000" dirty="0"/>
              <a:t> </a:t>
            </a:r>
          </a:p>
          <a:p>
            <a:pPr lvl="1">
              <a:spcBef>
                <a:spcPts val="0"/>
              </a:spcBef>
              <a:spcAft>
                <a:spcPts val="600"/>
              </a:spcAft>
            </a:pPr>
            <a:endParaRPr lang="en-US" sz="2000" dirty="0"/>
          </a:p>
          <a:p>
            <a:pPr lvl="1">
              <a:spcBef>
                <a:spcPts val="0"/>
              </a:spcBef>
              <a:spcAft>
                <a:spcPts val="600"/>
              </a:spcAft>
            </a:pPr>
            <a:r>
              <a:rPr lang="en-US" sz="2000" b="1" dirty="0"/>
              <a:t>Thank you!</a:t>
            </a:r>
          </a:p>
        </p:txBody>
      </p:sp>
      <p:sp>
        <p:nvSpPr>
          <p:cNvPr id="4" name="Rectangle 3">
            <a:extLst>
              <a:ext uri="{FF2B5EF4-FFF2-40B4-BE49-F238E27FC236}">
                <a16:creationId xmlns:a16="http://schemas.microsoft.com/office/drawing/2014/main" id="{A8D5103E-932A-4C78-942D-78B5F87C212B}"/>
              </a:ext>
            </a:extLst>
          </p:cNvPr>
          <p:cNvSpPr/>
          <p:nvPr/>
        </p:nvSpPr>
        <p:spPr>
          <a:xfrm>
            <a:off x="78377" y="6548846"/>
            <a:ext cx="853440" cy="2258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5705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29E6A5-70FE-46D8-B945-72EEC474D1A9}"/>
              </a:ext>
            </a:extLst>
          </p:cNvPr>
          <p:cNvSpPr>
            <a:spLocks noGrp="1"/>
          </p:cNvSpPr>
          <p:nvPr>
            <p:ph idx="1"/>
          </p:nvPr>
        </p:nvSpPr>
        <p:spPr/>
        <p:txBody>
          <a:bodyPr/>
          <a:lstStyle/>
          <a:p>
            <a:r>
              <a:rPr lang="en-US" dirty="0"/>
              <a:t>Ground rules for the call</a:t>
            </a:r>
          </a:p>
          <a:p>
            <a:r>
              <a:rPr lang="en-US" dirty="0"/>
              <a:t>5 mins - Brief background and overview</a:t>
            </a:r>
          </a:p>
          <a:p>
            <a:r>
              <a:rPr lang="en-US" dirty="0"/>
              <a:t>5 mins - Results of survey </a:t>
            </a:r>
          </a:p>
          <a:p>
            <a:r>
              <a:rPr lang="en-US" dirty="0"/>
              <a:t>45 mins - Follow-up Discussion </a:t>
            </a:r>
          </a:p>
          <a:p>
            <a:r>
              <a:rPr lang="en-US" dirty="0"/>
              <a:t>Close out</a:t>
            </a:r>
          </a:p>
        </p:txBody>
      </p:sp>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p:txBody>
          <a:bodyPr/>
          <a:lstStyle/>
          <a:p>
            <a:r>
              <a:rPr lang="en-US" dirty="0"/>
              <a:t>Overview</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Tree>
    <p:extLst>
      <p:ext uri="{BB962C8B-B14F-4D97-AF65-F5344CB8AC3E}">
        <p14:creationId xmlns:p14="http://schemas.microsoft.com/office/powerpoint/2010/main" val="1898021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29E6A5-70FE-46D8-B945-72EEC474D1A9}"/>
              </a:ext>
            </a:extLst>
          </p:cNvPr>
          <p:cNvSpPr>
            <a:spLocks noGrp="1"/>
          </p:cNvSpPr>
          <p:nvPr>
            <p:ph idx="1"/>
          </p:nvPr>
        </p:nvSpPr>
        <p:spPr/>
        <p:txBody>
          <a:bodyPr>
            <a:normAutofit fontScale="62500" lnSpcReduction="20000"/>
          </a:bodyPr>
          <a:lstStyle/>
          <a:p>
            <a:pPr marL="0" indent="0" algn="ctr">
              <a:spcAft>
                <a:spcPts val="1200"/>
              </a:spcAft>
              <a:buNone/>
            </a:pPr>
            <a:r>
              <a:rPr lang="en-US" sz="3200" b="1" dirty="0"/>
              <a:t>WA State Law RCW 70.95G </a:t>
            </a:r>
          </a:p>
          <a:p>
            <a:pPr>
              <a:spcAft>
                <a:spcPts val="1200"/>
              </a:spcAft>
            </a:pPr>
            <a:r>
              <a:rPr lang="en-US" dirty="0"/>
              <a:t>Bans </a:t>
            </a:r>
            <a:r>
              <a:rPr lang="en-US" dirty="0" err="1"/>
              <a:t>perfluorinated</a:t>
            </a:r>
            <a:r>
              <a:rPr lang="en-US" dirty="0"/>
              <a:t> and polyfluorinated substances from food packaging materials </a:t>
            </a:r>
          </a:p>
          <a:p>
            <a:pPr>
              <a:spcAft>
                <a:spcPts val="1200"/>
              </a:spcAft>
            </a:pPr>
            <a:r>
              <a:rPr lang="en-US" dirty="0"/>
              <a:t>“</a:t>
            </a:r>
            <a:r>
              <a:rPr lang="en-US" b="1" dirty="0"/>
              <a:t>Food package</a:t>
            </a:r>
            <a:r>
              <a:rPr lang="en-US" dirty="0"/>
              <a:t>" means a package or packaging component that is intended for direct food contact and is comprised, in substantial part, of paper, paperboard, or other materials originally derived from plant fibers.”</a:t>
            </a:r>
          </a:p>
          <a:p>
            <a:pPr>
              <a:spcAft>
                <a:spcPts val="1200"/>
              </a:spcAft>
            </a:pPr>
            <a:r>
              <a:rPr lang="en-US" dirty="0"/>
              <a:t>“</a:t>
            </a:r>
            <a:r>
              <a:rPr lang="en-US" b="1" dirty="0"/>
              <a:t>’Perfluoroalkyl and polyfluoroalkyl substances" or "PFAS chemicals</a:t>
            </a:r>
            <a:r>
              <a:rPr lang="en-US" dirty="0"/>
              <a:t>" means, for the purposes of food packaging, a class of fluorinated organic chemicals containing at least one fully fluorinated carbon atom.’”</a:t>
            </a:r>
          </a:p>
          <a:p>
            <a:pPr>
              <a:spcAft>
                <a:spcPts val="1200"/>
              </a:spcAft>
            </a:pPr>
            <a:r>
              <a:rPr lang="en-US" dirty="0"/>
              <a:t>Dept of Ecology will conduct an Alternatives Assessment that considers: </a:t>
            </a:r>
          </a:p>
          <a:p>
            <a:pPr lvl="1">
              <a:lnSpc>
                <a:spcPct val="120000"/>
              </a:lnSpc>
              <a:spcAft>
                <a:spcPts val="0"/>
              </a:spcAft>
            </a:pPr>
            <a:r>
              <a:rPr lang="en-US" dirty="0"/>
              <a:t>Chemical hazard</a:t>
            </a:r>
          </a:p>
          <a:p>
            <a:pPr lvl="1">
              <a:lnSpc>
                <a:spcPct val="120000"/>
              </a:lnSpc>
              <a:spcAft>
                <a:spcPts val="0"/>
              </a:spcAft>
            </a:pPr>
            <a:r>
              <a:rPr lang="en-US" dirty="0"/>
              <a:t>Exposure</a:t>
            </a:r>
          </a:p>
          <a:p>
            <a:pPr lvl="1">
              <a:lnSpc>
                <a:spcPct val="120000"/>
              </a:lnSpc>
              <a:spcAft>
                <a:spcPts val="0"/>
              </a:spcAft>
            </a:pPr>
            <a:r>
              <a:rPr lang="en-US" dirty="0"/>
              <a:t>Performance </a:t>
            </a:r>
          </a:p>
          <a:p>
            <a:pPr lvl="1">
              <a:lnSpc>
                <a:spcPct val="120000"/>
              </a:lnSpc>
              <a:spcAft>
                <a:spcPts val="0"/>
              </a:spcAft>
            </a:pPr>
            <a:r>
              <a:rPr lang="en-US" dirty="0"/>
              <a:t>Cost &amp; availability</a:t>
            </a:r>
          </a:p>
          <a:p>
            <a:pPr marL="341313" lvl="1" indent="0">
              <a:lnSpc>
                <a:spcPct val="120000"/>
              </a:lnSpc>
              <a:spcAft>
                <a:spcPts val="0"/>
              </a:spcAft>
              <a:buNone/>
            </a:pPr>
            <a:endParaRPr lang="en-US" dirty="0"/>
          </a:p>
          <a:p>
            <a:pPr>
              <a:spcAft>
                <a:spcPts val="1200"/>
              </a:spcAft>
            </a:pPr>
            <a:r>
              <a:rPr lang="en-US" dirty="0"/>
              <a:t>If Ecology determines that there are sufficient alternatives based on this assessment, then ban will take effect</a:t>
            </a:r>
          </a:p>
          <a:p>
            <a:pPr>
              <a:spcAft>
                <a:spcPts val="1200"/>
              </a:spcAft>
            </a:pPr>
            <a:r>
              <a:rPr lang="en-US" b="1" i="1" dirty="0"/>
              <a:t>"If the department of ecology does not find that a safer alternative is available for some or all categories of food packaging applications, beginning January 1, 2021, and each year following, the department of ecology must review and report on alternatives…"</a:t>
            </a:r>
            <a:endParaRPr lang="en-US" b="1" dirty="0"/>
          </a:p>
          <a:p>
            <a:endParaRPr lang="en-US" dirty="0"/>
          </a:p>
        </p:txBody>
      </p:sp>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p:txBody>
          <a:bodyPr/>
          <a:lstStyle/>
          <a:p>
            <a:r>
              <a:rPr lang="en-US" dirty="0"/>
              <a:t>Project Overview</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Tree>
    <p:extLst>
      <p:ext uri="{BB962C8B-B14F-4D97-AF65-F5344CB8AC3E}">
        <p14:creationId xmlns:p14="http://schemas.microsoft.com/office/powerpoint/2010/main" val="56328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E7813B-8795-40CC-9E13-36A9E19C7C97}"/>
              </a:ext>
            </a:extLst>
          </p:cNvPr>
          <p:cNvSpPr>
            <a:spLocks noGrp="1"/>
          </p:cNvSpPr>
          <p:nvPr>
            <p:ph type="title"/>
          </p:nvPr>
        </p:nvSpPr>
        <p:spPr/>
        <p:txBody>
          <a:bodyPr/>
          <a:lstStyle/>
          <a:p>
            <a:r>
              <a:rPr lang="en-US" dirty="0"/>
              <a:t>Project Overview</a:t>
            </a:r>
          </a:p>
        </p:txBody>
      </p:sp>
      <p:sp>
        <p:nvSpPr>
          <p:cNvPr id="4" name="Rectangle 3">
            <a:extLst>
              <a:ext uri="{FF2B5EF4-FFF2-40B4-BE49-F238E27FC236}">
                <a16:creationId xmlns:a16="http://schemas.microsoft.com/office/drawing/2014/main" id="{779C6B73-4C08-4062-A579-17AC2C7039AF}"/>
              </a:ext>
            </a:extLst>
          </p:cNvPr>
          <p:cNvSpPr/>
          <p:nvPr/>
        </p:nvSpPr>
        <p:spPr>
          <a:xfrm>
            <a:off x="228599" y="1087111"/>
            <a:ext cx="6950597" cy="646331"/>
          </a:xfrm>
          <a:prstGeom prst="rect">
            <a:avLst/>
          </a:prstGeom>
        </p:spPr>
        <p:txBody>
          <a:bodyPr wrap="square">
            <a:spAutoFit/>
          </a:bodyPr>
          <a:lstStyle/>
          <a:p>
            <a:r>
              <a:rPr lang="en-US" b="1" dirty="0">
                <a:solidFill>
                  <a:srgbClr val="000000"/>
                </a:solidFill>
                <a:latin typeface="+mn-lt"/>
                <a:ea typeface="Calibri" panose="020F0502020204030204" pitchFamily="34" charset="0"/>
              </a:rPr>
              <a:t>PFAS CAP website link: </a:t>
            </a:r>
            <a:r>
              <a:rPr lang="en-US" u="sng" dirty="0">
                <a:solidFill>
                  <a:srgbClr val="000000"/>
                </a:solidFill>
                <a:latin typeface="+mn-lt"/>
                <a:ea typeface="Calibri" panose="020F0502020204030204" pitchFamily="34" charset="0"/>
                <a:hlinkClick r:id="rId2"/>
              </a:rPr>
              <a:t>https://www.ezview.wa.gov/?alias=1962&amp;pageid=37105</a:t>
            </a:r>
            <a:endParaRPr lang="en-US" dirty="0">
              <a:latin typeface="+mn-lt"/>
            </a:endParaRPr>
          </a:p>
        </p:txBody>
      </p:sp>
      <p:sp>
        <p:nvSpPr>
          <p:cNvPr id="6" name="Rectangle 5">
            <a:extLst>
              <a:ext uri="{FF2B5EF4-FFF2-40B4-BE49-F238E27FC236}">
                <a16:creationId xmlns:a16="http://schemas.microsoft.com/office/drawing/2014/main" id="{2F319D29-0250-4F6B-A8E1-81DE63D8A25C}"/>
              </a:ext>
            </a:extLst>
          </p:cNvPr>
          <p:cNvSpPr/>
          <p:nvPr/>
        </p:nvSpPr>
        <p:spPr>
          <a:xfrm>
            <a:off x="225704" y="1385609"/>
            <a:ext cx="7216818" cy="1200329"/>
          </a:xfrm>
          <a:prstGeom prst="rect">
            <a:avLst/>
          </a:prstGeom>
        </p:spPr>
        <p:txBody>
          <a:bodyPr wrap="square">
            <a:spAutoFit/>
          </a:bodyPr>
          <a:lstStyle/>
          <a:p>
            <a:endParaRPr lang="en-US" dirty="0">
              <a:solidFill>
                <a:srgbClr val="000000"/>
              </a:solidFill>
              <a:latin typeface="+mn-lt"/>
            </a:endParaRPr>
          </a:p>
          <a:p>
            <a:endParaRPr lang="en-US" dirty="0">
              <a:latin typeface="+mn-lt"/>
            </a:endParaRPr>
          </a:p>
          <a:p>
            <a:r>
              <a:rPr lang="en-US" dirty="0">
                <a:latin typeface="+mn-lt"/>
              </a:rPr>
              <a:t> </a:t>
            </a:r>
            <a:r>
              <a:rPr lang="en-US" b="1" dirty="0">
                <a:latin typeface="+mn-lt"/>
              </a:rPr>
              <a:t>Alternatives Assessment for PFAS in Food Packaging</a:t>
            </a:r>
            <a:endParaRPr lang="en-US" dirty="0">
              <a:latin typeface="+mn-lt"/>
            </a:endParaRPr>
          </a:p>
          <a:p>
            <a:r>
              <a:rPr lang="en-US" b="1" dirty="0">
                <a:latin typeface="+mn-lt"/>
              </a:rPr>
              <a:t>Stakeholder Webinar #1 (May 15, 2019)</a:t>
            </a:r>
            <a:endParaRPr lang="en-US" dirty="0">
              <a:latin typeface="+mn-lt"/>
            </a:endParaRPr>
          </a:p>
        </p:txBody>
      </p:sp>
      <p:sp>
        <p:nvSpPr>
          <p:cNvPr id="7" name="Rectangle 6">
            <a:extLst>
              <a:ext uri="{FF2B5EF4-FFF2-40B4-BE49-F238E27FC236}">
                <a16:creationId xmlns:a16="http://schemas.microsoft.com/office/drawing/2014/main" id="{6C9E9491-4410-4518-A30F-48833011F05F}"/>
              </a:ext>
            </a:extLst>
          </p:cNvPr>
          <p:cNvSpPr/>
          <p:nvPr/>
        </p:nvSpPr>
        <p:spPr>
          <a:xfrm>
            <a:off x="225704" y="2655349"/>
            <a:ext cx="8177515" cy="646331"/>
          </a:xfrm>
          <a:prstGeom prst="rect">
            <a:avLst/>
          </a:prstGeom>
        </p:spPr>
        <p:txBody>
          <a:bodyPr wrap="square">
            <a:spAutoFit/>
          </a:bodyPr>
          <a:lstStyle/>
          <a:p>
            <a:r>
              <a:rPr lang="en-US" dirty="0">
                <a:latin typeface="+mn-lt"/>
                <a:hlinkClick r:id="rId3"/>
              </a:rPr>
              <a:t>https://www.ezview.wa.gov/Portals/_1962/Documents/PFAS/PFAS%20AA%20Webinar_05152019.pdf</a:t>
            </a:r>
            <a:r>
              <a:rPr lang="en-US" dirty="0">
                <a:latin typeface="+mn-lt"/>
              </a:rPr>
              <a:t> </a:t>
            </a:r>
          </a:p>
        </p:txBody>
      </p:sp>
      <p:sp>
        <p:nvSpPr>
          <p:cNvPr id="8" name="TextBox 7">
            <a:extLst>
              <a:ext uri="{FF2B5EF4-FFF2-40B4-BE49-F238E27FC236}">
                <a16:creationId xmlns:a16="http://schemas.microsoft.com/office/drawing/2014/main" id="{C9B1800B-AE14-4C5E-B850-D5D083BF6F38}"/>
              </a:ext>
            </a:extLst>
          </p:cNvPr>
          <p:cNvSpPr txBox="1"/>
          <p:nvPr/>
        </p:nvSpPr>
        <p:spPr>
          <a:xfrm>
            <a:off x="128766" y="4707639"/>
            <a:ext cx="8371390" cy="1477328"/>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mn-lt"/>
              </a:rPr>
              <a:t>Released July 1, 2019</a:t>
            </a:r>
          </a:p>
          <a:p>
            <a:pPr marL="285750" indent="-285750">
              <a:buFont typeface="Arial" panose="020B0604020202020204" pitchFamily="34" charset="0"/>
              <a:buChar char="•"/>
            </a:pPr>
            <a:r>
              <a:rPr lang="en-US" dirty="0">
                <a:latin typeface="+mn-lt"/>
              </a:rPr>
              <a:t>Distributed to all stakeholder via PFAS CAP list-serve and direct email.</a:t>
            </a:r>
          </a:p>
          <a:p>
            <a:pPr marL="285750" indent="-285750">
              <a:buFont typeface="Arial" panose="020B0604020202020204" pitchFamily="34" charset="0"/>
              <a:buChar char="•"/>
            </a:pPr>
            <a:r>
              <a:rPr lang="en-US" dirty="0">
                <a:latin typeface="+mn-lt"/>
              </a:rPr>
              <a:t>Responses accepted through July 31</a:t>
            </a:r>
            <a:r>
              <a:rPr lang="en-US" baseline="30000" dirty="0">
                <a:latin typeface="+mn-lt"/>
              </a:rPr>
              <a:t>st </a:t>
            </a:r>
            <a:r>
              <a:rPr lang="en-US" dirty="0">
                <a:latin typeface="+mn-lt"/>
              </a:rPr>
              <a:t> (extended to allow for additional responses)</a:t>
            </a:r>
          </a:p>
          <a:p>
            <a:r>
              <a:rPr lang="en-US" dirty="0">
                <a:latin typeface="+mn-lt"/>
              </a:rPr>
              <a:t>	</a:t>
            </a:r>
          </a:p>
        </p:txBody>
      </p:sp>
      <p:sp>
        <p:nvSpPr>
          <p:cNvPr id="9" name="TextBox 8">
            <a:extLst>
              <a:ext uri="{FF2B5EF4-FFF2-40B4-BE49-F238E27FC236}">
                <a16:creationId xmlns:a16="http://schemas.microsoft.com/office/drawing/2014/main" id="{FF98AF44-5E51-4B76-9CD5-097DB500B66D}"/>
              </a:ext>
            </a:extLst>
          </p:cNvPr>
          <p:cNvSpPr txBox="1"/>
          <p:nvPr/>
        </p:nvSpPr>
        <p:spPr>
          <a:xfrm>
            <a:off x="225704" y="4263805"/>
            <a:ext cx="2710999" cy="646331"/>
          </a:xfrm>
          <a:prstGeom prst="rect">
            <a:avLst/>
          </a:prstGeom>
          <a:noFill/>
        </p:spPr>
        <p:txBody>
          <a:bodyPr wrap="none" rtlCol="0">
            <a:spAutoFit/>
          </a:bodyPr>
          <a:lstStyle/>
          <a:p>
            <a:r>
              <a:rPr lang="en-US" b="1" dirty="0">
                <a:latin typeface="+mn-lt"/>
              </a:rPr>
              <a:t>Online Scoping Survey</a:t>
            </a:r>
          </a:p>
          <a:p>
            <a:endParaRPr lang="en-US" dirty="0">
              <a:latin typeface="+mn-lt"/>
            </a:endParaRPr>
          </a:p>
        </p:txBody>
      </p:sp>
      <p:sp>
        <p:nvSpPr>
          <p:cNvPr id="10" name="Rectangle 9">
            <a:extLst>
              <a:ext uri="{FF2B5EF4-FFF2-40B4-BE49-F238E27FC236}">
                <a16:creationId xmlns:a16="http://schemas.microsoft.com/office/drawing/2014/main" id="{1AE33436-C08D-4515-9840-19216EE20CBD}"/>
              </a:ext>
            </a:extLst>
          </p:cNvPr>
          <p:cNvSpPr/>
          <p:nvPr/>
        </p:nvSpPr>
        <p:spPr>
          <a:xfrm>
            <a:off x="78377" y="6548846"/>
            <a:ext cx="853440" cy="2258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5F84F73C-90FA-4E1D-876C-257BCB3D9DA0}"/>
              </a:ext>
            </a:extLst>
          </p:cNvPr>
          <p:cNvSpPr/>
          <p:nvPr/>
        </p:nvSpPr>
        <p:spPr>
          <a:xfrm>
            <a:off x="225704" y="3417407"/>
            <a:ext cx="7835994" cy="646331"/>
          </a:xfrm>
          <a:prstGeom prst="rect">
            <a:avLst/>
          </a:prstGeom>
        </p:spPr>
        <p:txBody>
          <a:bodyPr wrap="square">
            <a:spAutoFit/>
          </a:bodyPr>
          <a:lstStyle/>
          <a:p>
            <a:r>
              <a:rPr lang="en-US" b="1" dirty="0"/>
              <a:t>Ecology is developing a website dedicated solely to the PFAS in Food   Packaging AA that will be separate from the current PFAS CAP</a:t>
            </a:r>
          </a:p>
        </p:txBody>
      </p:sp>
    </p:spTree>
    <p:extLst>
      <p:ext uri="{BB962C8B-B14F-4D97-AF65-F5344CB8AC3E}">
        <p14:creationId xmlns:p14="http://schemas.microsoft.com/office/powerpoint/2010/main" val="3109649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p:txBody>
          <a:bodyPr/>
          <a:lstStyle/>
          <a:p>
            <a:r>
              <a:rPr lang="en-US" dirty="0"/>
              <a:t>Scoping Survey Response</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graphicFrame>
        <p:nvGraphicFramePr>
          <p:cNvPr id="11" name="Table 10">
            <a:extLst>
              <a:ext uri="{FF2B5EF4-FFF2-40B4-BE49-F238E27FC236}">
                <a16:creationId xmlns:a16="http://schemas.microsoft.com/office/drawing/2014/main" id="{8845E0F8-C427-4384-A6BF-C64B95CD2DF2}"/>
              </a:ext>
            </a:extLst>
          </p:cNvPr>
          <p:cNvGraphicFramePr>
            <a:graphicFrameLocks noGrp="1"/>
          </p:cNvGraphicFramePr>
          <p:nvPr>
            <p:extLst>
              <p:ext uri="{D42A27DB-BD31-4B8C-83A1-F6EECF244321}">
                <p14:modId xmlns:p14="http://schemas.microsoft.com/office/powerpoint/2010/main" val="3517414555"/>
              </p:ext>
            </p:extLst>
          </p:nvPr>
        </p:nvGraphicFramePr>
        <p:xfrm>
          <a:off x="566057" y="1278894"/>
          <a:ext cx="7976058" cy="4601048"/>
        </p:xfrm>
        <a:graphic>
          <a:graphicData uri="http://schemas.openxmlformats.org/drawingml/2006/table">
            <a:tbl>
              <a:tblPr firstRow="1" firstCol="1" bandRow="1">
                <a:tableStyleId>{5C22544A-7EE6-4342-B048-85BDC9FD1C3A}</a:tableStyleId>
              </a:tblPr>
              <a:tblGrid>
                <a:gridCol w="6581423">
                  <a:extLst>
                    <a:ext uri="{9D8B030D-6E8A-4147-A177-3AD203B41FA5}">
                      <a16:colId xmlns:a16="http://schemas.microsoft.com/office/drawing/2014/main" val="2721555579"/>
                    </a:ext>
                  </a:extLst>
                </a:gridCol>
                <a:gridCol w="1394635">
                  <a:extLst>
                    <a:ext uri="{9D8B030D-6E8A-4147-A177-3AD203B41FA5}">
                      <a16:colId xmlns:a16="http://schemas.microsoft.com/office/drawing/2014/main" val="1735706389"/>
                    </a:ext>
                  </a:extLst>
                </a:gridCol>
              </a:tblGrid>
              <a:tr h="449549">
                <a:tc gridSpan="2">
                  <a:txBody>
                    <a:bodyPr/>
                    <a:lstStyle/>
                    <a:p>
                      <a:pPr marL="0" marR="0" algn="ctr">
                        <a:lnSpc>
                          <a:spcPct val="107000"/>
                        </a:lnSpc>
                        <a:spcBef>
                          <a:spcPts val="0"/>
                        </a:spcBef>
                        <a:spcAft>
                          <a:spcPts val="0"/>
                        </a:spcAft>
                      </a:pPr>
                      <a:r>
                        <a:rPr lang="en-US" sz="2000" dirty="0">
                          <a:effectLst/>
                        </a:rPr>
                        <a:t>Stakeholder  Representation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271052019"/>
                  </a:ext>
                </a:extLst>
              </a:tr>
              <a:tr h="449549">
                <a:tc>
                  <a:txBody>
                    <a:bodyPr/>
                    <a:lstStyle/>
                    <a:p>
                      <a:pPr marL="0" marR="0">
                        <a:lnSpc>
                          <a:spcPct val="107000"/>
                        </a:lnSpc>
                        <a:spcBef>
                          <a:spcPts val="0"/>
                        </a:spcBef>
                        <a:spcAft>
                          <a:spcPts val="0"/>
                        </a:spcAft>
                      </a:pPr>
                      <a:r>
                        <a:rPr lang="en-US" sz="1600" dirty="0">
                          <a:effectLst/>
                        </a:rPr>
                        <a:t>State and local government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4044295"/>
                  </a:ext>
                </a:extLst>
              </a:tr>
              <a:tr h="555107">
                <a:tc>
                  <a:txBody>
                    <a:bodyPr/>
                    <a:lstStyle/>
                    <a:p>
                      <a:pPr marL="0" marR="0">
                        <a:lnSpc>
                          <a:spcPct val="107000"/>
                        </a:lnSpc>
                        <a:spcBef>
                          <a:spcPts val="0"/>
                        </a:spcBef>
                        <a:spcAft>
                          <a:spcPts val="0"/>
                        </a:spcAft>
                      </a:pPr>
                      <a:r>
                        <a:rPr lang="en-US" sz="1600" dirty="0">
                          <a:effectLst/>
                        </a:rPr>
                        <a:t>Trade Groups (chemical, packing, hospitality)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9903696"/>
                  </a:ext>
                </a:extLst>
              </a:tr>
              <a:tr h="449549">
                <a:tc>
                  <a:txBody>
                    <a:bodyPr/>
                    <a:lstStyle/>
                    <a:p>
                      <a:pPr marL="0" marR="0">
                        <a:lnSpc>
                          <a:spcPct val="107000"/>
                        </a:lnSpc>
                        <a:spcBef>
                          <a:spcPts val="0"/>
                        </a:spcBef>
                        <a:spcAft>
                          <a:spcPts val="0"/>
                        </a:spcAft>
                      </a:pPr>
                      <a:r>
                        <a:rPr lang="en-US" sz="1600" dirty="0">
                          <a:effectLst/>
                        </a:rPr>
                        <a:t>NGO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a:effectLst/>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56656887"/>
                  </a:ext>
                </a:extLst>
              </a:tr>
              <a:tr h="449549">
                <a:tc>
                  <a:txBody>
                    <a:bodyPr/>
                    <a:lstStyle/>
                    <a:p>
                      <a:pPr marL="0" marR="0">
                        <a:lnSpc>
                          <a:spcPct val="107000"/>
                        </a:lnSpc>
                        <a:spcBef>
                          <a:spcPts val="0"/>
                        </a:spcBef>
                        <a:spcAft>
                          <a:spcPts val="0"/>
                        </a:spcAft>
                      </a:pPr>
                      <a:r>
                        <a:rPr lang="en-US" sz="1600" dirty="0">
                          <a:effectLst/>
                        </a:rPr>
                        <a:t>Chemical manufacturer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a:effectLst/>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3279553"/>
                  </a:ext>
                </a:extLst>
              </a:tr>
              <a:tr h="449549">
                <a:tc>
                  <a:txBody>
                    <a:bodyPr/>
                    <a:lstStyle/>
                    <a:p>
                      <a:pPr marL="0" marR="0">
                        <a:lnSpc>
                          <a:spcPct val="107000"/>
                        </a:lnSpc>
                        <a:spcBef>
                          <a:spcPts val="0"/>
                        </a:spcBef>
                        <a:spcAft>
                          <a:spcPts val="0"/>
                        </a:spcAft>
                      </a:pPr>
                      <a:r>
                        <a:rPr lang="en-US" sz="1600" dirty="0">
                          <a:effectLst/>
                        </a:rPr>
                        <a:t>Product manufacturer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84740660"/>
                  </a:ext>
                </a:extLst>
              </a:tr>
              <a:tr h="449549">
                <a:tc>
                  <a:txBody>
                    <a:bodyPr/>
                    <a:lstStyle/>
                    <a:p>
                      <a:pPr marL="0" marR="0">
                        <a:lnSpc>
                          <a:spcPct val="107000"/>
                        </a:lnSpc>
                        <a:spcBef>
                          <a:spcPts val="0"/>
                        </a:spcBef>
                        <a:spcAft>
                          <a:spcPts val="0"/>
                        </a:spcAft>
                      </a:pPr>
                      <a:r>
                        <a:rPr lang="en-US" sz="1600" dirty="0">
                          <a:effectLst/>
                        </a:rPr>
                        <a:t>Paper/ fiber based products producer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07986475"/>
                  </a:ext>
                </a:extLst>
              </a:tr>
              <a:tr h="449549">
                <a:tc>
                  <a:txBody>
                    <a:bodyPr/>
                    <a:lstStyle/>
                    <a:p>
                      <a:pPr marL="0" marR="0">
                        <a:lnSpc>
                          <a:spcPct val="107000"/>
                        </a:lnSpc>
                        <a:spcBef>
                          <a:spcPts val="0"/>
                        </a:spcBef>
                        <a:spcAft>
                          <a:spcPts val="0"/>
                        </a:spcAft>
                      </a:pPr>
                      <a:r>
                        <a:rPr lang="en-US" sz="1600" dirty="0">
                          <a:effectLst/>
                        </a:rPr>
                        <a:t>Supplier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31334335"/>
                  </a:ext>
                </a:extLst>
              </a:tr>
              <a:tr h="449549">
                <a:tc>
                  <a:txBody>
                    <a:bodyPr/>
                    <a:lstStyle/>
                    <a:p>
                      <a:pPr marL="0" marR="0">
                        <a:lnSpc>
                          <a:spcPct val="107000"/>
                        </a:lnSpc>
                        <a:spcBef>
                          <a:spcPts val="0"/>
                        </a:spcBef>
                        <a:spcAft>
                          <a:spcPts val="0"/>
                        </a:spcAft>
                      </a:pPr>
                      <a:r>
                        <a:rPr lang="en-US" sz="1600" dirty="0">
                          <a:effectLst/>
                        </a:rPr>
                        <a:t>Purchaser (grocer)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dirty="0">
                          <a:effectLst/>
                        </a:rPr>
                        <a:t>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4889376"/>
                  </a:ext>
                </a:extLst>
              </a:tr>
              <a:tr h="449549">
                <a:tc>
                  <a:txBody>
                    <a:bodyPr/>
                    <a:lstStyle/>
                    <a:p>
                      <a:pPr marL="0" marR="0">
                        <a:lnSpc>
                          <a:spcPct val="107000"/>
                        </a:lnSpc>
                        <a:spcBef>
                          <a:spcPts val="0"/>
                        </a:spcBef>
                        <a:spcAft>
                          <a:spcPts val="0"/>
                        </a:spcAft>
                      </a:pPr>
                      <a:r>
                        <a:rPr lang="en-US" sz="1600" dirty="0">
                          <a:effectLst/>
                        </a:rPr>
                        <a:t>Other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600" dirty="0">
                          <a:effectLst/>
                        </a:rPr>
                        <a:t>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94730314"/>
                  </a:ext>
                </a:extLst>
              </a:tr>
            </a:tbl>
          </a:graphicData>
        </a:graphic>
      </p:graphicFrame>
    </p:spTree>
    <p:extLst>
      <p:ext uri="{BB962C8B-B14F-4D97-AF65-F5344CB8AC3E}">
        <p14:creationId xmlns:p14="http://schemas.microsoft.com/office/powerpoint/2010/main" val="1599418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29E6A5-70FE-46D8-B945-72EEC474D1A9}"/>
              </a:ext>
            </a:extLst>
          </p:cNvPr>
          <p:cNvSpPr>
            <a:spLocks noGrp="1"/>
          </p:cNvSpPr>
          <p:nvPr>
            <p:ph idx="1"/>
          </p:nvPr>
        </p:nvSpPr>
        <p:spPr/>
        <p:txBody>
          <a:bodyPr/>
          <a:lstStyle/>
          <a:p>
            <a:r>
              <a:rPr lang="en-US" dirty="0"/>
              <a:t>Follow the time limits for each portion for discussion </a:t>
            </a:r>
          </a:p>
          <a:p>
            <a:r>
              <a:rPr lang="en-US" dirty="0"/>
              <a:t>Keep discussion focused on product scoping</a:t>
            </a:r>
          </a:p>
          <a:p>
            <a:r>
              <a:rPr lang="en-US" dirty="0"/>
              <a:t>Participants will be unmuted during the discussion portions </a:t>
            </a:r>
          </a:p>
          <a:p>
            <a:r>
              <a:rPr lang="en-US" dirty="0"/>
              <a:t>Please announce yourself and affiliation before speaking </a:t>
            </a:r>
          </a:p>
          <a:p>
            <a:r>
              <a:rPr lang="en-US" dirty="0"/>
              <a:t>Hold off on follow-ups or rebuttals until everyone has had a chance to speak</a:t>
            </a:r>
          </a:p>
          <a:p>
            <a:r>
              <a:rPr lang="en-US" dirty="0"/>
              <a:t>This call will NOT be recorded </a:t>
            </a:r>
          </a:p>
          <a:p>
            <a:r>
              <a:rPr lang="en-US" dirty="0"/>
              <a:t>Follow-up discussions individually, as needed</a:t>
            </a:r>
          </a:p>
          <a:p>
            <a:endParaRPr lang="en-US" dirty="0"/>
          </a:p>
        </p:txBody>
      </p:sp>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p:txBody>
          <a:bodyPr/>
          <a:lstStyle/>
          <a:p>
            <a:r>
              <a:rPr lang="en-US" dirty="0"/>
              <a:t>Ground Rules</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Tree>
    <p:extLst>
      <p:ext uri="{BB962C8B-B14F-4D97-AF65-F5344CB8AC3E}">
        <p14:creationId xmlns:p14="http://schemas.microsoft.com/office/powerpoint/2010/main" val="1746690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29E6A5-70FE-46D8-B945-72EEC474D1A9}"/>
              </a:ext>
            </a:extLst>
          </p:cNvPr>
          <p:cNvSpPr>
            <a:spLocks noGrp="1"/>
          </p:cNvSpPr>
          <p:nvPr>
            <p:ph idx="1"/>
          </p:nvPr>
        </p:nvSpPr>
        <p:spPr/>
        <p:txBody>
          <a:bodyPr/>
          <a:lstStyle/>
          <a:p>
            <a:r>
              <a:rPr lang="en-US" dirty="0"/>
              <a:t>Major take-homes: </a:t>
            </a:r>
          </a:p>
          <a:p>
            <a:pPr marL="635000" lvl="1" indent="-457200">
              <a:buFont typeface="+mj-lt"/>
              <a:buAutoNum type="arabicPeriod"/>
            </a:pPr>
            <a:r>
              <a:rPr lang="en-US" dirty="0"/>
              <a:t>There are “packaging applications” that overlap between market sectors. </a:t>
            </a:r>
          </a:p>
          <a:p>
            <a:pPr marL="635000" lvl="1" indent="-457200">
              <a:buFont typeface="+mj-lt"/>
              <a:buAutoNum type="arabicPeriod"/>
            </a:pPr>
            <a:r>
              <a:rPr lang="en-US" dirty="0"/>
              <a:t>Difficult to scope solely on market sector, although it is helpful in understanding impact. </a:t>
            </a:r>
          </a:p>
          <a:p>
            <a:pPr marL="635000" lvl="1" indent="-457200">
              <a:buFont typeface="+mj-lt"/>
              <a:buAutoNum type="arabicPeriod"/>
            </a:pPr>
            <a:endParaRPr lang="en-US" dirty="0"/>
          </a:p>
          <a:p>
            <a:pPr marL="0" indent="0">
              <a:buNone/>
            </a:pPr>
            <a:r>
              <a:rPr lang="en-US" dirty="0"/>
              <a:t>Questions: </a:t>
            </a:r>
          </a:p>
          <a:p>
            <a:pPr marL="0" indent="0">
              <a:buNone/>
            </a:pPr>
            <a:r>
              <a:rPr lang="en-US" dirty="0"/>
              <a:t>	To what extent does market sector (</a:t>
            </a:r>
            <a:r>
              <a:rPr lang="en-US" dirty="0" err="1"/>
              <a:t>ie</a:t>
            </a:r>
            <a:r>
              <a:rPr lang="en-US" dirty="0"/>
              <a:t>. QSR) apply to the 	concept of “specific application”? 	</a:t>
            </a:r>
          </a:p>
          <a:p>
            <a:pPr marL="0" indent="0">
              <a:buNone/>
            </a:pPr>
            <a:endParaRPr lang="en-US" dirty="0"/>
          </a:p>
          <a:p>
            <a:pPr marL="0" indent="0">
              <a:buNone/>
            </a:pPr>
            <a:r>
              <a:rPr lang="en-US" dirty="0"/>
              <a:t>	Are there any additional clarifications or concerns from 	the stakeholder group on this topic? </a:t>
            </a:r>
          </a:p>
          <a:p>
            <a:endParaRPr lang="en-US" dirty="0"/>
          </a:p>
        </p:txBody>
      </p:sp>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p:txBody>
          <a:bodyPr/>
          <a:lstStyle/>
          <a:p>
            <a:r>
              <a:rPr lang="en-US" dirty="0"/>
              <a:t>Discussion: Market Sectors (10 mins) </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Tree>
    <p:extLst>
      <p:ext uri="{BB962C8B-B14F-4D97-AF65-F5344CB8AC3E}">
        <p14:creationId xmlns:p14="http://schemas.microsoft.com/office/powerpoint/2010/main" val="3736514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29E6A5-70FE-46D8-B945-72EEC474D1A9}"/>
              </a:ext>
            </a:extLst>
          </p:cNvPr>
          <p:cNvSpPr>
            <a:spLocks noGrp="1"/>
          </p:cNvSpPr>
          <p:nvPr>
            <p:ph idx="1"/>
          </p:nvPr>
        </p:nvSpPr>
        <p:spPr/>
        <p:txBody>
          <a:bodyPr>
            <a:normAutofit/>
          </a:bodyPr>
          <a:lstStyle/>
          <a:p>
            <a:r>
              <a:rPr lang="en-US" dirty="0"/>
              <a:t>Major take-homes: </a:t>
            </a:r>
          </a:p>
          <a:p>
            <a:pPr marL="635000" lvl="1" indent="-457200">
              <a:buFont typeface="+mj-lt"/>
              <a:buAutoNum type="arabicPeriod"/>
            </a:pPr>
            <a:r>
              <a:rPr lang="en-US" dirty="0"/>
              <a:t>Clear majority stated that there are limited options for non-PFAS alternatives</a:t>
            </a:r>
          </a:p>
          <a:p>
            <a:pPr marL="635000" lvl="1" indent="-457200">
              <a:buFont typeface="+mj-lt"/>
              <a:buAutoNum type="arabicPeriod"/>
            </a:pPr>
            <a:r>
              <a:rPr lang="en-US" dirty="0"/>
              <a:t>Products are in development</a:t>
            </a:r>
          </a:p>
          <a:p>
            <a:pPr marL="635000" lvl="1" indent="-457200">
              <a:buFont typeface="+mj-lt"/>
              <a:buAutoNum type="arabicPeriod"/>
            </a:pPr>
            <a:r>
              <a:rPr lang="en-US" dirty="0"/>
              <a:t>There is a distinction between products using wet-end additives and those using a barrier coating </a:t>
            </a:r>
          </a:p>
          <a:p>
            <a:pPr marL="635000" lvl="1" indent="-457200">
              <a:buFont typeface="+mj-lt"/>
              <a:buAutoNum type="arabicPeriod"/>
            </a:pPr>
            <a:endParaRPr lang="en-US" dirty="0"/>
          </a:p>
          <a:p>
            <a:pPr marL="0" indent="0">
              <a:buNone/>
            </a:pPr>
            <a:r>
              <a:rPr lang="en-US" dirty="0"/>
              <a:t>Questions: </a:t>
            </a:r>
          </a:p>
          <a:p>
            <a:pPr>
              <a:buFont typeface="Arial" panose="020B0604020202020204" pitchFamily="34" charset="0"/>
              <a:buChar char="•"/>
            </a:pPr>
            <a:r>
              <a:rPr lang="en-US" dirty="0"/>
              <a:t>Are there coated alternatives on the market that do not contain PFAS? </a:t>
            </a:r>
          </a:p>
          <a:p>
            <a:pPr>
              <a:buFont typeface="Arial" panose="020B0604020202020204" pitchFamily="34" charset="0"/>
              <a:buChar char="•"/>
            </a:pPr>
            <a:r>
              <a:rPr lang="en-US" dirty="0"/>
              <a:t>Any other points of clarification or concerns on molded fiber applications? </a:t>
            </a:r>
          </a:p>
          <a:p>
            <a:pPr marL="0" indent="0">
              <a:buNone/>
            </a:pPr>
            <a:endParaRPr lang="en-US" dirty="0"/>
          </a:p>
          <a:p>
            <a:endParaRPr lang="en-US" dirty="0"/>
          </a:p>
        </p:txBody>
      </p:sp>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p:txBody>
          <a:bodyPr/>
          <a:lstStyle/>
          <a:p>
            <a:r>
              <a:rPr lang="en-US" dirty="0"/>
              <a:t>Discussion: Molded Fibers (15 mins) </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Tree>
    <p:extLst>
      <p:ext uri="{BB962C8B-B14F-4D97-AF65-F5344CB8AC3E}">
        <p14:creationId xmlns:p14="http://schemas.microsoft.com/office/powerpoint/2010/main" val="1366608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29E6A5-70FE-46D8-B945-72EEC474D1A9}"/>
              </a:ext>
            </a:extLst>
          </p:cNvPr>
          <p:cNvSpPr>
            <a:spLocks noGrp="1"/>
          </p:cNvSpPr>
          <p:nvPr>
            <p:ph idx="1"/>
          </p:nvPr>
        </p:nvSpPr>
        <p:spPr>
          <a:xfrm>
            <a:off x="419100" y="946150"/>
            <a:ext cx="8305800" cy="4965700"/>
          </a:xfrm>
        </p:spPr>
        <p:txBody>
          <a:bodyPr>
            <a:normAutofit/>
          </a:bodyPr>
          <a:lstStyle/>
          <a:p>
            <a:r>
              <a:rPr lang="en-US" dirty="0"/>
              <a:t>Based on scoping survey and independent research: </a:t>
            </a:r>
          </a:p>
          <a:p>
            <a:pPr lvl="1"/>
            <a:r>
              <a:rPr lang="en-US" dirty="0"/>
              <a:t>The most appropriate perspective would be to limit specific packaging applications rather than by market sector or by material.</a:t>
            </a:r>
          </a:p>
          <a:p>
            <a:pPr lvl="1"/>
            <a:r>
              <a:rPr lang="en-US" dirty="0"/>
              <a:t>Paper wraps and liners constitute a significant portion (~10%; $945 million) of the foodservice single-use packaging demand (Freedonia, 2017), and appears to have an established set of alternatives. </a:t>
            </a:r>
          </a:p>
          <a:p>
            <a:pPr lvl="1"/>
            <a:r>
              <a:rPr lang="en-US" dirty="0"/>
              <a:t>Bags (paper and plastic) constitute an additional 9% of market demand ($825 million; 32.3 billion units) (Freedonia, 2017). </a:t>
            </a:r>
          </a:p>
          <a:p>
            <a:pPr lvl="1"/>
            <a:r>
              <a:rPr lang="en-US" dirty="0"/>
              <a:t>The scope of alternatives for paper wraps and liners is a manageable size in the context of the current timeline and budget. </a:t>
            </a:r>
          </a:p>
        </p:txBody>
      </p:sp>
      <p:sp>
        <p:nvSpPr>
          <p:cNvPr id="3" name="Title 2">
            <a:extLst>
              <a:ext uri="{FF2B5EF4-FFF2-40B4-BE49-F238E27FC236}">
                <a16:creationId xmlns:a16="http://schemas.microsoft.com/office/drawing/2014/main" id="{5F3607AE-1A9C-4328-82D6-0B621C19E250}"/>
              </a:ext>
            </a:extLst>
          </p:cNvPr>
          <p:cNvSpPr>
            <a:spLocks noGrp="1"/>
          </p:cNvSpPr>
          <p:nvPr>
            <p:ph type="title"/>
          </p:nvPr>
        </p:nvSpPr>
        <p:spPr/>
        <p:txBody>
          <a:bodyPr/>
          <a:lstStyle/>
          <a:p>
            <a:r>
              <a:rPr lang="en-US" dirty="0"/>
              <a:t>Tentative Scoping Strategy (20 mins) </a:t>
            </a:r>
          </a:p>
        </p:txBody>
      </p:sp>
      <p:sp>
        <p:nvSpPr>
          <p:cNvPr id="4" name="TextBox 3">
            <a:extLst>
              <a:ext uri="{FF2B5EF4-FFF2-40B4-BE49-F238E27FC236}">
                <a16:creationId xmlns:a16="http://schemas.microsoft.com/office/drawing/2014/main" id="{A86C1D4F-76AD-4400-95E6-AA3F7425F3E6}"/>
              </a:ext>
            </a:extLst>
          </p:cNvPr>
          <p:cNvSpPr txBox="1"/>
          <p:nvPr/>
        </p:nvSpPr>
        <p:spPr>
          <a:xfrm>
            <a:off x="165463" y="6519446"/>
            <a:ext cx="792480" cy="338554"/>
          </a:xfrm>
          <a:prstGeom prst="rect">
            <a:avLst/>
          </a:prstGeom>
          <a:solidFill>
            <a:srgbClr val="FFFFFF"/>
          </a:solidFill>
        </p:spPr>
        <p:txBody>
          <a:bodyPr wrap="square" rtlCol="0">
            <a:spAutoFit/>
          </a:bodyPr>
          <a:lstStyle/>
          <a:p>
            <a:endParaRPr lang="en-US" sz="1600" dirty="0"/>
          </a:p>
        </p:txBody>
      </p:sp>
    </p:spTree>
    <p:extLst>
      <p:ext uri="{BB962C8B-B14F-4D97-AF65-F5344CB8AC3E}">
        <p14:creationId xmlns:p14="http://schemas.microsoft.com/office/powerpoint/2010/main" val="2464051775"/>
      </p:ext>
    </p:extLst>
  </p:cSld>
  <p:clrMapOvr>
    <a:masterClrMapping/>
  </p:clrMapOvr>
</p:sld>
</file>

<file path=ppt/theme/theme1.xml><?xml version="1.0" encoding="utf-8"?>
<a:theme xmlns:a="http://schemas.openxmlformats.org/drawingml/2006/main" name="SRC Official">
  <a:themeElements>
    <a:clrScheme name="Custom 1">
      <a:dk1>
        <a:srgbClr val="000000"/>
      </a:dk1>
      <a:lt1>
        <a:sysClr val="window" lastClr="FFFFFF"/>
      </a:lt1>
      <a:dk2>
        <a:srgbClr val="002C77"/>
      </a:dk2>
      <a:lt2>
        <a:srgbClr val="0083BE"/>
      </a:lt2>
      <a:accent1>
        <a:srgbClr val="0083BE"/>
      </a:accent1>
      <a:accent2>
        <a:srgbClr val="818A8F"/>
      </a:accent2>
      <a:accent3>
        <a:srgbClr val="FFFFFF"/>
      </a:accent3>
      <a:accent4>
        <a:srgbClr val="00985F"/>
      </a:accent4>
      <a:accent5>
        <a:srgbClr val="58A618"/>
      </a:accent5>
      <a:accent6>
        <a:srgbClr val="E17000"/>
      </a:accent6>
      <a:hlink>
        <a:srgbClr val="0000FF"/>
      </a:hlink>
      <a:folHlink>
        <a:srgbClr val="1F497D"/>
      </a:folHlink>
    </a:clrScheme>
    <a:fontScheme name="Arial Norm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RC Official" id="{7E7636E8-6D0E-428E-B457-73310D80570C}" vid="{7793BF07-CC3F-4832-8117-74F069F3CC91}"/>
    </a:ext>
  </a:extLst>
</a:theme>
</file>

<file path=docProps/app.xml><?xml version="1.0" encoding="utf-8"?>
<Properties xmlns="http://schemas.openxmlformats.org/officeDocument/2006/extended-properties" xmlns:vt="http://schemas.openxmlformats.org/officeDocument/2006/docPropsVTypes">
  <Template>SRC Official</Template>
  <TotalTime>4782</TotalTime>
  <Words>948</Words>
  <Application>Microsoft Office PowerPoint</Application>
  <PresentationFormat>On-screen Show (4:3)</PresentationFormat>
  <Paragraphs>137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Arial Black</vt:lpstr>
      <vt:lpstr>Calibri</vt:lpstr>
      <vt:lpstr>Times New Roman</vt:lpstr>
      <vt:lpstr>SRC Official</vt:lpstr>
      <vt:lpstr>Stakeholder Discussion: Product scoping</vt:lpstr>
      <vt:lpstr>Overview</vt:lpstr>
      <vt:lpstr>Project Overview</vt:lpstr>
      <vt:lpstr>Project Overview</vt:lpstr>
      <vt:lpstr>Scoping Survey Response</vt:lpstr>
      <vt:lpstr>Ground Rules</vt:lpstr>
      <vt:lpstr>Discussion: Market Sectors (10 mins) </vt:lpstr>
      <vt:lpstr>Discussion: Molded Fibers (15 mins) </vt:lpstr>
      <vt:lpstr>Tentative Scoping Strategy (20 mins) </vt:lpstr>
      <vt:lpstr>PowerPoint Presentation</vt:lpstr>
      <vt:lpstr>Scoping Survey Response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Stakeholder Discussion: Product scoping</dc:title>
  <dc:creator>Rudisill, Cathy</dc:creator>
  <cp:lastModifiedBy>Blackshear, Maria (ECY)</cp:lastModifiedBy>
  <cp:revision>53</cp:revision>
  <dcterms:created xsi:type="dcterms:W3CDTF">2019-09-06T13:11:31Z</dcterms:created>
  <dcterms:modified xsi:type="dcterms:W3CDTF">2020-07-07T23:09:24Z</dcterms:modified>
</cp:coreProperties>
</file>