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74" r:id="rId2"/>
    <p:sldId id="256" r:id="rId3"/>
    <p:sldId id="584" r:id="rId4"/>
    <p:sldId id="576" r:id="rId5"/>
    <p:sldId id="582" r:id="rId6"/>
    <p:sldId id="583" r:id="rId7"/>
    <p:sldId id="575" r:id="rId8"/>
    <p:sldId id="579" r:id="rId9"/>
    <p:sldId id="585" r:id="rId10"/>
    <p:sldId id="580" r:id="rId11"/>
    <p:sldId id="257"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5pPr>
    <a:lvl6pPr marL="2286000" algn="l" defTabSz="914400" rtl="0" eaLnBrk="1" latinLnBrk="0" hangingPunct="1">
      <a:defRPr kern="1200">
        <a:solidFill>
          <a:schemeClr val="tx1"/>
        </a:solidFill>
        <a:latin typeface="Arial" pitchFamily="34" charset="0"/>
        <a:ea typeface="ＭＳ Ｐゴシック"/>
        <a:cs typeface="ＭＳ Ｐゴシック"/>
      </a:defRPr>
    </a:lvl6pPr>
    <a:lvl7pPr marL="2743200" algn="l" defTabSz="914400" rtl="0" eaLnBrk="1" latinLnBrk="0" hangingPunct="1">
      <a:defRPr kern="1200">
        <a:solidFill>
          <a:schemeClr val="tx1"/>
        </a:solidFill>
        <a:latin typeface="Arial" pitchFamily="34" charset="0"/>
        <a:ea typeface="ＭＳ Ｐゴシック"/>
        <a:cs typeface="ＭＳ Ｐゴシック"/>
      </a:defRPr>
    </a:lvl7pPr>
    <a:lvl8pPr marL="3200400" algn="l" defTabSz="914400" rtl="0" eaLnBrk="1" latinLnBrk="0" hangingPunct="1">
      <a:defRPr kern="1200">
        <a:solidFill>
          <a:schemeClr val="tx1"/>
        </a:solidFill>
        <a:latin typeface="Arial" pitchFamily="34" charset="0"/>
        <a:ea typeface="ＭＳ Ｐゴシック"/>
        <a:cs typeface="ＭＳ Ｐゴシック"/>
      </a:defRPr>
    </a:lvl8pPr>
    <a:lvl9pPr marL="3657600" algn="l" defTabSz="914400" rtl="0" eaLnBrk="1" latinLnBrk="0" hangingPunct="1">
      <a:defRPr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hoades-Hamacher, Jennifer" initials="RJ" lastIdx="7" clrIdx="0">
    <p:extLst>
      <p:ext uri="{19B8F6BF-5375-455C-9EA6-DF929625EA0E}">
        <p15:presenceInfo xmlns:p15="http://schemas.microsoft.com/office/powerpoint/2012/main" userId="Rhoades-Hamacher, Jennifer" providerId="None"/>
      </p:ext>
    </p:extLst>
  </p:cmAuthor>
  <p:cmAuthor id="2" name="Rudisill, Cathy" initials="RC" lastIdx="3" clrIdx="1">
    <p:extLst>
      <p:ext uri="{19B8F6BF-5375-455C-9EA6-DF929625EA0E}">
        <p15:presenceInfo xmlns:p15="http://schemas.microsoft.com/office/powerpoint/2012/main" userId="Rudisill, Cathy" providerId="None"/>
      </p:ext>
    </p:extLst>
  </p:cmAuthor>
  <p:cmAuthor id="3" name="Brian Penttila" initials="BP" lastIdx="8" clrIdx="2">
    <p:extLst>
      <p:ext uri="{19B8F6BF-5375-455C-9EA6-DF929625EA0E}">
        <p15:presenceInfo xmlns:p15="http://schemas.microsoft.com/office/powerpoint/2012/main" userId="dd183f148ef69f4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13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345936"/>
          </a:xfrm>
          <a:prstGeom prst="rect">
            <a:avLst/>
          </a:prstGeom>
        </p:spPr>
      </p:pic>
      <p:sp>
        <p:nvSpPr>
          <p:cNvPr id="5" name="Footer Placeholder 4"/>
          <p:cNvSpPr txBox="1">
            <a:spLocks/>
          </p:cNvSpPr>
          <p:nvPr/>
        </p:nvSpPr>
        <p:spPr>
          <a:xfrm>
            <a:off x="8001000" y="6527800"/>
            <a:ext cx="990600" cy="304800"/>
          </a:xfrm>
          <a:prstGeom prst="rect">
            <a:avLst/>
          </a:prstGeom>
        </p:spPr>
        <p:txBody>
          <a:bodyPr anchor="ctr"/>
          <a:lstStyle/>
          <a:p>
            <a:pPr algn="r">
              <a:defRPr/>
            </a:pPr>
            <a:r>
              <a:rPr lang="en-US" sz="800" dirty="0">
                <a:solidFill>
                  <a:srgbClr val="898989"/>
                </a:solidFill>
                <a:latin typeface="Arial" charset="0"/>
                <a:ea typeface="ＭＳ Ｐゴシック" pitchFamily="37" charset="-128"/>
                <a:cs typeface="Arial" charset="0"/>
              </a:rPr>
              <a:t>© 2018 SRC, Inc.</a:t>
            </a:r>
          </a:p>
        </p:txBody>
      </p:sp>
      <p:sp>
        <p:nvSpPr>
          <p:cNvPr id="2" name="Title 1"/>
          <p:cNvSpPr>
            <a:spLocks noGrp="1"/>
          </p:cNvSpPr>
          <p:nvPr>
            <p:ph type="ctrTitle"/>
          </p:nvPr>
        </p:nvSpPr>
        <p:spPr bwMode="white">
          <a:xfrm>
            <a:off x="0" y="2130427"/>
            <a:ext cx="9144000" cy="1116013"/>
          </a:xfrm>
        </p:spPr>
        <p:txBody>
          <a:bodyPr>
            <a:normAutofit/>
          </a:bodyPr>
          <a:lstStyle>
            <a:lvl1pPr marL="0" indent="0" algn="ctr">
              <a:defRPr sz="3200"/>
            </a:lvl1pPr>
          </a:lstStyle>
          <a:p>
            <a:r>
              <a:rPr lang="en-US"/>
              <a:t>Click to edit Master title style</a:t>
            </a:r>
            <a:endParaRPr lang="en-US" dirty="0"/>
          </a:p>
        </p:txBody>
      </p:sp>
      <p:sp>
        <p:nvSpPr>
          <p:cNvPr id="9" name="Subtitle 2"/>
          <p:cNvSpPr>
            <a:spLocks noGrp="1"/>
          </p:cNvSpPr>
          <p:nvPr>
            <p:ph type="subTitle" idx="1"/>
          </p:nvPr>
        </p:nvSpPr>
        <p:spPr bwMode="white">
          <a:xfrm>
            <a:off x="1371600" y="3733800"/>
            <a:ext cx="6400800" cy="609600"/>
          </a:xfrm>
        </p:spPr>
        <p:txBody>
          <a:bodyPr/>
          <a:lstStyle>
            <a:lvl1pPr marL="0" indent="0" algn="ctr">
              <a:buNone/>
              <a:defRPr>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2"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84598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lnSpc>
                <a:spcPct val="100000"/>
              </a:lnSpc>
              <a:spcBef>
                <a:spcPts val="0"/>
              </a:spcBef>
              <a:spcAft>
                <a:spcPts val="600"/>
              </a:spcAft>
              <a:buFontTx/>
              <a:buBlip>
                <a:blip r:embed="rId2"/>
              </a:buBlip>
              <a:defRPr b="0"/>
            </a:lvl1pPr>
            <a:lvl2pPr>
              <a:lnSpc>
                <a:spcPct val="100000"/>
              </a:lnSpc>
              <a:spcBef>
                <a:spcPts val="0"/>
              </a:spcBef>
              <a:spcAft>
                <a:spcPts val="600"/>
              </a:spcAft>
              <a:defRPr/>
            </a:lvl2pPr>
            <a:lvl3pPr>
              <a:lnSpc>
                <a:spcPct val="100000"/>
              </a:lnSpc>
              <a:spcBef>
                <a:spcPts val="0"/>
              </a:spcBef>
              <a:defRPr/>
            </a:lvl3pPr>
            <a:lvl4pPr>
              <a:buNone/>
              <a:defRPr/>
            </a:lvl4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bwMode="white">
          <a:xfrm>
            <a:off x="228600" y="2"/>
            <a:ext cx="8686800" cy="684213"/>
          </a:xfrm>
          <a:prstGeom prst="rect">
            <a:avLst/>
          </a:prstGeom>
          <a:noFill/>
          <a:ln w="9525">
            <a:noFill/>
            <a:miter lim="800000"/>
            <a:headEnd/>
            <a:tailEnd/>
          </a:ln>
        </p:spPr>
        <p:txBody>
          <a:bodyPr/>
          <a:lstStyle/>
          <a:p>
            <a:pPr lvl="0"/>
            <a:r>
              <a:rPr lang="en-US"/>
              <a:t>Click to edit Master title style</a:t>
            </a:r>
          </a:p>
        </p:txBody>
      </p:sp>
      <p:sp>
        <p:nvSpPr>
          <p:cNvPr id="5" name="Slide Number Placeholder 28"/>
          <p:cNvSpPr>
            <a:spLocks noGrp="1"/>
          </p:cNvSpPr>
          <p:nvPr>
            <p:ph type="sldNum" sz="quarter" idx="11"/>
          </p:nvPr>
        </p:nvSpPr>
        <p:spPr/>
        <p:txBody>
          <a:bodyPr/>
          <a:lstStyle>
            <a:lvl1pPr>
              <a:defRPr/>
            </a:lvl1pPr>
          </a:lstStyle>
          <a:p>
            <a:fld id="{2B337C14-0E9C-48EA-825B-529C2795599A}" type="slidenum">
              <a:rPr lang="en-US" smtClean="0"/>
              <a:t>‹#›</a:t>
            </a:fld>
            <a:endParaRPr lang="en-US"/>
          </a:p>
        </p:txBody>
      </p:sp>
      <p:sp>
        <p:nvSpPr>
          <p:cNvPr id="10"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119060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1088136"/>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778560"/>
            <a:ext cx="9144000" cy="1088967"/>
          </a:xfrm>
          <a:prstGeom prst="rect">
            <a:avLst/>
          </a:prstGeom>
        </p:spPr>
      </p:pic>
      <p:sp>
        <p:nvSpPr>
          <p:cNvPr id="3" name="Text Placeholder 2"/>
          <p:cNvSpPr>
            <a:spLocks noGrp="1"/>
          </p:cNvSpPr>
          <p:nvPr>
            <p:ph type="body" idx="1"/>
          </p:nvPr>
        </p:nvSpPr>
        <p:spPr>
          <a:xfrm>
            <a:off x="0" y="2743202"/>
            <a:ext cx="9144000" cy="939801"/>
          </a:xfrm>
        </p:spPr>
        <p:txBody>
          <a:bodyPr anchor="ctr">
            <a:normAutofit/>
          </a:bodyPr>
          <a:lstStyle>
            <a:lvl1pPr marL="0" indent="0" algn="ctr">
              <a:buNone/>
              <a:defRPr sz="3200" b="1" i="1">
                <a:solidFill>
                  <a:srgbClr val="00559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Subtitle 2"/>
          <p:cNvSpPr>
            <a:spLocks noGrp="1"/>
          </p:cNvSpPr>
          <p:nvPr>
            <p:ph type="subTitle" idx="13"/>
          </p:nvPr>
        </p:nvSpPr>
        <p:spPr>
          <a:xfrm>
            <a:off x="0" y="3683000"/>
            <a:ext cx="9144000" cy="584200"/>
          </a:xfrm>
        </p:spPr>
        <p:txBody>
          <a:bodyPr>
            <a:normAutofit/>
          </a:bodyPr>
          <a:lstStyle>
            <a:lvl1pPr marL="0" indent="0" algn="ctr">
              <a:buNone/>
              <a:defRPr sz="22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Slide Number Placeholder 5"/>
          <p:cNvSpPr>
            <a:spLocks noGrp="1"/>
          </p:cNvSpPr>
          <p:nvPr>
            <p:ph type="sldNum" sz="quarter" idx="15"/>
          </p:nvPr>
        </p:nvSpPr>
        <p:spPr bwMode="white">
          <a:xfrm>
            <a:off x="8534400" y="6477000"/>
            <a:ext cx="533400" cy="304800"/>
          </a:xfrm>
        </p:spPr>
        <p:txBody>
          <a:bodyPr/>
          <a:lstStyle>
            <a:lvl1pPr algn="l">
              <a:defRPr sz="900">
                <a:solidFill>
                  <a:srgbClr val="898989"/>
                </a:solidFill>
                <a:latin typeface="Arial" charset="0"/>
                <a:ea typeface="ＭＳ Ｐゴシック" pitchFamily="37" charset="-128"/>
                <a:cs typeface="+mn-cs"/>
              </a:defRPr>
            </a:lvl1pPr>
          </a:lstStyle>
          <a:p>
            <a:fld id="{2B337C14-0E9C-48EA-825B-529C2795599A}" type="slidenum">
              <a:rPr lang="en-US" smtClean="0"/>
              <a:t>‹#›</a:t>
            </a:fld>
            <a:endParaRPr lang="en-US"/>
          </a:p>
        </p:txBody>
      </p:sp>
    </p:spTree>
    <p:extLst>
      <p:ext uri="{BB962C8B-B14F-4D97-AF65-F5344CB8AC3E}">
        <p14:creationId xmlns:p14="http://schemas.microsoft.com/office/powerpoint/2010/main" val="2123245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4040188" cy="639762"/>
          </a:xfrm>
        </p:spPr>
        <p:txBody>
          <a:bodyPr anchor="ct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35162"/>
            <a:ext cx="4040188" cy="3951288"/>
          </a:xfrm>
        </p:spPr>
        <p:txBody>
          <a:bodyPr/>
          <a:lstStyle>
            <a:lvl1pPr>
              <a:lnSpc>
                <a:spcPct val="100000"/>
              </a:lnSpc>
              <a:spcBef>
                <a:spcPts val="0"/>
              </a:spcBef>
              <a:spcAft>
                <a:spcPts val="600"/>
              </a:spcAft>
              <a:defRPr sz="1800" b="0"/>
            </a:lvl1pPr>
            <a:lvl2pPr>
              <a:lnSpc>
                <a:spcPct val="100000"/>
              </a:lnSpc>
              <a:spcBef>
                <a:spcPts val="0"/>
              </a:spcBef>
              <a:spcAft>
                <a:spcPts val="600"/>
              </a:spcAft>
              <a:defRPr sz="14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5" name="Text Placeholder 4"/>
          <p:cNvSpPr>
            <a:spLocks noGrp="1"/>
          </p:cNvSpPr>
          <p:nvPr>
            <p:ph type="body" sz="quarter" idx="3"/>
          </p:nvPr>
        </p:nvSpPr>
        <p:spPr>
          <a:xfrm>
            <a:off x="4645026" y="1295400"/>
            <a:ext cx="4041775" cy="639762"/>
          </a:xfrm>
        </p:spPr>
        <p:txBody>
          <a:bodyPr anchor="ct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935162"/>
            <a:ext cx="4041775" cy="3951288"/>
          </a:xfrm>
        </p:spPr>
        <p:txBody>
          <a:bodyPr/>
          <a:lstStyle>
            <a:lvl1pPr>
              <a:lnSpc>
                <a:spcPct val="100000"/>
              </a:lnSpc>
              <a:spcBef>
                <a:spcPts val="0"/>
              </a:spcBef>
              <a:spcAft>
                <a:spcPts val="600"/>
              </a:spcAft>
              <a:defRPr sz="1800" b="0"/>
            </a:lvl1pPr>
            <a:lvl2pPr>
              <a:lnSpc>
                <a:spcPct val="100000"/>
              </a:lnSpc>
              <a:spcBef>
                <a:spcPts val="0"/>
              </a:spcBef>
              <a:spcAft>
                <a:spcPts val="600"/>
              </a:spcAft>
              <a:defRPr sz="14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11" name="Title Placeholder 1"/>
          <p:cNvSpPr>
            <a:spLocks noGrp="1"/>
          </p:cNvSpPr>
          <p:nvPr>
            <p:ph type="title"/>
          </p:nvPr>
        </p:nvSpPr>
        <p:spPr bwMode="white">
          <a:xfrm>
            <a:off x="228600" y="2"/>
            <a:ext cx="8686800" cy="684213"/>
          </a:xfrm>
          <a:prstGeom prst="rect">
            <a:avLst/>
          </a:prstGeom>
          <a:noFill/>
          <a:ln w="9525">
            <a:noFill/>
            <a:miter lim="800000"/>
            <a:headEnd/>
            <a:tailEnd/>
          </a:ln>
        </p:spPr>
        <p:txBody>
          <a:bodyPr/>
          <a:lstStyle/>
          <a:p>
            <a:pPr lvl="0"/>
            <a:r>
              <a:rPr lang="en-US"/>
              <a:t>Click to edit Master title style</a:t>
            </a:r>
            <a:endParaRPr lang="en-US" dirty="0"/>
          </a:p>
        </p:txBody>
      </p:sp>
      <p:sp>
        <p:nvSpPr>
          <p:cNvPr id="8" name="Slide Number Placeholder 28"/>
          <p:cNvSpPr>
            <a:spLocks noGrp="1"/>
          </p:cNvSpPr>
          <p:nvPr>
            <p:ph type="sldNum" sz="quarter" idx="11"/>
          </p:nvPr>
        </p:nvSpPr>
        <p:spPr/>
        <p:txBody>
          <a:bodyPr/>
          <a:lstStyle>
            <a:lvl1pPr>
              <a:defRPr/>
            </a:lvl1pPr>
          </a:lstStyle>
          <a:p>
            <a:fld id="{2B337C14-0E9C-48EA-825B-529C2795599A}" type="slidenum">
              <a:rPr lang="en-US" smtClean="0"/>
              <a:t>‹#›</a:t>
            </a:fld>
            <a:endParaRPr lang="en-US"/>
          </a:p>
        </p:txBody>
      </p:sp>
      <p:sp>
        <p:nvSpPr>
          <p:cNvPr id="12"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1865142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graphicFrame>
        <p:nvGraphicFramePr>
          <p:cNvPr id="12" name="Table 11"/>
          <p:cNvGraphicFramePr>
            <a:graphicFrameLocks noGrp="1"/>
          </p:cNvGraphicFramePr>
          <p:nvPr/>
        </p:nvGraphicFramePr>
        <p:xfrm>
          <a:off x="0" y="887413"/>
          <a:ext cx="9144000" cy="5430984"/>
        </p:xfrm>
        <a:graphic>
          <a:graphicData uri="http://schemas.openxmlformats.org/drawingml/2006/table">
            <a:tbl>
              <a:tblPr firstRow="1" bandRow="1">
                <a:tableStyleId>{D7AC3CCA-C797-4891-BE02-D94E43425B78}</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2715492">
                <a:tc>
                  <a:txBody>
                    <a:bodyPr/>
                    <a:lstStyle/>
                    <a:p>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2715492">
                <a:tc>
                  <a:txBody>
                    <a:bodyPr/>
                    <a:lstStyle/>
                    <a:p>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2" name="Title 1"/>
          <p:cNvSpPr>
            <a:spLocks noGrp="1"/>
          </p:cNvSpPr>
          <p:nvPr>
            <p:ph type="title"/>
          </p:nvPr>
        </p:nvSpPr>
        <p:spPr/>
        <p:txBody>
          <a:bodyPr/>
          <a:lstStyle/>
          <a:p>
            <a:r>
              <a:rPr lang="en-US"/>
              <a:t>Click to edit Master title style</a:t>
            </a:r>
          </a:p>
        </p:txBody>
      </p:sp>
      <p:sp>
        <p:nvSpPr>
          <p:cNvPr id="6" name="Text Placeholder 2"/>
          <p:cNvSpPr>
            <a:spLocks noGrp="1"/>
          </p:cNvSpPr>
          <p:nvPr>
            <p:ph type="body" idx="1"/>
          </p:nvPr>
        </p:nvSpPr>
        <p:spPr>
          <a:xfrm>
            <a:off x="0" y="886690"/>
            <a:ext cx="4566660" cy="304801"/>
          </a:xfrm>
        </p:spPr>
        <p:txBody>
          <a:bodyPr anchor="b"/>
          <a:lstStyle>
            <a:lvl1pPr marL="0" indent="0" algn="ctr">
              <a:buNone/>
              <a:defRPr sz="1400" b="0">
                <a:latin typeface="Arial Blac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Content Placeholder 3"/>
          <p:cNvSpPr>
            <a:spLocks noGrp="1"/>
          </p:cNvSpPr>
          <p:nvPr>
            <p:ph sz="half" idx="2"/>
          </p:nvPr>
        </p:nvSpPr>
        <p:spPr>
          <a:xfrm>
            <a:off x="0" y="1184939"/>
            <a:ext cx="4572000" cy="2403388"/>
          </a:xfrm>
        </p:spPr>
        <p:txBody>
          <a:bodyPr/>
          <a:lstStyle>
            <a:lvl1pPr marL="171450" marR="0" indent="-171450" algn="l" defTabSz="457200" rtl="0" eaLnBrk="0" fontAlgn="base" latinLnBrk="0" hangingPunct="0">
              <a:lnSpc>
                <a:spcPct val="100000"/>
              </a:lnSpc>
              <a:spcBef>
                <a:spcPct val="20000"/>
              </a:spcBef>
              <a:spcAft>
                <a:spcPts val="600"/>
              </a:spcAft>
              <a:buClrTx/>
              <a:buSzPct val="120000"/>
              <a:buFontTx/>
              <a:buBlip>
                <a:blip r:embed="rId2"/>
              </a:buBlip>
              <a:tabLst/>
              <a:defRPr sz="1200" b="0" baseline="0">
                <a:solidFill>
                  <a:schemeClr val="tx1"/>
                </a:solidFill>
              </a:defRPr>
            </a:lvl1pPr>
            <a:lvl2pPr marL="395288" indent="-177800">
              <a:lnSpc>
                <a:spcPct val="100000"/>
              </a:lnSpc>
              <a:spcBef>
                <a:spcPts val="0"/>
              </a:spcBef>
              <a:spcAft>
                <a:spcPts val="600"/>
              </a:spcAft>
              <a:defRPr sz="1050" b="0">
                <a:solidFill>
                  <a:schemeClr val="tx1"/>
                </a:solidFill>
              </a:defRPr>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2"/>
          <p:cNvSpPr>
            <a:spLocks noGrp="1"/>
          </p:cNvSpPr>
          <p:nvPr>
            <p:ph type="body" idx="12"/>
          </p:nvPr>
        </p:nvSpPr>
        <p:spPr>
          <a:xfrm>
            <a:off x="4572000" y="886690"/>
            <a:ext cx="4566660" cy="304801"/>
          </a:xfrm>
        </p:spPr>
        <p:txBody>
          <a:bodyPr anchor="b"/>
          <a:lstStyle>
            <a:lvl1pPr marL="0" indent="0" algn="ctr">
              <a:buNone/>
              <a:defRPr sz="1400" b="0">
                <a:latin typeface="Arial Blac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Content Placeholder 3"/>
          <p:cNvSpPr>
            <a:spLocks noGrp="1"/>
          </p:cNvSpPr>
          <p:nvPr>
            <p:ph sz="half" idx="13"/>
          </p:nvPr>
        </p:nvSpPr>
        <p:spPr>
          <a:xfrm>
            <a:off x="4572000" y="1184938"/>
            <a:ext cx="4572000" cy="2403388"/>
          </a:xfrm>
        </p:spPr>
        <p:txBody>
          <a:bodyPr>
            <a:normAutofit/>
          </a:bodyPr>
          <a:lstStyle>
            <a:lvl1pPr marL="171450" marR="0" indent="-171450" algn="l" defTabSz="457200" rtl="0" eaLnBrk="0" fontAlgn="base" latinLnBrk="0" hangingPunct="0">
              <a:lnSpc>
                <a:spcPct val="100000"/>
              </a:lnSpc>
              <a:spcBef>
                <a:spcPct val="20000"/>
              </a:spcBef>
              <a:spcAft>
                <a:spcPts val="600"/>
              </a:spcAft>
              <a:buClrTx/>
              <a:buSzPct val="120000"/>
              <a:buFontTx/>
              <a:buBlip>
                <a:blip r:embed="rId2"/>
              </a:buBlip>
              <a:tabLst/>
              <a:defRPr lang="en-US" sz="1200" b="0" kern="1200" baseline="0" dirty="0" smtClean="0">
                <a:solidFill>
                  <a:schemeClr val="tx1"/>
                </a:solidFill>
                <a:latin typeface="Arial"/>
                <a:ea typeface="ＭＳ Ｐゴシック" pitchFamily="37" charset="-128"/>
                <a:cs typeface="ＭＳ Ｐゴシック" pitchFamily="37" charset="-128"/>
              </a:defRPr>
            </a:lvl1pPr>
            <a:lvl2pPr>
              <a:lnSpc>
                <a:spcPct val="100000"/>
              </a:lnSpc>
              <a:spcBef>
                <a:spcPts val="0"/>
              </a:spcBef>
              <a:spcAft>
                <a:spcPts val="600"/>
              </a:spcAft>
              <a:defRPr lang="en-US" sz="1050" b="0" kern="1200" dirty="0" smtClean="0">
                <a:solidFill>
                  <a:schemeClr val="tx1"/>
                </a:solidFill>
                <a:latin typeface="Arial"/>
                <a:ea typeface="ＭＳ Ｐゴシック" pitchFamily="37" charset="-128"/>
                <a:cs typeface="ＭＳ Ｐゴシック" pitchFamily="37" charset="-128"/>
              </a:defRPr>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2"/>
          <p:cNvSpPr>
            <a:spLocks noGrp="1"/>
          </p:cNvSpPr>
          <p:nvPr>
            <p:ph type="body" idx="14"/>
          </p:nvPr>
        </p:nvSpPr>
        <p:spPr>
          <a:xfrm>
            <a:off x="0" y="3616038"/>
            <a:ext cx="4566660" cy="304801"/>
          </a:xfrm>
        </p:spPr>
        <p:txBody>
          <a:bodyPr anchor="b"/>
          <a:lstStyle>
            <a:lvl1pPr marL="0" indent="0" algn="ctr">
              <a:buNone/>
              <a:defRPr sz="1400" b="0">
                <a:latin typeface="Arial Blac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3"/>
          <p:cNvSpPr>
            <a:spLocks noGrp="1"/>
          </p:cNvSpPr>
          <p:nvPr>
            <p:ph sz="half" idx="15"/>
          </p:nvPr>
        </p:nvSpPr>
        <p:spPr>
          <a:xfrm>
            <a:off x="0" y="3914285"/>
            <a:ext cx="4572000" cy="2403388"/>
          </a:xfrm>
        </p:spPr>
        <p:txBody>
          <a:bodyPr/>
          <a:lstStyle>
            <a:lvl1pPr marL="171450" marR="0" indent="-171450" algn="l" defTabSz="457200" rtl="0" eaLnBrk="0" fontAlgn="base" latinLnBrk="0" hangingPunct="0">
              <a:lnSpc>
                <a:spcPct val="100000"/>
              </a:lnSpc>
              <a:spcBef>
                <a:spcPct val="20000"/>
              </a:spcBef>
              <a:spcAft>
                <a:spcPts val="600"/>
              </a:spcAft>
              <a:buClrTx/>
              <a:buSzPct val="120000"/>
              <a:buFontTx/>
              <a:buBlip>
                <a:blip r:embed="rId2"/>
              </a:buBlip>
              <a:tabLst/>
              <a:defRPr lang="en-US" sz="1200" b="0" kern="1200" baseline="0">
                <a:solidFill>
                  <a:schemeClr val="tx1"/>
                </a:solidFill>
                <a:latin typeface="Arial"/>
                <a:ea typeface="ＭＳ Ｐゴシック" pitchFamily="37" charset="-128"/>
                <a:cs typeface="ＭＳ Ｐゴシック" pitchFamily="37" charset="-128"/>
              </a:defRPr>
            </a:lvl1pPr>
            <a:lvl2pPr>
              <a:lnSpc>
                <a:spcPct val="100000"/>
              </a:lnSpc>
              <a:spcBef>
                <a:spcPts val="0"/>
              </a:spcBef>
              <a:spcAft>
                <a:spcPts val="600"/>
              </a:spcAft>
              <a:buFontTx/>
              <a:buBlip>
                <a:blip r:embed="rId2"/>
              </a:buBlip>
              <a:defRPr lang="en-US" sz="1050" b="0" kern="1200" dirty="0" smtClean="0">
                <a:solidFill>
                  <a:schemeClr val="tx1"/>
                </a:solidFill>
                <a:latin typeface="Arial"/>
                <a:ea typeface="ＭＳ Ｐゴシック" pitchFamily="37" charset="-128"/>
                <a:cs typeface="ＭＳ Ｐゴシック" pitchFamily="37" charset="-128"/>
              </a:defRPr>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3"/>
          <p:cNvSpPr>
            <a:spLocks noGrp="1"/>
          </p:cNvSpPr>
          <p:nvPr>
            <p:ph type="sldNum" sz="quarter" idx="17"/>
          </p:nvPr>
        </p:nvSpPr>
        <p:spPr/>
        <p:txBody>
          <a:bodyPr/>
          <a:lstStyle>
            <a:lvl1pPr>
              <a:defRPr/>
            </a:lvl1pPr>
          </a:lstStyle>
          <a:p>
            <a:fld id="{2B337C14-0E9C-48EA-825B-529C2795599A}" type="slidenum">
              <a:rPr lang="en-US" smtClean="0"/>
              <a:t>‹#›</a:t>
            </a:fld>
            <a:endParaRPr lang="en-US"/>
          </a:p>
        </p:txBody>
      </p:sp>
      <p:sp>
        <p:nvSpPr>
          <p:cNvPr id="17"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199140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BACK COVER">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269183"/>
            <a:ext cx="9144000" cy="328855"/>
          </a:xfrm>
          <a:prstGeom prst="rect">
            <a:avLst/>
          </a:prstGeom>
        </p:spPr>
      </p:pic>
      <p:sp>
        <p:nvSpPr>
          <p:cNvPr id="7"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2731642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80812-40F3-44FC-8EA4-4D960B28608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7ED9DA-7D75-4982-9138-86DC530A127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DFB60E-8135-439E-B98C-D26C999D3944}"/>
              </a:ext>
            </a:extLst>
          </p:cNvPr>
          <p:cNvSpPr>
            <a:spLocks noGrp="1"/>
          </p:cNvSpPr>
          <p:nvPr>
            <p:ph type="dt" sz="half" idx="10"/>
          </p:nvPr>
        </p:nvSpPr>
        <p:spPr/>
        <p:txBody>
          <a:bodyPr/>
          <a:lstStyle/>
          <a:p>
            <a:fld id="{0AA58D2E-9DA0-499D-A430-2A13F0CF875B}" type="datetimeFigureOut">
              <a:rPr lang="en-US" smtClean="0"/>
              <a:t>7/7/2020</a:t>
            </a:fld>
            <a:endParaRPr lang="en-US"/>
          </a:p>
        </p:txBody>
      </p:sp>
      <p:sp>
        <p:nvSpPr>
          <p:cNvPr id="5" name="Footer Placeholder 4">
            <a:extLst>
              <a:ext uri="{FF2B5EF4-FFF2-40B4-BE49-F238E27FC236}">
                <a16:creationId xmlns:a16="http://schemas.microsoft.com/office/drawing/2014/main" id="{D04EF128-279E-40E7-8931-3F7BFB3118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01484E-5B39-4170-B86B-9182B664CB01}"/>
              </a:ext>
            </a:extLst>
          </p:cNvPr>
          <p:cNvSpPr>
            <a:spLocks noGrp="1"/>
          </p:cNvSpPr>
          <p:nvPr>
            <p:ph type="sldNum" sz="quarter" idx="12"/>
          </p:nvPr>
        </p:nvSpPr>
        <p:spPr/>
        <p:txBody>
          <a:bodyPr/>
          <a:lstStyle/>
          <a:p>
            <a:fld id="{2B337C14-0E9C-48EA-825B-529C2795599A}" type="slidenum">
              <a:rPr lang="en-US" smtClean="0"/>
              <a:t>‹#›</a:t>
            </a:fld>
            <a:endParaRPr lang="en-US"/>
          </a:p>
        </p:txBody>
      </p:sp>
    </p:spTree>
    <p:extLst>
      <p:ext uri="{BB962C8B-B14F-4D97-AF65-F5344CB8AC3E}">
        <p14:creationId xmlns:p14="http://schemas.microsoft.com/office/powerpoint/2010/main" val="530572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spcBef>
                <a:spcPts val="0"/>
              </a:spcBef>
              <a:spcAft>
                <a:spcPts val="600"/>
              </a:spcAft>
              <a:buFontTx/>
              <a:buBlip>
                <a:blip r:embed="rId2"/>
              </a:buBlip>
              <a:defRPr b="0"/>
            </a:lvl1pPr>
            <a:lvl2pPr>
              <a:spcBef>
                <a:spcPts val="0"/>
              </a:spcBef>
              <a:spcAft>
                <a:spcPts val="600"/>
              </a:spcAft>
              <a:defRPr/>
            </a:lvl2pPr>
            <a:lvl3pPr>
              <a:spcBef>
                <a:spcPts val="0"/>
              </a:spcBef>
              <a:defRPr/>
            </a:lvl3pPr>
            <a:lvl4pPr>
              <a:buNone/>
              <a:defRPr/>
            </a:lvl4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bwMode="auto">
          <a:xfrm>
            <a:off x="228600" y="0"/>
            <a:ext cx="8686800" cy="684213"/>
          </a:xfrm>
          <a:prstGeom prst="rect">
            <a:avLst/>
          </a:prstGeom>
          <a:noFill/>
          <a:ln w="9525">
            <a:noFill/>
            <a:miter lim="800000"/>
            <a:headEnd/>
            <a:tailEnd/>
          </a:ln>
        </p:spPr>
        <p:txBody>
          <a:bodyPr/>
          <a:lstStyle/>
          <a:p>
            <a:pPr lvl="0"/>
            <a:r>
              <a:rPr lang="en-US"/>
              <a:t>Click to edit Master title style</a:t>
            </a:r>
          </a:p>
        </p:txBody>
      </p:sp>
      <p:sp>
        <p:nvSpPr>
          <p:cNvPr id="4" name="Footer Placeholder 16"/>
          <p:cNvSpPr>
            <a:spLocks noGrp="1"/>
          </p:cNvSpPr>
          <p:nvPr>
            <p:ph type="ftr" sz="quarter" idx="10"/>
          </p:nvPr>
        </p:nvSpPr>
        <p:spPr/>
        <p:txBody>
          <a:bodyPr/>
          <a:lstStyle>
            <a:lvl1pPr>
              <a:defRPr/>
            </a:lvl1pPr>
          </a:lstStyle>
          <a:p>
            <a:pPr>
              <a:defRPr/>
            </a:pPr>
            <a:endParaRPr lang="en-US"/>
          </a:p>
        </p:txBody>
      </p:sp>
      <p:sp>
        <p:nvSpPr>
          <p:cNvPr id="5" name="Slide Number Placeholder 28"/>
          <p:cNvSpPr>
            <a:spLocks noGrp="1"/>
          </p:cNvSpPr>
          <p:nvPr>
            <p:ph type="sldNum" sz="quarter" idx="11"/>
          </p:nvPr>
        </p:nvSpPr>
        <p:spPr/>
        <p:txBody>
          <a:bodyPr/>
          <a:lstStyle>
            <a:lvl1pPr>
              <a:defRPr/>
            </a:lvl1pPr>
          </a:lstStyle>
          <a:p>
            <a:pPr>
              <a:defRPr/>
            </a:pPr>
            <a:fld id="{8B11BC15-DAC2-48A6-92DD-DC80513B4416}" type="slidenum">
              <a:rPr lang="en-US"/>
              <a:pPr>
                <a:defRPr/>
              </a:pPr>
              <a:t>‹#›</a:t>
            </a:fld>
            <a:endParaRPr lang="en-US"/>
          </a:p>
        </p:txBody>
      </p:sp>
    </p:spTree>
    <p:extLst>
      <p:ext uri="{BB962C8B-B14F-4D97-AF65-F5344CB8AC3E}">
        <p14:creationId xmlns:p14="http://schemas.microsoft.com/office/powerpoint/2010/main" val="112949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 y="0"/>
            <a:ext cx="9144001" cy="885210"/>
          </a:xfrm>
          <a:prstGeom prst="rect">
            <a:avLst/>
          </a:prstGeom>
        </p:spPr>
      </p:pic>
      <p:pic>
        <p:nvPicPr>
          <p:cNvPr id="6" name="Picture 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 y="6319588"/>
            <a:ext cx="9144000" cy="328855"/>
          </a:xfrm>
          <a:prstGeom prst="rect">
            <a:avLst/>
          </a:prstGeom>
        </p:spPr>
      </p:pic>
      <p:sp>
        <p:nvSpPr>
          <p:cNvPr id="2052" name="Title Placeholder 1"/>
          <p:cNvSpPr>
            <a:spLocks noGrp="1"/>
          </p:cNvSpPr>
          <p:nvPr>
            <p:ph type="title"/>
          </p:nvPr>
        </p:nvSpPr>
        <p:spPr bwMode="white">
          <a:xfrm>
            <a:off x="228600" y="2"/>
            <a:ext cx="8686800" cy="6842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2053" name="Text Placeholder 2"/>
          <p:cNvSpPr>
            <a:spLocks noGrp="1"/>
          </p:cNvSpPr>
          <p:nvPr>
            <p:ph type="body" idx="1"/>
          </p:nvPr>
        </p:nvSpPr>
        <p:spPr bwMode="auto">
          <a:xfrm>
            <a:off x="381000" y="1066800"/>
            <a:ext cx="8305800" cy="4965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 name="Footer Placeholder 4"/>
          <p:cNvSpPr txBox="1">
            <a:spLocks/>
          </p:cNvSpPr>
          <p:nvPr/>
        </p:nvSpPr>
        <p:spPr>
          <a:xfrm>
            <a:off x="76200" y="6496050"/>
            <a:ext cx="990600" cy="304800"/>
          </a:xfrm>
          <a:prstGeom prst="rect">
            <a:avLst/>
          </a:prstGeom>
        </p:spPr>
        <p:txBody>
          <a:bodyPr anchor="ctr"/>
          <a:lstStyle/>
          <a:p>
            <a:pPr>
              <a:defRPr/>
            </a:pPr>
            <a:r>
              <a:rPr lang="en-US" sz="900" dirty="0">
                <a:solidFill>
                  <a:srgbClr val="898989"/>
                </a:solidFill>
                <a:latin typeface="Arial" charset="0"/>
                <a:ea typeface="ＭＳ Ｐゴシック" pitchFamily="37" charset="-128"/>
                <a:cs typeface="Arial" charset="0"/>
              </a:rPr>
              <a:t>PR 18-####</a:t>
            </a:r>
          </a:p>
        </p:txBody>
      </p:sp>
      <p:sp>
        <p:nvSpPr>
          <p:cNvPr id="12" name="Slide Number Placeholder 28"/>
          <p:cNvSpPr>
            <a:spLocks noGrp="1"/>
          </p:cNvSpPr>
          <p:nvPr>
            <p:ph type="sldNum" sz="quarter" idx="4"/>
          </p:nvPr>
        </p:nvSpPr>
        <p:spPr>
          <a:xfrm>
            <a:off x="8556626" y="6550027"/>
            <a:ext cx="587375" cy="231775"/>
          </a:xfrm>
          <a:prstGeom prst="rect">
            <a:avLst/>
          </a:prstGeom>
        </p:spPr>
        <p:txBody>
          <a:bodyPr/>
          <a:lstStyle>
            <a:lvl1pPr>
              <a:defRPr sz="900">
                <a:solidFill>
                  <a:srgbClr val="898989"/>
                </a:solidFill>
              </a:defRPr>
            </a:lvl1pPr>
          </a:lstStyle>
          <a:p>
            <a:fld id="{2B337C14-0E9C-48EA-825B-529C2795599A}" type="slidenum">
              <a:rPr lang="en-US" smtClean="0"/>
              <a:t>‹#›</a:t>
            </a:fld>
            <a:endParaRPr lang="en-US"/>
          </a:p>
        </p:txBody>
      </p:sp>
    </p:spTree>
    <p:extLst>
      <p:ext uri="{BB962C8B-B14F-4D97-AF65-F5344CB8AC3E}">
        <p14:creationId xmlns:p14="http://schemas.microsoft.com/office/powerpoint/2010/main" val="2004555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marL="798513" indent="-798513" algn="ctr" defTabSz="457200" rtl="0" eaLnBrk="1" fontAlgn="base" hangingPunct="1">
        <a:spcBef>
          <a:spcPct val="0"/>
        </a:spcBef>
        <a:spcAft>
          <a:spcPct val="0"/>
        </a:spcAft>
        <a:defRPr sz="3200" b="1" kern="1200">
          <a:solidFill>
            <a:schemeClr val="bg1"/>
          </a:solidFill>
          <a:latin typeface="Arial"/>
          <a:ea typeface="ＭＳ Ｐゴシック" pitchFamily="37" charset="-128"/>
          <a:cs typeface="ＭＳ Ｐゴシック" pitchFamily="37" charset="-128"/>
        </a:defRPr>
      </a:lvl1pPr>
      <a:lvl2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2pPr>
      <a:lvl3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3pPr>
      <a:lvl4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4pPr>
      <a:lvl5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5pPr>
      <a:lvl6pPr marL="12557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6pPr>
      <a:lvl7pPr marL="17129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7pPr>
      <a:lvl8pPr marL="21701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8pPr>
      <a:lvl9pPr marL="26273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9pPr>
    </p:titleStyle>
    <p:bodyStyle>
      <a:lvl1pPr marL="341313" indent="-341313" algn="l" defTabSz="457200" rtl="0" eaLnBrk="1" fontAlgn="base" hangingPunct="1">
        <a:lnSpc>
          <a:spcPct val="100000"/>
        </a:lnSpc>
        <a:spcBef>
          <a:spcPts val="0"/>
        </a:spcBef>
        <a:spcAft>
          <a:spcPts val="600"/>
        </a:spcAft>
        <a:buSzPct val="120000"/>
        <a:buBlip>
          <a:blip r:embed="rId12"/>
        </a:buBlip>
        <a:defRPr sz="2400" kern="1200">
          <a:solidFill>
            <a:schemeClr val="tx1"/>
          </a:solidFill>
          <a:latin typeface="Arial"/>
          <a:ea typeface="ＭＳ Ｐゴシック" pitchFamily="37" charset="-128"/>
          <a:cs typeface="ＭＳ Ｐゴシック" pitchFamily="37" charset="-128"/>
        </a:defRPr>
      </a:lvl1pPr>
      <a:lvl2pPr marL="519113" indent="-177800" algn="l" defTabSz="457200" rtl="0" eaLnBrk="1" fontAlgn="base" hangingPunct="1">
        <a:lnSpc>
          <a:spcPct val="100000"/>
        </a:lnSpc>
        <a:spcBef>
          <a:spcPts val="0"/>
        </a:spcBef>
        <a:spcAft>
          <a:spcPts val="600"/>
        </a:spcAft>
        <a:buFont typeface="Arial" pitchFamily="34" charset="0"/>
        <a:buChar char="•"/>
        <a:defRPr sz="2000" kern="1200">
          <a:solidFill>
            <a:schemeClr val="tx1"/>
          </a:solidFill>
          <a:latin typeface="Arial"/>
          <a:ea typeface="ＭＳ Ｐゴシック" pitchFamily="37" charset="-128"/>
          <a:cs typeface="ＭＳ Ｐゴシック" pitchFamily="37" charset="-128"/>
        </a:defRPr>
      </a:lvl2pPr>
      <a:lvl3pPr marL="682625" indent="-163513" algn="l" defTabSz="457200" rtl="0" eaLnBrk="1" fontAlgn="base" hangingPunct="1">
        <a:lnSpc>
          <a:spcPct val="100000"/>
        </a:lnSpc>
        <a:spcBef>
          <a:spcPts val="0"/>
        </a:spcBef>
        <a:spcAft>
          <a:spcPts val="600"/>
        </a:spcAft>
        <a:buFont typeface="Times New Roman" pitchFamily="18" charset="0"/>
        <a:buChar char="−"/>
        <a:defRPr sz="1600" kern="1200">
          <a:solidFill>
            <a:schemeClr val="tx1"/>
          </a:solidFill>
          <a:latin typeface="Arial"/>
          <a:ea typeface="ＭＳ Ｐゴシック" pitchFamily="37" charset="-128"/>
          <a:cs typeface="ＭＳ Ｐゴシック" pitchFamily="37" charset="-128"/>
        </a:defRPr>
      </a:lvl3pPr>
      <a:lvl4pPr marL="1600200" indent="-228600" algn="l" defTabSz="457200" rtl="0" eaLnBrk="1" fontAlgn="base" hangingPunct="1">
        <a:spcBef>
          <a:spcPct val="20000"/>
        </a:spcBef>
        <a:spcAft>
          <a:spcPts val="600"/>
        </a:spcAft>
        <a:buFont typeface="Arial" pitchFamily="34" charset="0"/>
        <a:buChar char="–"/>
        <a:defRPr sz="1400" kern="1200">
          <a:solidFill>
            <a:schemeClr val="tx1"/>
          </a:solidFill>
          <a:latin typeface="Arial"/>
          <a:ea typeface="ＭＳ Ｐゴシック" pitchFamily="37" charset="-128"/>
          <a:cs typeface="ＭＳ Ｐゴシック" pitchFamily="37" charset="-128"/>
        </a:defRPr>
      </a:lvl4pPr>
      <a:lvl5pPr marL="2057400" indent="-228600" algn="l" defTabSz="457200" rtl="0" eaLnBrk="1" fontAlgn="base" hangingPunct="1">
        <a:spcBef>
          <a:spcPct val="20000"/>
        </a:spcBef>
        <a:spcAft>
          <a:spcPts val="600"/>
        </a:spcAft>
        <a:buFont typeface="Arial" pitchFamily="34" charset="0"/>
        <a:buChar char="»"/>
        <a:defRPr sz="1400" kern="1200">
          <a:solidFill>
            <a:schemeClr val="tx1"/>
          </a:solidFill>
          <a:latin typeface="Arial"/>
          <a:ea typeface="ＭＳ Ｐゴシック" pitchFamily="37" charset="-128"/>
          <a:cs typeface="ＭＳ Ｐゴシック" pitchFamily="37"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mailto:rhoades@srcinc.com" TargetMode="External"/><Relationship Id="rId2" Type="http://schemas.openxmlformats.org/officeDocument/2006/relationships/hyperlink" Target="mailto:rudisill@srcinc.com" TargetMode="External"/><Relationship Id="rId1" Type="http://schemas.openxmlformats.org/officeDocument/2006/relationships/slideLayout" Target="../slideLayouts/slideLayout7.xml"/><Relationship Id="rId6" Type="http://schemas.openxmlformats.org/officeDocument/2006/relationships/hyperlink" Target="https://creativecommons.org/licenses/by-nc-nd/3.0/" TargetMode="External"/><Relationship Id="rId5" Type="http://schemas.openxmlformats.org/officeDocument/2006/relationships/hyperlink" Target="http://piratepenguinreads.blogspot.com/2012/11/happy-thanksgiving.html" TargetMode="Externa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www.ezview.wa.gov/Portals/_1962/Documents/PFAS/PFAS%20AA%20Webinar_05152019.pdf" TargetMode="External"/><Relationship Id="rId2" Type="http://schemas.openxmlformats.org/officeDocument/2006/relationships/hyperlink" Target="https://www.ezview.wa.gov/?alias=1962&amp;pageid=37105"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Welcome! Please Sign In</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
        <p:nvSpPr>
          <p:cNvPr id="7" name="TextBox 6">
            <a:extLst>
              <a:ext uri="{FF2B5EF4-FFF2-40B4-BE49-F238E27FC236}">
                <a16:creationId xmlns:a16="http://schemas.microsoft.com/office/drawing/2014/main" id="{49325E46-D8FE-40E3-8632-DC9179F79B18}"/>
              </a:ext>
            </a:extLst>
          </p:cNvPr>
          <p:cNvSpPr txBox="1"/>
          <p:nvPr/>
        </p:nvSpPr>
        <p:spPr>
          <a:xfrm>
            <a:off x="165463" y="1061634"/>
            <a:ext cx="3422395" cy="4524315"/>
          </a:xfrm>
          <a:prstGeom prst="rect">
            <a:avLst/>
          </a:prstGeom>
          <a:noFill/>
        </p:spPr>
        <p:txBody>
          <a:bodyPr wrap="square" rtlCol="0">
            <a:spAutoFit/>
          </a:bodyPr>
          <a:lstStyle/>
          <a:p>
            <a:r>
              <a:rPr lang="en-US" b="1" dirty="0"/>
              <a:t>Please help us track stakeholder engagement!</a:t>
            </a:r>
          </a:p>
          <a:p>
            <a:endParaRPr lang="en-US" dirty="0"/>
          </a:p>
          <a:p>
            <a:pPr marL="342900" indent="-342900">
              <a:buAutoNum type="arabicPeriod"/>
            </a:pPr>
            <a:r>
              <a:rPr lang="en-US" dirty="0"/>
              <a:t>Click on the </a:t>
            </a:r>
            <a:r>
              <a:rPr lang="en-US" b="1" dirty="0">
                <a:solidFill>
                  <a:srgbClr val="FF0000"/>
                </a:solidFill>
              </a:rPr>
              <a:t>Participants</a:t>
            </a:r>
            <a:r>
              <a:rPr lang="en-US" dirty="0"/>
              <a:t> in your webinar controls (likely in the bottom of your screen)</a:t>
            </a:r>
          </a:p>
          <a:p>
            <a:pPr marL="342900" indent="-342900">
              <a:buAutoNum type="arabicPeriod"/>
            </a:pPr>
            <a:r>
              <a:rPr lang="en-US" dirty="0"/>
              <a:t>Please find your name in the participant list. </a:t>
            </a:r>
            <a:r>
              <a:rPr lang="en-US" u="sng" dirty="0"/>
              <a:t>You may be appearing as a phone number. </a:t>
            </a:r>
          </a:p>
          <a:p>
            <a:pPr marL="342900" indent="-342900">
              <a:buAutoNum type="arabicPeriod"/>
            </a:pPr>
            <a:r>
              <a:rPr lang="en-US" dirty="0"/>
              <a:t>Hover over your name/number and click </a:t>
            </a:r>
            <a:r>
              <a:rPr lang="en-US" b="1" dirty="0">
                <a:solidFill>
                  <a:srgbClr val="FF0000"/>
                </a:solidFill>
              </a:rPr>
              <a:t>Rename</a:t>
            </a:r>
          </a:p>
          <a:p>
            <a:pPr marL="342900" indent="-342900">
              <a:buAutoNum type="arabicPeriod"/>
            </a:pPr>
            <a:r>
              <a:rPr lang="en-US" dirty="0"/>
              <a:t>Please “rename” yourself to:  </a:t>
            </a:r>
          </a:p>
          <a:p>
            <a:r>
              <a:rPr lang="en-US" b="1" dirty="0">
                <a:solidFill>
                  <a:srgbClr val="FF0000"/>
                </a:solidFill>
              </a:rPr>
              <a:t>“Full Name, Affiliation”</a:t>
            </a:r>
          </a:p>
        </p:txBody>
      </p:sp>
      <p:pic>
        <p:nvPicPr>
          <p:cNvPr id="9" name="Picture 8" descr="A screenshot of a cell phone&#10;&#10;Description automatically generated">
            <a:extLst>
              <a:ext uri="{FF2B5EF4-FFF2-40B4-BE49-F238E27FC236}">
                <a16:creationId xmlns:a16="http://schemas.microsoft.com/office/drawing/2014/main" id="{E8C601DC-C02A-4A70-862F-7BB2E719F5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7496" y="993739"/>
            <a:ext cx="5250862" cy="5216181"/>
          </a:xfrm>
          <a:prstGeom prst="rect">
            <a:avLst/>
          </a:prstGeom>
        </p:spPr>
      </p:pic>
      <p:sp>
        <p:nvSpPr>
          <p:cNvPr id="10" name="Oval 9">
            <a:extLst>
              <a:ext uri="{FF2B5EF4-FFF2-40B4-BE49-F238E27FC236}">
                <a16:creationId xmlns:a16="http://schemas.microsoft.com/office/drawing/2014/main" id="{3B962CA1-8191-4010-8B39-11C0BCE44234}"/>
              </a:ext>
            </a:extLst>
          </p:cNvPr>
          <p:cNvSpPr/>
          <p:nvPr/>
        </p:nvSpPr>
        <p:spPr>
          <a:xfrm>
            <a:off x="4967207" y="5819614"/>
            <a:ext cx="441701" cy="45720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E11405A-F5EB-4F8C-97A7-B60C5EB24D99}"/>
              </a:ext>
            </a:extLst>
          </p:cNvPr>
          <p:cNvSpPr/>
          <p:nvPr/>
        </p:nvSpPr>
        <p:spPr>
          <a:xfrm>
            <a:off x="7253207" y="1480458"/>
            <a:ext cx="1011227" cy="35063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8021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
        <p:nvSpPr>
          <p:cNvPr id="8" name="Title 7">
            <a:extLst>
              <a:ext uri="{FF2B5EF4-FFF2-40B4-BE49-F238E27FC236}">
                <a16:creationId xmlns:a16="http://schemas.microsoft.com/office/drawing/2014/main" id="{E983ABB7-229B-469F-ACE0-A475572A29DD}"/>
              </a:ext>
            </a:extLst>
          </p:cNvPr>
          <p:cNvSpPr>
            <a:spLocks noGrp="1"/>
          </p:cNvSpPr>
          <p:nvPr>
            <p:ph type="title"/>
          </p:nvPr>
        </p:nvSpPr>
        <p:spPr>
          <a:xfrm>
            <a:off x="60960" y="0"/>
            <a:ext cx="9083040" cy="684213"/>
          </a:xfrm>
        </p:spPr>
        <p:txBody>
          <a:bodyPr/>
          <a:lstStyle/>
          <a:p>
            <a:r>
              <a:rPr lang="en-US" sz="2600" dirty="0"/>
              <a:t>Discussion: Identifying Overlap (15 mins) </a:t>
            </a:r>
          </a:p>
        </p:txBody>
      </p:sp>
      <p:graphicFrame>
        <p:nvGraphicFramePr>
          <p:cNvPr id="10" name="Table 9">
            <a:extLst>
              <a:ext uri="{FF2B5EF4-FFF2-40B4-BE49-F238E27FC236}">
                <a16:creationId xmlns:a16="http://schemas.microsoft.com/office/drawing/2014/main" id="{85456C1D-7FD3-494F-A1DC-2BF150B7E167}"/>
              </a:ext>
            </a:extLst>
          </p:cNvPr>
          <p:cNvGraphicFramePr>
            <a:graphicFrameLocks noGrp="1"/>
          </p:cNvGraphicFramePr>
          <p:nvPr>
            <p:extLst>
              <p:ext uri="{D42A27DB-BD31-4B8C-83A1-F6EECF244321}">
                <p14:modId xmlns:p14="http://schemas.microsoft.com/office/powerpoint/2010/main" val="1680275677"/>
              </p:ext>
            </p:extLst>
          </p:nvPr>
        </p:nvGraphicFramePr>
        <p:xfrm>
          <a:off x="1356918" y="1958781"/>
          <a:ext cx="2596859" cy="2754534"/>
        </p:xfrm>
        <a:graphic>
          <a:graphicData uri="http://schemas.openxmlformats.org/drawingml/2006/table">
            <a:tbl>
              <a:tblPr firstRow="1" bandRow="1">
                <a:tableStyleId>{5C22544A-7EE6-4342-B048-85BDC9FD1C3A}</a:tableStyleId>
              </a:tblPr>
              <a:tblGrid>
                <a:gridCol w="2596859">
                  <a:extLst>
                    <a:ext uri="{9D8B030D-6E8A-4147-A177-3AD203B41FA5}">
                      <a16:colId xmlns:a16="http://schemas.microsoft.com/office/drawing/2014/main" val="4079739721"/>
                    </a:ext>
                  </a:extLst>
                </a:gridCol>
              </a:tblGrid>
              <a:tr h="342929">
                <a:tc>
                  <a:txBody>
                    <a:bodyPr/>
                    <a:lstStyle/>
                    <a:p>
                      <a:r>
                        <a:rPr lang="en-US" sz="1400" dirty="0"/>
                        <a:t>Barrier Coating Alternatives</a:t>
                      </a:r>
                    </a:p>
                  </a:txBody>
                  <a:tcPr/>
                </a:tc>
                <a:extLst>
                  <a:ext uri="{0D108BD9-81ED-4DB2-BD59-A6C34878D82A}">
                    <a16:rowId xmlns:a16="http://schemas.microsoft.com/office/drawing/2014/main" val="2573816917"/>
                  </a:ext>
                </a:extLst>
              </a:tr>
              <a:tr h="344515">
                <a:tc>
                  <a:txBody>
                    <a:bodyPr/>
                    <a:lstStyle/>
                    <a:p>
                      <a:r>
                        <a:rPr lang="en-US" sz="1400" dirty="0"/>
                        <a:t>Wax</a:t>
                      </a:r>
                    </a:p>
                  </a:txBody>
                  <a:tcPr/>
                </a:tc>
                <a:extLst>
                  <a:ext uri="{0D108BD9-81ED-4DB2-BD59-A6C34878D82A}">
                    <a16:rowId xmlns:a16="http://schemas.microsoft.com/office/drawing/2014/main" val="4218379624"/>
                  </a:ext>
                </a:extLst>
              </a:tr>
              <a:tr h="344515">
                <a:tc>
                  <a:txBody>
                    <a:bodyPr/>
                    <a:lstStyle/>
                    <a:p>
                      <a:r>
                        <a:rPr lang="en-US" sz="1400" dirty="0"/>
                        <a:t>Clay</a:t>
                      </a:r>
                    </a:p>
                  </a:txBody>
                  <a:tcPr/>
                </a:tc>
                <a:extLst>
                  <a:ext uri="{0D108BD9-81ED-4DB2-BD59-A6C34878D82A}">
                    <a16:rowId xmlns:a16="http://schemas.microsoft.com/office/drawing/2014/main" val="1593653782"/>
                  </a:ext>
                </a:extLst>
              </a:tr>
              <a:tr h="344515">
                <a:tc>
                  <a:txBody>
                    <a:bodyPr/>
                    <a:lstStyle/>
                    <a:p>
                      <a:r>
                        <a:rPr lang="en-US" sz="1400" dirty="0"/>
                        <a:t>PLA (coatings &amp; foam)</a:t>
                      </a:r>
                    </a:p>
                  </a:txBody>
                  <a:tcPr/>
                </a:tc>
                <a:extLst>
                  <a:ext uri="{0D108BD9-81ED-4DB2-BD59-A6C34878D82A}">
                    <a16:rowId xmlns:a16="http://schemas.microsoft.com/office/drawing/2014/main" val="2376282053"/>
                  </a:ext>
                </a:extLst>
              </a:tr>
              <a:tr h="344515">
                <a:tc>
                  <a:txBody>
                    <a:bodyPr/>
                    <a:lstStyle/>
                    <a:p>
                      <a:r>
                        <a:rPr lang="en-US" sz="1400" dirty="0"/>
                        <a:t>PET </a:t>
                      </a:r>
                    </a:p>
                  </a:txBody>
                  <a:tcPr/>
                </a:tc>
                <a:extLst>
                  <a:ext uri="{0D108BD9-81ED-4DB2-BD59-A6C34878D82A}">
                    <a16:rowId xmlns:a16="http://schemas.microsoft.com/office/drawing/2014/main" val="2733273003"/>
                  </a:ext>
                </a:extLst>
              </a:tr>
              <a:tr h="344515">
                <a:tc>
                  <a:txBody>
                    <a:bodyPr/>
                    <a:lstStyle/>
                    <a:p>
                      <a:r>
                        <a:rPr lang="en-US" sz="1400" dirty="0"/>
                        <a:t>PVOH copolymers</a:t>
                      </a:r>
                    </a:p>
                  </a:txBody>
                  <a:tcPr/>
                </a:tc>
                <a:extLst>
                  <a:ext uri="{0D108BD9-81ED-4DB2-BD59-A6C34878D82A}">
                    <a16:rowId xmlns:a16="http://schemas.microsoft.com/office/drawing/2014/main" val="3539125251"/>
                  </a:ext>
                </a:extLst>
              </a:tr>
              <a:tr h="344515">
                <a:tc>
                  <a:txBody>
                    <a:bodyPr/>
                    <a:lstStyle/>
                    <a:p>
                      <a:r>
                        <a:rPr lang="en-US" sz="1400" dirty="0"/>
                        <a:t>Silicon</a:t>
                      </a:r>
                    </a:p>
                  </a:txBody>
                  <a:tcPr/>
                </a:tc>
                <a:extLst>
                  <a:ext uri="{0D108BD9-81ED-4DB2-BD59-A6C34878D82A}">
                    <a16:rowId xmlns:a16="http://schemas.microsoft.com/office/drawing/2014/main" val="3057806676"/>
                  </a:ext>
                </a:extLst>
              </a:tr>
              <a:tr h="344515">
                <a:tc>
                  <a:txBody>
                    <a:bodyPr/>
                    <a:lstStyle/>
                    <a:p>
                      <a:r>
                        <a:rPr lang="en-US" sz="1400" dirty="0"/>
                        <a:t>“Aqueous” coatings</a:t>
                      </a:r>
                    </a:p>
                  </a:txBody>
                  <a:tcPr/>
                </a:tc>
                <a:extLst>
                  <a:ext uri="{0D108BD9-81ED-4DB2-BD59-A6C34878D82A}">
                    <a16:rowId xmlns:a16="http://schemas.microsoft.com/office/drawing/2014/main" val="4002703633"/>
                  </a:ext>
                </a:extLst>
              </a:tr>
            </a:tbl>
          </a:graphicData>
        </a:graphic>
      </p:graphicFrame>
      <p:graphicFrame>
        <p:nvGraphicFramePr>
          <p:cNvPr id="11" name="Table 10">
            <a:extLst>
              <a:ext uri="{FF2B5EF4-FFF2-40B4-BE49-F238E27FC236}">
                <a16:creationId xmlns:a16="http://schemas.microsoft.com/office/drawing/2014/main" id="{97ACCC8B-0BBB-4E80-BE10-F73255C9C0C3}"/>
              </a:ext>
            </a:extLst>
          </p:cNvPr>
          <p:cNvGraphicFramePr>
            <a:graphicFrameLocks noGrp="1"/>
          </p:cNvGraphicFramePr>
          <p:nvPr>
            <p:extLst>
              <p:ext uri="{D42A27DB-BD31-4B8C-83A1-F6EECF244321}">
                <p14:modId xmlns:p14="http://schemas.microsoft.com/office/powerpoint/2010/main" val="1927022279"/>
              </p:ext>
            </p:extLst>
          </p:nvPr>
        </p:nvGraphicFramePr>
        <p:xfrm>
          <a:off x="4602480" y="1958781"/>
          <a:ext cx="2704986" cy="2067090"/>
        </p:xfrm>
        <a:graphic>
          <a:graphicData uri="http://schemas.openxmlformats.org/drawingml/2006/table">
            <a:tbl>
              <a:tblPr firstRow="1" bandRow="1">
                <a:tableStyleId>{5C22544A-7EE6-4342-B048-85BDC9FD1C3A}</a:tableStyleId>
              </a:tblPr>
              <a:tblGrid>
                <a:gridCol w="2704986">
                  <a:extLst>
                    <a:ext uri="{9D8B030D-6E8A-4147-A177-3AD203B41FA5}">
                      <a16:colId xmlns:a16="http://schemas.microsoft.com/office/drawing/2014/main" val="4079739721"/>
                    </a:ext>
                  </a:extLst>
                </a:gridCol>
              </a:tblGrid>
              <a:tr h="344515">
                <a:tc>
                  <a:txBody>
                    <a:bodyPr/>
                    <a:lstStyle/>
                    <a:p>
                      <a:r>
                        <a:rPr lang="en-US" sz="1400" dirty="0"/>
                        <a:t>Base Material Alternatives</a:t>
                      </a:r>
                    </a:p>
                  </a:txBody>
                  <a:tcPr/>
                </a:tc>
                <a:extLst>
                  <a:ext uri="{0D108BD9-81ED-4DB2-BD59-A6C34878D82A}">
                    <a16:rowId xmlns:a16="http://schemas.microsoft.com/office/drawing/2014/main" val="2573816917"/>
                  </a:ext>
                </a:extLst>
              </a:tr>
              <a:tr h="344515">
                <a:tc>
                  <a:txBody>
                    <a:bodyPr/>
                    <a:lstStyle/>
                    <a:p>
                      <a:r>
                        <a:rPr lang="en-US" sz="1400" dirty="0"/>
                        <a:t>Mechanically-densified paper </a:t>
                      </a:r>
                    </a:p>
                  </a:txBody>
                  <a:tcPr/>
                </a:tc>
                <a:extLst>
                  <a:ext uri="{0D108BD9-81ED-4DB2-BD59-A6C34878D82A}">
                    <a16:rowId xmlns:a16="http://schemas.microsoft.com/office/drawing/2014/main" val="4218379624"/>
                  </a:ext>
                </a:extLst>
              </a:tr>
              <a:tr h="344515">
                <a:tc>
                  <a:txBody>
                    <a:bodyPr/>
                    <a:lstStyle/>
                    <a:p>
                      <a:r>
                        <a:rPr lang="en-US" sz="1400" dirty="0"/>
                        <a:t>Aluminum foil</a:t>
                      </a:r>
                    </a:p>
                  </a:txBody>
                  <a:tcPr/>
                </a:tc>
                <a:extLst>
                  <a:ext uri="{0D108BD9-81ED-4DB2-BD59-A6C34878D82A}">
                    <a16:rowId xmlns:a16="http://schemas.microsoft.com/office/drawing/2014/main" val="1593653782"/>
                  </a:ext>
                </a:extLst>
              </a:tr>
              <a:tr h="344515">
                <a:tc>
                  <a:txBody>
                    <a:bodyPr/>
                    <a:lstStyle/>
                    <a:p>
                      <a:r>
                        <a:rPr lang="en-US" sz="1400" dirty="0"/>
                        <a:t>Foil-lined paper</a:t>
                      </a:r>
                    </a:p>
                  </a:txBody>
                  <a:tcPr/>
                </a:tc>
                <a:extLst>
                  <a:ext uri="{0D108BD9-81ED-4DB2-BD59-A6C34878D82A}">
                    <a16:rowId xmlns:a16="http://schemas.microsoft.com/office/drawing/2014/main" val="2376282053"/>
                  </a:ext>
                </a:extLst>
              </a:tr>
              <a:tr h="344515">
                <a:tc>
                  <a:txBody>
                    <a:bodyPr/>
                    <a:lstStyle/>
                    <a:p>
                      <a:r>
                        <a:rPr lang="en-US" sz="1400" dirty="0"/>
                        <a:t>PVC cling film</a:t>
                      </a:r>
                    </a:p>
                  </a:txBody>
                  <a:tcPr/>
                </a:tc>
                <a:extLst>
                  <a:ext uri="{0D108BD9-81ED-4DB2-BD59-A6C34878D82A}">
                    <a16:rowId xmlns:a16="http://schemas.microsoft.com/office/drawing/2014/main" val="2733273003"/>
                  </a:ext>
                </a:extLst>
              </a:tr>
              <a:tr h="344515">
                <a:tc>
                  <a:txBody>
                    <a:bodyPr/>
                    <a:lstStyle/>
                    <a:p>
                      <a:r>
                        <a:rPr lang="en-US" sz="1400" dirty="0"/>
                        <a:t>Insulated paper</a:t>
                      </a:r>
                    </a:p>
                  </a:txBody>
                  <a:tcPr/>
                </a:tc>
                <a:extLst>
                  <a:ext uri="{0D108BD9-81ED-4DB2-BD59-A6C34878D82A}">
                    <a16:rowId xmlns:a16="http://schemas.microsoft.com/office/drawing/2014/main" val="3539125251"/>
                  </a:ext>
                </a:extLst>
              </a:tr>
            </a:tbl>
          </a:graphicData>
        </a:graphic>
      </p:graphicFrame>
      <p:sp>
        <p:nvSpPr>
          <p:cNvPr id="12" name="TextBox 11">
            <a:extLst>
              <a:ext uri="{FF2B5EF4-FFF2-40B4-BE49-F238E27FC236}">
                <a16:creationId xmlns:a16="http://schemas.microsoft.com/office/drawing/2014/main" id="{6F64B094-8D51-4B02-A9B3-473C2F61F4BE}"/>
              </a:ext>
            </a:extLst>
          </p:cNvPr>
          <p:cNvSpPr txBox="1"/>
          <p:nvPr/>
        </p:nvSpPr>
        <p:spPr>
          <a:xfrm>
            <a:off x="561703" y="4912665"/>
            <a:ext cx="8433526" cy="1015663"/>
          </a:xfrm>
          <a:prstGeom prst="rect">
            <a:avLst/>
          </a:prstGeom>
          <a:noFill/>
          <a:ln w="19050">
            <a:solidFill>
              <a:schemeClr val="tx1"/>
            </a:solidFill>
          </a:ln>
        </p:spPr>
        <p:txBody>
          <a:bodyPr wrap="square" rtlCol="0">
            <a:spAutoFit/>
          </a:bodyPr>
          <a:lstStyle/>
          <a:p>
            <a:pPr>
              <a:spcBef>
                <a:spcPts val="0"/>
              </a:spcBef>
              <a:spcAft>
                <a:spcPts val="600"/>
              </a:spcAft>
            </a:pPr>
            <a:r>
              <a:rPr lang="en-US" sz="2000" b="1" dirty="0"/>
              <a:t>Q: For the tentative alternatives previously identified above for wraps/liners, where is there overlap with dinnerware/service ware products?  </a:t>
            </a:r>
          </a:p>
        </p:txBody>
      </p:sp>
      <p:sp>
        <p:nvSpPr>
          <p:cNvPr id="13" name="Rectangle 12">
            <a:extLst>
              <a:ext uri="{FF2B5EF4-FFF2-40B4-BE49-F238E27FC236}">
                <a16:creationId xmlns:a16="http://schemas.microsoft.com/office/drawing/2014/main" id="{BF5200CD-9382-4BE7-94EA-A5691F745A65}"/>
              </a:ext>
            </a:extLst>
          </p:cNvPr>
          <p:cNvSpPr/>
          <p:nvPr/>
        </p:nvSpPr>
        <p:spPr>
          <a:xfrm>
            <a:off x="691523" y="859832"/>
            <a:ext cx="7908191" cy="923330"/>
          </a:xfrm>
          <a:prstGeom prst="rect">
            <a:avLst/>
          </a:prstGeom>
        </p:spPr>
        <p:txBody>
          <a:bodyPr wrap="square">
            <a:spAutoFit/>
          </a:bodyPr>
          <a:lstStyle/>
          <a:p>
            <a:r>
              <a:rPr lang="en-US" i="1" dirty="0"/>
              <a:t>“…If a wrapper alternative is treated with Formulation A (a substitute for PFAS), it will be more likely that the expanded scope includes a plate where Formulation A is also used to impart oil and grease resistance.” </a:t>
            </a:r>
          </a:p>
        </p:txBody>
      </p:sp>
    </p:spTree>
    <p:extLst>
      <p:ext uri="{BB962C8B-B14F-4D97-AF65-F5344CB8AC3E}">
        <p14:creationId xmlns:p14="http://schemas.microsoft.com/office/powerpoint/2010/main" val="1366608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042F5865-A79C-489D-A5E1-893E4159AE03}"/>
              </a:ext>
            </a:extLst>
          </p:cNvPr>
          <p:cNvSpPr txBox="1">
            <a:spLocks/>
          </p:cNvSpPr>
          <p:nvPr/>
        </p:nvSpPr>
        <p:spPr bwMode="white">
          <a:xfrm>
            <a:off x="228600" y="-30480"/>
            <a:ext cx="8686800" cy="6842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marL="798513" indent="-798513" algn="ctr" defTabSz="457200" rtl="0" eaLnBrk="1" fontAlgn="base" hangingPunct="1">
              <a:spcBef>
                <a:spcPct val="0"/>
              </a:spcBef>
              <a:spcAft>
                <a:spcPct val="0"/>
              </a:spcAft>
              <a:defRPr sz="6000" b="1" kern="1200">
                <a:solidFill>
                  <a:schemeClr val="bg1"/>
                </a:solidFill>
                <a:latin typeface="Arial"/>
                <a:ea typeface="ＭＳ Ｐゴシック" pitchFamily="37" charset="-128"/>
                <a:cs typeface="ＭＳ Ｐゴシック" pitchFamily="37" charset="-128"/>
              </a:defRPr>
            </a:lvl1pPr>
            <a:lvl2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2pPr>
            <a:lvl3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3pPr>
            <a:lvl4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4pPr>
            <a:lvl5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5pPr>
            <a:lvl6pPr marL="12557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6pPr>
            <a:lvl7pPr marL="17129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7pPr>
            <a:lvl8pPr marL="21701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8pPr>
            <a:lvl9pPr marL="26273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9pPr>
          </a:lstStyle>
          <a:p>
            <a:r>
              <a:rPr lang="en-US" sz="3200" dirty="0"/>
              <a:t>Close-Out</a:t>
            </a:r>
          </a:p>
        </p:txBody>
      </p:sp>
      <p:sp>
        <p:nvSpPr>
          <p:cNvPr id="5" name="TextBox 4">
            <a:extLst>
              <a:ext uri="{FF2B5EF4-FFF2-40B4-BE49-F238E27FC236}">
                <a16:creationId xmlns:a16="http://schemas.microsoft.com/office/drawing/2014/main" id="{4CA17B4E-33CE-477F-BE5B-30D67BC4BD47}"/>
              </a:ext>
            </a:extLst>
          </p:cNvPr>
          <p:cNvSpPr txBox="1"/>
          <p:nvPr/>
        </p:nvSpPr>
        <p:spPr>
          <a:xfrm>
            <a:off x="576217" y="918754"/>
            <a:ext cx="8178800" cy="3016210"/>
          </a:xfrm>
          <a:prstGeom prst="rect">
            <a:avLst/>
          </a:prstGeom>
          <a:noFill/>
        </p:spPr>
        <p:txBody>
          <a:bodyPr wrap="square" rtlCol="0">
            <a:spAutoFit/>
          </a:bodyPr>
          <a:lstStyle/>
          <a:p>
            <a:pPr marL="285750" indent="-285750">
              <a:spcBef>
                <a:spcPts val="0"/>
              </a:spcBef>
              <a:spcAft>
                <a:spcPts val="600"/>
              </a:spcAft>
              <a:buFont typeface="Arial" panose="020B0604020202020204" pitchFamily="34" charset="0"/>
              <a:buChar char="•"/>
            </a:pPr>
            <a:r>
              <a:rPr lang="en-US" sz="2000" dirty="0"/>
              <a:t>Please reach out with additional insights.</a:t>
            </a:r>
          </a:p>
          <a:p>
            <a:pPr marL="285750" indent="-285750">
              <a:spcBef>
                <a:spcPts val="0"/>
              </a:spcBef>
              <a:spcAft>
                <a:spcPts val="600"/>
              </a:spcAft>
              <a:buFont typeface="Arial" panose="020B0604020202020204" pitchFamily="34" charset="0"/>
              <a:buChar char="•"/>
            </a:pPr>
            <a:r>
              <a:rPr lang="en-US" sz="2000" dirty="0"/>
              <a:t>Aim is to have a finalized list of candidate alternatives by the end of December. </a:t>
            </a:r>
          </a:p>
          <a:p>
            <a:pPr marL="285750" indent="-285750">
              <a:spcBef>
                <a:spcPts val="0"/>
              </a:spcBef>
              <a:spcAft>
                <a:spcPts val="600"/>
              </a:spcAft>
              <a:buFont typeface="Arial" panose="020B0604020202020204" pitchFamily="34" charset="0"/>
              <a:buChar char="•"/>
            </a:pPr>
            <a:r>
              <a:rPr lang="en-US" sz="2000" dirty="0"/>
              <a:t>Next Call: Early December 2019 – </a:t>
            </a:r>
          </a:p>
          <a:p>
            <a:pPr marL="742950" lvl="1" indent="-285750">
              <a:spcBef>
                <a:spcPts val="0"/>
              </a:spcBef>
              <a:spcAft>
                <a:spcPts val="600"/>
              </a:spcAft>
              <a:buFont typeface="Arial" panose="020B0604020202020204" pitchFamily="34" charset="0"/>
              <a:buChar char="•"/>
            </a:pPr>
            <a:r>
              <a:rPr lang="en-US" sz="2000" dirty="0"/>
              <a:t>Topic: Hazard and Exposure Assessment Methodologies</a:t>
            </a:r>
          </a:p>
          <a:p>
            <a:pPr marL="285750" indent="-285750">
              <a:spcBef>
                <a:spcPts val="0"/>
              </a:spcBef>
              <a:spcAft>
                <a:spcPts val="600"/>
              </a:spcAft>
              <a:buFont typeface="Arial" panose="020B0604020202020204" pitchFamily="34" charset="0"/>
              <a:buChar char="•"/>
            </a:pPr>
            <a:r>
              <a:rPr lang="en-US" sz="2000" dirty="0"/>
              <a:t>Cathy Rudisill – </a:t>
            </a:r>
            <a:r>
              <a:rPr lang="en-US" sz="2000" dirty="0">
                <a:hlinkClick r:id="rId2"/>
              </a:rPr>
              <a:t>rudisill@srcinc.com</a:t>
            </a:r>
            <a:r>
              <a:rPr lang="en-US" sz="2000" dirty="0"/>
              <a:t>  </a:t>
            </a:r>
          </a:p>
          <a:p>
            <a:pPr marL="285750" indent="-285750">
              <a:spcBef>
                <a:spcPts val="0"/>
              </a:spcBef>
              <a:spcAft>
                <a:spcPts val="600"/>
              </a:spcAft>
              <a:buFont typeface="Arial" panose="020B0604020202020204" pitchFamily="34" charset="0"/>
              <a:buChar char="•"/>
            </a:pPr>
            <a:r>
              <a:rPr lang="en-US" sz="2000" dirty="0"/>
              <a:t>Jenn Rhoades – </a:t>
            </a:r>
            <a:r>
              <a:rPr lang="en-US" sz="2000" dirty="0">
                <a:hlinkClick r:id="rId3"/>
              </a:rPr>
              <a:t>rhoades@srcinc.com</a:t>
            </a:r>
            <a:r>
              <a:rPr lang="en-US" sz="2000" dirty="0"/>
              <a:t> </a:t>
            </a:r>
          </a:p>
          <a:p>
            <a:pPr lvl="1">
              <a:spcBef>
                <a:spcPts val="0"/>
              </a:spcBef>
              <a:spcAft>
                <a:spcPts val="600"/>
              </a:spcAft>
            </a:pPr>
            <a:r>
              <a:rPr lang="en-US" sz="2000" b="1" dirty="0"/>
              <a:t>Thank you! </a:t>
            </a:r>
          </a:p>
        </p:txBody>
      </p:sp>
      <p:sp>
        <p:nvSpPr>
          <p:cNvPr id="4" name="Rectangle 3">
            <a:extLst>
              <a:ext uri="{FF2B5EF4-FFF2-40B4-BE49-F238E27FC236}">
                <a16:creationId xmlns:a16="http://schemas.microsoft.com/office/drawing/2014/main" id="{A8D5103E-932A-4C78-942D-78B5F87C212B}"/>
              </a:ext>
            </a:extLst>
          </p:cNvPr>
          <p:cNvSpPr/>
          <p:nvPr/>
        </p:nvSpPr>
        <p:spPr>
          <a:xfrm>
            <a:off x="78377" y="6548846"/>
            <a:ext cx="853440" cy="2258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7CF1E91-8DC3-45F6-8003-342416C0A4AE}"/>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xmlns="" r:id="rId5"/>
              </a:ext>
            </a:extLst>
          </a:blip>
          <a:stretch>
            <a:fillRect/>
          </a:stretch>
        </p:blipFill>
        <p:spPr>
          <a:xfrm>
            <a:off x="2818492" y="3934964"/>
            <a:ext cx="2762250" cy="2143125"/>
          </a:xfrm>
          <a:prstGeom prst="rect">
            <a:avLst/>
          </a:prstGeom>
        </p:spPr>
      </p:pic>
      <p:sp>
        <p:nvSpPr>
          <p:cNvPr id="7" name="TextBox 6">
            <a:extLst>
              <a:ext uri="{FF2B5EF4-FFF2-40B4-BE49-F238E27FC236}">
                <a16:creationId xmlns:a16="http://schemas.microsoft.com/office/drawing/2014/main" id="{04EEF299-F4AA-4A32-8361-61FBED32BFC9}"/>
              </a:ext>
            </a:extLst>
          </p:cNvPr>
          <p:cNvSpPr txBox="1"/>
          <p:nvPr/>
        </p:nvSpPr>
        <p:spPr>
          <a:xfrm>
            <a:off x="5509441" y="5893423"/>
            <a:ext cx="2762250" cy="369332"/>
          </a:xfrm>
          <a:prstGeom prst="rect">
            <a:avLst/>
          </a:prstGeom>
          <a:noFill/>
        </p:spPr>
        <p:txBody>
          <a:bodyPr wrap="square" rtlCol="0">
            <a:spAutoFit/>
          </a:bodyPr>
          <a:lstStyle/>
          <a:p>
            <a:r>
              <a:rPr lang="en-US" sz="900">
                <a:hlinkClick r:id="rId5" tooltip="http://piratepenguinreads.blogspot.com/2012/11/happy-thanksgiving.html"/>
              </a:rPr>
              <a:t>This Photo</a:t>
            </a:r>
            <a:r>
              <a:rPr lang="en-US" sz="900"/>
              <a:t> by Unknown Author is licensed under </a:t>
            </a:r>
            <a:r>
              <a:rPr lang="en-US" sz="900">
                <a:hlinkClick r:id="rId6" tooltip="https://creativecommons.org/licenses/by-nc-nd/3.0/"/>
              </a:rPr>
              <a:t>CC BY-NC-ND</a:t>
            </a:r>
            <a:endParaRPr lang="en-US" sz="900"/>
          </a:p>
        </p:txBody>
      </p:sp>
    </p:spTree>
    <p:extLst>
      <p:ext uri="{BB962C8B-B14F-4D97-AF65-F5344CB8AC3E}">
        <p14:creationId xmlns:p14="http://schemas.microsoft.com/office/powerpoint/2010/main" val="3245705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DCDC8-A554-4877-8074-4329949AC6C2}"/>
              </a:ext>
            </a:extLst>
          </p:cNvPr>
          <p:cNvSpPr>
            <a:spLocks noGrp="1"/>
          </p:cNvSpPr>
          <p:nvPr>
            <p:ph type="ctrTitle"/>
          </p:nvPr>
        </p:nvSpPr>
        <p:spPr>
          <a:xfrm>
            <a:off x="78377" y="822776"/>
            <a:ext cx="8361680" cy="1444783"/>
          </a:xfrm>
        </p:spPr>
        <p:txBody>
          <a:bodyPr/>
          <a:lstStyle/>
          <a:p>
            <a:pPr indent="0"/>
            <a:r>
              <a:rPr lang="en-US" sz="4000" dirty="0">
                <a:solidFill>
                  <a:schemeClr val="tx1"/>
                </a:solidFill>
              </a:rPr>
              <a:t>Stakeholder Discussion: Follow Up to Product Scoping</a:t>
            </a:r>
          </a:p>
        </p:txBody>
      </p:sp>
      <p:sp>
        <p:nvSpPr>
          <p:cNvPr id="3" name="Subtitle 2">
            <a:extLst>
              <a:ext uri="{FF2B5EF4-FFF2-40B4-BE49-F238E27FC236}">
                <a16:creationId xmlns:a16="http://schemas.microsoft.com/office/drawing/2014/main" id="{F21C8D36-1A96-4FCD-97AD-2BF535A31009}"/>
              </a:ext>
            </a:extLst>
          </p:cNvPr>
          <p:cNvSpPr>
            <a:spLocks noGrp="1"/>
          </p:cNvSpPr>
          <p:nvPr>
            <p:ph type="subTitle" idx="1"/>
          </p:nvPr>
        </p:nvSpPr>
        <p:spPr>
          <a:xfrm>
            <a:off x="1195977" y="2389981"/>
            <a:ext cx="6858000" cy="1325562"/>
          </a:xfrm>
        </p:spPr>
        <p:txBody>
          <a:bodyPr/>
          <a:lstStyle/>
          <a:p>
            <a:r>
              <a:rPr lang="en-US" dirty="0"/>
              <a:t>November 25, 2019</a:t>
            </a:r>
          </a:p>
          <a:p>
            <a:r>
              <a:rPr lang="en-US" dirty="0"/>
              <a:t>PFAS in Food Packaging Alternatives Assessment</a:t>
            </a:r>
          </a:p>
        </p:txBody>
      </p:sp>
      <p:sp>
        <p:nvSpPr>
          <p:cNvPr id="4" name="Subtitle 2">
            <a:extLst>
              <a:ext uri="{FF2B5EF4-FFF2-40B4-BE49-F238E27FC236}">
                <a16:creationId xmlns:a16="http://schemas.microsoft.com/office/drawing/2014/main" id="{D483CEF6-3E08-42C9-9157-B40C3C0A8BCB}"/>
              </a:ext>
            </a:extLst>
          </p:cNvPr>
          <p:cNvSpPr txBox="1">
            <a:spLocks/>
          </p:cNvSpPr>
          <p:nvPr/>
        </p:nvSpPr>
        <p:spPr bwMode="auto">
          <a:xfrm>
            <a:off x="1615317" y="4128998"/>
            <a:ext cx="3009660" cy="19213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defTabSz="457200" rtl="0" eaLnBrk="1" fontAlgn="base" hangingPunct="1">
              <a:lnSpc>
                <a:spcPct val="100000"/>
              </a:lnSpc>
              <a:spcBef>
                <a:spcPts val="0"/>
              </a:spcBef>
              <a:spcAft>
                <a:spcPts val="600"/>
              </a:spcAft>
              <a:buSzPct val="120000"/>
              <a:buNone/>
              <a:defRPr sz="2400" kern="1200">
                <a:solidFill>
                  <a:schemeClr val="tx1"/>
                </a:solidFill>
                <a:latin typeface="Arial"/>
                <a:ea typeface="ＭＳ Ｐゴシック" pitchFamily="37" charset="-128"/>
                <a:cs typeface="ＭＳ Ｐゴシック" pitchFamily="37" charset="-128"/>
              </a:defRPr>
            </a:lvl1pPr>
            <a:lvl2pPr marL="457200" indent="0" algn="ctr" defTabSz="457200" rtl="0" eaLnBrk="1" fontAlgn="base" hangingPunct="1">
              <a:lnSpc>
                <a:spcPct val="100000"/>
              </a:lnSpc>
              <a:spcBef>
                <a:spcPts val="0"/>
              </a:spcBef>
              <a:spcAft>
                <a:spcPts val="600"/>
              </a:spcAft>
              <a:buFont typeface="Arial" pitchFamily="34" charset="0"/>
              <a:buNone/>
              <a:defRPr sz="2000" kern="1200">
                <a:solidFill>
                  <a:schemeClr val="tx1"/>
                </a:solidFill>
                <a:latin typeface="Arial"/>
                <a:ea typeface="ＭＳ Ｐゴシック" pitchFamily="37" charset="-128"/>
                <a:cs typeface="ＭＳ Ｐゴシック" pitchFamily="37" charset="-128"/>
              </a:defRPr>
            </a:lvl2pPr>
            <a:lvl3pPr marL="914400" indent="0" algn="ctr" defTabSz="457200" rtl="0" eaLnBrk="1" fontAlgn="base" hangingPunct="1">
              <a:lnSpc>
                <a:spcPct val="100000"/>
              </a:lnSpc>
              <a:spcBef>
                <a:spcPts val="0"/>
              </a:spcBef>
              <a:spcAft>
                <a:spcPts val="600"/>
              </a:spcAft>
              <a:buFont typeface="Times New Roman" pitchFamily="18" charset="0"/>
              <a:buNone/>
              <a:defRPr sz="1800" kern="1200">
                <a:solidFill>
                  <a:schemeClr val="tx1"/>
                </a:solidFill>
                <a:latin typeface="Arial"/>
                <a:ea typeface="ＭＳ Ｐゴシック" pitchFamily="37" charset="-128"/>
                <a:cs typeface="ＭＳ Ｐゴシック" pitchFamily="37" charset="-128"/>
              </a:defRPr>
            </a:lvl3pPr>
            <a:lvl4pPr marL="1371600" indent="0" algn="ctr" defTabSz="457200" rtl="0" eaLnBrk="1" fontAlgn="base" hangingPunct="1">
              <a:spcBef>
                <a:spcPct val="20000"/>
              </a:spcBef>
              <a:spcAft>
                <a:spcPts val="600"/>
              </a:spcAft>
              <a:buFont typeface="Arial" pitchFamily="34" charset="0"/>
              <a:buNone/>
              <a:defRPr sz="1600" kern="1200">
                <a:solidFill>
                  <a:schemeClr val="tx1"/>
                </a:solidFill>
                <a:latin typeface="Arial"/>
                <a:ea typeface="ＭＳ Ｐゴシック" pitchFamily="37" charset="-128"/>
                <a:cs typeface="ＭＳ Ｐゴシック" pitchFamily="37" charset="-128"/>
              </a:defRPr>
            </a:lvl4pPr>
            <a:lvl5pPr marL="1828800" indent="0" algn="ctr" defTabSz="457200" rtl="0" eaLnBrk="1" fontAlgn="base" hangingPunct="1">
              <a:spcBef>
                <a:spcPct val="20000"/>
              </a:spcBef>
              <a:spcAft>
                <a:spcPts val="600"/>
              </a:spcAft>
              <a:buFont typeface="Arial" pitchFamily="34" charset="0"/>
              <a:buNone/>
              <a:defRPr sz="1600" kern="1200">
                <a:solidFill>
                  <a:schemeClr val="tx1"/>
                </a:solidFill>
                <a:latin typeface="Arial"/>
                <a:ea typeface="ＭＳ Ｐゴシック" pitchFamily="37" charset="-128"/>
                <a:cs typeface="ＭＳ Ｐゴシック" pitchFamily="37" charset="-128"/>
              </a:defRPr>
            </a:lvl5pPr>
            <a:lvl6pPr marL="2286000" indent="0" algn="ctr" defTabSz="457200" rtl="0" eaLnBrk="1" latinLnBrk="0" hangingPunct="1">
              <a:spcBef>
                <a:spcPct val="20000"/>
              </a:spcBef>
              <a:buFont typeface="Arial"/>
              <a:buNone/>
              <a:defRPr sz="1600" kern="1200">
                <a:solidFill>
                  <a:schemeClr val="tx1"/>
                </a:solidFill>
                <a:latin typeface="+mn-lt"/>
                <a:ea typeface="+mn-ea"/>
                <a:cs typeface="+mn-cs"/>
              </a:defRPr>
            </a:lvl6pPr>
            <a:lvl7pPr marL="2743200" indent="0" algn="ctr" defTabSz="457200" rtl="0" eaLnBrk="1" latinLnBrk="0" hangingPunct="1">
              <a:spcBef>
                <a:spcPct val="20000"/>
              </a:spcBef>
              <a:buFont typeface="Arial"/>
              <a:buNone/>
              <a:defRPr sz="1600" kern="1200">
                <a:solidFill>
                  <a:schemeClr val="tx1"/>
                </a:solidFill>
                <a:latin typeface="+mn-lt"/>
                <a:ea typeface="+mn-ea"/>
                <a:cs typeface="+mn-cs"/>
              </a:defRPr>
            </a:lvl7pPr>
            <a:lvl8pPr marL="3200400" indent="0" algn="ctr" defTabSz="457200" rtl="0" eaLnBrk="1" latinLnBrk="0" hangingPunct="1">
              <a:spcBef>
                <a:spcPct val="20000"/>
              </a:spcBef>
              <a:buFont typeface="Arial"/>
              <a:buNone/>
              <a:defRPr sz="1600" kern="1200">
                <a:solidFill>
                  <a:schemeClr val="tx1"/>
                </a:solidFill>
                <a:latin typeface="+mn-lt"/>
                <a:ea typeface="+mn-ea"/>
                <a:cs typeface="+mn-cs"/>
              </a:defRPr>
            </a:lvl8pPr>
            <a:lvl9pPr marL="3657600" indent="0" algn="ctr" defTabSz="457200" rtl="0" eaLnBrk="1" latinLnBrk="0" hangingPunct="1">
              <a:spcBef>
                <a:spcPct val="20000"/>
              </a:spcBef>
              <a:buFont typeface="Arial"/>
              <a:buNone/>
              <a:defRPr sz="1600" kern="1200">
                <a:solidFill>
                  <a:schemeClr val="tx1"/>
                </a:solidFill>
                <a:latin typeface="+mn-lt"/>
                <a:ea typeface="+mn-ea"/>
                <a:cs typeface="+mn-cs"/>
              </a:defRPr>
            </a:lvl9pPr>
          </a:lstStyle>
          <a:p>
            <a:pPr algn="l"/>
            <a:r>
              <a:rPr lang="en-US" sz="1600" b="1" dirty="0"/>
              <a:t>Catherine Rudisill, M.S. </a:t>
            </a:r>
          </a:p>
          <a:p>
            <a:pPr algn="l"/>
            <a:r>
              <a:rPr lang="en-US" sz="1600" dirty="0"/>
              <a:t>Work Assignment Manager</a:t>
            </a:r>
          </a:p>
          <a:p>
            <a:pPr algn="l"/>
            <a:r>
              <a:rPr lang="en-US" sz="1600" dirty="0"/>
              <a:t>Lead Chemist</a:t>
            </a:r>
          </a:p>
          <a:p>
            <a:pPr algn="l"/>
            <a:r>
              <a:rPr lang="en-US" sz="1600" dirty="0"/>
              <a:t>SRC, Inc. </a:t>
            </a:r>
          </a:p>
          <a:p>
            <a:pPr algn="l"/>
            <a:r>
              <a:rPr lang="en-US" sz="1600" dirty="0"/>
              <a:t>Syracuse, NY</a:t>
            </a:r>
          </a:p>
        </p:txBody>
      </p:sp>
      <p:sp>
        <p:nvSpPr>
          <p:cNvPr id="5" name="Subtitle 2">
            <a:extLst>
              <a:ext uri="{FF2B5EF4-FFF2-40B4-BE49-F238E27FC236}">
                <a16:creationId xmlns:a16="http://schemas.microsoft.com/office/drawing/2014/main" id="{5D048118-CA71-41AB-8BD0-BBFE7FF1E3C5}"/>
              </a:ext>
            </a:extLst>
          </p:cNvPr>
          <p:cNvSpPr txBox="1">
            <a:spLocks/>
          </p:cNvSpPr>
          <p:nvPr/>
        </p:nvSpPr>
        <p:spPr bwMode="auto">
          <a:xfrm>
            <a:off x="5044317" y="4113850"/>
            <a:ext cx="3009660" cy="19213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defTabSz="457200" rtl="0" eaLnBrk="1" fontAlgn="base" hangingPunct="1">
              <a:lnSpc>
                <a:spcPct val="100000"/>
              </a:lnSpc>
              <a:spcBef>
                <a:spcPts val="0"/>
              </a:spcBef>
              <a:spcAft>
                <a:spcPts val="600"/>
              </a:spcAft>
              <a:buSzPct val="120000"/>
              <a:buNone/>
              <a:defRPr sz="2400" kern="1200">
                <a:solidFill>
                  <a:schemeClr val="tx1"/>
                </a:solidFill>
                <a:latin typeface="Arial"/>
                <a:ea typeface="ＭＳ Ｐゴシック" pitchFamily="37" charset="-128"/>
                <a:cs typeface="ＭＳ Ｐゴシック" pitchFamily="37" charset="-128"/>
              </a:defRPr>
            </a:lvl1pPr>
            <a:lvl2pPr marL="457200" indent="0" algn="ctr" defTabSz="457200" rtl="0" eaLnBrk="1" fontAlgn="base" hangingPunct="1">
              <a:lnSpc>
                <a:spcPct val="100000"/>
              </a:lnSpc>
              <a:spcBef>
                <a:spcPts val="0"/>
              </a:spcBef>
              <a:spcAft>
                <a:spcPts val="600"/>
              </a:spcAft>
              <a:buFont typeface="Arial" pitchFamily="34" charset="0"/>
              <a:buNone/>
              <a:defRPr sz="2000" kern="1200">
                <a:solidFill>
                  <a:schemeClr val="tx1"/>
                </a:solidFill>
                <a:latin typeface="Arial"/>
                <a:ea typeface="ＭＳ Ｐゴシック" pitchFamily="37" charset="-128"/>
                <a:cs typeface="ＭＳ Ｐゴシック" pitchFamily="37" charset="-128"/>
              </a:defRPr>
            </a:lvl2pPr>
            <a:lvl3pPr marL="914400" indent="0" algn="ctr" defTabSz="457200" rtl="0" eaLnBrk="1" fontAlgn="base" hangingPunct="1">
              <a:lnSpc>
                <a:spcPct val="100000"/>
              </a:lnSpc>
              <a:spcBef>
                <a:spcPts val="0"/>
              </a:spcBef>
              <a:spcAft>
                <a:spcPts val="600"/>
              </a:spcAft>
              <a:buFont typeface="Times New Roman" pitchFamily="18" charset="0"/>
              <a:buNone/>
              <a:defRPr sz="1800" kern="1200">
                <a:solidFill>
                  <a:schemeClr val="tx1"/>
                </a:solidFill>
                <a:latin typeface="Arial"/>
                <a:ea typeface="ＭＳ Ｐゴシック" pitchFamily="37" charset="-128"/>
                <a:cs typeface="ＭＳ Ｐゴシック" pitchFamily="37" charset="-128"/>
              </a:defRPr>
            </a:lvl3pPr>
            <a:lvl4pPr marL="1371600" indent="0" algn="ctr" defTabSz="457200" rtl="0" eaLnBrk="1" fontAlgn="base" hangingPunct="1">
              <a:spcBef>
                <a:spcPct val="20000"/>
              </a:spcBef>
              <a:spcAft>
                <a:spcPts val="600"/>
              </a:spcAft>
              <a:buFont typeface="Arial" pitchFamily="34" charset="0"/>
              <a:buNone/>
              <a:defRPr sz="1600" kern="1200">
                <a:solidFill>
                  <a:schemeClr val="tx1"/>
                </a:solidFill>
                <a:latin typeface="Arial"/>
                <a:ea typeface="ＭＳ Ｐゴシック" pitchFamily="37" charset="-128"/>
                <a:cs typeface="ＭＳ Ｐゴシック" pitchFamily="37" charset="-128"/>
              </a:defRPr>
            </a:lvl4pPr>
            <a:lvl5pPr marL="1828800" indent="0" algn="ctr" defTabSz="457200" rtl="0" eaLnBrk="1" fontAlgn="base" hangingPunct="1">
              <a:spcBef>
                <a:spcPct val="20000"/>
              </a:spcBef>
              <a:spcAft>
                <a:spcPts val="600"/>
              </a:spcAft>
              <a:buFont typeface="Arial" pitchFamily="34" charset="0"/>
              <a:buNone/>
              <a:defRPr sz="1600" kern="1200">
                <a:solidFill>
                  <a:schemeClr val="tx1"/>
                </a:solidFill>
                <a:latin typeface="Arial"/>
                <a:ea typeface="ＭＳ Ｐゴシック" pitchFamily="37" charset="-128"/>
                <a:cs typeface="ＭＳ Ｐゴシック" pitchFamily="37" charset="-128"/>
              </a:defRPr>
            </a:lvl5pPr>
            <a:lvl6pPr marL="2286000" indent="0" algn="ctr" defTabSz="457200" rtl="0" eaLnBrk="1" latinLnBrk="0" hangingPunct="1">
              <a:spcBef>
                <a:spcPct val="20000"/>
              </a:spcBef>
              <a:buFont typeface="Arial"/>
              <a:buNone/>
              <a:defRPr sz="1600" kern="1200">
                <a:solidFill>
                  <a:schemeClr val="tx1"/>
                </a:solidFill>
                <a:latin typeface="+mn-lt"/>
                <a:ea typeface="+mn-ea"/>
                <a:cs typeface="+mn-cs"/>
              </a:defRPr>
            </a:lvl6pPr>
            <a:lvl7pPr marL="2743200" indent="0" algn="ctr" defTabSz="457200" rtl="0" eaLnBrk="1" latinLnBrk="0" hangingPunct="1">
              <a:spcBef>
                <a:spcPct val="20000"/>
              </a:spcBef>
              <a:buFont typeface="Arial"/>
              <a:buNone/>
              <a:defRPr sz="1600" kern="1200">
                <a:solidFill>
                  <a:schemeClr val="tx1"/>
                </a:solidFill>
                <a:latin typeface="+mn-lt"/>
                <a:ea typeface="+mn-ea"/>
                <a:cs typeface="+mn-cs"/>
              </a:defRPr>
            </a:lvl7pPr>
            <a:lvl8pPr marL="3200400" indent="0" algn="ctr" defTabSz="457200" rtl="0" eaLnBrk="1" latinLnBrk="0" hangingPunct="1">
              <a:spcBef>
                <a:spcPct val="20000"/>
              </a:spcBef>
              <a:buFont typeface="Arial"/>
              <a:buNone/>
              <a:defRPr sz="1600" kern="1200">
                <a:solidFill>
                  <a:schemeClr val="tx1"/>
                </a:solidFill>
                <a:latin typeface="+mn-lt"/>
                <a:ea typeface="+mn-ea"/>
                <a:cs typeface="+mn-cs"/>
              </a:defRPr>
            </a:lvl8pPr>
            <a:lvl9pPr marL="3657600" indent="0" algn="ctr" defTabSz="457200" rtl="0" eaLnBrk="1" latinLnBrk="0" hangingPunct="1">
              <a:spcBef>
                <a:spcPct val="20000"/>
              </a:spcBef>
              <a:buFont typeface="Arial"/>
              <a:buNone/>
              <a:defRPr sz="1600" kern="1200">
                <a:solidFill>
                  <a:schemeClr val="tx1"/>
                </a:solidFill>
                <a:latin typeface="+mn-lt"/>
                <a:ea typeface="+mn-ea"/>
                <a:cs typeface="+mn-cs"/>
              </a:defRPr>
            </a:lvl9pPr>
          </a:lstStyle>
          <a:p>
            <a:pPr algn="l"/>
            <a:r>
              <a:rPr lang="en-US" sz="1600" b="1" dirty="0"/>
              <a:t>Jenn Rhoades</a:t>
            </a:r>
          </a:p>
          <a:p>
            <a:pPr algn="l"/>
            <a:r>
              <a:rPr lang="en-US" sz="1600" dirty="0"/>
              <a:t>Stakeholder Outreach Lead</a:t>
            </a:r>
          </a:p>
          <a:p>
            <a:pPr algn="l"/>
            <a:r>
              <a:rPr lang="en-US" sz="1600" dirty="0"/>
              <a:t>Toxicologist</a:t>
            </a:r>
          </a:p>
          <a:p>
            <a:pPr algn="l"/>
            <a:r>
              <a:rPr lang="en-US" sz="1600" dirty="0"/>
              <a:t>SRC, Inc. </a:t>
            </a:r>
          </a:p>
          <a:p>
            <a:pPr algn="l"/>
            <a:r>
              <a:rPr lang="en-US" sz="1600" dirty="0"/>
              <a:t>Syracuse, NY</a:t>
            </a:r>
          </a:p>
        </p:txBody>
      </p:sp>
      <p:sp>
        <p:nvSpPr>
          <p:cNvPr id="6" name="Rectangle 5">
            <a:extLst>
              <a:ext uri="{FF2B5EF4-FFF2-40B4-BE49-F238E27FC236}">
                <a16:creationId xmlns:a16="http://schemas.microsoft.com/office/drawing/2014/main" id="{A3FF0A7A-9F93-4A5B-934F-3D82E62FCA72}"/>
              </a:ext>
            </a:extLst>
          </p:cNvPr>
          <p:cNvSpPr/>
          <p:nvPr/>
        </p:nvSpPr>
        <p:spPr>
          <a:xfrm>
            <a:off x="78377" y="6548846"/>
            <a:ext cx="853440" cy="2258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8651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A28F7F-8A4E-4518-9A40-BC9138E646B2}"/>
              </a:ext>
            </a:extLst>
          </p:cNvPr>
          <p:cNvSpPr>
            <a:spLocks noGrp="1"/>
          </p:cNvSpPr>
          <p:nvPr>
            <p:ph idx="1"/>
          </p:nvPr>
        </p:nvSpPr>
        <p:spPr/>
        <p:txBody>
          <a:bodyPr/>
          <a:lstStyle/>
          <a:p>
            <a:r>
              <a:rPr lang="en-US" dirty="0"/>
              <a:t>Welcome &amp; Roll Call (10 mins)</a:t>
            </a:r>
          </a:p>
          <a:p>
            <a:r>
              <a:rPr lang="en-US" dirty="0"/>
              <a:t>Background &amp; Overview (5 mins)</a:t>
            </a:r>
          </a:p>
          <a:p>
            <a:r>
              <a:rPr lang="en-US" dirty="0"/>
              <a:t>Discussion items</a:t>
            </a:r>
          </a:p>
          <a:p>
            <a:pPr lvl="1"/>
            <a:r>
              <a:rPr lang="en-US" dirty="0"/>
              <a:t>Expansion Feedback (10 mins)</a:t>
            </a:r>
          </a:p>
          <a:p>
            <a:pPr lvl="1"/>
            <a:r>
              <a:rPr lang="en-US" dirty="0"/>
              <a:t>Product definitions (15 mins)</a:t>
            </a:r>
          </a:p>
          <a:p>
            <a:pPr lvl="1"/>
            <a:r>
              <a:rPr lang="en-US" dirty="0"/>
              <a:t>Product overlap (15 mins)</a:t>
            </a:r>
          </a:p>
          <a:p>
            <a:r>
              <a:rPr lang="en-US" dirty="0"/>
              <a:t>Close-Out (5 mins)</a:t>
            </a:r>
          </a:p>
        </p:txBody>
      </p:sp>
      <p:sp>
        <p:nvSpPr>
          <p:cNvPr id="3" name="Title 2">
            <a:extLst>
              <a:ext uri="{FF2B5EF4-FFF2-40B4-BE49-F238E27FC236}">
                <a16:creationId xmlns:a16="http://schemas.microsoft.com/office/drawing/2014/main" id="{212CDF85-7D86-4874-838E-35E507D55BA7}"/>
              </a:ext>
            </a:extLst>
          </p:cNvPr>
          <p:cNvSpPr>
            <a:spLocks noGrp="1"/>
          </p:cNvSpPr>
          <p:nvPr>
            <p:ph type="title"/>
          </p:nvPr>
        </p:nvSpPr>
        <p:spPr/>
        <p:txBody>
          <a:bodyPr/>
          <a:lstStyle/>
          <a:p>
            <a:r>
              <a:rPr lang="en-US" dirty="0"/>
              <a:t>Outline</a:t>
            </a:r>
          </a:p>
        </p:txBody>
      </p:sp>
      <p:sp>
        <p:nvSpPr>
          <p:cNvPr id="4" name="TextBox 3">
            <a:extLst>
              <a:ext uri="{FF2B5EF4-FFF2-40B4-BE49-F238E27FC236}">
                <a16:creationId xmlns:a16="http://schemas.microsoft.com/office/drawing/2014/main" id="{19C1DD3C-1B2B-4D34-97A9-CFBD3851FAE9}"/>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3602114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p:txBody>
          <a:bodyPr>
            <a:normAutofit fontScale="62500" lnSpcReduction="20000"/>
          </a:bodyPr>
          <a:lstStyle/>
          <a:p>
            <a:pPr marL="0" indent="0" algn="ctr">
              <a:spcAft>
                <a:spcPts val="1200"/>
              </a:spcAft>
              <a:buNone/>
            </a:pPr>
            <a:r>
              <a:rPr lang="en-US" sz="3200" b="1" dirty="0"/>
              <a:t>WA State Law RCW 70.95G </a:t>
            </a:r>
          </a:p>
          <a:p>
            <a:pPr>
              <a:spcAft>
                <a:spcPts val="1200"/>
              </a:spcAft>
            </a:pPr>
            <a:r>
              <a:rPr lang="en-US" dirty="0"/>
              <a:t>Bans </a:t>
            </a:r>
            <a:r>
              <a:rPr lang="en-US" dirty="0" err="1"/>
              <a:t>perfluorinated</a:t>
            </a:r>
            <a:r>
              <a:rPr lang="en-US" dirty="0"/>
              <a:t> and polyfluorinated substances from food packaging materials </a:t>
            </a:r>
          </a:p>
          <a:p>
            <a:pPr>
              <a:spcAft>
                <a:spcPts val="1200"/>
              </a:spcAft>
            </a:pPr>
            <a:r>
              <a:rPr lang="en-US" dirty="0"/>
              <a:t>“</a:t>
            </a:r>
            <a:r>
              <a:rPr lang="en-US" b="1" dirty="0"/>
              <a:t>Food package</a:t>
            </a:r>
            <a:r>
              <a:rPr lang="en-US" dirty="0"/>
              <a:t>" means a package or packaging component that is intended for direct food contact and is comprised, in substantial part, of paper, paperboard, or other materials originally derived from plant fibers.”</a:t>
            </a:r>
          </a:p>
          <a:p>
            <a:pPr>
              <a:spcAft>
                <a:spcPts val="1200"/>
              </a:spcAft>
            </a:pPr>
            <a:r>
              <a:rPr lang="en-US" dirty="0"/>
              <a:t>“</a:t>
            </a:r>
            <a:r>
              <a:rPr lang="en-US" b="1" dirty="0"/>
              <a:t>’Perfluoroalkyl and polyfluoroalkyl substances" or "PFAS chemicals</a:t>
            </a:r>
            <a:r>
              <a:rPr lang="en-US" dirty="0"/>
              <a:t>" means, for the purposes of food packaging, a class of fluorinated organic chemicals containing at least one fully fluorinated carbon atom.’”</a:t>
            </a:r>
          </a:p>
          <a:p>
            <a:pPr>
              <a:spcAft>
                <a:spcPts val="1200"/>
              </a:spcAft>
            </a:pPr>
            <a:r>
              <a:rPr lang="en-US" dirty="0"/>
              <a:t>Dept of Ecology will conduct an Alternatives Assessment that considers: </a:t>
            </a:r>
          </a:p>
          <a:p>
            <a:pPr lvl="1">
              <a:lnSpc>
                <a:spcPct val="120000"/>
              </a:lnSpc>
              <a:spcAft>
                <a:spcPts val="0"/>
              </a:spcAft>
            </a:pPr>
            <a:r>
              <a:rPr lang="en-US" dirty="0"/>
              <a:t>Chemical hazard</a:t>
            </a:r>
          </a:p>
          <a:p>
            <a:pPr lvl="1">
              <a:lnSpc>
                <a:spcPct val="120000"/>
              </a:lnSpc>
              <a:spcAft>
                <a:spcPts val="0"/>
              </a:spcAft>
            </a:pPr>
            <a:r>
              <a:rPr lang="en-US" dirty="0"/>
              <a:t>Exposure</a:t>
            </a:r>
          </a:p>
          <a:p>
            <a:pPr lvl="1">
              <a:lnSpc>
                <a:spcPct val="120000"/>
              </a:lnSpc>
              <a:spcAft>
                <a:spcPts val="0"/>
              </a:spcAft>
            </a:pPr>
            <a:r>
              <a:rPr lang="en-US" dirty="0"/>
              <a:t>Performance </a:t>
            </a:r>
          </a:p>
          <a:p>
            <a:pPr lvl="1">
              <a:lnSpc>
                <a:spcPct val="120000"/>
              </a:lnSpc>
              <a:spcAft>
                <a:spcPts val="0"/>
              </a:spcAft>
            </a:pPr>
            <a:r>
              <a:rPr lang="en-US" dirty="0"/>
              <a:t>Cost &amp; availability</a:t>
            </a:r>
          </a:p>
          <a:p>
            <a:pPr marL="341313" lvl="1" indent="0">
              <a:lnSpc>
                <a:spcPct val="120000"/>
              </a:lnSpc>
              <a:spcAft>
                <a:spcPts val="0"/>
              </a:spcAft>
              <a:buNone/>
            </a:pPr>
            <a:endParaRPr lang="en-US" dirty="0"/>
          </a:p>
          <a:p>
            <a:pPr>
              <a:spcAft>
                <a:spcPts val="1200"/>
              </a:spcAft>
            </a:pPr>
            <a:r>
              <a:rPr lang="en-US" dirty="0"/>
              <a:t>If Ecology determines that there are alternatives that meet the requirements of the law, then ban will take effect</a:t>
            </a:r>
          </a:p>
          <a:p>
            <a:pPr>
              <a:spcAft>
                <a:spcPts val="1200"/>
              </a:spcAft>
            </a:pPr>
            <a:r>
              <a:rPr lang="en-US" b="1" i="1" dirty="0"/>
              <a:t>"If the department of ecology does not find that a safer alternative is available for some or all categories of food packaging applications, beginning January 1, 2021, and each year following, the department of ecology must review and report on alternatives…"</a:t>
            </a:r>
            <a:endParaRPr lang="en-US" b="1" dirty="0"/>
          </a:p>
          <a:p>
            <a:endParaRPr lang="en-US" dirty="0"/>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Project Overview</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56328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E7813B-8795-40CC-9E13-36A9E19C7C97}"/>
              </a:ext>
            </a:extLst>
          </p:cNvPr>
          <p:cNvSpPr>
            <a:spLocks noGrp="1"/>
          </p:cNvSpPr>
          <p:nvPr>
            <p:ph type="title"/>
          </p:nvPr>
        </p:nvSpPr>
        <p:spPr/>
        <p:txBody>
          <a:bodyPr/>
          <a:lstStyle/>
          <a:p>
            <a:r>
              <a:rPr lang="en-US" dirty="0"/>
              <a:t>Previous Group Interactions</a:t>
            </a:r>
          </a:p>
        </p:txBody>
      </p:sp>
      <p:sp>
        <p:nvSpPr>
          <p:cNvPr id="4" name="Rectangle 3">
            <a:extLst>
              <a:ext uri="{FF2B5EF4-FFF2-40B4-BE49-F238E27FC236}">
                <a16:creationId xmlns:a16="http://schemas.microsoft.com/office/drawing/2014/main" id="{779C6B73-4C08-4062-A579-17AC2C7039AF}"/>
              </a:ext>
            </a:extLst>
          </p:cNvPr>
          <p:cNvSpPr/>
          <p:nvPr/>
        </p:nvSpPr>
        <p:spPr>
          <a:xfrm>
            <a:off x="228602" y="877842"/>
            <a:ext cx="6950597" cy="584775"/>
          </a:xfrm>
          <a:prstGeom prst="rect">
            <a:avLst/>
          </a:prstGeom>
        </p:spPr>
        <p:txBody>
          <a:bodyPr wrap="square">
            <a:spAutoFit/>
          </a:bodyPr>
          <a:lstStyle/>
          <a:p>
            <a:r>
              <a:rPr lang="en-US" sz="1600" b="1" dirty="0">
                <a:solidFill>
                  <a:srgbClr val="000000"/>
                </a:solidFill>
                <a:latin typeface="+mn-lt"/>
                <a:ea typeface="Calibri" panose="020F0502020204030204" pitchFamily="34" charset="0"/>
              </a:rPr>
              <a:t>PFAS CAP website link: </a:t>
            </a:r>
            <a:r>
              <a:rPr lang="en-US" sz="1600" u="sng" dirty="0">
                <a:solidFill>
                  <a:srgbClr val="000000"/>
                </a:solidFill>
                <a:latin typeface="+mn-lt"/>
                <a:ea typeface="Calibri" panose="020F0502020204030204" pitchFamily="34" charset="0"/>
                <a:hlinkClick r:id="rId2"/>
              </a:rPr>
              <a:t>https://www.ezview.wa.gov/?alias=1962&amp;pageid=37105</a:t>
            </a:r>
            <a:endParaRPr lang="en-US" sz="1600" dirty="0">
              <a:latin typeface="+mn-lt"/>
            </a:endParaRPr>
          </a:p>
        </p:txBody>
      </p:sp>
      <p:sp>
        <p:nvSpPr>
          <p:cNvPr id="6" name="Rectangle 5">
            <a:extLst>
              <a:ext uri="{FF2B5EF4-FFF2-40B4-BE49-F238E27FC236}">
                <a16:creationId xmlns:a16="http://schemas.microsoft.com/office/drawing/2014/main" id="{2F319D29-0250-4F6B-A8E1-81DE63D8A25C}"/>
              </a:ext>
            </a:extLst>
          </p:cNvPr>
          <p:cNvSpPr/>
          <p:nvPr/>
        </p:nvSpPr>
        <p:spPr>
          <a:xfrm>
            <a:off x="228601" y="2084176"/>
            <a:ext cx="8686799" cy="338554"/>
          </a:xfrm>
          <a:prstGeom prst="rect">
            <a:avLst/>
          </a:prstGeom>
        </p:spPr>
        <p:txBody>
          <a:bodyPr wrap="square">
            <a:spAutoFit/>
          </a:bodyPr>
          <a:lstStyle/>
          <a:p>
            <a:r>
              <a:rPr lang="en-US" sz="1600" b="1" dirty="0">
                <a:latin typeface="+mn-lt"/>
              </a:rPr>
              <a:t>5/15/19 - Alternatives Assessment for PFAS in Food Packaging</a:t>
            </a:r>
            <a:r>
              <a:rPr lang="en-US" sz="1600" dirty="0">
                <a:latin typeface="+mn-lt"/>
              </a:rPr>
              <a:t> </a:t>
            </a:r>
            <a:r>
              <a:rPr lang="en-US" sz="1600" b="1" dirty="0">
                <a:latin typeface="+mn-lt"/>
              </a:rPr>
              <a:t>Stakeholder Webinar #1</a:t>
            </a:r>
            <a:endParaRPr lang="en-US" sz="1600" dirty="0">
              <a:latin typeface="+mn-lt"/>
            </a:endParaRPr>
          </a:p>
        </p:txBody>
      </p:sp>
      <p:sp>
        <p:nvSpPr>
          <p:cNvPr id="7" name="Rectangle 6">
            <a:extLst>
              <a:ext uri="{FF2B5EF4-FFF2-40B4-BE49-F238E27FC236}">
                <a16:creationId xmlns:a16="http://schemas.microsoft.com/office/drawing/2014/main" id="{6C9E9491-4410-4518-A30F-48833011F05F}"/>
              </a:ext>
            </a:extLst>
          </p:cNvPr>
          <p:cNvSpPr/>
          <p:nvPr/>
        </p:nvSpPr>
        <p:spPr>
          <a:xfrm>
            <a:off x="325539" y="2336430"/>
            <a:ext cx="8177515" cy="584775"/>
          </a:xfrm>
          <a:prstGeom prst="rect">
            <a:avLst/>
          </a:prstGeom>
        </p:spPr>
        <p:txBody>
          <a:bodyPr wrap="square">
            <a:spAutoFit/>
          </a:bodyPr>
          <a:lstStyle/>
          <a:p>
            <a:r>
              <a:rPr lang="en-US" sz="1600" dirty="0">
                <a:latin typeface="+mn-lt"/>
                <a:hlinkClick r:id="rId3"/>
              </a:rPr>
              <a:t>https://www.ezview.wa.gov/Portals/_1962/Documents/PFAS/PFAS%20AA%20Webinar_05152019.pdf</a:t>
            </a:r>
            <a:r>
              <a:rPr lang="en-US" sz="1600" dirty="0">
                <a:latin typeface="+mn-lt"/>
              </a:rPr>
              <a:t> </a:t>
            </a:r>
          </a:p>
        </p:txBody>
      </p:sp>
      <p:sp>
        <p:nvSpPr>
          <p:cNvPr id="8" name="TextBox 7">
            <a:extLst>
              <a:ext uri="{FF2B5EF4-FFF2-40B4-BE49-F238E27FC236}">
                <a16:creationId xmlns:a16="http://schemas.microsoft.com/office/drawing/2014/main" id="{C9B1800B-AE14-4C5E-B850-D5D083BF6F38}"/>
              </a:ext>
            </a:extLst>
          </p:cNvPr>
          <p:cNvSpPr txBox="1"/>
          <p:nvPr/>
        </p:nvSpPr>
        <p:spPr>
          <a:xfrm>
            <a:off x="386305" y="3260588"/>
            <a:ext cx="8371390"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mn-lt"/>
              </a:rPr>
              <a:t>Distributed to all stakeholders via PFAS CAP list-serve and direct email.</a:t>
            </a:r>
          </a:p>
          <a:p>
            <a:pPr marL="285750" indent="-285750">
              <a:buFont typeface="Arial" panose="020B0604020202020204" pitchFamily="34" charset="0"/>
              <a:buChar char="•"/>
            </a:pPr>
            <a:r>
              <a:rPr lang="en-US" sz="1600" dirty="0">
                <a:latin typeface="+mn-lt"/>
              </a:rPr>
              <a:t>Responses accepted through July 31</a:t>
            </a:r>
            <a:r>
              <a:rPr lang="en-US" sz="1600" baseline="30000" dirty="0">
                <a:latin typeface="+mn-lt"/>
              </a:rPr>
              <a:t>st </a:t>
            </a:r>
            <a:r>
              <a:rPr lang="en-US" sz="1600" dirty="0">
                <a:latin typeface="+mn-lt"/>
              </a:rPr>
              <a:t> (extended to allow for additional responses)</a:t>
            </a:r>
          </a:p>
        </p:txBody>
      </p:sp>
      <p:sp>
        <p:nvSpPr>
          <p:cNvPr id="9" name="TextBox 8">
            <a:extLst>
              <a:ext uri="{FF2B5EF4-FFF2-40B4-BE49-F238E27FC236}">
                <a16:creationId xmlns:a16="http://schemas.microsoft.com/office/drawing/2014/main" id="{FF98AF44-5E51-4B76-9CD5-097DB500B66D}"/>
              </a:ext>
            </a:extLst>
          </p:cNvPr>
          <p:cNvSpPr txBox="1"/>
          <p:nvPr/>
        </p:nvSpPr>
        <p:spPr>
          <a:xfrm>
            <a:off x="228602" y="3009964"/>
            <a:ext cx="4017446" cy="338554"/>
          </a:xfrm>
          <a:prstGeom prst="rect">
            <a:avLst/>
          </a:prstGeom>
          <a:noFill/>
        </p:spPr>
        <p:txBody>
          <a:bodyPr wrap="none" rtlCol="0">
            <a:spAutoFit/>
          </a:bodyPr>
          <a:lstStyle/>
          <a:p>
            <a:r>
              <a:rPr lang="en-US" sz="1600" b="1" dirty="0">
                <a:latin typeface="+mn-lt"/>
              </a:rPr>
              <a:t>7/1/19 - Online Product Scoping Survey</a:t>
            </a:r>
          </a:p>
        </p:txBody>
      </p:sp>
      <p:sp>
        <p:nvSpPr>
          <p:cNvPr id="10" name="Rectangle 9">
            <a:extLst>
              <a:ext uri="{FF2B5EF4-FFF2-40B4-BE49-F238E27FC236}">
                <a16:creationId xmlns:a16="http://schemas.microsoft.com/office/drawing/2014/main" id="{1AE33436-C08D-4515-9840-19216EE20CBD}"/>
              </a:ext>
            </a:extLst>
          </p:cNvPr>
          <p:cNvSpPr/>
          <p:nvPr/>
        </p:nvSpPr>
        <p:spPr>
          <a:xfrm>
            <a:off x="87086" y="6531063"/>
            <a:ext cx="853440" cy="2258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F84F73C-90FA-4E1D-876C-257BCB3D9DA0}"/>
              </a:ext>
            </a:extLst>
          </p:cNvPr>
          <p:cNvSpPr/>
          <p:nvPr/>
        </p:nvSpPr>
        <p:spPr>
          <a:xfrm>
            <a:off x="399362" y="1400261"/>
            <a:ext cx="7835994" cy="584775"/>
          </a:xfrm>
          <a:prstGeom prst="rect">
            <a:avLst/>
          </a:prstGeom>
        </p:spPr>
        <p:txBody>
          <a:bodyPr wrap="square">
            <a:spAutoFit/>
          </a:bodyPr>
          <a:lstStyle/>
          <a:p>
            <a:r>
              <a:rPr lang="en-US" sz="1600" b="1" dirty="0"/>
              <a:t>Ecology is developing a website dedicated solely to the PFAS in Food   Packaging AA that will be separate from the current PFAS CAP</a:t>
            </a:r>
          </a:p>
        </p:txBody>
      </p:sp>
      <p:sp>
        <p:nvSpPr>
          <p:cNvPr id="11" name="Rectangle 10">
            <a:extLst>
              <a:ext uri="{FF2B5EF4-FFF2-40B4-BE49-F238E27FC236}">
                <a16:creationId xmlns:a16="http://schemas.microsoft.com/office/drawing/2014/main" id="{1FCEEB81-CE01-45F5-84DA-224BF0484160}"/>
              </a:ext>
            </a:extLst>
          </p:cNvPr>
          <p:cNvSpPr/>
          <p:nvPr/>
        </p:nvSpPr>
        <p:spPr>
          <a:xfrm>
            <a:off x="228601" y="3935752"/>
            <a:ext cx="7216818" cy="584775"/>
          </a:xfrm>
          <a:prstGeom prst="rect">
            <a:avLst/>
          </a:prstGeom>
        </p:spPr>
        <p:txBody>
          <a:bodyPr wrap="square">
            <a:spAutoFit/>
          </a:bodyPr>
          <a:lstStyle/>
          <a:p>
            <a:r>
              <a:rPr lang="en-US" sz="1600" b="1" dirty="0">
                <a:latin typeface="+mn-lt"/>
              </a:rPr>
              <a:t>9/11/2019 – Product Scoping Discussion</a:t>
            </a:r>
          </a:p>
          <a:p>
            <a:pPr marL="742950" lvl="1" indent="-285750">
              <a:buFont typeface="Arial" panose="020B0604020202020204" pitchFamily="34" charset="0"/>
              <a:buChar char="•"/>
            </a:pPr>
            <a:endParaRPr lang="en-US" sz="1600" dirty="0">
              <a:latin typeface="+mn-lt"/>
            </a:endParaRPr>
          </a:p>
        </p:txBody>
      </p:sp>
      <p:sp>
        <p:nvSpPr>
          <p:cNvPr id="12" name="TextBox 11">
            <a:extLst>
              <a:ext uri="{FF2B5EF4-FFF2-40B4-BE49-F238E27FC236}">
                <a16:creationId xmlns:a16="http://schemas.microsoft.com/office/drawing/2014/main" id="{F30ACE40-D47F-485B-8789-48EF04F6F3F7}"/>
              </a:ext>
            </a:extLst>
          </p:cNvPr>
          <p:cNvSpPr txBox="1"/>
          <p:nvPr/>
        </p:nvSpPr>
        <p:spPr>
          <a:xfrm>
            <a:off x="386305" y="4228139"/>
            <a:ext cx="8371390"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mn-lt"/>
              </a:rPr>
              <a:t>Discussed overview of the scoping survey results </a:t>
            </a:r>
          </a:p>
          <a:p>
            <a:pPr marL="285750" indent="-285750">
              <a:buFont typeface="Arial" panose="020B0604020202020204" pitchFamily="34" charset="0"/>
              <a:buChar char="•"/>
            </a:pPr>
            <a:r>
              <a:rPr lang="en-US" sz="1600" dirty="0">
                <a:latin typeface="+mn-lt"/>
              </a:rPr>
              <a:t>Announced a tentative product scope that would focus on paper wraps, liners, and bags </a:t>
            </a:r>
          </a:p>
          <a:p>
            <a:pPr marL="285750" indent="-285750">
              <a:buFont typeface="Arial" panose="020B0604020202020204" pitchFamily="34" charset="0"/>
              <a:buChar char="•"/>
            </a:pPr>
            <a:r>
              <a:rPr lang="en-US" sz="1600" dirty="0">
                <a:latin typeface="+mn-lt"/>
              </a:rPr>
              <a:t>Follow-up discussions with stakeholder expressed concern that this scope was too narrow</a:t>
            </a:r>
          </a:p>
        </p:txBody>
      </p:sp>
      <p:sp>
        <p:nvSpPr>
          <p:cNvPr id="13" name="Rectangle 12">
            <a:extLst>
              <a:ext uri="{FF2B5EF4-FFF2-40B4-BE49-F238E27FC236}">
                <a16:creationId xmlns:a16="http://schemas.microsoft.com/office/drawing/2014/main" id="{D41D5D1F-8EC5-4572-8F2B-CAF04E422B1C}"/>
              </a:ext>
            </a:extLst>
          </p:cNvPr>
          <p:cNvSpPr/>
          <p:nvPr/>
        </p:nvSpPr>
        <p:spPr>
          <a:xfrm>
            <a:off x="228601" y="5356518"/>
            <a:ext cx="7216818" cy="338554"/>
          </a:xfrm>
          <a:prstGeom prst="rect">
            <a:avLst/>
          </a:prstGeom>
        </p:spPr>
        <p:txBody>
          <a:bodyPr wrap="square">
            <a:spAutoFit/>
          </a:bodyPr>
          <a:lstStyle/>
          <a:p>
            <a:r>
              <a:rPr lang="en-US" sz="1600" b="1" dirty="0">
                <a:latin typeface="+mn-lt"/>
              </a:rPr>
              <a:t>10/2019 – Internal deliberations </a:t>
            </a:r>
          </a:p>
        </p:txBody>
      </p:sp>
      <p:sp>
        <p:nvSpPr>
          <p:cNvPr id="5" name="Rectangle 4">
            <a:extLst>
              <a:ext uri="{FF2B5EF4-FFF2-40B4-BE49-F238E27FC236}">
                <a16:creationId xmlns:a16="http://schemas.microsoft.com/office/drawing/2014/main" id="{3DC26B1E-EF81-4317-AED2-74024F6015EC}"/>
              </a:ext>
            </a:extLst>
          </p:cNvPr>
          <p:cNvSpPr/>
          <p:nvPr/>
        </p:nvSpPr>
        <p:spPr>
          <a:xfrm>
            <a:off x="386305" y="5667378"/>
            <a:ext cx="8090262" cy="338554"/>
          </a:xfrm>
          <a:prstGeom prst="rect">
            <a:avLst/>
          </a:prstGeom>
        </p:spPr>
        <p:txBody>
          <a:bodyPr wrap="square">
            <a:spAutoFit/>
          </a:bodyPr>
          <a:lstStyle/>
          <a:p>
            <a:pPr marL="285750" indent="-285750">
              <a:buFont typeface="Arial" panose="020B0604020202020204" pitchFamily="34" charset="0"/>
              <a:buChar char="•"/>
            </a:pPr>
            <a:r>
              <a:rPr lang="en-US" sz="1600" dirty="0"/>
              <a:t>SRC and Ecology discussed options for expanding the scope and adding funding </a:t>
            </a:r>
          </a:p>
        </p:txBody>
      </p:sp>
    </p:spTree>
    <p:extLst>
      <p:ext uri="{BB962C8B-B14F-4D97-AF65-F5344CB8AC3E}">
        <p14:creationId xmlns:p14="http://schemas.microsoft.com/office/powerpoint/2010/main" val="3109649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A142374-2017-4FC1-A32F-57AC004CA1CB}"/>
              </a:ext>
            </a:extLst>
          </p:cNvPr>
          <p:cNvSpPr>
            <a:spLocks noGrp="1"/>
          </p:cNvSpPr>
          <p:nvPr>
            <p:ph type="title"/>
          </p:nvPr>
        </p:nvSpPr>
        <p:spPr/>
        <p:txBody>
          <a:bodyPr/>
          <a:lstStyle/>
          <a:p>
            <a:r>
              <a:rPr lang="en-US" dirty="0"/>
              <a:t>Current Discussion</a:t>
            </a:r>
          </a:p>
        </p:txBody>
      </p:sp>
      <p:sp>
        <p:nvSpPr>
          <p:cNvPr id="4" name="Rectangle 3">
            <a:extLst>
              <a:ext uri="{FF2B5EF4-FFF2-40B4-BE49-F238E27FC236}">
                <a16:creationId xmlns:a16="http://schemas.microsoft.com/office/drawing/2014/main" id="{AE2BF8DF-24BC-480C-8D27-E8DD5982E18D}"/>
              </a:ext>
            </a:extLst>
          </p:cNvPr>
          <p:cNvSpPr/>
          <p:nvPr/>
        </p:nvSpPr>
        <p:spPr>
          <a:xfrm>
            <a:off x="228600" y="987976"/>
            <a:ext cx="8371390" cy="369332"/>
          </a:xfrm>
          <a:prstGeom prst="rect">
            <a:avLst/>
          </a:prstGeom>
        </p:spPr>
        <p:txBody>
          <a:bodyPr wrap="square">
            <a:spAutoFit/>
          </a:bodyPr>
          <a:lstStyle/>
          <a:p>
            <a:r>
              <a:rPr lang="en-US" b="1" dirty="0">
                <a:latin typeface="+mn-lt"/>
              </a:rPr>
              <a:t>11/11/2019 – Ecology Announces Update &amp; Opportunity for Comment</a:t>
            </a:r>
          </a:p>
        </p:txBody>
      </p:sp>
      <p:sp>
        <p:nvSpPr>
          <p:cNvPr id="5" name="TextBox 4">
            <a:extLst>
              <a:ext uri="{FF2B5EF4-FFF2-40B4-BE49-F238E27FC236}">
                <a16:creationId xmlns:a16="http://schemas.microsoft.com/office/drawing/2014/main" id="{91DB8608-7C1D-4439-A5B9-AAE644C98B06}"/>
              </a:ext>
            </a:extLst>
          </p:cNvPr>
          <p:cNvSpPr txBox="1"/>
          <p:nvPr/>
        </p:nvSpPr>
        <p:spPr>
          <a:xfrm>
            <a:off x="386305" y="1385061"/>
            <a:ext cx="8371390" cy="2585323"/>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mn-lt"/>
              </a:rPr>
              <a:t>Announced that Ecology will be expanding the product scope to also include dinnerware</a:t>
            </a:r>
          </a:p>
          <a:p>
            <a:pPr marL="285750" indent="-285750">
              <a:buFont typeface="Arial" panose="020B0604020202020204" pitchFamily="34" charset="0"/>
              <a:buChar char="•"/>
            </a:pPr>
            <a:r>
              <a:rPr lang="en-US" dirty="0">
                <a:latin typeface="+mn-lt"/>
              </a:rPr>
              <a:t>“Final scope will depend on our ability to leverage overlap between proposed safer alternative technologies across multiple product types. For example, </a:t>
            </a:r>
            <a:r>
              <a:rPr lang="en-US" b="1" dirty="0">
                <a:latin typeface="+mn-lt"/>
              </a:rPr>
              <a:t>if a wrapper alternative is treated with Formulation A (a substitute for PFAS), it will be more likely that the expanded scope includes a plate where Formulation A is also used to impart oil and grease resistance. </a:t>
            </a:r>
            <a:r>
              <a:rPr lang="en-US" dirty="0">
                <a:latin typeface="+mn-lt"/>
              </a:rPr>
              <a:t>Base material changes, for example, plant-fiber to plastic, will also be included among the candidates for alternatives assessment.”</a:t>
            </a:r>
          </a:p>
        </p:txBody>
      </p:sp>
      <p:sp>
        <p:nvSpPr>
          <p:cNvPr id="6" name="TextBox 5">
            <a:extLst>
              <a:ext uri="{FF2B5EF4-FFF2-40B4-BE49-F238E27FC236}">
                <a16:creationId xmlns:a16="http://schemas.microsoft.com/office/drawing/2014/main" id="{CD183AE7-5A3A-4128-AD46-5462EC6EA152}"/>
              </a:ext>
            </a:extLst>
          </p:cNvPr>
          <p:cNvSpPr txBox="1"/>
          <p:nvPr/>
        </p:nvSpPr>
        <p:spPr>
          <a:xfrm>
            <a:off x="386305" y="4389471"/>
            <a:ext cx="8371390" cy="1754326"/>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mn-lt"/>
              </a:rPr>
              <a:t>Address any concerns or feedback concerning the scope expansion </a:t>
            </a:r>
          </a:p>
          <a:p>
            <a:pPr marL="285750" indent="-285750">
              <a:buFont typeface="Arial" panose="020B0604020202020204" pitchFamily="34" charset="0"/>
              <a:buChar char="•"/>
            </a:pPr>
            <a:r>
              <a:rPr lang="en-US" dirty="0">
                <a:latin typeface="+mn-lt"/>
              </a:rPr>
              <a:t>Clarify working definitions of product types </a:t>
            </a:r>
          </a:p>
          <a:p>
            <a:pPr marL="285750" indent="-285750">
              <a:buFont typeface="Arial" panose="020B0604020202020204" pitchFamily="34" charset="0"/>
              <a:buChar char="•"/>
            </a:pPr>
            <a:r>
              <a:rPr lang="en-US" dirty="0">
                <a:latin typeface="+mn-lt"/>
              </a:rPr>
              <a:t>Identify candidate dinnerware/service ware products (including non-chemical alternatives)</a:t>
            </a:r>
          </a:p>
          <a:p>
            <a:pPr marL="285750" indent="-285750">
              <a:buFont typeface="Arial" panose="020B0604020202020204" pitchFamily="34" charset="0"/>
              <a:buChar char="•"/>
            </a:pPr>
            <a:r>
              <a:rPr lang="en-US" dirty="0">
                <a:latin typeface="+mn-lt"/>
              </a:rPr>
              <a:t>Identify any overlap between formulation treatments as suggested in the announcement</a:t>
            </a:r>
          </a:p>
        </p:txBody>
      </p:sp>
      <p:sp>
        <p:nvSpPr>
          <p:cNvPr id="7" name="Rectangle 6">
            <a:extLst>
              <a:ext uri="{FF2B5EF4-FFF2-40B4-BE49-F238E27FC236}">
                <a16:creationId xmlns:a16="http://schemas.microsoft.com/office/drawing/2014/main" id="{09C16C42-ED4C-4523-8D29-844D61D13FEB}"/>
              </a:ext>
            </a:extLst>
          </p:cNvPr>
          <p:cNvSpPr/>
          <p:nvPr/>
        </p:nvSpPr>
        <p:spPr>
          <a:xfrm>
            <a:off x="228600" y="4081099"/>
            <a:ext cx="7216818" cy="369332"/>
          </a:xfrm>
          <a:prstGeom prst="rect">
            <a:avLst/>
          </a:prstGeom>
        </p:spPr>
        <p:txBody>
          <a:bodyPr wrap="square">
            <a:spAutoFit/>
          </a:bodyPr>
          <a:lstStyle/>
          <a:p>
            <a:r>
              <a:rPr lang="en-US" b="1" dirty="0">
                <a:latin typeface="+mn-lt"/>
              </a:rPr>
              <a:t>Goals for today’s call: </a:t>
            </a:r>
          </a:p>
        </p:txBody>
      </p:sp>
      <p:sp>
        <p:nvSpPr>
          <p:cNvPr id="8" name="TextBox 7">
            <a:extLst>
              <a:ext uri="{FF2B5EF4-FFF2-40B4-BE49-F238E27FC236}">
                <a16:creationId xmlns:a16="http://schemas.microsoft.com/office/drawing/2014/main" id="{97A3345B-86F8-4BAF-894F-CEAD3D994B60}"/>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151470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p:txBody>
          <a:bodyPr>
            <a:normAutofit fontScale="92500" lnSpcReduction="10000"/>
          </a:bodyPr>
          <a:lstStyle/>
          <a:p>
            <a:r>
              <a:rPr lang="en-US" dirty="0"/>
              <a:t>This call will NOT be recorded </a:t>
            </a:r>
          </a:p>
          <a:p>
            <a:r>
              <a:rPr lang="en-US" dirty="0"/>
              <a:t>Slides will be posted to the invite</a:t>
            </a:r>
          </a:p>
          <a:p>
            <a:r>
              <a:rPr lang="en-US" dirty="0"/>
              <a:t>Keep discussion focused on product scoping</a:t>
            </a:r>
          </a:p>
          <a:p>
            <a:r>
              <a:rPr lang="en-US" dirty="0"/>
              <a:t>Select </a:t>
            </a:r>
            <a:r>
              <a:rPr lang="en-US" b="1" dirty="0"/>
              <a:t>“Raise Hand” </a:t>
            </a:r>
            <a:r>
              <a:rPr lang="en-US" dirty="0"/>
              <a:t>in your webinar controls or participant list</a:t>
            </a:r>
          </a:p>
          <a:p>
            <a:endParaRPr lang="en-US" dirty="0"/>
          </a:p>
          <a:p>
            <a:pPr marL="0" indent="0">
              <a:buNone/>
            </a:pPr>
            <a:r>
              <a:rPr lang="en-US" dirty="0"/>
              <a:t>	</a:t>
            </a:r>
          </a:p>
          <a:p>
            <a:r>
              <a:rPr lang="en-US" b="1" dirty="0"/>
              <a:t>I will call on people who raised their hand to speak</a:t>
            </a:r>
          </a:p>
          <a:p>
            <a:r>
              <a:rPr lang="en-US" dirty="0">
                <a:highlight>
                  <a:srgbClr val="FFFF00"/>
                </a:highlight>
              </a:rPr>
              <a:t>You will have to unmute yourself before speaking</a:t>
            </a:r>
          </a:p>
          <a:p>
            <a:r>
              <a:rPr lang="en-US" dirty="0"/>
              <a:t>Please announce yourself and affiliation before speaking </a:t>
            </a:r>
          </a:p>
          <a:p>
            <a:r>
              <a:rPr lang="en-US" dirty="0"/>
              <a:t>Hold off on follow-ups or rebuttals until everyone has had a chance to speak</a:t>
            </a:r>
          </a:p>
          <a:p>
            <a:r>
              <a:rPr lang="en-US" dirty="0"/>
              <a:t>We can follow-up discussions individually, as needed</a:t>
            </a:r>
          </a:p>
          <a:p>
            <a:endParaRPr lang="en-US" dirty="0"/>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Ground Rules</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pic>
        <p:nvPicPr>
          <p:cNvPr id="6" name="Picture 5">
            <a:extLst>
              <a:ext uri="{FF2B5EF4-FFF2-40B4-BE49-F238E27FC236}">
                <a16:creationId xmlns:a16="http://schemas.microsoft.com/office/drawing/2014/main" id="{C50A96DA-E85D-44F1-8111-C4A2ABAAD1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703" y="2914578"/>
            <a:ext cx="7697274" cy="514422"/>
          </a:xfrm>
          <a:prstGeom prst="rect">
            <a:avLst/>
          </a:prstGeom>
        </p:spPr>
      </p:pic>
    </p:spTree>
    <p:extLst>
      <p:ext uri="{BB962C8B-B14F-4D97-AF65-F5344CB8AC3E}">
        <p14:creationId xmlns:p14="http://schemas.microsoft.com/office/powerpoint/2010/main" val="1746690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a:xfrm>
            <a:off x="419100" y="2119947"/>
            <a:ext cx="8305800" cy="1119642"/>
          </a:xfrm>
          <a:ln w="19050">
            <a:solidFill>
              <a:schemeClr val="tx1"/>
            </a:solidFill>
          </a:ln>
        </p:spPr>
        <p:txBody>
          <a:bodyPr>
            <a:normAutofit/>
          </a:bodyPr>
          <a:lstStyle/>
          <a:p>
            <a:pPr marL="0" indent="0">
              <a:buNone/>
            </a:pPr>
            <a:r>
              <a:rPr lang="en-US" sz="2800" dirty="0"/>
              <a:t>Q: Any questions, concerns, or other thoughts on the product scope expansion? </a:t>
            </a:r>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a:xfrm>
            <a:off x="-156754" y="0"/>
            <a:ext cx="9300754" cy="684213"/>
          </a:xfrm>
        </p:spPr>
        <p:txBody>
          <a:bodyPr/>
          <a:lstStyle/>
          <a:p>
            <a:r>
              <a:rPr lang="en-US" sz="2600" dirty="0"/>
              <a:t>Discussion: Feedback on Scoping Expansion (10 mins) </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373651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86772933-9075-46F3-B3D7-F506E10671C9}"/>
              </a:ext>
            </a:extLst>
          </p:cNvPr>
          <p:cNvSpPr>
            <a:spLocks noGrp="1"/>
          </p:cNvSpPr>
          <p:nvPr>
            <p:ph type="title"/>
          </p:nvPr>
        </p:nvSpPr>
        <p:spPr>
          <a:xfrm>
            <a:off x="-156754" y="0"/>
            <a:ext cx="9300754" cy="684213"/>
          </a:xfrm>
        </p:spPr>
        <p:txBody>
          <a:bodyPr/>
          <a:lstStyle/>
          <a:p>
            <a:r>
              <a:rPr lang="en-US" sz="2600" dirty="0"/>
              <a:t>Discussion: Clarifying Product Types (15 mins) </a:t>
            </a:r>
          </a:p>
        </p:txBody>
      </p:sp>
      <p:sp>
        <p:nvSpPr>
          <p:cNvPr id="5" name="Content Placeholder 1">
            <a:extLst>
              <a:ext uri="{FF2B5EF4-FFF2-40B4-BE49-F238E27FC236}">
                <a16:creationId xmlns:a16="http://schemas.microsoft.com/office/drawing/2014/main" id="{0F804E90-E162-49CD-9599-B2C97DA66381}"/>
              </a:ext>
            </a:extLst>
          </p:cNvPr>
          <p:cNvSpPr>
            <a:spLocks noGrp="1"/>
          </p:cNvSpPr>
          <p:nvPr>
            <p:ph idx="1"/>
          </p:nvPr>
        </p:nvSpPr>
        <p:spPr>
          <a:xfrm>
            <a:off x="481148" y="3807694"/>
            <a:ext cx="8305800" cy="2309358"/>
          </a:xfrm>
          <a:ln w="19050">
            <a:solidFill>
              <a:schemeClr val="tx1"/>
            </a:solidFill>
          </a:ln>
        </p:spPr>
        <p:txBody>
          <a:bodyPr>
            <a:normAutofit fontScale="92500" lnSpcReduction="20000"/>
          </a:bodyPr>
          <a:lstStyle/>
          <a:p>
            <a:pPr marL="0" indent="0">
              <a:buNone/>
            </a:pPr>
            <a:r>
              <a:rPr lang="en-US" b="1" dirty="0"/>
              <a:t>Questions: </a:t>
            </a:r>
          </a:p>
          <a:p>
            <a:pPr>
              <a:buFont typeface="Arial" panose="020B0604020202020204" pitchFamily="34" charset="0"/>
              <a:buChar char="•"/>
            </a:pPr>
            <a:r>
              <a:rPr lang="en-US" dirty="0"/>
              <a:t>Are there established naming conventions that can clarify products under evaluation? </a:t>
            </a:r>
          </a:p>
          <a:p>
            <a:pPr>
              <a:buFont typeface="Arial" panose="020B0604020202020204" pitchFamily="34" charset="0"/>
              <a:buChar char="•"/>
            </a:pPr>
            <a:r>
              <a:rPr lang="en-US" dirty="0"/>
              <a:t>For dinnerware/service ware – should we limit based on holding time or transport?  </a:t>
            </a:r>
          </a:p>
          <a:p>
            <a:pPr>
              <a:buFont typeface="Arial" panose="020B0604020202020204" pitchFamily="34" charset="0"/>
              <a:buChar char="•"/>
            </a:pPr>
            <a:r>
              <a:rPr lang="en-US" dirty="0"/>
              <a:t>Any challenges with this grouping from an assessment perspective? </a:t>
            </a:r>
          </a:p>
        </p:txBody>
      </p:sp>
      <p:sp>
        <p:nvSpPr>
          <p:cNvPr id="6" name="TextBox 5">
            <a:extLst>
              <a:ext uri="{FF2B5EF4-FFF2-40B4-BE49-F238E27FC236}">
                <a16:creationId xmlns:a16="http://schemas.microsoft.com/office/drawing/2014/main" id="{1DF8A898-F928-4D91-ACEE-9818518D2F2A}"/>
              </a:ext>
            </a:extLst>
          </p:cNvPr>
          <p:cNvSpPr txBox="1"/>
          <p:nvPr/>
        </p:nvSpPr>
        <p:spPr>
          <a:xfrm>
            <a:off x="357051" y="858335"/>
            <a:ext cx="8429897" cy="2862322"/>
          </a:xfrm>
          <a:prstGeom prst="rect">
            <a:avLst/>
          </a:prstGeom>
          <a:noFill/>
        </p:spPr>
        <p:txBody>
          <a:bodyPr wrap="square" rtlCol="0">
            <a:spAutoFit/>
          </a:bodyPr>
          <a:lstStyle/>
          <a:p>
            <a:r>
              <a:rPr lang="en-US" sz="2000" u="sng" dirty="0"/>
              <a:t>Wraps:</a:t>
            </a:r>
            <a:r>
              <a:rPr lang="en-US" sz="2000" dirty="0"/>
              <a:t> a sheet that can be folded (fully or partially) around a food item like a sandwich, burrito, bakery or deli item. </a:t>
            </a:r>
          </a:p>
          <a:p>
            <a:endParaRPr lang="en-US" sz="2000" dirty="0"/>
          </a:p>
          <a:p>
            <a:r>
              <a:rPr lang="en-US" sz="2000" u="sng" dirty="0"/>
              <a:t>Liners: </a:t>
            </a:r>
            <a:r>
              <a:rPr lang="en-US" sz="2000" dirty="0"/>
              <a:t>a sheet that is used to line the bottom of a tray, service ware, or container</a:t>
            </a:r>
          </a:p>
          <a:p>
            <a:endParaRPr lang="en-US" sz="2000" dirty="0"/>
          </a:p>
          <a:p>
            <a:r>
              <a:rPr lang="en-US" sz="2000" u="sng" dirty="0"/>
              <a:t>Dinnerware/Service ware: </a:t>
            </a:r>
            <a:r>
              <a:rPr lang="en-US" sz="2000" dirty="0"/>
              <a:t>plate, bowls, food trays, boats, or any other non-lidded item designed primarily for serving…</a:t>
            </a:r>
            <a:r>
              <a:rPr lang="en-US" sz="2000" dirty="0">
                <a:highlight>
                  <a:srgbClr val="FFFF00"/>
                </a:highlight>
              </a:rPr>
              <a:t>but not transporting food? </a:t>
            </a:r>
          </a:p>
        </p:txBody>
      </p:sp>
      <p:sp>
        <p:nvSpPr>
          <p:cNvPr id="7" name="TextBox 6">
            <a:extLst>
              <a:ext uri="{FF2B5EF4-FFF2-40B4-BE49-F238E27FC236}">
                <a16:creationId xmlns:a16="http://schemas.microsoft.com/office/drawing/2014/main" id="{9F8AD9B9-63AF-43A1-AD1A-4F4935F0207C}"/>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2234373307"/>
      </p:ext>
    </p:extLst>
  </p:cSld>
  <p:clrMapOvr>
    <a:masterClrMapping/>
  </p:clrMapOvr>
</p:sld>
</file>

<file path=ppt/theme/theme1.xml><?xml version="1.0" encoding="utf-8"?>
<a:theme xmlns:a="http://schemas.openxmlformats.org/drawingml/2006/main" name="SRC Official">
  <a:themeElements>
    <a:clrScheme name="Custom 1">
      <a:dk1>
        <a:srgbClr val="000000"/>
      </a:dk1>
      <a:lt1>
        <a:sysClr val="window" lastClr="FFFFFF"/>
      </a:lt1>
      <a:dk2>
        <a:srgbClr val="002C77"/>
      </a:dk2>
      <a:lt2>
        <a:srgbClr val="0083BE"/>
      </a:lt2>
      <a:accent1>
        <a:srgbClr val="0083BE"/>
      </a:accent1>
      <a:accent2>
        <a:srgbClr val="818A8F"/>
      </a:accent2>
      <a:accent3>
        <a:srgbClr val="FFFFFF"/>
      </a:accent3>
      <a:accent4>
        <a:srgbClr val="00985F"/>
      </a:accent4>
      <a:accent5>
        <a:srgbClr val="58A618"/>
      </a:accent5>
      <a:accent6>
        <a:srgbClr val="E17000"/>
      </a:accent6>
      <a:hlink>
        <a:srgbClr val="0000FF"/>
      </a:hlink>
      <a:folHlink>
        <a:srgbClr val="1F497D"/>
      </a:folHlink>
    </a:clrScheme>
    <a:fontScheme name="Arial Norm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RC Official" id="{7E7636E8-6D0E-428E-B457-73310D80570C}" vid="{7793BF07-CC3F-4832-8117-74F069F3CC91}"/>
    </a:ext>
  </a:extLst>
</a:theme>
</file>

<file path=docProps/app.xml><?xml version="1.0" encoding="utf-8"?>
<Properties xmlns="http://schemas.openxmlformats.org/officeDocument/2006/extended-properties" xmlns:vt="http://schemas.openxmlformats.org/officeDocument/2006/docPropsVTypes">
  <Template>SRC Official</Template>
  <TotalTime>4989</TotalTime>
  <Words>1013</Words>
  <Application>Microsoft Office PowerPoint</Application>
  <PresentationFormat>On-screen Show (4:3)</PresentationFormat>
  <Paragraphs>115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ＭＳ Ｐゴシック</vt:lpstr>
      <vt:lpstr>Arial</vt:lpstr>
      <vt:lpstr>Arial Black</vt:lpstr>
      <vt:lpstr>Calibri</vt:lpstr>
      <vt:lpstr>Times New Roman</vt:lpstr>
      <vt:lpstr>SRC Official</vt:lpstr>
      <vt:lpstr>Welcome! Please Sign In</vt:lpstr>
      <vt:lpstr>Stakeholder Discussion: Follow Up to Product Scoping</vt:lpstr>
      <vt:lpstr>Outline</vt:lpstr>
      <vt:lpstr>Project Overview</vt:lpstr>
      <vt:lpstr>Previous Group Interactions</vt:lpstr>
      <vt:lpstr>Current Discussion</vt:lpstr>
      <vt:lpstr>Ground Rules</vt:lpstr>
      <vt:lpstr>Discussion: Feedback on Scoping Expansion (10 mins) </vt:lpstr>
      <vt:lpstr>Discussion: Clarifying Product Types (15 mins) </vt:lpstr>
      <vt:lpstr>Discussion: Identifying Overlap (15 mins)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Stakeholder Discussion: Product scoping</dc:title>
  <dc:creator>Rudisill, Cathy</dc:creator>
  <cp:lastModifiedBy>Blackshear, Maria (ECY)</cp:lastModifiedBy>
  <cp:revision>85</cp:revision>
  <dcterms:created xsi:type="dcterms:W3CDTF">2019-09-06T13:11:31Z</dcterms:created>
  <dcterms:modified xsi:type="dcterms:W3CDTF">2020-07-07T23:09:38Z</dcterms:modified>
</cp:coreProperties>
</file>